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80" r:id="rId3"/>
    <p:sldId id="283" r:id="rId4"/>
    <p:sldId id="284" r:id="rId5"/>
    <p:sldId id="290" r:id="rId6"/>
    <p:sldId id="258" r:id="rId7"/>
    <p:sldId id="279" r:id="rId8"/>
    <p:sldId id="261" r:id="rId9"/>
    <p:sldId id="262" r:id="rId10"/>
    <p:sldId id="275" r:id="rId11"/>
    <p:sldId id="292" r:id="rId12"/>
    <p:sldId id="291" r:id="rId13"/>
    <p:sldId id="287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8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AFDDFF"/>
    <a:srgbClr val="FFE07D"/>
    <a:srgbClr val="FFC000"/>
    <a:srgbClr val="F4836C"/>
    <a:srgbClr val="F7A797"/>
    <a:srgbClr val="C0E6EA"/>
    <a:srgbClr val="62C8CE"/>
    <a:srgbClr val="1D9EFF"/>
    <a:srgbClr val="EAF2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8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272" y="60"/>
      </p:cViewPr>
      <p:guideLst>
        <p:guide orient="horz" pos="1488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1304468"/>
            <a:ext cx="5758543" cy="389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124200" y="2133600"/>
            <a:ext cx="6705600" cy="457200"/>
          </a:xfrm>
        </p:spPr>
        <p:txBody>
          <a:bodyPr>
            <a:noAutofit/>
          </a:bodyPr>
          <a:lstStyle/>
          <a:p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62600" y="4152900"/>
            <a:ext cx="3581400" cy="270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09" y="291206"/>
            <a:ext cx="3048000" cy="1993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3304309" y="3008531"/>
            <a:ext cx="5638800" cy="645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alt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43" y="4005277"/>
            <a:ext cx="1921331" cy="260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evel 3"/>
          <p:cNvSpPr/>
          <p:nvPr/>
        </p:nvSpPr>
        <p:spPr>
          <a:xfrm>
            <a:off x="1774375" y="2564509"/>
            <a:ext cx="6144491" cy="1320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6: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oUR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TET HOLIDAY</a:t>
            </a:r>
          </a:p>
          <a:p>
            <a:pPr algn="ctr"/>
            <a:endParaRPr lang="en-GB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Listen and repeat the poem. Pay attention to the sounds /s/ and /ʃ/ in the underlined words.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9994" y="1641917"/>
            <a:ext cx="4572000" cy="42934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u="sng" dirty="0"/>
              <a:t>Spring</a:t>
            </a:r>
            <a:r>
              <a:rPr lang="en-US" sz="2600" dirty="0"/>
              <a:t> is coming!</a:t>
            </a:r>
          </a:p>
          <a:p>
            <a:pPr>
              <a:lnSpc>
                <a:spcPct val="150000"/>
              </a:lnSpc>
            </a:pPr>
            <a:r>
              <a:rPr lang="en-US" sz="2600" dirty="0" err="1"/>
              <a:t>Tet</a:t>
            </a:r>
            <a:r>
              <a:rPr lang="en-US" sz="2600" dirty="0"/>
              <a:t> is coming!</a:t>
            </a:r>
          </a:p>
          <a:p>
            <a:pPr>
              <a:lnSpc>
                <a:spcPct val="150000"/>
              </a:lnSpc>
            </a:pPr>
            <a:r>
              <a:rPr lang="en-US" sz="2600" u="sng" dirty="0"/>
              <a:t>She sells </a:t>
            </a:r>
            <a:r>
              <a:rPr lang="en-US" sz="2600" dirty="0"/>
              <a:t>peach flowers.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Her cheeks </a:t>
            </a:r>
            <a:r>
              <a:rPr lang="en-US" sz="2600" u="sng" dirty="0"/>
              <a:t>shine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Her eyes </a:t>
            </a:r>
            <a:r>
              <a:rPr lang="en-US" sz="2600" u="sng" dirty="0"/>
              <a:t>smile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Her </a:t>
            </a:r>
            <a:r>
              <a:rPr lang="en-US" sz="2600" u="sng" dirty="0"/>
              <a:t>smile</a:t>
            </a:r>
            <a:r>
              <a:rPr lang="en-US" sz="2600" dirty="0"/>
              <a:t> is </a:t>
            </a:r>
            <a:r>
              <a:rPr lang="en-US" sz="2600" u="sng" dirty="0"/>
              <a:t>shy</a:t>
            </a:r>
            <a:r>
              <a:rPr lang="en-US" sz="26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600" u="sng" dirty="0"/>
              <a:t>She</a:t>
            </a:r>
            <a:r>
              <a:rPr lang="en-US" sz="2600" dirty="0"/>
              <a:t> </a:t>
            </a:r>
            <a:r>
              <a:rPr lang="en-US" sz="2600" u="sng" dirty="0"/>
              <a:t>sells</a:t>
            </a:r>
            <a:r>
              <a:rPr lang="en-US" sz="2600" dirty="0"/>
              <a:t> peach flowers.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005" y="2510224"/>
            <a:ext cx="5320064" cy="3547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5527" y="1418661"/>
            <a:ext cx="5738473" cy="4009064"/>
          </a:xfrm>
          <a:prstGeom prst="rect">
            <a:avLst/>
          </a:prstGeom>
        </p:spPr>
      </p:pic>
      <p:pic>
        <p:nvPicPr>
          <p:cNvPr id="2" name="Bản sao của B1_40">
            <a:hlinkClick r:id="" action="ppaction://media"/>
            <a:extLst>
              <a:ext uri="{FF2B5EF4-FFF2-40B4-BE49-F238E27FC236}">
                <a16:creationId xmlns:a16="http://schemas.microsoft.com/office/drawing/2014/main" id="{7FD977A1-9F3C-43ED-809C-B55EE63298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38705" y="9312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1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922" y="145671"/>
            <a:ext cx="2785110" cy="8540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Production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1. The </a:t>
            </a:r>
            <a:r>
              <a:rPr lang="en-GB" dirty="0"/>
              <a:t>policeman showed me the way to the centre.</a:t>
            </a:r>
          </a:p>
          <a:p>
            <a:pPr marL="0" indent="0">
              <a:buNone/>
            </a:pPr>
            <a:r>
              <a:rPr lang="en-GB" dirty="0" smtClean="0"/>
              <a:t>2. Do </a:t>
            </a:r>
            <a:r>
              <a:rPr lang="en-GB" dirty="0"/>
              <a:t>you have peach flowers during summer?</a:t>
            </a:r>
          </a:p>
          <a:p>
            <a:pPr marL="0" indent="0">
              <a:buNone/>
            </a:pPr>
            <a:r>
              <a:rPr lang="en-GB" dirty="0" smtClean="0"/>
              <a:t>3. Children </a:t>
            </a:r>
            <a:r>
              <a:rPr lang="en-GB" dirty="0"/>
              <a:t>shouldn’t eat too much ice cream.</a:t>
            </a:r>
          </a:p>
          <a:p>
            <a:pPr marL="0" indent="0">
              <a:buNone/>
            </a:pPr>
            <a:r>
              <a:rPr lang="en-GB" dirty="0" smtClean="0"/>
              <a:t>4. Most </a:t>
            </a:r>
            <a:r>
              <a:rPr lang="en-GB" dirty="0"/>
              <a:t>countries celebrate the New Year.</a:t>
            </a:r>
          </a:p>
          <a:p>
            <a:pPr marL="0" indent="0">
              <a:buNone/>
            </a:pPr>
            <a:r>
              <a:rPr lang="en-GB" dirty="0" smtClean="0"/>
              <a:t>5. When </a:t>
            </a:r>
            <a:r>
              <a:rPr lang="en-GB" dirty="0" err="1"/>
              <a:t>Tet</a:t>
            </a:r>
            <a:r>
              <a:rPr lang="en-GB" dirty="0"/>
              <a:t> comes, everybody makes a wish.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52144" y="1054454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EX1. Practise </a:t>
            </a:r>
            <a:r>
              <a:rPr lang="en-GB" sz="2400" dirty="0"/>
              <a:t>saying the following sentences with a focus on the underlined words</a:t>
            </a:r>
          </a:p>
        </p:txBody>
      </p:sp>
    </p:spTree>
    <p:extLst>
      <p:ext uri="{BB962C8B-B14F-4D97-AF65-F5344CB8AC3E}">
        <p14:creationId xmlns:p14="http://schemas.microsoft.com/office/powerpoint/2010/main" val="158138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5832" y="232535"/>
            <a:ext cx="51204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Game: </a:t>
            </a:r>
            <a:r>
              <a:rPr lang="en-US" sz="4000" b="1" dirty="0" smtClean="0">
                <a:solidFill>
                  <a:srgbClr val="FF0000"/>
                </a:solidFill>
              </a:rPr>
              <a:t>    </a:t>
            </a:r>
            <a:r>
              <a:rPr lang="en-US" sz="4000" b="1" dirty="0" smtClean="0"/>
              <a:t>Sentence </a:t>
            </a:r>
            <a:r>
              <a:rPr lang="en-US" sz="4000" b="1" dirty="0"/>
              <a:t>race</a:t>
            </a:r>
            <a:endParaRPr lang="en-GB" sz="4000" dirty="0"/>
          </a:p>
        </p:txBody>
      </p:sp>
      <p:sp>
        <p:nvSpPr>
          <p:cNvPr id="6" name="Rectangle 5"/>
          <p:cNvSpPr/>
          <p:nvPr/>
        </p:nvSpPr>
        <p:spPr>
          <a:xfrm>
            <a:off x="1091184" y="1515808"/>
            <a:ext cx="71506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b="1" dirty="0"/>
              <a:t>The tongue twister: </a:t>
            </a:r>
            <a:r>
              <a:rPr lang="en-US" sz="3200" b="1" i="1" dirty="0"/>
              <a:t>Seashells</a:t>
            </a:r>
            <a:endParaRPr lang="en-GB" sz="3200" dirty="0"/>
          </a:p>
          <a:p>
            <a:pPr lvl="0" fontAlgn="base"/>
            <a:r>
              <a:rPr lang="en-US" sz="3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She sells sea shells by the sea shore.</a:t>
            </a:r>
            <a:endParaRPr lang="en-GB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/>
            <a:r>
              <a:rPr lang="en-US" sz="3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The shells she sells are surely seashells.</a:t>
            </a:r>
            <a:endParaRPr lang="en-GB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/>
            <a:r>
              <a:rPr lang="en-US" sz="32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So if she sells shells on the seashore.</a:t>
            </a:r>
            <a:endParaRPr lang="en-GB" sz="32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r>
              <a:rPr lang="en-US" sz="3200" i="1" dirty="0"/>
              <a:t>I'm sure she sells seashore shells.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666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09603" y="1371600"/>
            <a:ext cx="8380413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Learn by heart all new words.</a:t>
            </a:r>
          </a:p>
          <a:p>
            <a:pPr eaLnBrk="1" hangingPunct="1">
              <a:spcBef>
                <a:spcPts val="600"/>
              </a:spcBef>
              <a:buFontTx/>
              <a:buChar char="-"/>
            </a:pPr>
            <a:r>
              <a:rPr lang="en-US" altLang="en-US" sz="2800" b="1" dirty="0" smtClean="0">
                <a:latin typeface="Times New Roman" pitchFamily="18" charset="0"/>
              </a:rPr>
              <a:t>Do exercises on workbook.</a:t>
            </a:r>
            <a:endParaRPr lang="en-US" altLang="en-US" sz="2800" b="1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 b="1" dirty="0">
                <a:latin typeface="Times New Roman" pitchFamily="18" charset="0"/>
              </a:rPr>
              <a:t> Prepare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A closer look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altLang="en-US" sz="2800" b="1" dirty="0" smtClean="0">
                <a:latin typeface="Times New Roman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.VnVogue" pitchFamily="34" charset="0"/>
            </a:endParaRPr>
          </a:p>
        </p:txBody>
      </p:sp>
      <p:pic>
        <p:nvPicPr>
          <p:cNvPr id="17415" name="Picture 8" descr="http://1.bp.blogspot.com/-HkSgouNeQmA/URMbtBrzBMI/AAAAAAAAAkg/biR29V7u7ec/s400/3+kids+vietname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052" y="4786315"/>
            <a:ext cx="395287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774" y="304800"/>
            <a:ext cx="46474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  <a:endParaRPr lang="en-US" sz="54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499090" y="5257802"/>
            <a:ext cx="2644909" cy="1603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4937750"/>
            <a:ext cx="2133599" cy="190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-4763"/>
            <a:ext cx="34290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2" y="170776"/>
            <a:ext cx="884682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4776" y="1007907"/>
            <a:ext cx="487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0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4"/>
          <p:cNvSpPr txBox="1">
            <a:spLocks noChangeArrowheads="1"/>
          </p:cNvSpPr>
          <p:nvPr/>
        </p:nvSpPr>
        <p:spPr bwMode="gray">
          <a:xfrm>
            <a:off x="195073" y="102728"/>
            <a:ext cx="2503333" cy="523220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.VnBlack" pitchFamily="34" charset="0"/>
                <a:sym typeface="Wingdings" panose="05000000000000000000" pitchFamily="2" charset="2"/>
              </a:rPr>
              <a:t>NETWORK</a:t>
            </a:r>
            <a:endParaRPr lang="en-US" altLang="en-US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Black" pitchFamily="34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159184" y="1856510"/>
            <a:ext cx="4996398" cy="4348347"/>
            <a:chOff x="3166712" y="1856510"/>
            <a:chExt cx="6140574" cy="4348347"/>
          </a:xfrm>
        </p:grpSpPr>
        <p:sp>
          <p:nvSpPr>
            <p:cNvPr id="4" name="Oval 3"/>
            <p:cNvSpPr/>
            <p:nvPr/>
          </p:nvSpPr>
          <p:spPr>
            <a:xfrm>
              <a:off x="4033158" y="2647207"/>
              <a:ext cx="4212771" cy="2575958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Things for Tet</a:t>
              </a:r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>
              <a:stCxn id="4" idx="1"/>
            </p:cNvCxnSpPr>
            <p:nvPr/>
          </p:nvCxnSpPr>
          <p:spPr>
            <a:xfrm flipH="1" flipV="1">
              <a:off x="3657600" y="2530930"/>
              <a:ext cx="992504" cy="4935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4" idx="7"/>
            </p:cNvCxnSpPr>
            <p:nvPr/>
          </p:nvCxnSpPr>
          <p:spPr>
            <a:xfrm flipV="1">
              <a:off x="7628983" y="2416630"/>
              <a:ext cx="747574" cy="6078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4" idx="6"/>
              <a:endCxn id="31" idx="1"/>
            </p:cNvCxnSpPr>
            <p:nvPr/>
          </p:nvCxnSpPr>
          <p:spPr>
            <a:xfrm flipV="1">
              <a:off x="8245929" y="3935185"/>
              <a:ext cx="1061357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5"/>
              <a:endCxn id="30" idx="1"/>
            </p:cNvCxnSpPr>
            <p:nvPr/>
          </p:nvCxnSpPr>
          <p:spPr>
            <a:xfrm>
              <a:off x="7628983" y="4845925"/>
              <a:ext cx="651495" cy="9030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2"/>
              <a:endCxn id="32" idx="3"/>
            </p:cNvCxnSpPr>
            <p:nvPr/>
          </p:nvCxnSpPr>
          <p:spPr>
            <a:xfrm flipH="1">
              <a:off x="3166712" y="3935186"/>
              <a:ext cx="866446" cy="2462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3"/>
              <a:endCxn id="33" idx="3"/>
            </p:cNvCxnSpPr>
            <p:nvPr/>
          </p:nvCxnSpPr>
          <p:spPr>
            <a:xfrm flipH="1">
              <a:off x="4403795" y="4845925"/>
              <a:ext cx="246309" cy="5440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" idx="4"/>
            </p:cNvCxnSpPr>
            <p:nvPr/>
          </p:nvCxnSpPr>
          <p:spPr>
            <a:xfrm>
              <a:off x="6139544" y="5223165"/>
              <a:ext cx="0" cy="9816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" name="Straight Arrow Connector 2"/>
            <p:cNvCxnSpPr>
              <a:stCxn id="4" idx="0"/>
            </p:cNvCxnSpPr>
            <p:nvPr/>
          </p:nvCxnSpPr>
          <p:spPr>
            <a:xfrm flipV="1">
              <a:off x="6139544" y="1856510"/>
              <a:ext cx="0" cy="7906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62807" y="2124242"/>
            <a:ext cx="25029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blossoms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38121" y="1269002"/>
            <a:ext cx="23353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apricot blossoms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31818" y="1946155"/>
            <a:ext cx="233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ucky money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89215" y="6142596"/>
            <a:ext cx="3430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Banh Chung and Banh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0100" y="5210339"/>
            <a:ext cx="27621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ouse decorations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80464" y="3642798"/>
            <a:ext cx="233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fireworks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224" y="3642798"/>
            <a:ext cx="1763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 food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545623" y="5097568"/>
            <a:ext cx="162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lowers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92" y="285959"/>
            <a:ext cx="1850402" cy="15500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11" y="2647208"/>
            <a:ext cx="1691355" cy="2080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498">
            <a:off x="1523496" y="579663"/>
            <a:ext cx="1279215" cy="290666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02" y="5277467"/>
            <a:ext cx="1182249" cy="157633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122" y="5339442"/>
            <a:ext cx="1145271" cy="152702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66" y="3201338"/>
            <a:ext cx="2174525" cy="193291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6" y="4666970"/>
            <a:ext cx="1340426" cy="21639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80" y="768786"/>
            <a:ext cx="1474707" cy="174283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55" y="4752939"/>
            <a:ext cx="1966050" cy="2148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" name="WordArt 8"/>
          <p:cNvSpPr>
            <a:spLocks noChangeArrowheads="1" noChangeShapeType="1" noTextEdit="1"/>
          </p:cNvSpPr>
          <p:nvPr/>
        </p:nvSpPr>
        <p:spPr bwMode="auto">
          <a:xfrm>
            <a:off x="2698406" y="2264507"/>
            <a:ext cx="4111798" cy="181881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fani HeavyH" panose="020B7200000000000000" pitchFamily="34" charset="0"/>
              </a:rPr>
              <a:t> </a:t>
            </a:r>
          </a:p>
          <a:p>
            <a:pPr algn="ctr"/>
            <a:r>
              <a:rPr lang="en-US" sz="3600" kern="10" dirty="0" smtClean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fani HeavyH" panose="020B7200000000000000" pitchFamily="34" charset="0"/>
              </a:rPr>
              <a:t>TET 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Tifani HeavyH" panose="020B7200000000000000" pitchFamily="34" charset="0"/>
              </a:rPr>
              <a:t>HOLIDAY</a:t>
            </a:r>
          </a:p>
        </p:txBody>
      </p:sp>
    </p:spTree>
    <p:extLst>
      <p:ext uri="{BB962C8B-B14F-4D97-AF65-F5344CB8AC3E}">
        <p14:creationId xmlns:p14="http://schemas.microsoft.com/office/powerpoint/2010/main" val="841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0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3" grpId="0"/>
      <p:bldP spid="23" grpId="1"/>
      <p:bldP spid="25" grpId="0"/>
      <p:bldP spid="25" grpId="1"/>
      <p:bldP spid="27" grpId="0"/>
      <p:bldP spid="27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1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127000" y="60960"/>
            <a:ext cx="8733158" cy="1443353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6: </a:t>
            </a:r>
            <a:r>
              <a:rPr 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oUR</a:t>
            </a:r>
            <a:r>
              <a:rPr 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TET HOLIDAY</a:t>
            </a:r>
          </a:p>
          <a:p>
            <a:pPr algn="ctr"/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6932" y="4959785"/>
            <a:ext cx="2637395" cy="523220"/>
          </a:xfrm>
          <a:prstGeom prst="rect">
            <a:avLst/>
          </a:prstGeom>
          <a:solidFill>
            <a:srgbClr val="00B050">
              <a:alpha val="32000"/>
            </a:srgbClr>
          </a:solidFill>
          <a:ln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.VnBodoniH" pitchFamily="34" charset="0"/>
              </a:rPr>
              <a:t>LESSON 2</a:t>
            </a:r>
            <a:endParaRPr lang="en-GB" sz="2800" b="1" dirty="0">
              <a:solidFill>
                <a:srgbClr val="FF0000"/>
              </a:solidFill>
              <a:latin typeface=".VnBodoniH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37" y="5623963"/>
            <a:ext cx="3514980" cy="768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992" y="5666843"/>
            <a:ext cx="961782" cy="7776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83" y="1757567"/>
            <a:ext cx="4279392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86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98117" y="1074392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hăm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0929" y="106679"/>
            <a:ext cx="3003550" cy="71120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* Vocabulary</a:t>
            </a:r>
            <a:endParaRPr lang="en-GB" b="1" dirty="0"/>
          </a:p>
        </p:txBody>
      </p:sp>
      <p:pic>
        <p:nvPicPr>
          <p:cNvPr id="13" name="Picture 1" descr="D:\ptvt\ANH CHON\08-1392107710-6969-1392198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37" y="319020"/>
            <a:ext cx="3028754" cy="22817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Tiền mừng tuổi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33" y="1450022"/>
            <a:ext cx="2832350" cy="221233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86" y="1459876"/>
            <a:ext cx="2657856" cy="2004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245" y="779427"/>
            <a:ext cx="2812538" cy="201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79135" y="2562376"/>
            <a:ext cx="2566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give lucky money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35" y="2013633"/>
            <a:ext cx="190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make a wish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376" y="3028938"/>
            <a:ext cx="2616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clean the furniture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35" y="1497824"/>
            <a:ext cx="23551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watch fireworks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21792" y="998211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visit relatives: 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79829" y="1531592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88080" y="2034455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79829" y="2556187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xì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34693" y="3003021"/>
            <a:ext cx="2185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chìu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đạc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TỔNG VỆ SINH NHÀ DỊP TẾT NGUYÊN ĐÁN | Giúp việc 1 2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796" y="1497824"/>
            <a:ext cx="3385204" cy="26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5" grpId="0"/>
      <p:bldP spid="17" grpId="0"/>
      <p:bldP spid="18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6"/>
          <p:cNvSpPr>
            <a:spLocks noGrp="1" noChangeArrowheads="1"/>
          </p:cNvSpPr>
          <p:nvPr>
            <p:ph type="title"/>
          </p:nvPr>
        </p:nvSpPr>
        <p:spPr>
          <a:xfrm>
            <a:off x="365760" y="482199"/>
            <a:ext cx="3505200" cy="560387"/>
          </a:xfrm>
          <a:noFill/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Checking words: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574869" y="511135"/>
            <a:ext cx="434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5307" name="Oval 11"/>
          <p:cNvSpPr>
            <a:spLocks noChangeArrowheads="1"/>
          </p:cNvSpPr>
          <p:nvPr/>
        </p:nvSpPr>
        <p:spPr bwMode="auto">
          <a:xfrm>
            <a:off x="3714424" y="1195818"/>
            <a:ext cx="2133600" cy="1447800"/>
          </a:xfrm>
          <a:prstGeom prst="ellipse">
            <a:avLst/>
          </a:prstGeom>
          <a:solidFill>
            <a:srgbClr val="0D9FA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Make</a:t>
            </a:r>
          </a:p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 wish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9" name="Oval 13"/>
          <p:cNvSpPr>
            <a:spLocks noChangeArrowheads="1"/>
          </p:cNvSpPr>
          <p:nvPr/>
        </p:nvSpPr>
        <p:spPr bwMode="auto">
          <a:xfrm>
            <a:off x="1441269" y="4547386"/>
            <a:ext cx="2133600" cy="1447800"/>
          </a:xfrm>
          <a:prstGeom prst="ellipse">
            <a:avLst/>
          </a:prstGeom>
          <a:solidFill>
            <a:srgbClr val="CC00CC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visit relatives:</a:t>
            </a:r>
            <a:endParaRPr lang="en-US" sz="2800" b="1" dirty="0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1002357" y="2111890"/>
            <a:ext cx="2133600" cy="14478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watch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fireworks</a:t>
            </a:r>
            <a:endParaRPr lang="en-US" sz="3200" b="1" dirty="0">
              <a:solidFill>
                <a:srgbClr val="3333CC"/>
              </a:solidFill>
            </a:endParaRPr>
          </a:p>
        </p:txBody>
      </p:sp>
      <p:sp>
        <p:nvSpPr>
          <p:cNvPr id="55311" name="Oval 15"/>
          <p:cNvSpPr>
            <a:spLocks noChangeArrowheads="1"/>
          </p:cNvSpPr>
          <p:nvPr/>
        </p:nvSpPr>
        <p:spPr bwMode="auto">
          <a:xfrm>
            <a:off x="3714424" y="3099586"/>
            <a:ext cx="2133600" cy="1447800"/>
          </a:xfrm>
          <a:prstGeom prst="ellipse">
            <a:avLst/>
          </a:prstGeom>
          <a:solidFill>
            <a:srgbClr val="0000FF">
              <a:alpha val="7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Tet</a:t>
            </a:r>
            <a:r>
              <a:rPr lang="en-US" sz="2800" b="1" dirty="0" smtClean="0">
                <a:solidFill>
                  <a:srgbClr val="FF0000"/>
                </a:solidFill>
              </a:rPr>
              <a:t> holiday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6409508" y="2643618"/>
            <a:ext cx="2133600" cy="1447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0"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give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lucky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money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3333CC"/>
              </a:solidFill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5012872" y="4803418"/>
            <a:ext cx="2133600" cy="14478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clean 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furniture</a:t>
            </a:r>
            <a:endParaRPr lang="en-US" sz="2800" b="1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57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0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5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0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3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3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10" y="89722"/>
            <a:ext cx="494860" cy="4886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56978" y="79983"/>
            <a:ext cx="7885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Write the words / phrases in the box under the pictures.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7" y="1571746"/>
            <a:ext cx="2253300" cy="1810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042" y="1865734"/>
            <a:ext cx="2056900" cy="144638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157" y="1664556"/>
            <a:ext cx="2387872" cy="1593832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541931" y="3401673"/>
            <a:ext cx="1493887" cy="461665"/>
            <a:chOff x="1685581" y="5618602"/>
            <a:chExt cx="1493887" cy="461665"/>
          </a:xfrm>
        </p:grpSpPr>
        <p:sp>
          <p:nvSpPr>
            <p:cNvPr id="72" name="TextBox 71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1.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589736" y="3401671"/>
            <a:ext cx="1493887" cy="461665"/>
            <a:chOff x="1685581" y="5618602"/>
            <a:chExt cx="1493887" cy="461665"/>
          </a:xfrm>
        </p:grpSpPr>
        <p:sp>
          <p:nvSpPr>
            <p:cNvPr id="75" name="TextBox 74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2.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661925" y="3401670"/>
            <a:ext cx="1567039" cy="461665"/>
            <a:chOff x="1612429" y="5618602"/>
            <a:chExt cx="1567039" cy="461665"/>
          </a:xfrm>
        </p:grpSpPr>
        <p:sp>
          <p:nvSpPr>
            <p:cNvPr id="78" name="TextBox 77"/>
            <p:cNvSpPr txBox="1"/>
            <p:nvPr/>
          </p:nvSpPr>
          <p:spPr>
            <a:xfrm>
              <a:off x="1612429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3.</a:t>
              </a:r>
            </a:p>
          </p:txBody>
        </p:sp>
        <p:cxnSp>
          <p:nvCxnSpPr>
            <p:cNvPr id="79" name="Straight Connector 78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75771" y="4153276"/>
            <a:ext cx="2511020" cy="166185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002" y="4044210"/>
            <a:ext cx="2577322" cy="1711802"/>
          </a:xfrm>
          <a:prstGeom prst="rect">
            <a:avLst/>
          </a:prstGeom>
        </p:spPr>
      </p:pic>
      <p:grpSp>
        <p:nvGrpSpPr>
          <p:cNvPr id="83" name="Group 82"/>
          <p:cNvGrpSpPr/>
          <p:nvPr/>
        </p:nvGrpSpPr>
        <p:grpSpPr>
          <a:xfrm>
            <a:off x="2067517" y="5809743"/>
            <a:ext cx="1493887" cy="461665"/>
            <a:chOff x="1685581" y="5618602"/>
            <a:chExt cx="1493887" cy="461665"/>
          </a:xfrm>
        </p:grpSpPr>
        <p:sp>
          <p:nvSpPr>
            <p:cNvPr id="84" name="TextBox 83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cxnSp>
          <p:nvCxnSpPr>
            <p:cNvPr id="85" name="Straight Connector 84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5778735" y="5809743"/>
            <a:ext cx="1493887" cy="461665"/>
            <a:chOff x="1685581" y="5618602"/>
            <a:chExt cx="1493887" cy="461665"/>
          </a:xfrm>
        </p:grpSpPr>
        <p:sp>
          <p:nvSpPr>
            <p:cNvPr id="90" name="TextBox 89"/>
            <p:cNvSpPr txBox="1"/>
            <p:nvPr/>
          </p:nvSpPr>
          <p:spPr>
            <a:xfrm>
              <a:off x="1685581" y="5618602"/>
              <a:ext cx="5838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cxnSp>
          <p:nvCxnSpPr>
            <p:cNvPr id="91" name="Straight Connector 90"/>
            <p:cNvCxnSpPr/>
            <p:nvPr/>
          </p:nvCxnSpPr>
          <p:spPr>
            <a:xfrm flipV="1">
              <a:off x="2082188" y="6004193"/>
              <a:ext cx="10972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ounded Rectangle 65"/>
          <p:cNvSpPr/>
          <p:nvPr/>
        </p:nvSpPr>
        <p:spPr>
          <a:xfrm>
            <a:off x="250710" y="729857"/>
            <a:ext cx="8642580" cy="6442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582919" y="806313"/>
            <a:ext cx="1092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wish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912269" y="823375"/>
            <a:ext cx="88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fun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159188" y="817300"/>
            <a:ext cx="1577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fireworks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161479" y="809768"/>
            <a:ext cx="177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special food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72622" y="817300"/>
            <a:ext cx="1321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furniture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DB7B50-C756-4AE1-AE5D-96466BBBE0C7}"/>
              </a:ext>
            </a:extLst>
          </p:cNvPr>
          <p:cNvSpPr txBox="1"/>
          <p:nvPr/>
        </p:nvSpPr>
        <p:spPr>
          <a:xfrm>
            <a:off x="925377" y="3401672"/>
            <a:ext cx="1386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fireworks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0EE344A-9CD6-4D3E-8E14-310995D5A9C3}"/>
              </a:ext>
            </a:extLst>
          </p:cNvPr>
          <p:cNvSpPr txBox="1"/>
          <p:nvPr/>
        </p:nvSpPr>
        <p:spPr>
          <a:xfrm>
            <a:off x="3881683" y="3401669"/>
            <a:ext cx="1717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special </a:t>
            </a:r>
            <a:r>
              <a:rPr lang="en-US" sz="2400" b="1" dirty="0">
                <a:solidFill>
                  <a:srgbClr val="FF0000"/>
                </a:solidFill>
              </a:rPr>
              <a:t>food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99FC79-D2B1-4672-BEC6-2835D173E377}"/>
              </a:ext>
            </a:extLst>
          </p:cNvPr>
          <p:cNvSpPr txBox="1"/>
          <p:nvPr/>
        </p:nvSpPr>
        <p:spPr>
          <a:xfrm>
            <a:off x="7189846" y="3406432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fun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5FB2073-463F-47EF-8DD1-63C9EB34A2D3}"/>
              </a:ext>
            </a:extLst>
          </p:cNvPr>
          <p:cNvSpPr txBox="1"/>
          <p:nvPr/>
        </p:nvSpPr>
        <p:spPr>
          <a:xfrm>
            <a:off x="2450963" y="5745207"/>
            <a:ext cx="84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wish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42E8D36-6046-409D-90E2-82BA75A46156}"/>
              </a:ext>
            </a:extLst>
          </p:cNvPr>
          <p:cNvSpPr txBox="1"/>
          <p:nvPr/>
        </p:nvSpPr>
        <p:spPr>
          <a:xfrm>
            <a:off x="6117767" y="5745208"/>
            <a:ext cx="1399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furniture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1845E6C-1208-4733-9AC8-A583DC549B8A}"/>
              </a:ext>
            </a:extLst>
          </p:cNvPr>
          <p:cNvCxnSpPr/>
          <p:nvPr/>
        </p:nvCxnSpPr>
        <p:spPr>
          <a:xfrm>
            <a:off x="3470798" y="5869290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C667F89-FB79-40A4-9E0D-D19F3199E4C6}"/>
              </a:ext>
            </a:extLst>
          </p:cNvPr>
          <p:cNvCxnSpPr/>
          <p:nvPr/>
        </p:nvCxnSpPr>
        <p:spPr>
          <a:xfrm>
            <a:off x="3485223" y="5116935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9D39CA25-255F-4566-AED7-D6C9DF8A4326}"/>
              </a:ext>
            </a:extLst>
          </p:cNvPr>
          <p:cNvCxnSpPr/>
          <p:nvPr/>
        </p:nvCxnSpPr>
        <p:spPr>
          <a:xfrm>
            <a:off x="3455019" y="4329858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3692B2ED-1D67-499C-9B46-EBB7799A12B9}"/>
              </a:ext>
            </a:extLst>
          </p:cNvPr>
          <p:cNvCxnSpPr/>
          <p:nvPr/>
        </p:nvCxnSpPr>
        <p:spPr>
          <a:xfrm>
            <a:off x="3469444" y="3577503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F132449-5DC7-47E2-80E2-2399B260FBE5}"/>
              </a:ext>
            </a:extLst>
          </p:cNvPr>
          <p:cNvCxnSpPr/>
          <p:nvPr/>
        </p:nvCxnSpPr>
        <p:spPr>
          <a:xfrm>
            <a:off x="3457869" y="2801999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B8ED80-31A6-4216-AC37-5F52D61E7F90}"/>
              </a:ext>
            </a:extLst>
          </p:cNvPr>
          <p:cNvCxnSpPr>
            <a:cxnSpLocks/>
          </p:cNvCxnSpPr>
          <p:nvPr/>
        </p:nvCxnSpPr>
        <p:spPr>
          <a:xfrm>
            <a:off x="3485223" y="2014921"/>
            <a:ext cx="2286000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A3ECE21-1465-413D-B33F-C3C257584D23}"/>
              </a:ext>
            </a:extLst>
          </p:cNvPr>
          <p:cNvGrpSpPr/>
          <p:nvPr/>
        </p:nvGrpSpPr>
        <p:grpSpPr>
          <a:xfrm rot="21600000">
            <a:off x="5687879" y="4055554"/>
            <a:ext cx="2431474" cy="592281"/>
            <a:chOff x="1091044" y="2556164"/>
            <a:chExt cx="2431474" cy="592281"/>
          </a:xfrm>
          <a:solidFill>
            <a:srgbClr val="FFC000"/>
          </a:solidFill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E00F9E3-AD54-4E07-B59B-2B8109AD9328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6789C86-F28C-4D70-A86B-69EDC9A859AE}"/>
                </a:ext>
              </a:extLst>
            </p:cNvPr>
            <p:cNvSpPr txBox="1"/>
            <p:nvPr/>
          </p:nvSpPr>
          <p:spPr>
            <a:xfrm>
              <a:off x="1091044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a. </a:t>
              </a:r>
              <a:r>
                <a:rPr lang="en-US" sz="2800" dirty="0"/>
                <a:t>a wish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0511105-E71A-412A-A5DF-3BF88D01B856}"/>
              </a:ext>
            </a:extLst>
          </p:cNvPr>
          <p:cNvGrpSpPr/>
          <p:nvPr/>
        </p:nvGrpSpPr>
        <p:grpSpPr>
          <a:xfrm>
            <a:off x="5715821" y="5543090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1227A7B-F7BF-4986-AC80-0B520523A5D8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77BB76F-7CD2-4800-88B2-582D8C1E0DA9}"/>
                </a:ext>
              </a:extLst>
            </p:cNvPr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b. </a:t>
              </a:r>
              <a:r>
                <a:rPr lang="en-US" sz="2800"/>
                <a:t>fireworks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7284B2-5054-48B4-BA3E-0A2C0B43E158}"/>
              </a:ext>
            </a:extLst>
          </p:cNvPr>
          <p:cNvGrpSpPr/>
          <p:nvPr/>
        </p:nvGrpSpPr>
        <p:grpSpPr>
          <a:xfrm rot="21600000">
            <a:off x="5679452" y="4812542"/>
            <a:ext cx="2466109" cy="592281"/>
            <a:chOff x="1091044" y="2556164"/>
            <a:chExt cx="2466109" cy="592281"/>
          </a:xfrm>
          <a:solidFill>
            <a:srgbClr val="FFC000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825588C-ACF7-4FD3-9764-D1BC4B6F7B48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C8E0CAF-1A00-40BC-99B1-6EBA310FAD2D}"/>
                </a:ext>
              </a:extLst>
            </p:cNvPr>
            <p:cNvSpPr txBox="1"/>
            <p:nvPr/>
          </p:nvSpPr>
          <p:spPr>
            <a:xfrm>
              <a:off x="1091044" y="2621761"/>
              <a:ext cx="2466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c. </a:t>
              </a:r>
              <a:r>
                <a:rPr lang="en-US" sz="2800" dirty="0"/>
                <a:t>the furniture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86F0916-1855-4084-8951-BAEC9E77F0A7}"/>
              </a:ext>
            </a:extLst>
          </p:cNvPr>
          <p:cNvGrpSpPr/>
          <p:nvPr/>
        </p:nvGrpSpPr>
        <p:grpSpPr>
          <a:xfrm>
            <a:off x="5596323" y="3281038"/>
            <a:ext cx="2642755" cy="592281"/>
            <a:chOff x="1000990" y="2556164"/>
            <a:chExt cx="2642755" cy="592281"/>
          </a:xfrm>
          <a:solidFill>
            <a:srgbClr val="FFC000"/>
          </a:solidFill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89A1618-7ED3-4564-B277-42DF9BD78C7E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EC95C7C-C7B4-424B-95D5-1865622C1985}"/>
                </a:ext>
              </a:extLst>
            </p:cNvPr>
            <p:cNvSpPr txBox="1"/>
            <p:nvPr/>
          </p:nvSpPr>
          <p:spPr>
            <a:xfrm>
              <a:off x="1000990" y="2597304"/>
              <a:ext cx="2642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d. </a:t>
              </a:r>
              <a:r>
                <a:rPr lang="en-US" sz="2800" dirty="0"/>
                <a:t>lucky money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D37EEAD-D689-43AA-92E2-17D3E22A5495}"/>
              </a:ext>
            </a:extLst>
          </p:cNvPr>
          <p:cNvGrpSpPr/>
          <p:nvPr/>
        </p:nvGrpSpPr>
        <p:grpSpPr>
          <a:xfrm rot="21600000">
            <a:off x="5715820" y="2515916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9F36B64-F07A-4D97-8BE1-3A7600CA414E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A824A51-9D99-49F1-A9ED-41D52365AC2D}"/>
                </a:ext>
              </a:extLst>
            </p:cNvPr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e. </a:t>
              </a:r>
              <a:r>
                <a:rPr lang="en-US" sz="2800"/>
                <a:t>relatives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8D3F031-E3D8-41EF-B4BF-17F4C2F31FF6}"/>
              </a:ext>
            </a:extLst>
          </p:cNvPr>
          <p:cNvGrpSpPr/>
          <p:nvPr/>
        </p:nvGrpSpPr>
        <p:grpSpPr>
          <a:xfrm>
            <a:off x="5715819" y="1717365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9EBDCF3-1332-4D8F-B08C-05AA1E6F23CB}"/>
                </a:ext>
              </a:extLst>
            </p:cNvPr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2575902-9C62-4806-BB68-B131EC04302F}"/>
                </a:ext>
              </a:extLst>
            </p:cNvPr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f. </a:t>
              </a:r>
              <a:r>
                <a:rPr lang="en-US" sz="2800"/>
                <a:t>fun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9" y="85344"/>
            <a:ext cx="517609" cy="536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2" y="184913"/>
            <a:ext cx="790105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spc="-80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Match the verbs with the nouns.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41379"/>
              </p:ext>
            </p:extLst>
          </p:nvPr>
        </p:nvGraphicFramePr>
        <p:xfrm>
          <a:off x="339436" y="953470"/>
          <a:ext cx="3920836" cy="534092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92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6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Verbs</a:t>
                      </a:r>
                    </a:p>
                  </a:txBody>
                  <a:tcPr anchor="ctr">
                    <a:solidFill>
                      <a:srgbClr val="F1664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2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41949"/>
              </p:ext>
            </p:extLst>
          </p:nvPr>
        </p:nvGraphicFramePr>
        <p:xfrm>
          <a:off x="4907972" y="960397"/>
          <a:ext cx="3920836" cy="5340927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92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36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bg1"/>
                          </a:solidFill>
                        </a:rPr>
                        <a:t>Nouns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726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141614" y="1732920"/>
            <a:ext cx="2389909" cy="592281"/>
            <a:chOff x="1132609" y="2556164"/>
            <a:chExt cx="2389909" cy="592281"/>
          </a:xfrm>
        </p:grpSpPr>
        <p:sp>
          <p:nvSpPr>
            <p:cNvPr id="3" name="Rectangle 2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7A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1. </a:t>
              </a:r>
              <a:r>
                <a:rPr lang="en-US" sz="2800"/>
                <a:t>have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24736" y="2520914"/>
            <a:ext cx="2389909" cy="592281"/>
            <a:chOff x="1132609" y="2556164"/>
            <a:chExt cx="2389909" cy="592281"/>
          </a:xfrm>
        </p:grpSpPr>
        <p:sp>
          <p:nvSpPr>
            <p:cNvPr id="31" name="Rectangle 30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48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2. </a:t>
              </a:r>
              <a:r>
                <a:rPr lang="en-US" sz="2800"/>
                <a:t>visit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124736" y="3304013"/>
            <a:ext cx="2389909" cy="592281"/>
            <a:chOff x="1132609" y="2556164"/>
            <a:chExt cx="2389909" cy="592281"/>
          </a:xfrm>
        </p:grpSpPr>
        <p:sp>
          <p:nvSpPr>
            <p:cNvPr id="34" name="Rectangle 33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7A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3. </a:t>
              </a:r>
              <a:r>
                <a:rPr lang="en-US" sz="2800"/>
                <a:t>give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124736" y="4045417"/>
            <a:ext cx="2370072" cy="592281"/>
            <a:chOff x="1152446" y="2556164"/>
            <a:chExt cx="2370072" cy="592281"/>
          </a:xfrm>
        </p:grpSpPr>
        <p:sp>
          <p:nvSpPr>
            <p:cNvPr id="37" name="Rectangle 36"/>
            <p:cNvSpPr/>
            <p:nvPr/>
          </p:nvSpPr>
          <p:spPr>
            <a:xfrm>
              <a:off x="1152446" y="2556164"/>
              <a:ext cx="2370072" cy="592281"/>
            </a:xfrm>
            <a:prstGeom prst="rect">
              <a:avLst/>
            </a:prstGeom>
            <a:solidFill>
              <a:srgbClr val="F48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4. </a:t>
              </a:r>
              <a:r>
                <a:rPr lang="en-US" sz="2800"/>
                <a:t>make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106669" y="4813260"/>
            <a:ext cx="2389909" cy="592281"/>
            <a:chOff x="1132609" y="2556164"/>
            <a:chExt cx="2389909" cy="592281"/>
          </a:xfrm>
        </p:grpSpPr>
        <p:sp>
          <p:nvSpPr>
            <p:cNvPr id="40" name="Rectangle 39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7A7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88472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5. </a:t>
              </a:r>
              <a:r>
                <a:rPr lang="en-US" sz="2800"/>
                <a:t>clean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06669" y="5544026"/>
            <a:ext cx="2389909" cy="592281"/>
            <a:chOff x="1132609" y="2556164"/>
            <a:chExt cx="2389909" cy="592281"/>
          </a:xfrm>
        </p:grpSpPr>
        <p:sp>
          <p:nvSpPr>
            <p:cNvPr id="43" name="Rectangle 42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483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6. </a:t>
              </a:r>
              <a:r>
                <a:rPr lang="en-US" sz="2800"/>
                <a:t>watch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 rot="21600000">
            <a:off x="5667097" y="1715813"/>
            <a:ext cx="2431474" cy="592281"/>
            <a:chOff x="1091044" y="2556164"/>
            <a:chExt cx="2431474" cy="592281"/>
          </a:xfrm>
          <a:solidFill>
            <a:srgbClr val="FFC000"/>
          </a:solidFill>
        </p:grpSpPr>
        <p:sp>
          <p:nvSpPr>
            <p:cNvPr id="46" name="Rectangle 45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091044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a. </a:t>
              </a:r>
              <a:r>
                <a:rPr lang="en-US" sz="2800" dirty="0"/>
                <a:t>a wish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722748" y="2520653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49" name="Rectangle 48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b. </a:t>
              </a:r>
              <a:r>
                <a:rPr lang="en-US" sz="2800"/>
                <a:t>fireworks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 rot="21600000">
            <a:off x="5679452" y="3281039"/>
            <a:ext cx="2466109" cy="592281"/>
            <a:chOff x="1091044" y="2556164"/>
            <a:chExt cx="2466109" cy="592281"/>
          </a:xfrm>
          <a:solidFill>
            <a:srgbClr val="FFC000"/>
          </a:solidFill>
        </p:grpSpPr>
        <p:sp>
          <p:nvSpPr>
            <p:cNvPr id="52" name="Rectangle 51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91044" y="2621761"/>
              <a:ext cx="24661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c. </a:t>
              </a:r>
              <a:r>
                <a:rPr lang="en-US" sz="2800" dirty="0"/>
                <a:t>the furniture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591128" y="4055555"/>
            <a:ext cx="2642755" cy="592281"/>
            <a:chOff x="1000990" y="2556164"/>
            <a:chExt cx="2642755" cy="592281"/>
          </a:xfrm>
          <a:solidFill>
            <a:srgbClr val="FFC000"/>
          </a:solidFill>
        </p:grpSpPr>
        <p:sp>
          <p:nvSpPr>
            <p:cNvPr id="55" name="Rectangle 54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00990" y="2597304"/>
              <a:ext cx="2642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d. </a:t>
              </a:r>
              <a:r>
                <a:rPr lang="en-US" sz="2800" dirty="0"/>
                <a:t>lucky money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 rot="21600000">
            <a:off x="5721017" y="4804410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58" name="Rectangle 57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solidFill>
              <a:srgbClr val="FFE0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</a:rPr>
                <a:t>e. </a:t>
              </a:r>
              <a:r>
                <a:rPr lang="en-US" sz="2800" dirty="0"/>
                <a:t>relatives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5721017" y="5540457"/>
            <a:ext cx="2389909" cy="592281"/>
            <a:chOff x="1132609" y="2556164"/>
            <a:chExt cx="2389909" cy="592281"/>
          </a:xfrm>
          <a:solidFill>
            <a:srgbClr val="FFC000"/>
          </a:solidFill>
        </p:grpSpPr>
        <p:sp>
          <p:nvSpPr>
            <p:cNvPr id="61" name="Rectangle 60"/>
            <p:cNvSpPr/>
            <p:nvPr/>
          </p:nvSpPr>
          <p:spPr>
            <a:xfrm>
              <a:off x="1132609" y="2556164"/>
              <a:ext cx="2389909" cy="5922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88473" y="2608118"/>
              <a:ext cx="2067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70C0"/>
                  </a:solidFill>
                </a:rPr>
                <a:t>f. </a:t>
              </a:r>
              <a:r>
                <a:rPr lang="en-US" sz="2800"/>
                <a:t>fun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8434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3.7037E-6 L -0.00017 -0.557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278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0.00017 -0.333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1666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7 L -4.44444E-6 -0.112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564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0.00035 0.222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113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0.00018 0.44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2199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033 0.34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73278" y="183757"/>
            <a:ext cx="810572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Complete the sentences with the words in the box.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556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6" name="Rounded Rectangle 35"/>
          <p:cNvSpPr/>
          <p:nvPr/>
        </p:nvSpPr>
        <p:spPr>
          <a:xfrm>
            <a:off x="1155426" y="941173"/>
            <a:ext cx="6697786" cy="6442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309133" y="1030343"/>
            <a:ext cx="184992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shopping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792700" y="1034691"/>
            <a:ext cx="136946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celebrate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285437" y="1030226"/>
            <a:ext cx="132143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clean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502990" y="1030226"/>
            <a:ext cx="147588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food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67140" y="1028616"/>
            <a:ext cx="132143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/>
              <a:t>peach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00828" y="21174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75658" y="2110940"/>
            <a:ext cx="228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Viet Nam, we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0828" y="28360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0828" y="36037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275658" y="3595083"/>
            <a:ext cx="4942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Children should help their parents to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0828" y="44622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75658" y="4453567"/>
            <a:ext cx="249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People do a lot of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0828" y="52641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275658" y="5264188"/>
            <a:ext cx="433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usually cooks special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275658" y="2815067"/>
            <a:ext cx="483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At Tet, we decorate our houses with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8C2061-0C48-490A-8CE2-765311500D4E}"/>
              </a:ext>
            </a:extLst>
          </p:cNvPr>
          <p:cNvSpPr txBox="1"/>
          <p:nvPr/>
        </p:nvSpPr>
        <p:spPr>
          <a:xfrm>
            <a:off x="4677133" y="2089377"/>
            <a:ext cx="3479286" cy="4616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Tet</a:t>
            </a:r>
            <a:r>
              <a:rPr lang="en-US" sz="2400" dirty="0" smtClean="0"/>
              <a:t> </a:t>
            </a:r>
            <a:r>
              <a:rPr lang="en-US" sz="2400" dirty="0"/>
              <a:t>in January or February.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560993" y="2442130"/>
            <a:ext cx="914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156A670-8BB7-4587-B35D-7A248F60AEC7}"/>
              </a:ext>
            </a:extLst>
          </p:cNvPr>
          <p:cNvGrpSpPr/>
          <p:nvPr/>
        </p:nvGrpSpPr>
        <p:grpSpPr>
          <a:xfrm>
            <a:off x="5862324" y="2821816"/>
            <a:ext cx="2177050" cy="461665"/>
            <a:chOff x="3353729" y="2424342"/>
            <a:chExt cx="2177050" cy="46166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6074F22-A5A3-423D-A654-F2AF5A54A88D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D1C28CC-8593-4B53-BE7C-6584074176D0}"/>
                </a:ext>
              </a:extLst>
            </p:cNvPr>
            <p:cNvSpPr txBox="1"/>
            <p:nvPr/>
          </p:nvSpPr>
          <p:spPr>
            <a:xfrm>
              <a:off x="4268129" y="2424342"/>
              <a:ext cx="12626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flowers.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EB64774-11EE-47F7-A63B-15A9CE98BE1E}"/>
              </a:ext>
            </a:extLst>
          </p:cNvPr>
          <p:cNvSpPr txBox="1"/>
          <p:nvPr/>
        </p:nvSpPr>
        <p:spPr>
          <a:xfrm>
            <a:off x="5946935" y="2815066"/>
            <a:ext cx="939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peach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C7054B9-A1C3-4040-8CBE-F6A22E56EBAE}"/>
              </a:ext>
            </a:extLst>
          </p:cNvPr>
          <p:cNvGrpSpPr/>
          <p:nvPr/>
        </p:nvGrpSpPr>
        <p:grpSpPr>
          <a:xfrm>
            <a:off x="5959576" y="3609711"/>
            <a:ext cx="2918922" cy="461665"/>
            <a:chOff x="3353729" y="2424342"/>
            <a:chExt cx="2918922" cy="461665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1A9CF56-8B01-4CC2-B241-49E53A8A6ADC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EF96AB0-FBA7-4B02-9AF0-902B980CFD69}"/>
                </a:ext>
              </a:extLst>
            </p:cNvPr>
            <p:cNvSpPr txBox="1"/>
            <p:nvPr/>
          </p:nvSpPr>
          <p:spPr>
            <a:xfrm>
              <a:off x="4268128" y="2424342"/>
              <a:ext cx="20045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their houses.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42CAA2CF-9301-4A03-88D3-DE8E1B2AA43D}"/>
              </a:ext>
            </a:extLst>
          </p:cNvPr>
          <p:cNvSpPr txBox="1"/>
          <p:nvPr/>
        </p:nvSpPr>
        <p:spPr>
          <a:xfrm>
            <a:off x="6045199" y="3550445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clean.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CE90B1-3BE6-4520-8A0D-B5DA5B1E3FF6}"/>
              </a:ext>
            </a:extLst>
          </p:cNvPr>
          <p:cNvGrpSpPr/>
          <p:nvPr/>
        </p:nvGrpSpPr>
        <p:grpSpPr>
          <a:xfrm>
            <a:off x="3690908" y="4399507"/>
            <a:ext cx="3065226" cy="461665"/>
            <a:chOff x="3353729" y="2424342"/>
            <a:chExt cx="3065226" cy="46166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5C8A62E-AB5F-4466-9930-A02720B3FCA7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FAB1043-1654-434A-B84F-68243ADFBB59}"/>
                </a:ext>
              </a:extLst>
            </p:cNvPr>
            <p:cNvSpPr txBox="1"/>
            <p:nvPr/>
          </p:nvSpPr>
          <p:spPr>
            <a:xfrm>
              <a:off x="4414432" y="2424342"/>
              <a:ext cx="20045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before Tet.</a:t>
              </a: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3816C18-5D74-4BF3-A526-38C7E3F75B7E}"/>
              </a:ext>
            </a:extLst>
          </p:cNvPr>
          <p:cNvSpPr txBox="1"/>
          <p:nvPr/>
        </p:nvSpPr>
        <p:spPr>
          <a:xfrm>
            <a:off x="3578352" y="4399507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shopping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38A1309-E4EF-489C-8736-57D19265B436}"/>
              </a:ext>
            </a:extLst>
          </p:cNvPr>
          <p:cNvGrpSpPr/>
          <p:nvPr/>
        </p:nvGrpSpPr>
        <p:grpSpPr>
          <a:xfrm>
            <a:off x="5454117" y="5265022"/>
            <a:ext cx="2918922" cy="461665"/>
            <a:chOff x="3353729" y="2424342"/>
            <a:chExt cx="2918922" cy="46166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74A3420-3075-44BC-B499-2D4A4853C12C}"/>
                </a:ext>
              </a:extLst>
            </p:cNvPr>
            <p:cNvCxnSpPr/>
            <p:nvPr/>
          </p:nvCxnSpPr>
          <p:spPr>
            <a:xfrm>
              <a:off x="3353729" y="274693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B6A4ED0-9CE8-4D3D-965E-46F7A4FF28D5}"/>
                </a:ext>
              </a:extLst>
            </p:cNvPr>
            <p:cNvSpPr txBox="1"/>
            <p:nvPr/>
          </p:nvSpPr>
          <p:spPr>
            <a:xfrm>
              <a:off x="4268128" y="2424342"/>
              <a:ext cx="20045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during Tet.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FEB4DA7C-F93F-400C-9514-1F3E4EF74CF1}"/>
              </a:ext>
            </a:extLst>
          </p:cNvPr>
          <p:cNvSpPr txBox="1"/>
          <p:nvPr/>
        </p:nvSpPr>
        <p:spPr>
          <a:xfrm>
            <a:off x="5454117" y="5103905"/>
            <a:ext cx="758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food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74669" y="2102623"/>
            <a:ext cx="1422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celebrate 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578352" y="2442130"/>
            <a:ext cx="10269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2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35" grpId="0" animBg="1"/>
      <p:bldP spid="33" grpId="0" animBg="1"/>
      <p:bldP spid="44" grpId="0"/>
      <p:bldP spid="58" grpId="0"/>
      <p:bldP spid="62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735208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041454" y="848844"/>
            <a:ext cx="81538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45573" y="2484121"/>
            <a:ext cx="7252854" cy="2209800"/>
            <a:chOff x="1070264" y="2362201"/>
            <a:chExt cx="7252854" cy="2209800"/>
          </a:xfrm>
        </p:grpSpPr>
        <p:sp>
          <p:nvSpPr>
            <p:cNvPr id="2" name="Rounded Rectangle 1"/>
            <p:cNvSpPr/>
            <p:nvPr/>
          </p:nvSpPr>
          <p:spPr>
            <a:xfrm>
              <a:off x="1070264" y="2362201"/>
              <a:ext cx="7252854" cy="2209800"/>
            </a:xfrm>
            <a:prstGeom prst="roundRect">
              <a:avLst/>
            </a:prstGeom>
            <a:solidFill>
              <a:srgbClr val="AFD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475507" y="2732809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shopping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75507" y="3626638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spring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86198" y="2732809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special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86198" y="3626638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wish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96889" y="2732809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rice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96889" y="3626638"/>
              <a:ext cx="17248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celebrate</a:t>
              </a:r>
            </a:p>
          </p:txBody>
        </p:sp>
      </p:grpSp>
      <p:pic>
        <p:nvPicPr>
          <p:cNvPr id="5" name="Bản sao của B1_39">
            <a:hlinkClick r:id="" action="ppaction://media"/>
            <a:extLst>
              <a:ext uri="{FF2B5EF4-FFF2-40B4-BE49-F238E27FC236}">
                <a16:creationId xmlns:a16="http://schemas.microsoft.com/office/drawing/2014/main" id="{27D3ABE0-BC78-473F-AC8B-C7FBE49B3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7223" y="1097605"/>
            <a:ext cx="487363" cy="48736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75707" y="191029"/>
            <a:ext cx="4085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/s/ and /ʃ/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4331" y="149836"/>
            <a:ext cx="3557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4B1"/>
                </a:solidFill>
              </a:rPr>
              <a:t>* </a:t>
            </a:r>
            <a:r>
              <a:rPr lang="en-US" sz="2800" b="1" u="sng" dirty="0" smtClean="0">
                <a:solidFill>
                  <a:srgbClr val="0084B1"/>
                </a:solidFill>
              </a:rPr>
              <a:t>Pronunciation</a:t>
            </a:r>
            <a:endParaRPr lang="en-US" sz="2800" b="1" u="sng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1012</TotalTime>
  <Words>499</Words>
  <Application>Microsoft Office PowerPoint</Application>
  <PresentationFormat>On-screen Show (4:3)</PresentationFormat>
  <Paragraphs>142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.VnBlack</vt:lpstr>
      <vt:lpstr>.VnBodoniH</vt:lpstr>
      <vt:lpstr>.VnTifani HeavyH</vt:lpstr>
      <vt:lpstr>.VnVogue</vt:lpstr>
      <vt:lpstr>Arial</vt:lpstr>
      <vt:lpstr>Calibri</vt:lpstr>
      <vt:lpstr>Calibri Light</vt:lpstr>
      <vt:lpstr>Times New Roman</vt:lpstr>
      <vt:lpstr>Wingdings</vt:lpstr>
      <vt:lpstr>Office Theme</vt:lpstr>
      <vt:lpstr> </vt:lpstr>
      <vt:lpstr>PowerPoint Presentation</vt:lpstr>
      <vt:lpstr>PowerPoint Presentation</vt:lpstr>
      <vt:lpstr>* Vocabulary</vt:lpstr>
      <vt:lpstr>* Checking words: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Production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DUNG</cp:lastModifiedBy>
  <cp:revision>90</cp:revision>
  <dcterms:created xsi:type="dcterms:W3CDTF">2020-12-09T02:04:09Z</dcterms:created>
  <dcterms:modified xsi:type="dcterms:W3CDTF">2025-12-22T08:34:17Z</dcterms:modified>
</cp:coreProperties>
</file>