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4" r:id="rId2"/>
    <p:sldId id="305" r:id="rId3"/>
    <p:sldId id="307" r:id="rId4"/>
    <p:sldId id="306" r:id="rId5"/>
    <p:sldId id="308" r:id="rId6"/>
    <p:sldId id="264" r:id="rId7"/>
    <p:sldId id="297" r:id="rId8"/>
    <p:sldId id="293" r:id="rId9"/>
    <p:sldId id="260" r:id="rId10"/>
    <p:sldId id="302" r:id="rId11"/>
    <p:sldId id="261" r:id="rId12"/>
    <p:sldId id="310" r:id="rId13"/>
    <p:sldId id="309" r:id="rId14"/>
    <p:sldId id="311" r:id="rId15"/>
    <p:sldId id="312" r:id="rId16"/>
    <p:sldId id="313" r:id="rId17"/>
    <p:sldId id="317" r:id="rId18"/>
    <p:sldId id="314" r:id="rId19"/>
    <p:sldId id="315" r:id="rId20"/>
    <p:sldId id="316" r:id="rId21"/>
    <p:sldId id="294" r:id="rId22"/>
    <p:sldId id="262" r:id="rId23"/>
    <p:sldId id="295" r:id="rId24"/>
    <p:sldId id="303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1DA"/>
    <a:srgbClr val="F16649"/>
    <a:srgbClr val="62C8CE"/>
    <a:srgbClr val="C0E6EA"/>
    <a:srgbClr val="CB2027"/>
    <a:srgbClr val="97E4FF"/>
    <a:srgbClr val="00B0F0"/>
    <a:srgbClr val="B7EC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audio" Target="../media/audio1.wav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</a:t>
            </a:r>
            <a:r>
              <a:rPr lang="en-GB" sz="3600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</a:t>
            </a:r>
            <a:r>
              <a:rPr lang="en-GB" sz="3600" kern="1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GB" sz="2400" kern="1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45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1207" y="1543620"/>
            <a:ext cx="3024186" cy="2497589"/>
            <a:chOff x="501207" y="1642773"/>
            <a:chExt cx="3024186" cy="2497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754217" cy="17896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1207" y="3670568"/>
              <a:ext cx="3024186" cy="469794"/>
              <a:chOff x="187227" y="3670568"/>
              <a:chExt cx="3024186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7227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29007" y="3670568"/>
                <a:ext cx="2582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go out with friends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16848" y="1417605"/>
            <a:ext cx="2855282" cy="2623604"/>
            <a:chOff x="790751" y="1516758"/>
            <a:chExt cx="2855282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538730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52056" y="3670568"/>
              <a:ext cx="2302580" cy="469794"/>
              <a:chOff x="738076" y="3670568"/>
              <a:chExt cx="2302580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738076" y="3678697"/>
                <a:ext cx="474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79856" y="3670568"/>
                <a:ext cx="186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 a wish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73241" y="3670568"/>
              <a:ext cx="1393690" cy="469794"/>
              <a:chOff x="859261" y="3670568"/>
              <a:chExt cx="1393690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859261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34092" y="3670568"/>
                <a:ext cx="918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fight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851036" y="4234396"/>
            <a:ext cx="3422629" cy="2623604"/>
            <a:chOff x="324939" y="1516758"/>
            <a:chExt cx="3422629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24939" y="3670568"/>
              <a:ext cx="3422629" cy="469794"/>
              <a:chOff x="10959" y="3670568"/>
              <a:chExt cx="3422629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959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5789" y="3670568"/>
                <a:ext cx="2947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help with housework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22B1D02-1CC6-46DD-827A-093D798A5399}"/>
              </a:ext>
            </a:extLst>
          </p:cNvPr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E6392-E9E1-42FC-8976-E361DF881704}"/>
              </a:ext>
            </a:extLst>
          </p:cNvPr>
          <p:cNvSpPr txBox="1"/>
          <p:nvPr/>
        </p:nvSpPr>
        <p:spPr>
          <a:xfrm>
            <a:off x="7664367" y="308796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2EC358-B040-43BF-86AA-FDF3190C176D}"/>
              </a:ext>
            </a:extLst>
          </p:cNvPr>
          <p:cNvSpPr txBox="1"/>
          <p:nvPr/>
        </p:nvSpPr>
        <p:spPr>
          <a:xfrm>
            <a:off x="3038551" y="592229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5FCFD8-DA6D-4C85-A421-2D1CAFF108ED}"/>
              </a:ext>
            </a:extLst>
          </p:cNvPr>
          <p:cNvSpPr txBox="1"/>
          <p:nvPr/>
        </p:nvSpPr>
        <p:spPr>
          <a:xfrm>
            <a:off x="7553475" y="590804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9297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193" y="1143475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8249" y="1300935"/>
            <a:ext cx="614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Children should behave well.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Children shouldn’t eat lots of sweets.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1832" y="2514736"/>
            <a:ext cx="2963014" cy="2888407"/>
            <a:chOff x="561832" y="1251955"/>
            <a:chExt cx="2963014" cy="2888407"/>
          </a:xfrm>
        </p:grpSpPr>
        <p:grpSp>
          <p:nvGrpSpPr>
            <p:cNvPr id="10" name="Group 9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16" name="Oval Callout 15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126457" y="2779539"/>
            <a:ext cx="3092123" cy="2623604"/>
            <a:chOff x="600360" y="1516758"/>
            <a:chExt cx="3092123" cy="26236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6607" y="395288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45364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62946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93164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40964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93164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745364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40964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 smtClean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164964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0" y="2983435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19425" y="38230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129381" y="38230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129381" y="386669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5" name="_s3086"/>
          <p:cNvSpPr>
            <a:spLocks noChangeArrowheads="1"/>
          </p:cNvSpPr>
          <p:nvPr/>
        </p:nvSpPr>
        <p:spPr bwMode="auto">
          <a:xfrm>
            <a:off x="77448" y="3852387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6" name="Oval 32">
            <a:hlinkClick r:id="rId9" action="ppaction://hlinksldjump" highlightClick="1">
              <a:snd r:embed="rId11" name="click.wav"/>
            </a:hlinkClick>
          </p:cNvPr>
          <p:cNvSpPr>
            <a:spLocks noChangeArrowheads="1"/>
          </p:cNvSpPr>
          <p:nvPr/>
        </p:nvSpPr>
        <p:spPr bwMode="auto">
          <a:xfrm>
            <a:off x="77448" y="390048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843542" y="3030107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</a:t>
            </a:r>
            <a:r>
              <a:rPr lang="en-US" altLang="en-US" sz="2700" b="1" dirty="0" smtClean="0">
                <a:solidFill>
                  <a:srgbClr val="FF0066"/>
                </a:solidFill>
              </a:rPr>
              <a:t>B</a:t>
            </a:r>
            <a:endParaRPr lang="en-US" altLang="en-US" sz="2700" b="1" dirty="0">
              <a:solidFill>
                <a:srgbClr val="FF0066"/>
              </a:solidFill>
            </a:endParaRP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8212318" y="372085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8242890" y="3739924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8261010" y="38310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42" name="_s3086"/>
          <p:cNvSpPr>
            <a:spLocks noChangeArrowheads="1"/>
          </p:cNvSpPr>
          <p:nvPr/>
        </p:nvSpPr>
        <p:spPr bwMode="auto">
          <a:xfrm>
            <a:off x="8232549" y="3796507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43" name="Oval 32">
            <a:hlinkClick r:id="rId9" action="ppaction://hlinksldjump" highlightClick="1">
              <a:snd r:embed="rId11" name="click.wav"/>
            </a:hlinkClick>
          </p:cNvPr>
          <p:cNvSpPr>
            <a:spLocks noChangeArrowheads="1"/>
          </p:cNvSpPr>
          <p:nvPr/>
        </p:nvSpPr>
        <p:spPr bwMode="auto">
          <a:xfrm>
            <a:off x="8189391" y="38310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7576456" y="6283235"/>
            <a:ext cx="894169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0218" y="1216876"/>
            <a:ext cx="2534559" cy="2615475"/>
            <a:chOff x="671661" y="1516758"/>
            <a:chExt cx="2534559" cy="2615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84514" y="3670568"/>
              <a:ext cx="1783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83969" y="365851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Children </a:t>
            </a:r>
            <a:r>
              <a:rPr lang="en-US" sz="2800" b="1" dirty="0">
                <a:solidFill>
                  <a:srgbClr val="FF0000"/>
                </a:solidFill>
              </a:rPr>
              <a:t>should plant trees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6" y="888274"/>
            <a:ext cx="3493870" cy="2579298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8" name="Rectangle 7"/>
          <p:cNvSpPr/>
          <p:nvPr/>
        </p:nvSpPr>
        <p:spPr>
          <a:xfrm>
            <a:off x="2044781" y="3659077"/>
            <a:ext cx="540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4. </a:t>
            </a:r>
            <a:r>
              <a:rPr lang="en-US" sz="2800" b="1" dirty="0" smtClean="0">
                <a:solidFill>
                  <a:srgbClr val="FF0000"/>
                </a:solidFill>
              </a:rPr>
              <a:t>Children shouldn’t  </a:t>
            </a:r>
            <a:r>
              <a:rPr lang="en-US" sz="2800" b="1" dirty="0">
                <a:solidFill>
                  <a:srgbClr val="FF0000"/>
                </a:solidFill>
              </a:rPr>
              <a:t>break </a:t>
            </a:r>
            <a:r>
              <a:rPr lang="en-US" sz="2800" b="1" dirty="0" smtClean="0">
                <a:solidFill>
                  <a:srgbClr val="FF0000"/>
                </a:solidFill>
              </a:rPr>
              <a:t>thin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4193" y="588744"/>
            <a:ext cx="4745613" cy="3355828"/>
            <a:chOff x="-183633" y="1262668"/>
            <a:chExt cx="3499682" cy="28720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98" y="1262668"/>
              <a:ext cx="3024851" cy="2169763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183633" y="367300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614914" y="3421352"/>
            <a:ext cx="540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 </a:t>
            </a:r>
            <a:r>
              <a:rPr lang="en-US" sz="2800" b="1" dirty="0">
                <a:solidFill>
                  <a:srgbClr val="FF0000"/>
                </a:solidFill>
              </a:rPr>
              <a:t>go out with </a:t>
            </a:r>
            <a:r>
              <a:rPr lang="en-US" sz="2800" b="1" dirty="0" smtClean="0">
                <a:solidFill>
                  <a:srgbClr val="FF0000"/>
                </a:solidFill>
              </a:rPr>
              <a:t>friends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6" y="1151396"/>
            <a:ext cx="3686180" cy="2041690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9" name="Rectangle 8"/>
          <p:cNvSpPr/>
          <p:nvPr/>
        </p:nvSpPr>
        <p:spPr>
          <a:xfrm>
            <a:off x="1210151" y="329458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. Children should make a wish.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0162" y="1045029"/>
            <a:ext cx="5093152" cy="3043186"/>
            <a:chOff x="-48955" y="1516758"/>
            <a:chExt cx="3255175" cy="2503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48955" y="35584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7.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345321" y="3526995"/>
            <a:ext cx="540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shouldn’t fight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2310" y="906739"/>
            <a:ext cx="4917688" cy="3644538"/>
            <a:chOff x="324939" y="1516758"/>
            <a:chExt cx="2881281" cy="2623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4939" y="36786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47523" y="3969009"/>
            <a:ext cx="610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Children </a:t>
            </a:r>
            <a:r>
              <a:rPr lang="en-US" sz="2800" b="1" dirty="0" smtClean="0">
                <a:solidFill>
                  <a:srgbClr val="FF0000"/>
                </a:solidFill>
              </a:rPr>
              <a:t>should help </a:t>
            </a:r>
            <a:r>
              <a:rPr lang="en-US" sz="2800" b="1" dirty="0">
                <a:solidFill>
                  <a:srgbClr val="FF0000"/>
                </a:solidFill>
              </a:rPr>
              <a:t>with housework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4378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UNIT 6: OUR TET HOLIDAY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5" y="73037"/>
            <a:ext cx="1991725" cy="305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94267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LESSON 3. A CLOSER LOOK 2</a:t>
            </a:r>
            <a:endParaRPr lang="en-US" sz="4400" b="1" dirty="0" smtClean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64286" y="5630091"/>
            <a:ext cx="796834" cy="8229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2090052"/>
            <a:ext cx="8824770" cy="20637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041" y="178062"/>
            <a:ext cx="2554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2.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138" y="300986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Some / any </a:t>
            </a:r>
            <a:r>
              <a:rPr lang="en-US" sz="2800" b="1" dirty="0"/>
              <a:t>for amount 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5" y="1117399"/>
            <a:ext cx="3703791" cy="947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6155" y="1996246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2038" y="1996246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07" y="2953505"/>
            <a:ext cx="45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(+) My mother bought </a:t>
            </a:r>
            <a:r>
              <a:rPr lang="en-US" sz="2400" b="1"/>
              <a:t>some fruits</a:t>
            </a:r>
            <a:r>
              <a:rPr lang="en-US" sz="2400"/>
              <a:t>. </a:t>
            </a:r>
          </a:p>
          <a:p>
            <a:pPr>
              <a:lnSpc>
                <a:spcPct val="150000"/>
              </a:lnSpc>
            </a:pPr>
            <a:r>
              <a:rPr lang="en-US" sz="2400"/>
              <a:t>(+) I need </a:t>
            </a:r>
            <a:r>
              <a:rPr lang="en-US" sz="2400" b="1"/>
              <a:t>some milk </a:t>
            </a:r>
            <a:r>
              <a:rPr lang="en-US" sz="2400"/>
              <a:t>for the cake.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4693" y="2953505"/>
            <a:ext cx="456517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(-) I can’t answer </a:t>
            </a:r>
            <a:r>
              <a:rPr lang="en-US" sz="2400" b="1" dirty="0"/>
              <a:t>any questions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(?) Do you have </a:t>
            </a:r>
            <a:r>
              <a:rPr lang="en-US" sz="2400" b="1" dirty="0"/>
              <a:t>any sugar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0845" y="992777"/>
            <a:ext cx="496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Some / any: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vài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041" y="4349931"/>
            <a:ext cx="824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Some 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- Any : </a:t>
            </a:r>
            <a:r>
              <a:rPr lang="en-US" sz="2400" b="1" dirty="0" err="1"/>
              <a:t>D</a:t>
            </a:r>
            <a:r>
              <a:rPr lang="en-US" sz="2400" b="1" dirty="0" err="1" smtClean="0"/>
              <a:t>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.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6155" y="5956663"/>
            <a:ext cx="579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dirty="0" err="1" smtClean="0"/>
              <a:t>Ngoại</a:t>
            </a:r>
            <a:r>
              <a:rPr lang="en-US" sz="2000" dirty="0" smtClean="0"/>
              <a:t> </a:t>
            </a:r>
            <a:r>
              <a:rPr lang="en-US" sz="2000" dirty="0" err="1" smtClean="0"/>
              <a:t>lệ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mời</a:t>
            </a:r>
            <a:r>
              <a:rPr lang="en-US" sz="2000" dirty="0" smtClean="0"/>
              <a:t> : Would you like </a:t>
            </a:r>
            <a:r>
              <a:rPr lang="en-US" sz="2000" u="sng" dirty="0" smtClean="0">
                <a:solidFill>
                  <a:srgbClr val="FF0000"/>
                </a:solidFill>
              </a:rPr>
              <a:t>some</a:t>
            </a:r>
            <a:r>
              <a:rPr lang="en-US" sz="2000" dirty="0" smtClean="0"/>
              <a:t> tea?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/>
        </p:blipFill>
        <p:spPr>
          <a:xfrm rot="497610">
            <a:off x="6385027" y="4118174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/>
        </p:blipFill>
        <p:spPr>
          <a:xfrm rot="20700000">
            <a:off x="6271677" y="2049436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32146" y="1194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976" y="1175369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What do you need to decorate your room?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need             </a:t>
            </a:r>
            <a:r>
              <a:rPr lang="en-US" sz="2400" dirty="0" err="1"/>
              <a:t>colour</a:t>
            </a:r>
            <a:r>
              <a:rPr lang="en-US" sz="2400" dirty="0"/>
              <a:t> paper and             pictures.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5767" y="188421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8524" y="187846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437" y="2492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267" y="2473198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have             free time for </a:t>
            </a:r>
            <a:r>
              <a:rPr lang="en-US" sz="2400" dirty="0" err="1"/>
              <a:t>spotrs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Yes, I do.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592272" y="2829501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5437" y="38343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266" y="3815167"/>
            <a:ext cx="551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Are there             interesting activities here during Tet?</a:t>
            </a:r>
          </a:p>
          <a:p>
            <a:pPr marL="342900" indent="-342900">
              <a:buFontTx/>
              <a:buChar char="-"/>
            </a:pPr>
            <a:r>
              <a:rPr lang="en-US" sz="2400"/>
              <a:t>Yes, there are              traditional games like human chess, running and cooking.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206679" y="4160453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71113" y="48967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13E253-A895-4392-9552-FC539351E60E}"/>
              </a:ext>
            </a:extLst>
          </p:cNvPr>
          <p:cNvSpPr txBox="1"/>
          <p:nvPr/>
        </p:nvSpPr>
        <p:spPr>
          <a:xfrm>
            <a:off x="1825767" y="154487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45152-0260-42A2-8A99-B4F0237120BB}"/>
              </a:ext>
            </a:extLst>
          </p:cNvPr>
          <p:cNvSpPr txBox="1"/>
          <p:nvPr/>
        </p:nvSpPr>
        <p:spPr>
          <a:xfrm>
            <a:off x="2689851" y="2470398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9973A-BA19-4D4D-A324-9DB4BCAD98A3}"/>
              </a:ext>
            </a:extLst>
          </p:cNvPr>
          <p:cNvSpPr txBox="1"/>
          <p:nvPr/>
        </p:nvSpPr>
        <p:spPr>
          <a:xfrm>
            <a:off x="4817032" y="154487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59EC4-4F79-4B1D-AA5D-79A2C7588FC3}"/>
              </a:ext>
            </a:extLst>
          </p:cNvPr>
          <p:cNvSpPr txBox="1"/>
          <p:nvPr/>
        </p:nvSpPr>
        <p:spPr>
          <a:xfrm>
            <a:off x="2278371" y="3819089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3BF6F-9D37-4DA4-B24F-C1C9003F998C}"/>
              </a:ext>
            </a:extLst>
          </p:cNvPr>
          <p:cNvSpPr txBox="1"/>
          <p:nvPr/>
        </p:nvSpPr>
        <p:spPr>
          <a:xfrm>
            <a:off x="2749621" y="454028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42229"/>
            <a:ext cx="805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32" y="1057197"/>
            <a:ext cx="4745751" cy="51870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2194" y="1133627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392" y="2280492"/>
            <a:ext cx="186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- ice </a:t>
            </a:r>
            <a:r>
              <a:rPr lang="en-US" sz="2400" b="1" dirty="0">
                <a:solidFill>
                  <a:srgbClr val="F16649"/>
                </a:solidFill>
              </a:rPr>
              <a:t>cream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995" y="2897436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is not any ice cream.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315392" y="3128269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5392" y="3824694"/>
            <a:ext cx="206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- cucumbers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995" y="4441638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some cucumbers.</a:t>
            </a: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 flipV="1">
            <a:off x="315392" y="4672471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4" y="1420197"/>
            <a:ext cx="4975198" cy="5437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153" y="423178"/>
            <a:ext cx="1388339" cy="470318"/>
            <a:chOff x="363373" y="1262747"/>
            <a:chExt cx="1388339" cy="470318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3" y="1271400"/>
              <a:ext cx="9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eggs</a:t>
              </a:r>
              <a:endParaRPr lang="en-US" sz="24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153" y="1420197"/>
            <a:ext cx="2122117" cy="461665"/>
            <a:chOff x="369902" y="2142097"/>
            <a:chExt cx="2122117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1647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fruit juice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153" y="2408563"/>
            <a:ext cx="1670563" cy="470318"/>
            <a:chOff x="363373" y="4026312"/>
            <a:chExt cx="1670563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4" y="4026312"/>
              <a:ext cx="1195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apples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153" y="3396929"/>
            <a:ext cx="1896339" cy="470318"/>
            <a:chOff x="363373" y="3312302"/>
            <a:chExt cx="1896339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4" y="3312302"/>
              <a:ext cx="142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bread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351114" y="12613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1505" y="23281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630" y="333580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5630" y="4236345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9959" y="4499532"/>
            <a:ext cx="2032000" cy="470318"/>
            <a:chOff x="363373" y="3312302"/>
            <a:chExt cx="2032000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bananas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365436" y="5338948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107" y="5500830"/>
            <a:ext cx="2032000" cy="470318"/>
            <a:chOff x="363373" y="3312302"/>
            <a:chExt cx="2032000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cheese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357584" y="6340246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F4C9E3-58E0-45BD-AA96-93B69FE7213F}"/>
              </a:ext>
            </a:extLst>
          </p:cNvPr>
          <p:cNvCxnSpPr/>
          <p:nvPr/>
        </p:nvCxnSpPr>
        <p:spPr>
          <a:xfrm flipV="1">
            <a:off x="342107" y="11323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EED7C5-C692-44F2-A0BC-F7F475035123}"/>
              </a:ext>
            </a:extLst>
          </p:cNvPr>
          <p:cNvCxnSpPr/>
          <p:nvPr/>
        </p:nvCxnSpPr>
        <p:spPr>
          <a:xfrm flipV="1">
            <a:off x="342107" y="22138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15BC88-CF7F-4C72-90EF-72EBEBE67829}"/>
              </a:ext>
            </a:extLst>
          </p:cNvPr>
          <p:cNvCxnSpPr/>
          <p:nvPr/>
        </p:nvCxnSpPr>
        <p:spPr>
          <a:xfrm flipV="1">
            <a:off x="342107" y="32167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1B6B8C-51C7-4E3E-B913-F6AD857A3260}"/>
              </a:ext>
            </a:extLst>
          </p:cNvPr>
          <p:cNvCxnSpPr/>
          <p:nvPr/>
        </p:nvCxnSpPr>
        <p:spPr>
          <a:xfrm flipV="1">
            <a:off x="342107" y="414099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524E2-DAA5-4074-A9D4-7029B2ED8248}"/>
              </a:ext>
            </a:extLst>
          </p:cNvPr>
          <p:cNvCxnSpPr/>
          <p:nvPr/>
        </p:nvCxnSpPr>
        <p:spPr>
          <a:xfrm flipV="1">
            <a:off x="342107" y="522254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E5E4BC-CAF2-4D8D-829A-3A0ABB04556E}"/>
              </a:ext>
            </a:extLst>
          </p:cNvPr>
          <p:cNvCxnSpPr/>
          <p:nvPr/>
        </p:nvCxnSpPr>
        <p:spPr>
          <a:xfrm flipV="1">
            <a:off x="342107" y="6245102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78486D-6089-4B47-A3E8-599211BE31B9}"/>
              </a:ext>
            </a:extLst>
          </p:cNvPr>
          <p:cNvSpPr txBox="1"/>
          <p:nvPr/>
        </p:nvSpPr>
        <p:spPr>
          <a:xfrm>
            <a:off x="676710" y="856859"/>
            <a:ext cx="470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some eggs (in the fridge).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2CFE52-CF5F-4ABF-90DD-C297FED066D8}"/>
              </a:ext>
            </a:extLst>
          </p:cNvPr>
          <p:cNvSpPr txBox="1"/>
          <p:nvPr/>
        </p:nvSpPr>
        <p:spPr>
          <a:xfrm>
            <a:off x="676710" y="1925412"/>
            <a:ext cx="332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some fruit juice.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B79989-34CB-45A7-A14E-94BB486773DE}"/>
              </a:ext>
            </a:extLst>
          </p:cNvPr>
          <p:cNvSpPr txBox="1"/>
          <p:nvPr/>
        </p:nvSpPr>
        <p:spPr>
          <a:xfrm>
            <a:off x="676710" y="2951356"/>
            <a:ext cx="326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aren’t any apples.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250D2F-1AD3-4B03-A0BF-06A1DC8F15A6}"/>
              </a:ext>
            </a:extLst>
          </p:cNvPr>
          <p:cNvSpPr txBox="1"/>
          <p:nvPr/>
        </p:nvSpPr>
        <p:spPr>
          <a:xfrm>
            <a:off x="676710" y="3854411"/>
            <a:ext cx="295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isn’t any bread.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6D9D5A-1959-40B4-9A9C-00A212FFB126}"/>
              </a:ext>
            </a:extLst>
          </p:cNvPr>
          <p:cNvSpPr txBox="1"/>
          <p:nvPr/>
        </p:nvSpPr>
        <p:spPr>
          <a:xfrm>
            <a:off x="676710" y="4953898"/>
            <a:ext cx="339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some bananas.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E7B6D-F2BE-463D-914D-011E99CDD8F5}"/>
              </a:ext>
            </a:extLst>
          </p:cNvPr>
          <p:cNvSpPr txBox="1"/>
          <p:nvPr/>
        </p:nvSpPr>
        <p:spPr>
          <a:xfrm>
            <a:off x="676710" y="5957279"/>
            <a:ext cx="298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some cheese.</a:t>
            </a:r>
          </a:p>
        </p:txBody>
      </p:sp>
    </p:spTree>
    <p:extLst>
      <p:ext uri="{BB962C8B-B14F-4D97-AF65-F5344CB8AC3E}">
        <p14:creationId xmlns:p14="http://schemas.microsoft.com/office/powerpoint/2010/main" val="672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 smtClean="0">
                <a:latin typeface="Times New Roman" pitchFamily="18" charset="0"/>
              </a:rPr>
              <a:t>Do exercises on workbook.</a:t>
            </a:r>
            <a:endParaRPr lang="en-US" alt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Prepare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Communication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/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 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rgbClr val="FFC000"/>
                </a:solidFill>
              </a:rPr>
              <a:t>fireworks</a:t>
            </a:r>
            <a:endParaRPr lang="en-US" sz="35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Lucky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money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pecial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food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visit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relatives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Tiền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lì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xì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</a:t>
            </a: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clothes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</a:t>
            </a:r>
            <a:r>
              <a:rPr 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ecorate houses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Pháo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hoa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Món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ăn</a:t>
            </a:r>
            <a:r>
              <a:rPr lang="en-US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ngon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Trang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trí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nhà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Thăm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họ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hàng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Quần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áo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mới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950" y="1465157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97125" y="151847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7725" y="1484139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48488" y="1505411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184" y="32843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359" y="3258682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57056" y="3301361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181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5725" y="5084763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1253" y="5084589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57725" y="5084763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181" y="5107505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342459" cy="7572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Vocabulary:</a:t>
            </a:r>
            <a:endParaRPr lang="en-GB" dirty="0"/>
          </a:p>
        </p:txBody>
      </p:sp>
      <p:pic>
        <p:nvPicPr>
          <p:cNvPr id="4" name="Picture 14" descr="Káº¿t quáº£ hÃ¬nh áº£nh cho há»c sinh lÃ m vá»¡ bÃ¡t trong ngÃ y táº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24" y="867955"/>
            <a:ext cx="3886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áº¿t quáº£ hÃ¬nh áº£nh cho hÃ¬nh áº£nh ÄÃ¡nh nhau cá»§a há»c sinh th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24" y="831165"/>
            <a:ext cx="41878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61" y="809026"/>
            <a:ext cx="3814354" cy="2613217"/>
          </a:xfrm>
          <a:prstGeom prst="roundRect">
            <a:avLst>
              <a:gd name="adj" fmla="val 7695"/>
            </a:avLst>
          </a:prstGeom>
          <a:ln>
            <a:solidFill>
              <a:srgbClr val="F16649"/>
            </a:solidFill>
            <a:prstDash val="dash"/>
          </a:ln>
        </p:spPr>
      </p:pic>
      <p:sp>
        <p:nvSpPr>
          <p:cNvPr id="7" name="TextBox 6"/>
          <p:cNvSpPr txBox="1"/>
          <p:nvPr/>
        </p:nvSpPr>
        <p:spPr>
          <a:xfrm>
            <a:off x="326571" y="1580960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behave (v):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6571" y="2102692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plant (v):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2697" y="2578538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fight (v):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1886" y="3061081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break (v):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5955" y="1554484"/>
            <a:ext cx="20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dirty="0" err="1" smtClean="0"/>
              <a:t>ư</a:t>
            </a:r>
            <a:r>
              <a:rPr lang="en-US" sz="2800" dirty="0" smtClean="0"/>
              <a:t> </a:t>
            </a:r>
            <a:r>
              <a:rPr lang="en-US" sz="2800" dirty="0" err="1" smtClean="0"/>
              <a:t>xử</a:t>
            </a:r>
            <a:r>
              <a:rPr lang="en-US" sz="2800" dirty="0" smtClean="0"/>
              <a:t>,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xử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9017" y="2076108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Trồng</a:t>
            </a:r>
            <a:r>
              <a:rPr lang="en-US" sz="2800" dirty="0" smtClean="0"/>
              <a:t> ( </a:t>
            </a:r>
            <a:r>
              <a:rPr lang="en-US" sz="2800" dirty="0" err="1" smtClean="0"/>
              <a:t>cây</a:t>
            </a:r>
            <a:r>
              <a:rPr lang="en-US" sz="2800" dirty="0" smtClean="0"/>
              <a:t>)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8529" y="2515441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1113" y="3001783"/>
            <a:ext cx="201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r>
              <a:rPr lang="en-US" sz="2800" dirty="0" smtClean="0"/>
              <a:t>, </a:t>
            </a:r>
            <a:r>
              <a:rPr lang="en-US" sz="2800" dirty="0" err="1" smtClean="0"/>
              <a:t>vỡ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0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1580960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behave (v):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1" y="2102692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plant (v):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2697" y="2578538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fight (v):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1886" y="3061081"/>
            <a:ext cx="20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break (v):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65955" y="1594024"/>
            <a:ext cx="265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xử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xử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017" y="2121388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Trồng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8529" y="2560721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đánh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nhau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1113" y="3047063"/>
            <a:ext cx="2566663" cy="53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vỡ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508" y="488072"/>
            <a:ext cx="28717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800" b="1" dirty="0"/>
              <a:t>* Checking Vocab:</a:t>
            </a:r>
          </a:p>
        </p:txBody>
      </p:sp>
    </p:spTree>
    <p:extLst>
      <p:ext uri="{BB962C8B-B14F-4D97-AF65-F5344CB8AC3E}">
        <p14:creationId xmlns:p14="http://schemas.microsoft.com/office/powerpoint/2010/main" val="41673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227" y="267999"/>
            <a:ext cx="218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</a:t>
            </a:r>
            <a:r>
              <a:rPr lang="en-US" sz="2800" b="1" u="sng" dirty="0" smtClean="0">
                <a:solidFill>
                  <a:srgbClr val="0FB7BD"/>
                </a:solidFill>
              </a:rPr>
              <a:t>Grammar 1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4078" y="267999"/>
            <a:ext cx="449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Should / shouldn’t </a:t>
            </a:r>
            <a:r>
              <a:rPr lang="en-US" sz="2800" b="1" dirty="0"/>
              <a:t>for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5118" r="1170" b="11468"/>
          <a:stretch/>
        </p:blipFill>
        <p:spPr>
          <a:xfrm>
            <a:off x="1170961" y="1528176"/>
            <a:ext cx="7006728" cy="448469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42352" y="1308951"/>
            <a:ext cx="3459296" cy="1337061"/>
          </a:xfrm>
          <a:prstGeom prst="wedgeEllipseCallout">
            <a:avLst>
              <a:gd name="adj1" fmla="val 21591"/>
              <a:gd name="adj2" fmla="val 91508"/>
            </a:avLst>
          </a:prstGeom>
          <a:solidFill>
            <a:schemeClr val="bg1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758" y="1478568"/>
            <a:ext cx="269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Nam, you shouldn't come in with your  raincoat on.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signs at the library and complete the sentences with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shouldn’t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/>
        </p:blipFill>
        <p:spPr>
          <a:xfrm>
            <a:off x="1023255" y="1156853"/>
            <a:ext cx="1947167" cy="1860668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13" y="1098538"/>
            <a:ext cx="1933562" cy="191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/>
        </p:blipFill>
        <p:spPr>
          <a:xfrm>
            <a:off x="1106689" y="4046269"/>
            <a:ext cx="1863734" cy="1779766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965113" y="4046269"/>
            <a:ext cx="1933562" cy="1779765"/>
            <a:chOff x="4814370" y="4320886"/>
            <a:chExt cx="2127317" cy="20588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/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5577" y="3237837"/>
            <a:ext cx="442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You. .……….keep </a:t>
            </a:r>
            <a:r>
              <a:rPr lang="en-US" sz="3200" dirty="0"/>
              <a:t>quiet.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EF860-517A-45A0-ADAE-A15FE9D04833}"/>
              </a:ext>
            </a:extLst>
          </p:cNvPr>
          <p:cNvSpPr txBox="1"/>
          <p:nvPr/>
        </p:nvSpPr>
        <p:spPr>
          <a:xfrm>
            <a:off x="1609766" y="3200487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hould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B7B90-3300-449B-90A5-22D49C8B4C93}"/>
              </a:ext>
            </a:extLst>
          </p:cNvPr>
          <p:cNvSpPr txBox="1"/>
          <p:nvPr/>
        </p:nvSpPr>
        <p:spPr>
          <a:xfrm>
            <a:off x="4818288" y="3316482"/>
            <a:ext cx="4113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="1" dirty="0" smtClean="0"/>
              <a:t>. </a:t>
            </a:r>
            <a:r>
              <a:rPr lang="en-US" sz="2800" dirty="0" smtClean="0"/>
              <a:t>You …………..eat </a:t>
            </a:r>
            <a:r>
              <a:rPr lang="en-US" sz="2800" dirty="0"/>
              <a:t>or drink.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5534" y="597422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shouldn’t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530" y="6105022"/>
            <a:ext cx="556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You…..………. </a:t>
            </a:r>
            <a:r>
              <a:rPr lang="en-US" sz="2400" dirty="0"/>
              <a:t>knock before you enter.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D75E-4720-4A87-9B2F-E00526AB3F54}"/>
              </a:ext>
            </a:extLst>
          </p:cNvPr>
          <p:cNvSpPr txBox="1"/>
          <p:nvPr/>
        </p:nvSpPr>
        <p:spPr>
          <a:xfrm>
            <a:off x="967669" y="602484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should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029" y="6078896"/>
            <a:ext cx="336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You……………....run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5743042" y="3316604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shouldn’t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4441362"/>
            <a:ext cx="8629936" cy="1641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032" y="45691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</a:t>
            </a:r>
            <a:r>
              <a:rPr lang="en-US" sz="2800" b="1" u="sng" dirty="0" smtClean="0">
                <a:solidFill>
                  <a:srgbClr val="0FB7BD"/>
                </a:solidFill>
              </a:rPr>
              <a:t>Grammar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6555" y="1307662"/>
            <a:ext cx="446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Should / shouldn’t </a:t>
            </a:r>
            <a:r>
              <a:rPr lang="en-US" sz="2800" b="1" dirty="0"/>
              <a:t>for advice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209" y="4790082"/>
            <a:ext cx="7307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good</a:t>
            </a:r>
            <a:r>
              <a:rPr lang="en-US" sz="2600" dirty="0"/>
              <a:t> to do.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shouldn’t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not good</a:t>
            </a:r>
            <a:r>
              <a:rPr lang="en-US" sz="2600" dirty="0"/>
              <a:t> to 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" y="3756137"/>
            <a:ext cx="3703791" cy="94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937" y="678987"/>
            <a:ext cx="650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</a:rPr>
              <a:t>When do you use should /shouldn’t?</a:t>
            </a:r>
            <a:endParaRPr lang="en-GB" sz="3200" b="1" i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7567" y="19709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/>
              <a:t>-  </a:t>
            </a:r>
            <a:r>
              <a:rPr lang="en-GB" sz="3200" dirty="0"/>
              <a:t>should : </a:t>
            </a:r>
            <a:r>
              <a:rPr lang="en-GB" sz="3200" dirty="0" err="1"/>
              <a:t>nên</a:t>
            </a:r>
            <a:r>
              <a:rPr lang="en-GB" sz="3200" dirty="0"/>
              <a:t>,</a:t>
            </a:r>
            <a:br>
              <a:rPr lang="en-GB" sz="3200" dirty="0"/>
            </a:br>
            <a:r>
              <a:rPr lang="en-GB" sz="3200" dirty="0" smtClean="0"/>
              <a:t>-  shouldn’t </a:t>
            </a:r>
            <a:r>
              <a:rPr lang="en-GB" sz="3200" dirty="0"/>
              <a:t>: </a:t>
            </a:r>
            <a:r>
              <a:rPr lang="en-GB" sz="3200" dirty="0" err="1"/>
              <a:t>không</a:t>
            </a:r>
            <a:r>
              <a:rPr lang="en-GB" sz="3200" dirty="0"/>
              <a:t> </a:t>
            </a:r>
            <a:r>
              <a:rPr lang="en-GB" sz="3200" dirty="0" err="1" smtClean="0"/>
              <a:t>nên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840896" y="3171362"/>
            <a:ext cx="6036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*  </a:t>
            </a:r>
            <a:r>
              <a:rPr lang="en-GB" sz="3200" dirty="0"/>
              <a:t>Form : S + should(</a:t>
            </a:r>
            <a:r>
              <a:rPr lang="en-GB" sz="3200" dirty="0" err="1"/>
              <a:t>n’t</a:t>
            </a:r>
            <a:r>
              <a:rPr lang="en-GB" sz="3200" dirty="0"/>
              <a:t>) + bare-inf..</a:t>
            </a:r>
          </a:p>
        </p:txBody>
      </p:sp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8120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61832" y="1152802"/>
            <a:ext cx="2963014" cy="2888407"/>
            <a:chOff x="561832" y="1251955"/>
            <a:chExt cx="2963014" cy="2888407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126457" y="1417605"/>
            <a:ext cx="3092123" cy="2623604"/>
            <a:chOff x="600360" y="1516758"/>
            <a:chExt cx="3092123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71661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 trees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197758" y="4234396"/>
            <a:ext cx="2853185" cy="2623604"/>
            <a:chOff x="671661" y="1516758"/>
            <a:chExt cx="2853185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 things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D03BB2-D0F5-4ECA-90FD-03612CD038D4}"/>
              </a:ext>
            </a:extLst>
          </p:cNvPr>
          <p:cNvSpPr txBox="1"/>
          <p:nvPr/>
        </p:nvSpPr>
        <p:spPr>
          <a:xfrm>
            <a:off x="3027348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20EE9-9F4B-4CBF-BF32-41ABC5AA1046}"/>
              </a:ext>
            </a:extLst>
          </p:cNvPr>
          <p:cNvSpPr txBox="1"/>
          <p:nvPr/>
        </p:nvSpPr>
        <p:spPr>
          <a:xfrm>
            <a:off x="7703695" y="3058468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C8804-DA42-4799-BCBB-4E8CB3DCB8E5}"/>
              </a:ext>
            </a:extLst>
          </p:cNvPr>
          <p:cNvSpPr txBox="1"/>
          <p:nvPr/>
        </p:nvSpPr>
        <p:spPr>
          <a:xfrm>
            <a:off x="3038551" y="592229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95A52-41C7-44A1-96E0-E4D5192F1C33}"/>
              </a:ext>
            </a:extLst>
          </p:cNvPr>
          <p:cNvSpPr txBox="1"/>
          <p:nvPr/>
        </p:nvSpPr>
        <p:spPr>
          <a:xfrm>
            <a:off x="7563307" y="587855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2525</TotalTime>
  <Words>752</Words>
  <Application>Microsoft Office PowerPoint</Application>
  <PresentationFormat>On-screen Show (4:3)</PresentationFormat>
  <Paragraphs>199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.VnArabia</vt:lpstr>
      <vt:lpstr>.VnTifani HeavyH</vt:lpstr>
      <vt:lpstr>.VnTime</vt:lpstr>
      <vt:lpstr>.VnVogue</vt:lpstr>
      <vt:lpstr>Arial</vt:lpstr>
      <vt:lpstr>Calibri</vt:lpstr>
      <vt:lpstr>Calibri Light</vt:lpstr>
      <vt:lpstr>Comic Sans MS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138</cp:revision>
  <dcterms:created xsi:type="dcterms:W3CDTF">2020-12-09T02:04:09Z</dcterms:created>
  <dcterms:modified xsi:type="dcterms:W3CDTF">2025-12-22T08:34:59Z</dcterms:modified>
</cp:coreProperties>
</file>