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60" r:id="rId2"/>
    <p:sldId id="256" r:id="rId3"/>
    <p:sldId id="281" r:id="rId4"/>
    <p:sldId id="347" r:id="rId5"/>
    <p:sldId id="342" r:id="rId6"/>
    <p:sldId id="362" r:id="rId7"/>
    <p:sldId id="344" r:id="rId8"/>
    <p:sldId id="345" r:id="rId9"/>
    <p:sldId id="355" r:id="rId10"/>
    <p:sldId id="364" r:id="rId11"/>
    <p:sldId id="314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A80"/>
    <a:srgbClr val="F7941E"/>
    <a:srgbClr val="00B2A5"/>
    <a:srgbClr val="00A9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4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8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07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0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43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8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53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6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6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3">
            <a:extLst>
              <a:ext uri="{FF2B5EF4-FFF2-40B4-BE49-F238E27FC236}">
                <a16:creationId xmlns:a16="http://schemas.microsoft.com/office/drawing/2014/main" id="{8839CF15-EDBA-D845-96A8-5B7ECE69210D}"/>
              </a:ext>
            </a:extLst>
          </p:cNvPr>
          <p:cNvSpPr txBox="1"/>
          <p:nvPr/>
        </p:nvSpPr>
        <p:spPr>
          <a:xfrm>
            <a:off x="1754909" y="949718"/>
            <a:ext cx="98943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To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save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should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natural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light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instead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keep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lights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unnecessarily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the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morning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afternoons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Moreover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should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unplug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electrical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gadgets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These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devices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least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10%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electricity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inactive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Therefore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unplug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them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save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electricity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importantly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solar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panels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excessively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economical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saving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help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getting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cheap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electricity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protect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400" i="1" dirty="0" err="1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</a:t>
            </a:r>
            <a:r>
              <a:rPr lang="vi-VN" sz="2400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vi-VN" sz="2400" dirty="0">
              <a:solidFill>
                <a:srgbClr val="008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9866" y="73891"/>
            <a:ext cx="42050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1476587" y="860968"/>
            <a:ext cx="9985740" cy="389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use the lexical items related to the topic Energy sources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listen for main ideas and specific information about the topic how to save energy at home.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write a paragraph of about 70 words about how you save energy at home. 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9735" y="0"/>
            <a:ext cx="2012265" cy="20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914399" y="1676402"/>
            <a:ext cx="10538691" cy="16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Learn new words by heart.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the exercises again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rgbClr val="C00000"/>
                </a:solidFill>
              </a:rPr>
              <a:t>Looking back &amp; </a:t>
            </a:r>
            <a:r>
              <a:rPr lang="en-US" sz="3200" b="1" dirty="0" smtClean="0">
                <a:solidFill>
                  <a:srgbClr val="C00000"/>
                </a:solidFill>
              </a:rPr>
              <a:t>Project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38545" y="152400"/>
            <a:ext cx="11924146" cy="6553200"/>
          </a:xfrm>
          <a:prstGeom prst="flowChartProcess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610843" y="298856"/>
            <a:ext cx="6546849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C00000"/>
                </a:solidFill>
              </a:rPr>
              <a:t>* </a:t>
            </a:r>
            <a:r>
              <a:rPr lang="en-US" sz="72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5684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63114" y="1295059"/>
            <a:ext cx="413201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25" y="928752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5885" y="1382271"/>
            <a:ext cx="3610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6: SKILLS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594187E2-2149-B79F-9E11-21457014C8B9}"/>
              </a:ext>
            </a:extLst>
          </p:cNvPr>
          <p:cNvSpPr txBox="1"/>
          <p:nvPr/>
        </p:nvSpPr>
        <p:spPr>
          <a:xfrm>
            <a:off x="3372566" y="220866"/>
            <a:ext cx="70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84305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FCAABE6-2944-6B51-9F22-13C427A8A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37" y="2947958"/>
            <a:ext cx="3767328" cy="29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50782" y="0"/>
            <a:ext cx="256462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  <a:endParaRPr lang="en-US" sz="2800" b="1" dirty="0">
              <a:solidFill>
                <a:srgbClr val="CC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2206240" y="725210"/>
            <a:ext cx="59494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Answer the questions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650849" y="68426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703634" y="5816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AA9FCE4-F9D8-B289-E588-C75B19BF0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82" y="1462130"/>
            <a:ext cx="6894818" cy="34977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0669" y="5666248"/>
            <a:ext cx="9467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 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 the tap while brushing your teeth, use paper fan, use low energy light bulbs, turn off the lights when going out,…</a:t>
            </a:r>
            <a:endParaRPr lang="en-US" sz="2800" dirty="0">
              <a:solidFill>
                <a:srgbClr val="CC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0669" y="5119999"/>
            <a:ext cx="4830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 </a:t>
            </a:r>
            <a:r>
              <a:rPr lang="en-US" sz="2800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lang="en-US" sz="2800" dirty="0">
              <a:solidFill>
                <a:srgbClr val="CC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2378995" y="690642"/>
            <a:ext cx="61276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and circle the phrases you hear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752449" y="6497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805234" y="5470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18CABA5-3245-E2BF-816B-D223B4ADA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41" y="1474268"/>
            <a:ext cx="5911085" cy="3537580"/>
          </a:xfrm>
          <a:prstGeom prst="rect">
            <a:avLst/>
          </a:prstGeom>
        </p:spPr>
      </p:pic>
      <p:pic>
        <p:nvPicPr>
          <p:cNvPr id="2" name="0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7488" y="303379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26690" y="1995054"/>
            <a:ext cx="415638" cy="4064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6690" y="2868985"/>
            <a:ext cx="424874" cy="39145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26690" y="3694325"/>
            <a:ext cx="424873" cy="39738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17455" y="4146252"/>
            <a:ext cx="424873" cy="3962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2252421" y="690755"/>
            <a:ext cx="90067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again and tick T (True) or F (False) for each sentence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697030" y="64981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749815" y="5471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4" name="Graphic 2" descr="Headphones with solid fill">
            <a:extLst>
              <a:ext uri="{FF2B5EF4-FFF2-40B4-BE49-F238E27FC236}">
                <a16:creationId xmlns:a16="http://schemas.microsoft.com/office/drawing/2014/main" id="{33F6CFD4-4130-3EF7-4C31-85A9E0D22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9538" y="1962833"/>
            <a:ext cx="2335069" cy="23350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67220"/>
              </p:ext>
            </p:extLst>
          </p:nvPr>
        </p:nvGraphicFramePr>
        <p:xfrm>
          <a:off x="1387069" y="1469382"/>
          <a:ext cx="1016980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6595">
                  <a:extLst>
                    <a:ext uri="{9D8B030D-6E8A-4147-A177-3AD203B41FA5}">
                      <a16:colId xmlns:a16="http://schemas.microsoft.com/office/drawing/2014/main" val="803650784"/>
                    </a:ext>
                  </a:extLst>
                </a:gridCol>
                <a:gridCol w="491394">
                  <a:extLst>
                    <a:ext uri="{9D8B030D-6E8A-4147-A177-3AD203B41FA5}">
                      <a16:colId xmlns:a16="http://schemas.microsoft.com/office/drawing/2014/main" val="2466097054"/>
                    </a:ext>
                  </a:extLst>
                </a:gridCol>
                <a:gridCol w="521813">
                  <a:extLst>
                    <a:ext uri="{9D8B030D-6E8A-4147-A177-3AD203B41FA5}">
                      <a16:colId xmlns:a16="http://schemas.microsoft.com/office/drawing/2014/main" val="1364206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4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says we use energy for cooking, heating and lighting.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effectLst/>
                        </a:rPr>
                        <a:t> 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3388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always turns off the lights when going out.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99165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turns off electrical appliances when not using them.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82629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Minh uses low energy light bulbs at his house.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67984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Minh uses solar energy to cook meals.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dirty="0">
                          <a:effectLst/>
                        </a:rPr>
                        <a:t> 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98449224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2980" y="18652"/>
            <a:ext cx="1177864" cy="902935"/>
          </a:xfrm>
          <a:prstGeom prst="rect">
            <a:avLst/>
          </a:prstGeom>
        </p:spPr>
      </p:pic>
      <p:pic>
        <p:nvPicPr>
          <p:cNvPr id="2" name="07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92622" y="203392"/>
            <a:ext cx="487363" cy="487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11023211" y="277642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67"/>
            <a:r>
              <a:rPr lang="en-US" sz="4000" b="1" dirty="0">
                <a:solidFill>
                  <a:srgbClr val="FF0000"/>
                </a:solidFill>
                <a:latin typeface="Calibri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11066954" y="4621128"/>
            <a:ext cx="489916" cy="71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7"/>
            <a:r>
              <a:rPr lang="en-US" sz="4000" b="1" dirty="0">
                <a:solidFill>
                  <a:srgbClr val="FF0000"/>
                </a:solidFill>
                <a:latin typeface="Calibri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10533295" y="2058405"/>
            <a:ext cx="489916" cy="71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7"/>
            <a:r>
              <a:rPr lang="en-US" sz="4000" b="1" dirty="0">
                <a:solidFill>
                  <a:srgbClr val="FF0000"/>
                </a:solidFill>
                <a:latin typeface="Calibri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10533295" y="3343902"/>
            <a:ext cx="489916" cy="71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7"/>
            <a:r>
              <a:rPr lang="en-US" sz="4000" b="1" dirty="0">
                <a:solidFill>
                  <a:srgbClr val="FF0000"/>
                </a:solidFill>
                <a:latin typeface="Calibri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10535192" y="4017744"/>
            <a:ext cx="489916" cy="71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7"/>
            <a:r>
              <a:rPr lang="en-US" sz="4000" b="1" dirty="0">
                <a:solidFill>
                  <a:srgbClr val="FF0000"/>
                </a:solidFill>
                <a:latin typeface="Calibri"/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Down Arrow Callout 4">
            <a:hlinkClick r:id="rId9" action="ppaction://hlinksldjump"/>
          </p:cNvPr>
          <p:cNvSpPr/>
          <p:nvPr/>
        </p:nvSpPr>
        <p:spPr>
          <a:xfrm>
            <a:off x="6253016" y="6179127"/>
            <a:ext cx="1681019" cy="54956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Audio Script</a:t>
            </a:r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7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5966" y="779031"/>
            <a:ext cx="92733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As you know we use energy for cooking, heating and lighting. But it's not cheap. So how can we save energy at home?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what do you do to save electricity?</a:t>
            </a:r>
          </a:p>
          <a:p>
            <a:pPr algn="just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Well, I always turn off the lights before going to bed. I have some electrical appliances, such as a TV, a CD player, ... I turn them off when I don't use them. I think it helps us save electricity.</a:t>
            </a:r>
          </a:p>
          <a:p>
            <a:pPr algn="just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You're right. What about you, Minh?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Well, we use low energy light bulbs at my house. We always turn them off when leaving the room. We use solar panels to warm water too. It's cheap and clean.</a:t>
            </a:r>
          </a:p>
          <a:p>
            <a:pPr algn="just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Sounds interesting. And how about you,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2381063" y="568406"/>
            <a:ext cx="950613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Read some ways to save energy at home. Choose three ways and write them in your notebook.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731405" y="753935"/>
            <a:ext cx="438618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784191" y="670149"/>
            <a:ext cx="34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5479D9-B8EE-4E17-9453-5CE41ABB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E84F5A7-9545-6A67-E6EE-869A08C9E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62" y="1399403"/>
            <a:ext cx="2630078" cy="258052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74E08A5-FEF4-9F8D-205C-F10581559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1478515"/>
            <a:ext cx="6753510" cy="2422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81063" y="4181897"/>
            <a:ext cx="9157345" cy="19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OpenSans"/>
              </a:rPr>
              <a:t>1. Recycle 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plastic bags and glass bottles</a:t>
            </a:r>
            <a:r>
              <a:rPr lang="en-US" sz="2800" dirty="0">
                <a:solidFill>
                  <a:srgbClr val="888888"/>
                </a:solidFill>
                <a:latin typeface="OpenSans"/>
              </a:rPr>
              <a:t> </a:t>
            </a:r>
            <a:endParaRPr lang="en-US" sz="2800" dirty="0" smtClean="0">
              <a:solidFill>
                <a:srgbClr val="888888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OpenSans"/>
              </a:rPr>
              <a:t>2. Tum 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off the lights when leaving the room 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OpenSans"/>
              </a:rPr>
              <a:t>3. Turn 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off electrical appliances when not using them</a:t>
            </a:r>
            <a:r>
              <a:rPr lang="en-US" sz="2800" dirty="0">
                <a:solidFill>
                  <a:srgbClr val="888888"/>
                </a:solidFill>
                <a:latin typeface="OpenSans"/>
              </a:rPr>
              <a:t> 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166" y="0"/>
            <a:ext cx="232282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II/ WRITING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2224713" y="432758"/>
            <a:ext cx="1081646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 paragraph of about 70 words about how you save energy at home.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669322" y="49860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722107" y="39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EFE8C66-75A6-4A56-0D9E-17B314B3C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27" y="1263754"/>
            <a:ext cx="6155749" cy="4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142" y="1838036"/>
            <a:ext cx="9509440" cy="23737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a lot of energy at home and it costs us a lot. To save energy, we should use low energy light bulbs in all rooms. We need to turn off electrical appliances such as lights, TVs,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do not use them. We should also put solar panels on the roof of our houses to heat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2224713" y="432758"/>
            <a:ext cx="973637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 paragraph of about 70 words about how you save energy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home.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669322" y="49860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722107" y="395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689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2855</TotalTime>
  <Words>485</Words>
  <Application>Microsoft Office PowerPoint</Application>
  <PresentationFormat>Widescreen</PresentationFormat>
  <Paragraphs>71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(Body)</vt:lpstr>
      <vt:lpstr>Century Gothic</vt:lpstr>
      <vt:lpstr>Myriad Pro</vt:lpstr>
      <vt:lpstr>OpenSans</vt:lpstr>
      <vt:lpstr>Tahoma</vt:lpstr>
      <vt:lpstr>Times New Roman</vt:lpstr>
      <vt:lpstr>VNI-Ariston</vt:lpstr>
      <vt:lpstr>Wingdings</vt:lpstr>
      <vt:lpstr>Wingdings 2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190</cp:revision>
  <dcterms:created xsi:type="dcterms:W3CDTF">2020-12-09T02:04:09Z</dcterms:created>
  <dcterms:modified xsi:type="dcterms:W3CDTF">2025-04-02T07:44:25Z</dcterms:modified>
</cp:coreProperties>
</file>