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46" r:id="rId2"/>
    <p:sldId id="344" r:id="rId3"/>
    <p:sldId id="345" r:id="rId4"/>
    <p:sldId id="368" r:id="rId5"/>
    <p:sldId id="256" r:id="rId6"/>
    <p:sldId id="316" r:id="rId7"/>
    <p:sldId id="331" r:id="rId8"/>
    <p:sldId id="332" r:id="rId9"/>
    <p:sldId id="333" r:id="rId10"/>
    <p:sldId id="334" r:id="rId11"/>
    <p:sldId id="335" r:id="rId12"/>
    <p:sldId id="353" r:id="rId13"/>
    <p:sldId id="276" r:id="rId14"/>
    <p:sldId id="298" r:id="rId15"/>
    <p:sldId id="327" r:id="rId16"/>
    <p:sldId id="325" r:id="rId17"/>
    <p:sldId id="313" r:id="rId18"/>
    <p:sldId id="358" r:id="rId19"/>
    <p:sldId id="314" r:id="rId20"/>
    <p:sldId id="330" r:id="rId21"/>
    <p:sldId id="3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3B87CD"/>
    <a:srgbClr val="D8E5E5"/>
    <a:srgbClr val="00CC99"/>
    <a:srgbClr val="FBCDCD"/>
    <a:srgbClr val="EF4B66"/>
    <a:srgbClr val="F3F6F6"/>
    <a:srgbClr val="F26649"/>
    <a:srgbClr val="F7A5A5"/>
    <a:srgbClr val="F37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78" d="100"/>
          <a:sy n="78" d="100"/>
        </p:scale>
        <p:origin x="103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78723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42328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7284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70424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206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0977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1149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4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5.mp3"/><Relationship Id="rId11" Type="http://schemas.openxmlformats.org/officeDocument/2006/relationships/slideLayout" Target="../slideLayouts/slideLayout2.xml"/><Relationship Id="rId5" Type="http://schemas.microsoft.com/office/2007/relationships/media" Target="../media/media5.mp3"/><Relationship Id="rId10" Type="http://schemas.openxmlformats.org/officeDocument/2006/relationships/audio" Target="../media/media6.mp3"/><Relationship Id="rId4" Type="http://schemas.openxmlformats.org/officeDocument/2006/relationships/audio" Target="../media/media2.mp3"/><Relationship Id="rId9" Type="http://schemas.microsoft.com/office/2007/relationships/media" Target="../media/media6.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0765" y="1526310"/>
            <a:ext cx="6585528" cy="1569660"/>
          </a:xfrm>
          <a:prstGeom prst="rect">
            <a:avLst/>
          </a:prstGeom>
          <a:noFill/>
        </p:spPr>
        <p:txBody>
          <a:bodyPr wrap="square" rtlCol="0">
            <a:spAutoFit/>
          </a:bodyPr>
          <a:lstStyle/>
          <a:p>
            <a:pPr algn="ctr"/>
            <a:r>
              <a:rPr lang="en-US" sz="9600" b="1" dirty="0">
                <a:solidFill>
                  <a:schemeClr val="accent5"/>
                </a:solidFill>
                <a:latin typeface="Berlin Sans FB" panose="020E0602020502020306" pitchFamily="34" charset="0"/>
              </a:rPr>
              <a:t>English 8</a:t>
            </a:r>
          </a:p>
        </p:txBody>
      </p:sp>
      <p:sp>
        <p:nvSpPr>
          <p:cNvPr id="5" name="TextBox 4"/>
          <p:cNvSpPr txBox="1"/>
          <p:nvPr/>
        </p:nvSpPr>
        <p:spPr>
          <a:xfrm>
            <a:off x="4008581" y="3309479"/>
            <a:ext cx="3957783" cy="1015663"/>
          </a:xfrm>
          <a:prstGeom prst="rect">
            <a:avLst/>
          </a:prstGeom>
          <a:noFill/>
        </p:spPr>
        <p:txBody>
          <a:bodyPr wrap="square" rtlCol="0">
            <a:spAutoFit/>
          </a:bodyPr>
          <a:lstStyle/>
          <a:p>
            <a:r>
              <a:rPr lang="en-GB" sz="6000" i="1" dirty="0">
                <a:solidFill>
                  <a:srgbClr val="F16649"/>
                </a:solidFill>
                <a:latin typeface="Bahnschrift SemiBold Condensed" panose="020B0502040204020203" pitchFamily="34" charset="0"/>
              </a:rPr>
              <a:t>Class : 8 A</a:t>
            </a:r>
            <a:endParaRPr lang="en-US" sz="6000" i="1" dirty="0">
              <a:solidFill>
                <a:srgbClr val="F16649"/>
              </a:solidFill>
              <a:latin typeface="Bahnschrift SemiBold Condensed" panose="020B0502040204020203" pitchFamily="34" charset="0"/>
            </a:endParaRPr>
          </a:p>
        </p:txBody>
      </p:sp>
    </p:spTree>
    <p:extLst>
      <p:ext uri="{BB962C8B-B14F-4D97-AF65-F5344CB8AC3E}">
        <p14:creationId xmlns:p14="http://schemas.microsoft.com/office/powerpoint/2010/main" val="185360325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52874"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contact lens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Kính</a:t>
            </a:r>
            <a:r>
              <a:rPr lang="en-US" sz="3200" dirty="0"/>
              <a:t> </a:t>
            </a:r>
            <a:r>
              <a:rPr lang="en-US" sz="3200" dirty="0" err="1"/>
              <a:t>áp</a:t>
            </a:r>
            <a:r>
              <a:rPr lang="en-US" sz="3200" dirty="0"/>
              <a:t> </a:t>
            </a:r>
            <a:r>
              <a:rPr lang="en-US" sz="3200" dirty="0" err="1"/>
              <a:t>tròng</a:t>
            </a:r>
            <a:endParaRPr lang="en-US" sz="3200" dirty="0"/>
          </a:p>
        </p:txBody>
      </p:sp>
      <p:sp>
        <p:nvSpPr>
          <p:cNvPr id="2" name="Rectangle 1"/>
          <p:cNvSpPr/>
          <p:nvPr/>
        </p:nvSpPr>
        <p:spPr>
          <a:xfrm>
            <a:off x="872685" y="3008667"/>
            <a:ext cx="2867900"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kɒntækt</a:t>
            </a:r>
            <a:r>
              <a:rPr lang="en-US" sz="3200" b="1" dirty="0">
                <a:solidFill>
                  <a:schemeClr val="accent5">
                    <a:lumMod val="50000"/>
                  </a:schemeClr>
                </a:solidFill>
              </a:rPr>
              <a:t> </a:t>
            </a:r>
            <a:r>
              <a:rPr lang="en-US" sz="3200" b="1" dirty="0" err="1">
                <a:solidFill>
                  <a:schemeClr val="accent5">
                    <a:lumMod val="50000"/>
                  </a:schemeClr>
                </a:solidFill>
              </a:rPr>
              <a:t>lenz</a:t>
            </a:r>
            <a:r>
              <a:rPr lang="en-US" sz="3200" b="1" dirty="0">
                <a:solidFill>
                  <a:schemeClr val="accent5">
                    <a:lumMod val="50000"/>
                  </a:schemeClr>
                </a:solidFill>
              </a:rPr>
              <a:t>/</a:t>
            </a:r>
          </a:p>
        </p:txBody>
      </p:sp>
      <p:pic>
        <p:nvPicPr>
          <p:cNvPr id="8" name="Picture 7"/>
          <p:cNvPicPr>
            <a:picLocks noChangeAspect="1"/>
          </p:cNvPicPr>
          <p:nvPr/>
        </p:nvPicPr>
        <p:blipFill>
          <a:blip r:embed="rId5"/>
          <a:stretch>
            <a:fillRect/>
          </a:stretch>
        </p:blipFill>
        <p:spPr>
          <a:xfrm>
            <a:off x="4691301" y="1457966"/>
            <a:ext cx="6958409" cy="4343394"/>
          </a:xfrm>
          <a:prstGeom prst="rect">
            <a:avLst/>
          </a:prstGeom>
        </p:spPr>
      </p:pic>
      <p:pic>
        <p:nvPicPr>
          <p:cNvPr id="3" name="contact le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69032" y="4339115"/>
            <a:ext cx="675206" cy="675206"/>
          </a:xfrm>
          <a:prstGeom prst="rect">
            <a:avLst/>
          </a:prstGeom>
        </p:spPr>
      </p:pic>
      <p:sp>
        <p:nvSpPr>
          <p:cNvPr id="13" name="Rectangle 12"/>
          <p:cNvSpPr/>
          <p:nvPr/>
        </p:nvSpPr>
        <p:spPr>
          <a:xfrm>
            <a:off x="440483" y="0"/>
            <a:ext cx="3093316" cy="584775"/>
          </a:xfrm>
          <a:prstGeom prst="rect">
            <a:avLst/>
          </a:prstGeom>
          <a:noFill/>
        </p:spPr>
        <p:txBody>
          <a:bodyPr wrap="square" lIns="91440" tIns="45720" rIns="91440" bIns="45720">
            <a:spAutoFit/>
          </a:bodyPr>
          <a:lstStyle/>
          <a:p>
            <a:r>
              <a:rPr lang="en-US" sz="32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32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spTree>
    <p:extLst>
      <p:ext uri="{BB962C8B-B14F-4D97-AF65-F5344CB8AC3E}">
        <p14:creationId xmlns:p14="http://schemas.microsoft.com/office/powerpoint/2010/main" val="321845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536"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52874"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invention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95932"/>
          </a:xfrm>
          <a:prstGeom prst="rect">
            <a:avLst/>
          </a:prstGeom>
        </p:spPr>
        <p:txBody>
          <a:bodyPr wrap="square">
            <a:spAutoFit/>
          </a:bodyPr>
          <a:lstStyle/>
          <a:p>
            <a:pPr algn="ctr">
              <a:lnSpc>
                <a:spcPct val="107000"/>
              </a:lnSpc>
            </a:pPr>
            <a:r>
              <a:rPr lang="en-US" sz="3200" dirty="0" err="1">
                <a:solidFill>
                  <a:srgbClr val="000000"/>
                </a:solidFill>
                <a:latin typeface="Calibri" panose="020F0502020204030204" pitchFamily="34" charset="0"/>
                <a:ea typeface="Calibri" panose="020F0502020204030204" pitchFamily="34" charset="0"/>
                <a:cs typeface="Calibri" panose="020F0502020204030204" pitchFamily="34" charset="0"/>
              </a:rPr>
              <a:t>Phát</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minh</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1333740" y="3008667"/>
            <a:ext cx="1945789"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ɪnˈvenʃn</a:t>
            </a:r>
            <a:r>
              <a:rPr lang="en-US" sz="32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4208106" y="1287819"/>
            <a:ext cx="7620000" cy="5010150"/>
          </a:xfrm>
          <a:prstGeom prst="rect">
            <a:avLst/>
          </a:prstGeom>
        </p:spPr>
      </p:pic>
      <p:pic>
        <p:nvPicPr>
          <p:cNvPr id="5" name="inven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3" y="4350272"/>
            <a:ext cx="663221" cy="663221"/>
          </a:xfrm>
          <a:prstGeom prst="rect">
            <a:avLst/>
          </a:prstGeom>
        </p:spPr>
      </p:pic>
      <p:sp>
        <p:nvSpPr>
          <p:cNvPr id="13" name="Rectangle 12"/>
          <p:cNvSpPr/>
          <p:nvPr/>
        </p:nvSpPr>
        <p:spPr>
          <a:xfrm>
            <a:off x="440483" y="0"/>
            <a:ext cx="3093316" cy="584775"/>
          </a:xfrm>
          <a:prstGeom prst="rect">
            <a:avLst/>
          </a:prstGeom>
          <a:noFill/>
        </p:spPr>
        <p:txBody>
          <a:bodyPr wrap="square" lIns="91440" tIns="45720" rIns="91440" bIns="45720">
            <a:spAutoFit/>
          </a:bodyPr>
          <a:lstStyle/>
          <a:p>
            <a:r>
              <a:rPr lang="en-US" sz="32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32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spTree>
    <p:extLst>
      <p:ext uri="{BB962C8B-B14F-4D97-AF65-F5344CB8AC3E}">
        <p14:creationId xmlns:p14="http://schemas.microsoft.com/office/powerpoint/2010/main" val="33761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74516993"/>
              </p:ext>
            </p:extLst>
          </p:nvPr>
        </p:nvGraphicFramePr>
        <p:xfrm>
          <a:off x="1914012" y="1004800"/>
          <a:ext cx="7232172" cy="4402944"/>
        </p:xfrm>
        <a:graphic>
          <a:graphicData uri="http://schemas.openxmlformats.org/drawingml/2006/table">
            <a:tbl>
              <a:tblPr firstRow="1" bandRow="1">
                <a:tableStyleId>{21E4AEA4-8DFA-4A89-87EB-49C32662AFE0}</a:tableStyleId>
              </a:tblPr>
              <a:tblGrid>
                <a:gridCol w="3616086">
                  <a:extLst>
                    <a:ext uri="{9D8B030D-6E8A-4147-A177-3AD203B41FA5}">
                      <a16:colId xmlns:a16="http://schemas.microsoft.com/office/drawing/2014/main" val="2194958519"/>
                    </a:ext>
                  </a:extLst>
                </a:gridCol>
                <a:gridCol w="3616086">
                  <a:extLst>
                    <a:ext uri="{9D8B030D-6E8A-4147-A177-3AD203B41FA5}">
                      <a16:colId xmlns:a16="http://schemas.microsoft.com/office/drawing/2014/main" val="2400049073"/>
                    </a:ext>
                  </a:extLst>
                </a:gridCol>
              </a:tblGrid>
              <a:tr h="628992">
                <a:tc>
                  <a:txBody>
                    <a:bodyPr/>
                    <a:lstStyle/>
                    <a:p>
                      <a:pPr algn="ctr"/>
                      <a:r>
                        <a:rPr lang="en-US" sz="2800" b="1" dirty="0">
                          <a:solidFill>
                            <a:schemeClr val="bg1"/>
                          </a:solidFill>
                        </a:rPr>
                        <a:t>New words</a:t>
                      </a:r>
                    </a:p>
                  </a:txBody>
                  <a:tcPr anchor="ctr">
                    <a:solidFill>
                      <a:srgbClr val="7192A9"/>
                    </a:solidFill>
                  </a:tcPr>
                </a:tc>
                <a:tc>
                  <a:txBody>
                    <a:bodyPr/>
                    <a:lstStyle/>
                    <a:p>
                      <a:pPr algn="ctr"/>
                      <a:r>
                        <a:rPr lang="en-US" sz="2800" b="1" dirty="0">
                          <a:solidFill>
                            <a:schemeClr val="bg1"/>
                          </a:solidFill>
                        </a:rPr>
                        <a:t>Meaning</a:t>
                      </a:r>
                    </a:p>
                  </a:txBody>
                  <a:tcPr anchor="ctr">
                    <a:solidFill>
                      <a:srgbClr val="7192A9"/>
                    </a:solidFill>
                  </a:tcPr>
                </a:tc>
                <a:extLst>
                  <a:ext uri="{0D108BD9-81ED-4DB2-BD59-A6C34878D82A}">
                    <a16:rowId xmlns:a16="http://schemas.microsoft.com/office/drawing/2014/main" val="3247423598"/>
                  </a:ext>
                </a:extLst>
              </a:tr>
              <a:tr h="628992">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8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aseline="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nghệ</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588270972"/>
                  </a:ext>
                </a:extLst>
              </a:tr>
              <a:tr h="628992">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Trực</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tiếp</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8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r>
                        <a:rPr lang="en-US" sz="28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đối</a:t>
                      </a:r>
                      <a:r>
                        <a:rPr lang="en-US" sz="28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mặt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273448764"/>
                  </a:ext>
                </a:extLst>
              </a:tr>
              <a:tr h="628992">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Đại</a:t>
                      </a:r>
                      <a:r>
                        <a:rPr lang="en-US" sz="2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dịch</a:t>
                      </a:r>
                      <a:endParaRPr lang="en-US"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4313133"/>
                  </a:ext>
                </a:extLst>
              </a:tr>
              <a:tr h="628992">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Phòng</a:t>
                      </a:r>
                      <a:r>
                        <a:rPr lang="en-US" sz="28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aseline="0" dirty="0" err="1">
                          <a:effectLst/>
                          <a:latin typeface="Calibri" panose="020F0502020204030204" pitchFamily="34" charset="0"/>
                          <a:ea typeface="Times New Roman" panose="02020603050405020304" pitchFamily="18" charset="0"/>
                          <a:cs typeface="Times New Roman" panose="02020603050405020304" pitchFamily="18" charset="0"/>
                        </a:rPr>
                        <a:t>học</a:t>
                      </a:r>
                      <a:r>
                        <a:rPr lang="en-US" sz="2800" baseline="0" dirty="0">
                          <a:effectLst/>
                          <a:latin typeface="Calibri" panose="020F0502020204030204" pitchFamily="34" charset="0"/>
                          <a:ea typeface="Times New Roman" panose="02020603050405020304" pitchFamily="18" charset="0"/>
                          <a:cs typeface="Times New Roman" panose="02020603050405020304" pitchFamily="18" charset="0"/>
                        </a:rPr>
                        <a:t> chia </a:t>
                      </a:r>
                      <a:r>
                        <a:rPr lang="en-US" sz="2800" baseline="0" dirty="0" err="1">
                          <a:effectLst/>
                          <a:latin typeface="Calibri" panose="020F0502020204030204" pitchFamily="34" charset="0"/>
                          <a:ea typeface="Times New Roman" panose="02020603050405020304" pitchFamily="18" charset="0"/>
                          <a:cs typeface="Times New Roman" panose="02020603050405020304" pitchFamily="18" charset="0"/>
                        </a:rPr>
                        <a:t>nhỏ</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110814193"/>
                  </a:ext>
                </a:extLst>
              </a:tr>
              <a:tr h="628992">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Kính</a:t>
                      </a:r>
                      <a:r>
                        <a:rPr lang="en-US" sz="28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áp</a:t>
                      </a:r>
                      <a:r>
                        <a:rPr lang="en-US" sz="28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0" baseline="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tròng</a:t>
                      </a:r>
                      <a:endParaRPr lang="en-US"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579987451"/>
                  </a:ext>
                </a:extLst>
              </a:tr>
              <a:tr h="628992">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Phát</a:t>
                      </a:r>
                      <a:r>
                        <a:rPr lang="en-US" sz="2800" b="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minh</a:t>
                      </a:r>
                      <a:endParaRPr lang="en-US" sz="28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702118043"/>
                  </a:ext>
                </a:extLst>
              </a:tr>
            </a:tbl>
          </a:graphicData>
        </a:graphic>
      </p:graphicFrame>
      <p:sp>
        <p:nvSpPr>
          <p:cNvPr id="6" name="Rectangle 5"/>
          <p:cNvSpPr/>
          <p:nvPr/>
        </p:nvSpPr>
        <p:spPr>
          <a:xfrm>
            <a:off x="3733279" y="108296"/>
            <a:ext cx="4158727"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44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pic>
        <p:nvPicPr>
          <p:cNvPr id="7" name="technolog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6821" y="1567255"/>
            <a:ext cx="487363" cy="487363"/>
          </a:xfrm>
          <a:prstGeom prst="rect">
            <a:avLst/>
          </a:prstGeom>
        </p:spPr>
      </p:pic>
      <p:pic>
        <p:nvPicPr>
          <p:cNvPr id="8" name="face to fac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186820" y="2229543"/>
            <a:ext cx="487363" cy="487363"/>
          </a:xfrm>
          <a:prstGeom prst="rect">
            <a:avLst/>
          </a:prstGeom>
        </p:spPr>
      </p:pic>
      <p:pic>
        <p:nvPicPr>
          <p:cNvPr id="9" name="contact len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186819" y="2891831"/>
            <a:ext cx="487363" cy="487363"/>
          </a:xfrm>
          <a:prstGeom prst="rect">
            <a:avLst/>
          </a:prstGeom>
        </p:spPr>
      </p:pic>
      <p:pic>
        <p:nvPicPr>
          <p:cNvPr id="10" name="breakout room">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2177" y="3554119"/>
            <a:ext cx="487363" cy="487363"/>
          </a:xfrm>
          <a:prstGeom prst="rect">
            <a:avLst/>
          </a:prstGeom>
        </p:spPr>
      </p:pic>
      <p:pic>
        <p:nvPicPr>
          <p:cNvPr id="11" name="contact lens">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174741" y="4216407"/>
            <a:ext cx="487363" cy="487363"/>
          </a:xfrm>
          <a:prstGeom prst="rect">
            <a:avLst/>
          </a:prstGeom>
        </p:spPr>
      </p:pic>
      <p:pic>
        <p:nvPicPr>
          <p:cNvPr id="12" name="invention">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1178694" y="4920381"/>
            <a:ext cx="487363" cy="487363"/>
          </a:xfrm>
          <a:prstGeom prst="rect">
            <a:avLst/>
          </a:prstGeom>
        </p:spPr>
      </p:pic>
      <p:sp>
        <p:nvSpPr>
          <p:cNvPr id="2" name="Rectangle 1"/>
          <p:cNvSpPr/>
          <p:nvPr/>
        </p:nvSpPr>
        <p:spPr>
          <a:xfrm>
            <a:off x="2225559" y="1677164"/>
            <a:ext cx="2333139" cy="553357"/>
          </a:xfrm>
          <a:prstGeom prst="rect">
            <a:avLst/>
          </a:prstGeom>
        </p:spPr>
        <p:txBody>
          <a:bodyPr wrap="none">
            <a:spAutoFit/>
          </a:bodyPr>
          <a:lstStyle/>
          <a:p>
            <a:pPr marL="144145" lvl="0" indent="-144145">
              <a:lnSpc>
                <a:spcPct val="107000"/>
              </a:lnSpc>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technology (n)</a:t>
            </a:r>
            <a:endParaRPr lang="en-US" sz="28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2296470" y="2318809"/>
            <a:ext cx="1955343" cy="553357"/>
          </a:xfrm>
          <a:prstGeom prst="rect">
            <a:avLst/>
          </a:prstGeom>
        </p:spPr>
        <p:txBody>
          <a:bodyPr wrap="none">
            <a:spAutoFit/>
          </a:bodyPr>
          <a:lstStyle/>
          <a:p>
            <a:pPr marL="144145" lvl="0" indent="-144145">
              <a:lnSpc>
                <a:spcPct val="107000"/>
              </a:lnSpc>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face-to-face</a:t>
            </a:r>
            <a:endParaRPr lang="en-US" sz="28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296470" y="2930571"/>
            <a:ext cx="2191626" cy="553357"/>
          </a:xfrm>
          <a:prstGeom prst="rect">
            <a:avLst/>
          </a:prstGeom>
        </p:spPr>
        <p:txBody>
          <a:bodyPr wrap="none">
            <a:spAutoFit/>
          </a:bodyPr>
          <a:lstStyle/>
          <a:p>
            <a:pPr marL="144145" lvl="0" indent="-144145">
              <a:lnSpc>
                <a:spcPct val="107000"/>
              </a:lnSpc>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epidemics (n)</a:t>
            </a:r>
            <a:endParaRPr lang="en-US" sz="28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2225559" y="3580516"/>
            <a:ext cx="2995372" cy="523220"/>
          </a:xfrm>
          <a:prstGeom prst="rect">
            <a:avLst/>
          </a:prstGeom>
        </p:spPr>
        <p:txBody>
          <a:bodyPr wrap="none">
            <a:spAutoFit/>
          </a:bodyPr>
          <a:lstStyle/>
          <a:p>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breakout room (n) </a:t>
            </a:r>
            <a:endParaRPr lang="en-US" dirty="0"/>
          </a:p>
        </p:txBody>
      </p:sp>
      <p:sp>
        <p:nvSpPr>
          <p:cNvPr id="15" name="Rectangle 14"/>
          <p:cNvSpPr/>
          <p:nvPr/>
        </p:nvSpPr>
        <p:spPr>
          <a:xfrm>
            <a:off x="2225559" y="4230799"/>
            <a:ext cx="2534092" cy="553357"/>
          </a:xfrm>
          <a:prstGeom prst="rect">
            <a:avLst/>
          </a:prstGeom>
        </p:spPr>
        <p:txBody>
          <a:bodyPr wrap="none">
            <a:spAutoFit/>
          </a:bodyPr>
          <a:lstStyle/>
          <a:p>
            <a:pPr marL="144145" lvl="0" indent="-144145">
              <a:lnSpc>
                <a:spcPct val="107000"/>
              </a:lnSpc>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contact lens (v) </a:t>
            </a:r>
            <a:endParaRPr lang="en-US" sz="28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2281944" y="4854387"/>
            <a:ext cx="2175083" cy="553357"/>
          </a:xfrm>
          <a:prstGeom prst="rect">
            <a:avLst/>
          </a:prstGeom>
        </p:spPr>
        <p:txBody>
          <a:bodyPr wrap="none">
            <a:spAutoFit/>
          </a:bodyPr>
          <a:lstStyle/>
          <a:p>
            <a:pPr marL="144145" lvl="0" indent="-144145">
              <a:lnSpc>
                <a:spcPct val="107000"/>
              </a:lnSpc>
            </a:pPr>
            <a:r>
              <a:rPr lang="en-US" sz="2800" b="1" dirty="0">
                <a:solidFill>
                  <a:srgbClr val="000000"/>
                </a:solidFill>
                <a:latin typeface="Calibri" panose="020F0502020204030204" pitchFamily="34" charset="0"/>
                <a:ea typeface="Calibri" panose="020F0502020204030204" pitchFamily="34" charset="0"/>
                <a:cs typeface="Calibri" panose="020F0502020204030204" pitchFamily="34" charset="0"/>
              </a:rPr>
              <a:t>invention (n) </a:t>
            </a:r>
            <a:endParaRPr lang="en-US" sz="28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00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200" fill="hold"/>
                                        <p:tgtEl>
                                          <p:spTgt spid="7"/>
                                        </p:tgtEl>
                                      </p:cBhvr>
                                    </p:cmd>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440" fill="hold"/>
                                        <p:tgtEl>
                                          <p:spTgt spid="8"/>
                                        </p:tgtEl>
                                      </p:cBhvr>
                                    </p:cmd>
                                  </p:childTnLst>
                                </p:cTn>
                              </p:par>
                            </p:childTnLst>
                          </p:cTn>
                        </p:par>
                      </p:childTnLst>
                    </p:cTn>
                  </p:par>
                </p:childTnLst>
              </p:cTn>
              <p:nextCondLst>
                <p:cond evt="onClick" delay="0">
                  <p:tgtEl>
                    <p:spTgt spid="8"/>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1536" fill="hold"/>
                                        <p:tgtEl>
                                          <p:spTgt spid="9"/>
                                        </p:tgtEl>
                                      </p:cBhvr>
                                    </p:cmd>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248" fill="hold"/>
                                        <p:tgtEl>
                                          <p:spTgt spid="10"/>
                                        </p:tgtEl>
                                      </p:cBhvr>
                                    </p:cmd>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536" fill="hold"/>
                                        <p:tgtEl>
                                          <p:spTgt spid="11"/>
                                        </p:tgtEl>
                                      </p:cBhvr>
                                    </p:cmd>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1104" fill="hold"/>
                                        <p:tgtEl>
                                          <p:spTgt spid="12"/>
                                        </p:tgtEl>
                                      </p:cBhvr>
                                    </p:cmd>
                                  </p:childTnLst>
                                </p:cTn>
                              </p:par>
                            </p:childTnLst>
                          </p:cTn>
                        </p:par>
                      </p:childTnLst>
                    </p:cTn>
                  </p:par>
                </p:childTnLst>
              </p:cTn>
              <p:nextCondLst>
                <p:cond evt="onClick" delay="0">
                  <p:tgtEl>
                    <p:spTgt spid="12"/>
                  </p:tgtEl>
                </p:cond>
              </p:nextCondLst>
            </p:seq>
            <p:audio>
              <p:cMediaNode vol="80000">
                <p:cTn id="75" fill="hold" display="0">
                  <p:stCondLst>
                    <p:cond delay="indefinite"/>
                  </p:stCondLst>
                  <p:endCondLst>
                    <p:cond evt="onStopAudio" delay="0">
                      <p:tgtEl>
                        <p:sldTgt/>
                      </p:tgtEl>
                    </p:cond>
                  </p:endCondLst>
                </p:cTn>
                <p:tgtEl>
                  <p:spTgt spid="7"/>
                </p:tgtEl>
              </p:cMediaNode>
            </p:audio>
            <p:audio>
              <p:cMediaNode vol="80000">
                <p:cTn id="76" fill="hold" display="0">
                  <p:stCondLst>
                    <p:cond delay="indefinite"/>
                  </p:stCondLst>
                  <p:endCondLst>
                    <p:cond evt="onStopAudio" delay="0">
                      <p:tgtEl>
                        <p:sldTgt/>
                      </p:tgtEl>
                    </p:cond>
                  </p:endCondLst>
                </p:cTn>
                <p:tgtEl>
                  <p:spTgt spid="8"/>
                </p:tgtEl>
              </p:cMediaNode>
            </p:audio>
            <p:audio>
              <p:cMediaNode vol="80000">
                <p:cTn id="77" fill="hold" display="0">
                  <p:stCondLst>
                    <p:cond delay="indefinite"/>
                  </p:stCondLst>
                  <p:endCondLst>
                    <p:cond evt="onStopAudio" delay="0">
                      <p:tgtEl>
                        <p:sldTgt/>
                      </p:tgtEl>
                    </p:cond>
                  </p:endCondLst>
                </p:cTn>
                <p:tgtEl>
                  <p:spTgt spid="9"/>
                </p:tgtEl>
              </p:cMediaNode>
            </p:audio>
            <p:audio>
              <p:cMediaNode vol="80000">
                <p:cTn id="78" fill="hold" display="0">
                  <p:stCondLst>
                    <p:cond delay="indefinite"/>
                  </p:stCondLst>
                  <p:endCondLst>
                    <p:cond evt="onStopAudio" delay="0">
                      <p:tgtEl>
                        <p:sldTgt/>
                      </p:tgtEl>
                    </p:cond>
                  </p:endCondLst>
                </p:cTn>
                <p:tgtEl>
                  <p:spTgt spid="10"/>
                </p:tgtEl>
              </p:cMediaNode>
            </p:audio>
            <p:audio>
              <p:cMediaNode vol="80000">
                <p:cTn id="79" fill="hold" display="0">
                  <p:stCondLst>
                    <p:cond delay="indefinite"/>
                  </p:stCondLst>
                  <p:endCondLst>
                    <p:cond evt="onStopAudio" delay="0">
                      <p:tgtEl>
                        <p:sldTgt/>
                      </p:tgtEl>
                    </p:cond>
                  </p:endCondLst>
                </p:cTn>
                <p:tgtEl>
                  <p:spTgt spid="11"/>
                </p:tgtEl>
              </p:cMediaNode>
            </p:audio>
            <p:audio>
              <p:cMediaNode vol="80000">
                <p:cTn id="80" fill="hold" display="0">
                  <p:stCondLst>
                    <p:cond delay="indefinite"/>
                  </p:stCondLst>
                  <p:endCondLst>
                    <p:cond evt="onStopAudio" delay="0">
                      <p:tgtEl>
                        <p:sldTgt/>
                      </p:tgtEl>
                    </p:cond>
                  </p:endCondLst>
                </p:cTn>
                <p:tgtEl>
                  <p:spTgt spid="12"/>
                </p:tgtEl>
              </p:cMediaNode>
            </p:audio>
          </p:childTnLst>
        </p:cTn>
      </p:par>
    </p:tnLst>
    <p:bldLst>
      <p:bldP spid="2" grpId="0"/>
      <p:bldP spid="3" grpId="0"/>
      <p:bldP spid="4"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8306" y="359024"/>
            <a:ext cx="8022635" cy="523220"/>
          </a:xfrm>
          <a:prstGeom prst="rect">
            <a:avLst/>
          </a:prstGeom>
          <a:no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Listen and read.</a:t>
            </a:r>
          </a:p>
        </p:txBody>
      </p:sp>
      <p:sp>
        <p:nvSpPr>
          <p:cNvPr id="16" name="Rounded Rectangle 15"/>
          <p:cNvSpPr/>
          <p:nvPr/>
        </p:nvSpPr>
        <p:spPr>
          <a:xfrm>
            <a:off x="395700" y="35802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48485" y="25538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144731" y="0"/>
            <a:ext cx="413269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PRACTICE</a:t>
            </a:r>
          </a:p>
        </p:txBody>
      </p:sp>
      <p:sp>
        <p:nvSpPr>
          <p:cNvPr id="11" name="TextBox 10">
            <a:extLst>
              <a:ext uri="{FF2B5EF4-FFF2-40B4-BE49-F238E27FC236}">
                <a16:creationId xmlns:a16="http://schemas.microsoft.com/office/drawing/2014/main" id="{4B762BA3-5846-49A1-A041-93C20AA09C52}"/>
              </a:ext>
            </a:extLst>
          </p:cNvPr>
          <p:cNvSpPr txBox="1"/>
          <p:nvPr/>
        </p:nvSpPr>
        <p:spPr>
          <a:xfrm>
            <a:off x="238414" y="1065914"/>
            <a:ext cx="11716731" cy="5863144"/>
          </a:xfrm>
          <a:prstGeom prst="rect">
            <a:avLst/>
          </a:prstGeom>
          <a:noFill/>
        </p:spPr>
        <p:txBody>
          <a:bodyPr wrap="square">
            <a:spAutoFit/>
          </a:bodyPr>
          <a:lstStyle/>
          <a:p>
            <a:pPr algn="just">
              <a:lnSpc>
                <a:spcPts val="3000"/>
              </a:lnSpc>
            </a:pPr>
            <a:r>
              <a:rPr lang="en-US" sz="2200" b="1" i="1" dirty="0">
                <a:solidFill>
                  <a:srgbClr val="242021"/>
                </a:solidFill>
                <a:latin typeface="ChronicaProMediumIt"/>
              </a:rPr>
              <a:t>Minh</a:t>
            </a:r>
            <a:r>
              <a:rPr lang="en-US" sz="2200" dirty="0">
                <a:solidFill>
                  <a:srgbClr val="242021"/>
                </a:solidFill>
                <a:latin typeface="ChronicaProMediumIt"/>
              </a:rPr>
              <a:t>: I really liked yesterday’s online lesson. What about you, Ann?</a:t>
            </a:r>
          </a:p>
          <a:p>
            <a:pPr algn="just">
              <a:lnSpc>
                <a:spcPts val="3000"/>
              </a:lnSpc>
            </a:pPr>
            <a:r>
              <a:rPr lang="en-US" sz="2200" b="1" i="1" dirty="0">
                <a:solidFill>
                  <a:srgbClr val="0070C0"/>
                </a:solidFill>
                <a:latin typeface="ChronicaProMediumIt"/>
              </a:rPr>
              <a:t>Ann</a:t>
            </a:r>
            <a:r>
              <a:rPr lang="en-US" sz="2200" dirty="0">
                <a:solidFill>
                  <a:srgbClr val="0070C0"/>
                </a:solidFill>
                <a:latin typeface="ChronicaProMediumIt"/>
              </a:rPr>
              <a:t>:   </a:t>
            </a:r>
            <a:r>
              <a:rPr lang="en-US" sz="2200" dirty="0">
                <a:solidFill>
                  <a:srgbClr val="242021"/>
                </a:solidFill>
                <a:latin typeface="ChronicaProMediumIt"/>
              </a:rPr>
              <a:t>I prefer having face-to-face classes. I like to interact with my classmates during the lessons.</a:t>
            </a:r>
          </a:p>
          <a:p>
            <a:pPr algn="just">
              <a:lnSpc>
                <a:spcPts val="3000"/>
              </a:lnSpc>
            </a:pPr>
            <a:r>
              <a:rPr lang="en-US" sz="2200" b="1" i="1" dirty="0">
                <a:solidFill>
                  <a:srgbClr val="242021"/>
                </a:solidFill>
                <a:latin typeface="ChronicaProMediumIt"/>
              </a:rPr>
              <a:t>Minh</a:t>
            </a:r>
            <a:r>
              <a:rPr lang="en-US" sz="2200" dirty="0">
                <a:solidFill>
                  <a:srgbClr val="242021"/>
                </a:solidFill>
                <a:latin typeface="ChronicaProMediumIt"/>
              </a:rPr>
              <a:t>: I think online classes are convenient during bad weather or epidemics. Also, students can still interact when they are in breakout rooms.</a:t>
            </a:r>
          </a:p>
          <a:p>
            <a:pPr algn="just">
              <a:lnSpc>
                <a:spcPts val="3000"/>
              </a:lnSpc>
            </a:pPr>
            <a:r>
              <a:rPr lang="en-US" sz="2200" b="1" i="1" dirty="0">
                <a:solidFill>
                  <a:srgbClr val="0070C0"/>
                </a:solidFill>
                <a:latin typeface="ChronicaProMediumIt"/>
              </a:rPr>
              <a:t>Ann</a:t>
            </a:r>
            <a:r>
              <a:rPr lang="en-US" sz="2200" dirty="0">
                <a:solidFill>
                  <a:srgbClr val="0070C0"/>
                </a:solidFill>
                <a:latin typeface="ChronicaProMediumIt"/>
              </a:rPr>
              <a:t>:  </a:t>
            </a:r>
            <a:r>
              <a:rPr lang="en-US" sz="2200" dirty="0">
                <a:solidFill>
                  <a:srgbClr val="242021"/>
                </a:solidFill>
                <a:latin typeface="ChronicaProMediumIt"/>
              </a:rPr>
              <a:t>But the Internet connection doesn’t always work well enough to learn online. And my eyes get tired when I work in front of the computer screen for a long time.</a:t>
            </a:r>
          </a:p>
          <a:p>
            <a:pPr algn="just">
              <a:lnSpc>
                <a:spcPts val="3000"/>
              </a:lnSpc>
            </a:pPr>
            <a:r>
              <a:rPr lang="en-US" sz="2200" b="1" i="1" dirty="0">
                <a:solidFill>
                  <a:srgbClr val="242021"/>
                </a:solidFill>
                <a:latin typeface="ChronicaProMediumIt"/>
              </a:rPr>
              <a:t>Minh</a:t>
            </a:r>
            <a:r>
              <a:rPr lang="en-US" sz="2200" dirty="0">
                <a:solidFill>
                  <a:srgbClr val="242021"/>
                </a:solidFill>
                <a:latin typeface="ChronicaProMediumIt"/>
              </a:rPr>
              <a:t>: I know what you mean. But there’s some great news for us. 3D contact lenses will soon be available. With them, our eyes won’t get tired when looking at a computer screen all day long.</a:t>
            </a:r>
          </a:p>
          <a:p>
            <a:pPr algn="just">
              <a:lnSpc>
                <a:spcPts val="3000"/>
              </a:lnSpc>
            </a:pPr>
            <a:r>
              <a:rPr lang="en-US" sz="2200" b="1" i="1" dirty="0">
                <a:solidFill>
                  <a:srgbClr val="0070C0"/>
                </a:solidFill>
                <a:latin typeface="ChronicaProMediumIt"/>
              </a:rPr>
              <a:t>Ann</a:t>
            </a:r>
            <a:r>
              <a:rPr lang="en-US" sz="2200" dirty="0">
                <a:solidFill>
                  <a:srgbClr val="0070C0"/>
                </a:solidFill>
                <a:latin typeface="ChronicaProMediumIt"/>
              </a:rPr>
              <a:t>:   </a:t>
            </a:r>
            <a:r>
              <a:rPr lang="en-US" sz="2200" dirty="0">
                <a:solidFill>
                  <a:srgbClr val="242021"/>
                </a:solidFill>
                <a:latin typeface="ChronicaProMediumIt"/>
              </a:rPr>
              <a:t>Wow, that’s brilliant!</a:t>
            </a:r>
          </a:p>
          <a:p>
            <a:pPr algn="just">
              <a:lnSpc>
                <a:spcPts val="3000"/>
              </a:lnSpc>
            </a:pPr>
            <a:r>
              <a:rPr lang="en-US" sz="2200" b="1" i="1" dirty="0">
                <a:solidFill>
                  <a:srgbClr val="242021"/>
                </a:solidFill>
                <a:latin typeface="ChronicaProMediumIt"/>
              </a:rPr>
              <a:t>Minh</a:t>
            </a:r>
            <a:r>
              <a:rPr lang="en-US" sz="2200" dirty="0">
                <a:solidFill>
                  <a:srgbClr val="242021"/>
                </a:solidFill>
                <a:latin typeface="ChronicaProMediumIt"/>
              </a:rPr>
              <a:t>:  Another helpful invention is robot teachers. They will teach us when our human teachers are not available or get ill. My uncle said the robots would be able to mark our work and give us feedback too.</a:t>
            </a:r>
          </a:p>
          <a:p>
            <a:pPr algn="just">
              <a:lnSpc>
                <a:spcPts val="3000"/>
              </a:lnSpc>
            </a:pPr>
            <a:r>
              <a:rPr lang="en-US" sz="2200" b="1" i="1" dirty="0">
                <a:solidFill>
                  <a:srgbClr val="0070C0"/>
                </a:solidFill>
                <a:latin typeface="ChronicaProMediumIt"/>
              </a:rPr>
              <a:t>Ann</a:t>
            </a:r>
            <a:r>
              <a:rPr lang="en-US" sz="2200" dirty="0">
                <a:solidFill>
                  <a:srgbClr val="0070C0"/>
                </a:solidFill>
                <a:latin typeface="ChronicaProMediumIt"/>
              </a:rPr>
              <a:t>:  </a:t>
            </a:r>
            <a:r>
              <a:rPr lang="en-US" sz="2200" dirty="0">
                <a:solidFill>
                  <a:srgbClr val="242021"/>
                </a:solidFill>
                <a:latin typeface="ChronicaProMediumIt"/>
              </a:rPr>
              <a:t>Fantastic! I can’t wait.</a:t>
            </a:r>
          </a:p>
        </p:txBody>
      </p:sp>
      <p:pic>
        <p:nvPicPr>
          <p:cNvPr id="3" name="06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44734" y="376677"/>
            <a:ext cx="586597" cy="586597"/>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5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18992" y="64230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292092" y="642309"/>
            <a:ext cx="1033824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conversation again and tick       T (True) or F (False).</a:t>
            </a:r>
          </a:p>
        </p:txBody>
      </p:sp>
      <p:sp>
        <p:nvSpPr>
          <p:cNvPr id="17" name="TextBox 16"/>
          <p:cNvSpPr txBox="1"/>
          <p:nvPr/>
        </p:nvSpPr>
        <p:spPr>
          <a:xfrm>
            <a:off x="771778" y="53966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5" name="Picture 14"/>
          <p:cNvPicPr>
            <a:picLocks noChangeAspect="1"/>
          </p:cNvPicPr>
          <p:nvPr/>
        </p:nvPicPr>
        <p:blipFill>
          <a:blip r:embed="rId3"/>
          <a:stretch>
            <a:fillRect/>
          </a:stretch>
        </p:blipFill>
        <p:spPr>
          <a:xfrm>
            <a:off x="6829777" y="622164"/>
            <a:ext cx="596976" cy="50195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25986465"/>
              </p:ext>
            </p:extLst>
          </p:nvPr>
        </p:nvGraphicFramePr>
        <p:xfrm>
          <a:off x="1393612" y="1378442"/>
          <a:ext cx="9547015" cy="4389120"/>
        </p:xfrm>
        <a:graphic>
          <a:graphicData uri="http://schemas.openxmlformats.org/drawingml/2006/table">
            <a:tbl>
              <a:tblPr firstRow="1" bandRow="1">
                <a:tableStyleId>{5C22544A-7EE6-4342-B048-85BDC9FD1C3A}</a:tableStyleId>
              </a:tblPr>
              <a:tblGrid>
                <a:gridCol w="7690221">
                  <a:extLst>
                    <a:ext uri="{9D8B030D-6E8A-4147-A177-3AD203B41FA5}">
                      <a16:colId xmlns:a16="http://schemas.microsoft.com/office/drawing/2014/main" val="605699159"/>
                    </a:ext>
                  </a:extLst>
                </a:gridCol>
                <a:gridCol w="914400">
                  <a:extLst>
                    <a:ext uri="{9D8B030D-6E8A-4147-A177-3AD203B41FA5}">
                      <a16:colId xmlns:a16="http://schemas.microsoft.com/office/drawing/2014/main" val="3118911899"/>
                    </a:ext>
                  </a:extLst>
                </a:gridCol>
                <a:gridCol w="942394">
                  <a:extLst>
                    <a:ext uri="{9D8B030D-6E8A-4147-A177-3AD203B41FA5}">
                      <a16:colId xmlns:a16="http://schemas.microsoft.com/office/drawing/2014/main" val="3778230252"/>
                    </a:ext>
                  </a:extLst>
                </a:gridCol>
              </a:tblGrid>
              <a:tr h="370840">
                <a:tc>
                  <a:txBody>
                    <a:bodyPr/>
                    <a:lstStyle/>
                    <a:p>
                      <a:pPr algn="ctr"/>
                      <a:r>
                        <a:rPr lang="en-US" sz="2800" dirty="0">
                          <a:solidFill>
                            <a:schemeClr val="tx1"/>
                          </a:solidFill>
                        </a:rPr>
                        <a:t>STATEMENTS</a:t>
                      </a:r>
                    </a:p>
                  </a:txBody>
                  <a:tcPr>
                    <a:solidFill>
                      <a:srgbClr val="FBCDCD"/>
                    </a:solidFill>
                  </a:tcPr>
                </a:tc>
                <a:tc>
                  <a:txBody>
                    <a:bodyPr/>
                    <a:lstStyle/>
                    <a:p>
                      <a:pPr algn="ctr"/>
                      <a:r>
                        <a:rPr lang="en-US" sz="2800" dirty="0">
                          <a:solidFill>
                            <a:schemeClr val="tx1"/>
                          </a:solidFill>
                        </a:rPr>
                        <a:t>T</a:t>
                      </a:r>
                    </a:p>
                  </a:txBody>
                  <a:tcPr>
                    <a:solidFill>
                      <a:srgbClr val="FBCDCD"/>
                    </a:solidFill>
                  </a:tcPr>
                </a:tc>
                <a:tc>
                  <a:txBody>
                    <a:bodyPr/>
                    <a:lstStyle/>
                    <a:p>
                      <a:pPr algn="ctr"/>
                      <a:r>
                        <a:rPr lang="en-US" sz="2800" dirty="0">
                          <a:solidFill>
                            <a:schemeClr val="tx1"/>
                          </a:solidFill>
                        </a:rPr>
                        <a:t>F</a:t>
                      </a:r>
                    </a:p>
                  </a:txBody>
                  <a:tcPr>
                    <a:solidFill>
                      <a:srgbClr val="FBCDCD"/>
                    </a:solidFill>
                  </a:tcPr>
                </a:tc>
                <a:extLst>
                  <a:ext uri="{0D108BD9-81ED-4DB2-BD59-A6C34878D82A}">
                    <a16:rowId xmlns:a16="http://schemas.microsoft.com/office/drawing/2014/main" val="4028307752"/>
                  </a:ext>
                </a:extLst>
              </a:tr>
              <a:tr h="370840">
                <a:tc>
                  <a:txBody>
                    <a:bodyPr/>
                    <a:lstStyle/>
                    <a:p>
                      <a:r>
                        <a:rPr lang="en-US" sz="2800" dirty="0"/>
                        <a:t>1. Ann and Minh had a face-to-face</a:t>
                      </a:r>
                      <a:r>
                        <a:rPr lang="en-US" sz="2800" baseline="0" dirty="0"/>
                        <a:t> class yesterday.</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3678086981"/>
                  </a:ext>
                </a:extLst>
              </a:tr>
              <a:tr h="370840">
                <a:tc>
                  <a:txBody>
                    <a:bodyPr/>
                    <a:lstStyle/>
                    <a:p>
                      <a:r>
                        <a:rPr lang="en-US" sz="2800" dirty="0"/>
                        <a:t>2. Ann likes face-to-face classes because she can interact with</a:t>
                      </a:r>
                      <a:r>
                        <a:rPr lang="en-US" sz="2800" baseline="0" dirty="0"/>
                        <a:t> her classmates.</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91618194"/>
                  </a:ext>
                </a:extLst>
              </a:tr>
              <a:tr h="370840">
                <a:tc>
                  <a:txBody>
                    <a:bodyPr/>
                    <a:lstStyle/>
                    <a:p>
                      <a:r>
                        <a:rPr lang="en-US" sz="2800" dirty="0"/>
                        <a:t>3. Minh finds online</a:t>
                      </a:r>
                      <a:r>
                        <a:rPr lang="en-US" sz="2800" baseline="0" dirty="0"/>
                        <a:t> classes inconvenient.</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801932977"/>
                  </a:ext>
                </a:extLst>
              </a:tr>
              <a:tr h="370840">
                <a:tc>
                  <a:txBody>
                    <a:bodyPr/>
                    <a:lstStyle/>
                    <a:p>
                      <a:r>
                        <a:rPr lang="en-US" sz="2800" dirty="0"/>
                        <a:t>4.</a:t>
                      </a:r>
                      <a:r>
                        <a:rPr lang="en-US" sz="2800" baseline="0" dirty="0"/>
                        <a:t> When students use 3D contact lenses, their eyes will not get tired.</a:t>
                      </a:r>
                      <a:endParaRPr lang="en-US" sz="2800" dirty="0"/>
                    </a:p>
                  </a:txBody>
                  <a:tcPr/>
                </a:tc>
                <a:tc>
                  <a:txBody>
                    <a:bodyPr/>
                    <a:lstStyle/>
                    <a:p>
                      <a:endParaRPr lang="en-US" sz="2800"/>
                    </a:p>
                  </a:txBody>
                  <a:tcPr/>
                </a:tc>
                <a:tc>
                  <a:txBody>
                    <a:bodyPr/>
                    <a:lstStyle/>
                    <a:p>
                      <a:endParaRPr lang="en-US" sz="2800"/>
                    </a:p>
                  </a:txBody>
                  <a:tcPr/>
                </a:tc>
                <a:extLst>
                  <a:ext uri="{0D108BD9-81ED-4DB2-BD59-A6C34878D82A}">
                    <a16:rowId xmlns:a16="http://schemas.microsoft.com/office/drawing/2014/main" val="2845748516"/>
                  </a:ext>
                </a:extLst>
              </a:tr>
              <a:tr h="370840">
                <a:tc>
                  <a:txBody>
                    <a:bodyPr/>
                    <a:lstStyle/>
                    <a:p>
                      <a:r>
                        <a:rPr lang="en-US" sz="2800" dirty="0"/>
                        <a:t>5. Robot teachers will</a:t>
                      </a:r>
                      <a:r>
                        <a:rPr lang="en-US" sz="2800" baseline="0" dirty="0"/>
                        <a:t> be able to mark papers and comment on students’ work.</a:t>
                      </a:r>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296459958"/>
                  </a:ext>
                </a:extLst>
              </a:tr>
            </a:tbl>
          </a:graphicData>
        </a:graphic>
      </p:graphicFrame>
      <p:pic>
        <p:nvPicPr>
          <p:cNvPr id="18" name="Picture 17"/>
          <p:cNvPicPr>
            <a:picLocks noChangeAspect="1"/>
          </p:cNvPicPr>
          <p:nvPr/>
        </p:nvPicPr>
        <p:blipFill>
          <a:blip r:embed="rId3"/>
          <a:stretch>
            <a:fillRect/>
          </a:stretch>
        </p:blipFill>
        <p:spPr>
          <a:xfrm>
            <a:off x="10213680" y="1863730"/>
            <a:ext cx="596976" cy="501953"/>
          </a:xfrm>
          <a:prstGeom prst="rect">
            <a:avLst/>
          </a:prstGeom>
        </p:spPr>
      </p:pic>
      <p:pic>
        <p:nvPicPr>
          <p:cNvPr id="19" name="Picture 18"/>
          <p:cNvPicPr>
            <a:picLocks noChangeAspect="1"/>
          </p:cNvPicPr>
          <p:nvPr/>
        </p:nvPicPr>
        <p:blipFill>
          <a:blip r:embed="rId3"/>
          <a:stretch>
            <a:fillRect/>
          </a:stretch>
        </p:blipFill>
        <p:spPr>
          <a:xfrm>
            <a:off x="10213680" y="3352925"/>
            <a:ext cx="596976" cy="501953"/>
          </a:xfrm>
          <a:prstGeom prst="rect">
            <a:avLst/>
          </a:prstGeom>
        </p:spPr>
      </p:pic>
      <p:pic>
        <p:nvPicPr>
          <p:cNvPr id="20" name="Picture 19"/>
          <p:cNvPicPr>
            <a:picLocks noChangeAspect="1"/>
          </p:cNvPicPr>
          <p:nvPr/>
        </p:nvPicPr>
        <p:blipFill>
          <a:blip r:embed="rId3"/>
          <a:stretch>
            <a:fillRect/>
          </a:stretch>
        </p:blipFill>
        <p:spPr>
          <a:xfrm>
            <a:off x="9296169" y="2584707"/>
            <a:ext cx="596976" cy="501953"/>
          </a:xfrm>
          <a:prstGeom prst="rect">
            <a:avLst/>
          </a:prstGeom>
        </p:spPr>
      </p:pic>
      <p:pic>
        <p:nvPicPr>
          <p:cNvPr id="21" name="Picture 20"/>
          <p:cNvPicPr>
            <a:picLocks noChangeAspect="1"/>
          </p:cNvPicPr>
          <p:nvPr/>
        </p:nvPicPr>
        <p:blipFill>
          <a:blip r:embed="rId3"/>
          <a:stretch>
            <a:fillRect/>
          </a:stretch>
        </p:blipFill>
        <p:spPr>
          <a:xfrm>
            <a:off x="9296169" y="4041948"/>
            <a:ext cx="596976" cy="501953"/>
          </a:xfrm>
          <a:prstGeom prst="rect">
            <a:avLst/>
          </a:prstGeom>
        </p:spPr>
      </p:pic>
      <p:pic>
        <p:nvPicPr>
          <p:cNvPr id="22" name="Picture 21"/>
          <p:cNvPicPr>
            <a:picLocks noChangeAspect="1"/>
          </p:cNvPicPr>
          <p:nvPr/>
        </p:nvPicPr>
        <p:blipFill>
          <a:blip r:embed="rId3"/>
          <a:stretch>
            <a:fillRect/>
          </a:stretch>
        </p:blipFill>
        <p:spPr>
          <a:xfrm>
            <a:off x="9296169" y="5094642"/>
            <a:ext cx="596976" cy="501953"/>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extLst>
              <a:ext uri="{28A0092B-C50C-407E-A947-70E740481C1C}">
                <a14:useLocalDpi xmlns:a14="http://schemas.microsoft.com/office/drawing/2010/main" val="0"/>
              </a:ext>
            </a:extLst>
          </a:blip>
          <a:srcRect l="4776" r="51975"/>
          <a:stretch/>
        </p:blipFill>
        <p:spPr>
          <a:xfrm>
            <a:off x="7903747" y="1707751"/>
            <a:ext cx="3391446" cy="2665314"/>
          </a:xfrm>
          <a:prstGeom prst="rect">
            <a:avLst/>
          </a:prstGeom>
          <a:ln>
            <a:noFill/>
          </a:ln>
          <a:effectLst>
            <a:softEdge rad="112500"/>
          </a:effectLst>
        </p:spPr>
      </p:pic>
      <p:pic>
        <p:nvPicPr>
          <p:cNvPr id="27" name="Picture 26"/>
          <p:cNvPicPr>
            <a:picLocks noChangeAspect="1"/>
          </p:cNvPicPr>
          <p:nvPr/>
        </p:nvPicPr>
        <p:blipFill rotWithShape="1">
          <a:blip r:embed="rId4">
            <a:extLst>
              <a:ext uri="{28A0092B-C50C-407E-A947-70E740481C1C}">
                <a14:useLocalDpi xmlns:a14="http://schemas.microsoft.com/office/drawing/2010/main" val="0"/>
              </a:ext>
            </a:extLst>
          </a:blip>
          <a:srcRect l="2752" r="53523"/>
          <a:stretch/>
        </p:blipFill>
        <p:spPr>
          <a:xfrm>
            <a:off x="491974" y="1678977"/>
            <a:ext cx="2971800" cy="2466451"/>
          </a:xfrm>
          <a:prstGeom prst="rect">
            <a:avLst/>
          </a:prstGeom>
          <a:ln>
            <a:noFill/>
          </a:ln>
          <a:effectLst>
            <a:softEdge rad="112500"/>
          </a:effectLst>
        </p:spPr>
      </p:pic>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8473" r="47520"/>
          <a:stretch/>
        </p:blipFill>
        <p:spPr>
          <a:xfrm>
            <a:off x="3903731" y="4068678"/>
            <a:ext cx="3711913" cy="265765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7572"/>
          <a:stretch/>
        </p:blipFill>
        <p:spPr>
          <a:xfrm>
            <a:off x="4274820" y="1796169"/>
            <a:ext cx="3188970" cy="2167931"/>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2474" r="3519"/>
          <a:stretch/>
        </p:blipFill>
        <p:spPr>
          <a:xfrm>
            <a:off x="7765559" y="4168754"/>
            <a:ext cx="3564604" cy="238162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520" t="7084" r="5411"/>
          <a:stretch/>
        </p:blipFill>
        <p:spPr>
          <a:xfrm>
            <a:off x="253513" y="4145428"/>
            <a:ext cx="3219153" cy="2504157"/>
          </a:xfrm>
          <a:prstGeom prst="rect">
            <a:avLst/>
          </a:prstGeom>
        </p:spPr>
      </p:pic>
      <p:sp>
        <p:nvSpPr>
          <p:cNvPr id="12" name="TextBox 11"/>
          <p:cNvSpPr txBox="1"/>
          <p:nvPr/>
        </p:nvSpPr>
        <p:spPr>
          <a:xfrm>
            <a:off x="1211600" y="138348"/>
            <a:ext cx="7573872"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Label each picture with a phrase from the box.</a:t>
            </a:r>
          </a:p>
        </p:txBody>
      </p:sp>
      <p:sp>
        <p:nvSpPr>
          <p:cNvPr id="16" name="Rounded Rectangle 15"/>
          <p:cNvSpPr/>
          <p:nvPr/>
        </p:nvSpPr>
        <p:spPr>
          <a:xfrm>
            <a:off x="656208" y="26241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708993" y="15977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Rounded Rectangle 1"/>
          <p:cNvSpPr/>
          <p:nvPr/>
        </p:nvSpPr>
        <p:spPr>
          <a:xfrm>
            <a:off x="1409389" y="603464"/>
            <a:ext cx="9323382" cy="1124895"/>
          </a:xfrm>
          <a:prstGeom prst="roundRect">
            <a:avLst/>
          </a:prstGeom>
          <a:solidFill>
            <a:srgbClr val="FBCD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 name="TextBox 2"/>
          <p:cNvSpPr txBox="1"/>
          <p:nvPr/>
        </p:nvSpPr>
        <p:spPr>
          <a:xfrm>
            <a:off x="1549959" y="635437"/>
            <a:ext cx="3131704" cy="523220"/>
          </a:xfrm>
          <a:prstGeom prst="rect">
            <a:avLst/>
          </a:prstGeom>
          <a:noFill/>
        </p:spPr>
        <p:txBody>
          <a:bodyPr wrap="square" rtlCol="0">
            <a:spAutoFit/>
          </a:bodyPr>
          <a:lstStyle/>
          <a:p>
            <a:r>
              <a:rPr lang="en-US" sz="2800" dirty="0"/>
              <a:t>3D contact lenses</a:t>
            </a:r>
          </a:p>
        </p:txBody>
      </p:sp>
      <p:sp>
        <p:nvSpPr>
          <p:cNvPr id="18" name="TextBox 17"/>
          <p:cNvSpPr txBox="1"/>
          <p:nvPr/>
        </p:nvSpPr>
        <p:spPr>
          <a:xfrm>
            <a:off x="4483940" y="648269"/>
            <a:ext cx="3131704" cy="523220"/>
          </a:xfrm>
          <a:prstGeom prst="rect">
            <a:avLst/>
          </a:prstGeom>
          <a:noFill/>
        </p:spPr>
        <p:txBody>
          <a:bodyPr wrap="square" rtlCol="0">
            <a:spAutoFit/>
          </a:bodyPr>
          <a:lstStyle/>
          <a:p>
            <a:r>
              <a:rPr lang="en-US" sz="2800" dirty="0"/>
              <a:t>computer screen</a:t>
            </a:r>
          </a:p>
        </p:txBody>
      </p:sp>
      <p:sp>
        <p:nvSpPr>
          <p:cNvPr id="19" name="TextBox 18"/>
          <p:cNvSpPr txBox="1"/>
          <p:nvPr/>
        </p:nvSpPr>
        <p:spPr>
          <a:xfrm>
            <a:off x="7174517" y="671274"/>
            <a:ext cx="3131704" cy="523220"/>
          </a:xfrm>
          <a:prstGeom prst="rect">
            <a:avLst/>
          </a:prstGeom>
          <a:noFill/>
        </p:spPr>
        <p:txBody>
          <a:bodyPr wrap="square" rtlCol="0">
            <a:spAutoFit/>
          </a:bodyPr>
          <a:lstStyle/>
          <a:p>
            <a:r>
              <a:rPr lang="en-US" sz="2800" dirty="0"/>
              <a:t>robot teacher</a:t>
            </a:r>
          </a:p>
        </p:txBody>
      </p:sp>
      <p:sp>
        <p:nvSpPr>
          <p:cNvPr id="20" name="TextBox 19"/>
          <p:cNvSpPr txBox="1"/>
          <p:nvPr/>
        </p:nvSpPr>
        <p:spPr>
          <a:xfrm>
            <a:off x="1589778" y="1100562"/>
            <a:ext cx="3131704" cy="523220"/>
          </a:xfrm>
          <a:prstGeom prst="rect">
            <a:avLst/>
          </a:prstGeom>
          <a:noFill/>
        </p:spPr>
        <p:txBody>
          <a:bodyPr wrap="square" rtlCol="0">
            <a:spAutoFit/>
          </a:bodyPr>
          <a:lstStyle/>
          <a:p>
            <a:r>
              <a:rPr lang="en-US" sz="2800" dirty="0"/>
              <a:t>breakout rooms</a:t>
            </a:r>
          </a:p>
        </p:txBody>
      </p:sp>
      <p:sp>
        <p:nvSpPr>
          <p:cNvPr id="28" name="TextBox 27"/>
          <p:cNvSpPr txBox="1"/>
          <p:nvPr/>
        </p:nvSpPr>
        <p:spPr>
          <a:xfrm>
            <a:off x="4463606" y="1112648"/>
            <a:ext cx="3131704" cy="523220"/>
          </a:xfrm>
          <a:prstGeom prst="rect">
            <a:avLst/>
          </a:prstGeom>
          <a:noFill/>
        </p:spPr>
        <p:txBody>
          <a:bodyPr wrap="square" rtlCol="0">
            <a:spAutoFit/>
          </a:bodyPr>
          <a:lstStyle/>
          <a:p>
            <a:r>
              <a:rPr lang="en-US" sz="2800" dirty="0"/>
              <a:t>online class</a:t>
            </a:r>
          </a:p>
        </p:txBody>
      </p:sp>
      <p:sp>
        <p:nvSpPr>
          <p:cNvPr id="29" name="TextBox 28"/>
          <p:cNvSpPr txBox="1"/>
          <p:nvPr/>
        </p:nvSpPr>
        <p:spPr>
          <a:xfrm>
            <a:off x="7059599" y="1124734"/>
            <a:ext cx="3131704" cy="523220"/>
          </a:xfrm>
          <a:prstGeom prst="rect">
            <a:avLst/>
          </a:prstGeom>
          <a:noFill/>
        </p:spPr>
        <p:txBody>
          <a:bodyPr wrap="square" rtlCol="0">
            <a:spAutoFit/>
          </a:bodyPr>
          <a:lstStyle/>
          <a:p>
            <a:r>
              <a:rPr lang="en-US" sz="2800" dirty="0"/>
              <a:t>Internet connection</a:t>
            </a: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1.11111E-6 L -0.26836 0.41898 " pathEditMode="relative" rAng="0" ptsTypes="AA">
                                      <p:cBhvr>
                                        <p:cTn id="6" dur="1000" fill="hold"/>
                                        <p:tgtEl>
                                          <p:spTgt spid="18"/>
                                        </p:tgtEl>
                                        <p:attrNameLst>
                                          <p:attrName>ppt_x</p:attrName>
                                          <p:attrName>ppt_y</p:attrName>
                                        </p:attrNameLst>
                                      </p:cBhvr>
                                      <p:rCtr x="-13424" y="20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25E-6 2.96296E-6 L 0.28854 0.39977 " pathEditMode="relative" rAng="0" ptsTypes="AA">
                                      <p:cBhvr>
                                        <p:cTn id="10" dur="1000" fill="hold"/>
                                        <p:tgtEl>
                                          <p:spTgt spid="3"/>
                                        </p:tgtEl>
                                        <p:attrNameLst>
                                          <p:attrName>ppt_x</p:attrName>
                                          <p:attrName>ppt_y</p:attrName>
                                        </p:attrNameLst>
                                      </p:cBhvr>
                                      <p:rCtr x="14427" y="1997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25E-6 -1.48148E-6 L 0.37891 0.37778 " pathEditMode="relative" rAng="0" ptsTypes="AA">
                                      <p:cBhvr>
                                        <p:cTn id="14" dur="1000" fill="hold"/>
                                        <p:tgtEl>
                                          <p:spTgt spid="28"/>
                                        </p:tgtEl>
                                        <p:attrNameLst>
                                          <p:attrName>ppt_x</p:attrName>
                                          <p:attrName>ppt_y</p:attrName>
                                        </p:attrNameLst>
                                      </p:cBhvr>
                                      <p:rCtr x="18945" y="1888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125E-6 3.7037E-7 L -0.49271 0.76736 " pathEditMode="relative" rAng="0" ptsTypes="AA">
                                      <p:cBhvr>
                                        <p:cTn id="18" dur="1000" fill="hold"/>
                                        <p:tgtEl>
                                          <p:spTgt spid="19"/>
                                        </p:tgtEl>
                                        <p:attrNameLst>
                                          <p:attrName>ppt_x</p:attrName>
                                          <p:attrName>ppt_y</p:attrName>
                                        </p:attrNameLst>
                                      </p:cBhvr>
                                      <p:rCtr x="-24635" y="3835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1.11111E-6 L 0.28425 0.71806 " pathEditMode="relative" rAng="0" ptsTypes="AA">
                                      <p:cBhvr>
                                        <p:cTn id="22" dur="1000" fill="hold"/>
                                        <p:tgtEl>
                                          <p:spTgt spid="20"/>
                                        </p:tgtEl>
                                        <p:attrNameLst>
                                          <p:attrName>ppt_x</p:attrName>
                                          <p:attrName>ppt_y</p:attrName>
                                        </p:attrNameLst>
                                      </p:cBhvr>
                                      <p:rCtr x="14206" y="3590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875E-6 -3.33333E-6 L 0.13789 0.69792 " pathEditMode="relative" rAng="0" ptsTypes="AA">
                                      <p:cBhvr>
                                        <p:cTn id="26" dur="1000" fill="hold"/>
                                        <p:tgtEl>
                                          <p:spTgt spid="29"/>
                                        </p:tgtEl>
                                        <p:attrNameLst>
                                          <p:attrName>ppt_x</p:attrName>
                                          <p:attrName>ppt_y</p:attrName>
                                        </p:attrNameLst>
                                      </p:cBhvr>
                                      <p:rCtr x="6888" y="3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192219" y="1012371"/>
            <a:ext cx="8336552" cy="867747"/>
          </a:xfrm>
          <a:prstGeom prst="roundRect">
            <a:avLst/>
          </a:prstGeom>
          <a:solidFill>
            <a:srgbClr val="FBCD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2" name="TextBox 11"/>
          <p:cNvSpPr txBox="1"/>
          <p:nvPr/>
        </p:nvSpPr>
        <p:spPr>
          <a:xfrm>
            <a:off x="1120159" y="369023"/>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Complete the sentences, using the phrases in </a:t>
            </a:r>
            <a:r>
              <a:rPr lang="en-US" sz="2400" b="1" dirty="0">
                <a:solidFill>
                  <a:srgbClr val="FF0000"/>
                </a:solidFill>
                <a:effectLst>
                  <a:glow rad="88900">
                    <a:schemeClr val="bg1"/>
                  </a:glow>
                </a:effectLst>
                <a:latin typeface="Arial" panose="020B0604020202020204" pitchFamily="34" charset="0"/>
                <a:cs typeface="Arial" panose="020B0604020202020204" pitchFamily="34" charset="0"/>
              </a:rPr>
              <a:t>3</a:t>
            </a:r>
          </a:p>
        </p:txBody>
      </p:sp>
      <p:sp>
        <p:nvSpPr>
          <p:cNvPr id="16" name="Rounded Rectangle 15"/>
          <p:cNvSpPr/>
          <p:nvPr/>
        </p:nvSpPr>
        <p:spPr>
          <a:xfrm>
            <a:off x="564768" y="3835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7553" y="2808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Content Placeholder 2"/>
          <p:cNvSpPr>
            <a:spLocks noGrp="1"/>
          </p:cNvSpPr>
          <p:nvPr>
            <p:ph idx="1"/>
          </p:nvPr>
        </p:nvSpPr>
        <p:spPr>
          <a:xfrm>
            <a:off x="1080536" y="2248359"/>
            <a:ext cx="10515600" cy="4351338"/>
          </a:xfrm>
        </p:spPr>
        <p:txBody>
          <a:bodyPr>
            <a:normAutofit/>
          </a:bodyPr>
          <a:lstStyle/>
          <a:p>
            <a:pPr marL="514350" indent="-514350">
              <a:lnSpc>
                <a:spcPct val="100000"/>
              </a:lnSpc>
              <a:buAutoNum type="arabicPeriod"/>
            </a:pPr>
            <a:r>
              <a:rPr lang="en-US" sz="2400" dirty="0"/>
              <a:t>I can’t see the documents on the computer very clearly. I need a larger ______________.</a:t>
            </a:r>
          </a:p>
          <a:p>
            <a:pPr marL="514350" indent="-514350">
              <a:lnSpc>
                <a:spcPct val="100000"/>
              </a:lnSpc>
              <a:buAutoNum type="arabicPeriod"/>
            </a:pPr>
            <a:r>
              <a:rPr lang="en-US" sz="2400" dirty="0"/>
              <a:t>During our lessons, our teacher puts us into ______________ for group discussions.</a:t>
            </a:r>
          </a:p>
          <a:p>
            <a:pPr marL="514350" indent="-514350">
              <a:lnSpc>
                <a:spcPct val="100000"/>
              </a:lnSpc>
              <a:buAutoNum type="arabicPeriod"/>
            </a:pPr>
            <a:r>
              <a:rPr lang="en-US" sz="2400" dirty="0"/>
              <a:t>A____________ in Korea teaches English to primary students.</a:t>
            </a:r>
          </a:p>
          <a:p>
            <a:pPr marL="514350" indent="-514350">
              <a:lnSpc>
                <a:spcPct val="100000"/>
              </a:lnSpc>
              <a:buAutoNum type="arabicPeriod"/>
            </a:pPr>
            <a:r>
              <a:rPr lang="en-US" sz="2400" dirty="0"/>
              <a:t>We had a(n)____________ yesterday with a teacher in the US.</a:t>
            </a:r>
          </a:p>
          <a:p>
            <a:pPr marL="514350" indent="-514350">
              <a:lnSpc>
                <a:spcPct val="100000"/>
              </a:lnSpc>
              <a:buAutoNum type="arabicPeriod"/>
            </a:pPr>
            <a:r>
              <a:rPr lang="en-US" sz="2400" dirty="0"/>
              <a:t>Can I wear ________________ and watch a movie too?</a:t>
            </a:r>
          </a:p>
          <a:p>
            <a:pPr marL="514350" indent="-514350">
              <a:lnSpc>
                <a:spcPct val="150000"/>
              </a:lnSpc>
              <a:buAutoNum type="arabicPeriod"/>
            </a:pPr>
            <a:endParaRPr lang="en-US" dirty="0"/>
          </a:p>
          <a:p>
            <a:pPr marL="514350" indent="-514350">
              <a:buAutoNum type="arabicPeriod"/>
            </a:pPr>
            <a:endParaRPr lang="en-US" dirty="0"/>
          </a:p>
        </p:txBody>
      </p:sp>
      <p:sp>
        <p:nvSpPr>
          <p:cNvPr id="19" name="TextBox 18"/>
          <p:cNvSpPr txBox="1"/>
          <p:nvPr/>
        </p:nvSpPr>
        <p:spPr>
          <a:xfrm>
            <a:off x="1388161" y="1012371"/>
            <a:ext cx="2659225" cy="461665"/>
          </a:xfrm>
          <a:prstGeom prst="rect">
            <a:avLst/>
          </a:prstGeom>
          <a:noFill/>
        </p:spPr>
        <p:txBody>
          <a:bodyPr wrap="square" rtlCol="0">
            <a:spAutoFit/>
          </a:bodyPr>
          <a:lstStyle/>
          <a:p>
            <a:r>
              <a:rPr lang="en-US" sz="2400" dirty="0">
                <a:solidFill>
                  <a:srgbClr val="C00000"/>
                </a:solidFill>
              </a:rPr>
              <a:t>3D contact lenses</a:t>
            </a:r>
          </a:p>
        </p:txBody>
      </p:sp>
      <p:sp>
        <p:nvSpPr>
          <p:cNvPr id="20" name="TextBox 19"/>
          <p:cNvSpPr txBox="1"/>
          <p:nvPr/>
        </p:nvSpPr>
        <p:spPr>
          <a:xfrm>
            <a:off x="4261989" y="1024457"/>
            <a:ext cx="2659225" cy="461665"/>
          </a:xfrm>
          <a:prstGeom prst="rect">
            <a:avLst/>
          </a:prstGeom>
          <a:noFill/>
        </p:spPr>
        <p:txBody>
          <a:bodyPr wrap="square" rtlCol="0">
            <a:spAutoFit/>
          </a:bodyPr>
          <a:lstStyle/>
          <a:p>
            <a:r>
              <a:rPr lang="en-US" sz="2400" dirty="0">
                <a:solidFill>
                  <a:srgbClr val="C00000"/>
                </a:solidFill>
              </a:rPr>
              <a:t>computer screen</a:t>
            </a:r>
          </a:p>
        </p:txBody>
      </p:sp>
      <p:sp>
        <p:nvSpPr>
          <p:cNvPr id="21" name="TextBox 20"/>
          <p:cNvSpPr txBox="1"/>
          <p:nvPr/>
        </p:nvSpPr>
        <p:spPr>
          <a:xfrm>
            <a:off x="6869546" y="1021702"/>
            <a:ext cx="2659225" cy="461665"/>
          </a:xfrm>
          <a:prstGeom prst="rect">
            <a:avLst/>
          </a:prstGeom>
          <a:noFill/>
        </p:spPr>
        <p:txBody>
          <a:bodyPr wrap="square" rtlCol="0">
            <a:spAutoFit/>
          </a:bodyPr>
          <a:lstStyle/>
          <a:p>
            <a:r>
              <a:rPr lang="en-US" sz="2400" dirty="0">
                <a:solidFill>
                  <a:srgbClr val="C00000"/>
                </a:solidFill>
              </a:rPr>
              <a:t>robot teacher</a:t>
            </a:r>
          </a:p>
        </p:txBody>
      </p:sp>
      <p:sp>
        <p:nvSpPr>
          <p:cNvPr id="23" name="TextBox 22"/>
          <p:cNvSpPr txBox="1"/>
          <p:nvPr/>
        </p:nvSpPr>
        <p:spPr>
          <a:xfrm>
            <a:off x="1372608" y="1407372"/>
            <a:ext cx="2659225" cy="461665"/>
          </a:xfrm>
          <a:prstGeom prst="rect">
            <a:avLst/>
          </a:prstGeom>
          <a:noFill/>
        </p:spPr>
        <p:txBody>
          <a:bodyPr wrap="square" rtlCol="0">
            <a:spAutoFit/>
          </a:bodyPr>
          <a:lstStyle/>
          <a:p>
            <a:r>
              <a:rPr lang="en-US" sz="2400" dirty="0">
                <a:solidFill>
                  <a:srgbClr val="C00000"/>
                </a:solidFill>
              </a:rPr>
              <a:t>breakout rooms</a:t>
            </a:r>
          </a:p>
        </p:txBody>
      </p:sp>
      <p:sp>
        <p:nvSpPr>
          <p:cNvPr id="25" name="TextBox 24"/>
          <p:cNvSpPr txBox="1"/>
          <p:nvPr/>
        </p:nvSpPr>
        <p:spPr>
          <a:xfrm>
            <a:off x="4246436" y="1419458"/>
            <a:ext cx="2659225" cy="461665"/>
          </a:xfrm>
          <a:prstGeom prst="rect">
            <a:avLst/>
          </a:prstGeom>
          <a:noFill/>
        </p:spPr>
        <p:txBody>
          <a:bodyPr wrap="square" rtlCol="0">
            <a:spAutoFit/>
          </a:bodyPr>
          <a:lstStyle/>
          <a:p>
            <a:r>
              <a:rPr lang="en-US" sz="2400" dirty="0">
                <a:solidFill>
                  <a:srgbClr val="C00000"/>
                </a:solidFill>
              </a:rPr>
              <a:t>online class</a:t>
            </a:r>
          </a:p>
        </p:txBody>
      </p:sp>
      <p:sp>
        <p:nvSpPr>
          <p:cNvPr id="33" name="TextBox 32"/>
          <p:cNvSpPr txBox="1"/>
          <p:nvPr/>
        </p:nvSpPr>
        <p:spPr>
          <a:xfrm>
            <a:off x="6853993" y="1407372"/>
            <a:ext cx="2659225" cy="461665"/>
          </a:xfrm>
          <a:prstGeom prst="rect">
            <a:avLst/>
          </a:prstGeom>
          <a:noFill/>
        </p:spPr>
        <p:txBody>
          <a:bodyPr wrap="square" rtlCol="0">
            <a:spAutoFit/>
          </a:bodyPr>
          <a:lstStyle/>
          <a:p>
            <a:r>
              <a:rPr lang="en-US" sz="2400" dirty="0">
                <a:solidFill>
                  <a:srgbClr val="C00000"/>
                </a:solidFill>
              </a:rPr>
              <a:t>Internet connection</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75E-6 -3.7037E-7 L -0.21614 0.23009 " pathEditMode="relative" rAng="0" ptsTypes="AA">
                                      <p:cBhvr>
                                        <p:cTn id="6" dur="2000" fill="hold"/>
                                        <p:tgtEl>
                                          <p:spTgt spid="20"/>
                                        </p:tgtEl>
                                        <p:attrNameLst>
                                          <p:attrName>ppt_x</p:attrName>
                                          <p:attrName>ppt_y</p:attrName>
                                        </p:attrNameLst>
                                      </p:cBhvr>
                                      <p:rCtr x="-10807" y="11505"/>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4.58333E-6 1.11111E-6 L 0.47461 0.24606 " pathEditMode="relative" rAng="0" ptsTypes="AA">
                                      <p:cBhvr>
                                        <p:cTn id="10" dur="2000" fill="hold"/>
                                        <p:tgtEl>
                                          <p:spTgt spid="23"/>
                                        </p:tgtEl>
                                        <p:attrNameLst>
                                          <p:attrName>ppt_x</p:attrName>
                                          <p:attrName>ppt_y</p:attrName>
                                        </p:attrNameLst>
                                      </p:cBhvr>
                                      <p:rCtr x="23724" y="12292"/>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4.16667E-6 1.11111E-6 L -0.41094 0.42616 " pathEditMode="relative" rAng="0" ptsTypes="AA">
                                      <p:cBhvr>
                                        <p:cTn id="14" dur="2000" fill="hold"/>
                                        <p:tgtEl>
                                          <p:spTgt spid="21"/>
                                        </p:tgtEl>
                                        <p:attrNameLst>
                                          <p:attrName>ppt_x</p:attrName>
                                          <p:attrName>ppt_y</p:attrName>
                                        </p:attrNameLst>
                                      </p:cBhvr>
                                      <p:rCtr x="-20547" y="21296"/>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1.66667E-6 7.40741E-7 L -0.0793 0.44051 " pathEditMode="relative" rAng="0" ptsTypes="AA">
                                      <p:cBhvr>
                                        <p:cTn id="18" dur="2000" fill="hold"/>
                                        <p:tgtEl>
                                          <p:spTgt spid="25"/>
                                        </p:tgtEl>
                                        <p:attrNameLst>
                                          <p:attrName>ppt_x</p:attrName>
                                          <p:attrName>ppt_y</p:attrName>
                                        </p:attrNameLst>
                                      </p:cBhvr>
                                      <p:rCtr x="-3971" y="22014"/>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33333E-6 2.77556E-17 L 0.13893 0.57454 " pathEditMode="relative" rAng="0" ptsTypes="AA">
                                      <p:cBhvr>
                                        <p:cTn id="22" dur="2000" fill="hold"/>
                                        <p:tgtEl>
                                          <p:spTgt spid="19"/>
                                        </p:tgtEl>
                                        <p:attrNameLst>
                                          <p:attrName>ppt_x</p:attrName>
                                          <p:attrName>ppt_y</p:attrName>
                                        </p:attrNameLst>
                                      </p:cBhvr>
                                      <p:rCtr x="6940" y="2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5117" y="1119752"/>
            <a:ext cx="10744436" cy="954107"/>
          </a:xfrm>
          <a:prstGeom prst="rect">
            <a:avLst/>
          </a:prstGeom>
          <a:noFill/>
          <a:effectLst/>
        </p:spPr>
        <p:txBody>
          <a:bodyPr wrap="square" rtlCol="0">
            <a:spAutoFit/>
          </a:bodyPr>
          <a:lstStyle/>
          <a:p>
            <a:pPr algn="just"/>
            <a:r>
              <a:rPr lang="en-US" sz="2800" b="1" dirty="0"/>
              <a:t>Do you know what things were invented in these years? Work in pairs and find out.</a:t>
            </a:r>
          </a:p>
        </p:txBody>
      </p:sp>
      <p:sp>
        <p:nvSpPr>
          <p:cNvPr id="16" name="Rounded Rectangle 15"/>
          <p:cNvSpPr/>
          <p:nvPr/>
        </p:nvSpPr>
        <p:spPr>
          <a:xfrm>
            <a:off x="461898" y="109666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4683" y="99402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3858917" y="19036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PRODUCTION</a:t>
            </a:r>
          </a:p>
        </p:txBody>
      </p:sp>
      <p:sp>
        <p:nvSpPr>
          <p:cNvPr id="13" name="Google Shape;1881;p31"/>
          <p:cNvSpPr txBox="1">
            <a:spLocks/>
          </p:cNvSpPr>
          <p:nvPr/>
        </p:nvSpPr>
        <p:spPr>
          <a:xfrm>
            <a:off x="449998" y="1907664"/>
            <a:ext cx="8458404" cy="4289572"/>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AutoNum type="arabicPeriod"/>
            </a:pPr>
            <a:r>
              <a:rPr lang="en-US" dirty="0">
                <a:solidFill>
                  <a:srgbClr val="FF0000"/>
                </a:solidFill>
              </a:rPr>
              <a:t>1822:</a:t>
            </a:r>
            <a:r>
              <a:rPr lang="en-US" dirty="0"/>
              <a:t> Charles Babbage invented it. Students use it to type essays and to learn online. </a:t>
            </a:r>
          </a:p>
          <a:p>
            <a:pPr marL="514350" indent="-514350" algn="just">
              <a:buAutoNum type="arabicPeriod"/>
            </a:pPr>
            <a:r>
              <a:rPr lang="en-US" dirty="0">
                <a:solidFill>
                  <a:srgbClr val="FF0000"/>
                </a:solidFill>
                <a:cs typeface="Calibri" panose="020F0502020204030204" pitchFamily="34" charset="0"/>
              </a:rPr>
              <a:t>1876: </a:t>
            </a:r>
            <a:r>
              <a:rPr lang="en-US" dirty="0">
                <a:cs typeface="Calibri" panose="020F0502020204030204" pitchFamily="34" charset="0"/>
              </a:rPr>
              <a:t>Alexander Graham Bell invented it. We use it to communicate with our friends and families.</a:t>
            </a:r>
          </a:p>
          <a:p>
            <a:pPr marL="514350" indent="-514350" algn="just">
              <a:buAutoNum type="arabicPeriod"/>
            </a:pPr>
            <a:r>
              <a:rPr lang="en-US" dirty="0">
                <a:solidFill>
                  <a:srgbClr val="FF0000"/>
                </a:solidFill>
                <a:cs typeface="Calibri" panose="020F0502020204030204" pitchFamily="34" charset="0"/>
              </a:rPr>
              <a:t>1928: </a:t>
            </a:r>
            <a:r>
              <a:rPr lang="en-US" dirty="0">
                <a:cs typeface="Calibri" panose="020F0502020204030204" pitchFamily="34" charset="0"/>
              </a:rPr>
              <a:t>Sir Alexander Fleming discovered it. It was the world’s first antibiotic.</a:t>
            </a:r>
          </a:p>
          <a:p>
            <a:pPr marL="514350" indent="-514350" algn="just">
              <a:buAutoNum type="arabicPeriod"/>
            </a:pPr>
            <a:r>
              <a:rPr lang="en-US" dirty="0">
                <a:solidFill>
                  <a:srgbClr val="FF0000"/>
                </a:solidFill>
                <a:cs typeface="Calibri" panose="020F0502020204030204" pitchFamily="34" charset="0"/>
              </a:rPr>
              <a:t>1989: </a:t>
            </a:r>
            <a:r>
              <a:rPr lang="en-US" dirty="0">
                <a:cs typeface="Calibri" panose="020F0502020204030204" pitchFamily="34" charset="0"/>
              </a:rPr>
              <a:t>Tim </a:t>
            </a:r>
            <a:r>
              <a:rPr lang="en-US" dirty="0" err="1">
                <a:cs typeface="Calibri" panose="020F0502020204030204" pitchFamily="34" charset="0"/>
              </a:rPr>
              <a:t>Berner</a:t>
            </a:r>
            <a:r>
              <a:rPr lang="en-US" dirty="0">
                <a:cs typeface="Calibri" panose="020F0502020204030204" pitchFamily="34" charset="0"/>
              </a:rPr>
              <a:t>-Lee invented it. It links information sources so everyone can access them.</a:t>
            </a:r>
          </a:p>
          <a:p>
            <a:pPr marL="514350" indent="-514350" algn="just">
              <a:buAutoNum type="arabicPeriod"/>
            </a:pPr>
            <a:r>
              <a:rPr lang="en-US" dirty="0">
                <a:solidFill>
                  <a:srgbClr val="FF0000"/>
                </a:solidFill>
                <a:cs typeface="Calibri" panose="020F0502020204030204" pitchFamily="34" charset="0"/>
              </a:rPr>
              <a:t>2000: </a:t>
            </a:r>
            <a:r>
              <a:rPr lang="en-US" dirty="0">
                <a:cs typeface="Calibri" panose="020F0502020204030204" pitchFamily="34" charset="0"/>
              </a:rPr>
              <a:t>Honda developed it. It can run, jump, and work as a bartender.</a:t>
            </a:r>
          </a:p>
        </p:txBody>
      </p:sp>
      <p:sp>
        <p:nvSpPr>
          <p:cNvPr id="3" name="Down Arrow Callout 2"/>
          <p:cNvSpPr/>
          <p:nvPr/>
        </p:nvSpPr>
        <p:spPr>
          <a:xfrm>
            <a:off x="9705411" y="2785525"/>
            <a:ext cx="1980072" cy="106299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Game</a:t>
            </a:r>
          </a:p>
        </p:txBody>
      </p:sp>
      <p:sp>
        <p:nvSpPr>
          <p:cNvPr id="4" name="Rectangle 3"/>
          <p:cNvSpPr/>
          <p:nvPr/>
        </p:nvSpPr>
        <p:spPr>
          <a:xfrm>
            <a:off x="9802186" y="4052450"/>
            <a:ext cx="1611339" cy="707886"/>
          </a:xfrm>
          <a:prstGeom prst="rect">
            <a:avLst/>
          </a:prstGeom>
        </p:spPr>
        <p:txBody>
          <a:bodyPr wrap="none">
            <a:spAutoFit/>
          </a:bodyPr>
          <a:lstStyle/>
          <a:p>
            <a:r>
              <a:rPr lang="en-US" sz="4000" b="1" dirty="0">
                <a:solidFill>
                  <a:srgbClr val="FF0000"/>
                </a:solidFill>
                <a:latin typeface="Arial Black" panose="020B0A04020102020204" pitchFamily="34" charset="0"/>
              </a:rPr>
              <a:t>QUIZ</a:t>
            </a:r>
            <a:endParaRPr lang="en-US" sz="4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75117" y="1119752"/>
            <a:ext cx="10744436" cy="954107"/>
          </a:xfrm>
          <a:prstGeom prst="rect">
            <a:avLst/>
          </a:prstGeom>
          <a:noFill/>
          <a:effectLst/>
        </p:spPr>
        <p:txBody>
          <a:bodyPr wrap="square" rtlCol="0">
            <a:spAutoFit/>
          </a:bodyPr>
          <a:lstStyle/>
          <a:p>
            <a:pPr algn="just"/>
            <a:r>
              <a:rPr lang="en-US" sz="2800" b="1" dirty="0">
                <a:solidFill>
                  <a:srgbClr val="FF0000"/>
                </a:solidFill>
              </a:rPr>
              <a:t>QUIZ:</a:t>
            </a:r>
            <a:r>
              <a:rPr lang="en-US" sz="2800" b="1" dirty="0"/>
              <a:t> Do you know what things were invented in these years? Work in pairs and find out.</a:t>
            </a:r>
          </a:p>
        </p:txBody>
      </p:sp>
      <p:sp>
        <p:nvSpPr>
          <p:cNvPr id="16" name="Rounded Rectangle 15"/>
          <p:cNvSpPr/>
          <p:nvPr/>
        </p:nvSpPr>
        <p:spPr>
          <a:xfrm>
            <a:off x="461898" y="109666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4683" y="99402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3858917" y="19036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PRODUCTION</a:t>
            </a:r>
          </a:p>
        </p:txBody>
      </p:sp>
      <p:sp>
        <p:nvSpPr>
          <p:cNvPr id="13" name="Google Shape;1881;p31"/>
          <p:cNvSpPr txBox="1">
            <a:spLocks/>
          </p:cNvSpPr>
          <p:nvPr/>
        </p:nvSpPr>
        <p:spPr>
          <a:xfrm>
            <a:off x="449998" y="1907664"/>
            <a:ext cx="8458404" cy="4289572"/>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AutoNum type="arabicPeriod"/>
            </a:pPr>
            <a:r>
              <a:rPr lang="en-US" dirty="0">
                <a:solidFill>
                  <a:srgbClr val="FF0000"/>
                </a:solidFill>
              </a:rPr>
              <a:t>1822:</a:t>
            </a:r>
            <a:r>
              <a:rPr lang="en-US" dirty="0"/>
              <a:t> Charles Babbage invented it. Students use it to type essays and to learn online. </a:t>
            </a:r>
          </a:p>
          <a:p>
            <a:pPr marL="514350" indent="-514350" algn="just">
              <a:buAutoNum type="arabicPeriod"/>
            </a:pPr>
            <a:r>
              <a:rPr lang="en-US" dirty="0">
                <a:solidFill>
                  <a:srgbClr val="FF0000"/>
                </a:solidFill>
                <a:cs typeface="Calibri" panose="020F0502020204030204" pitchFamily="34" charset="0"/>
              </a:rPr>
              <a:t>1876: </a:t>
            </a:r>
            <a:r>
              <a:rPr lang="en-US" dirty="0">
                <a:cs typeface="Calibri" panose="020F0502020204030204" pitchFamily="34" charset="0"/>
              </a:rPr>
              <a:t>Alexander Graham Bell invented it. We use it to communicate with our friends and families.</a:t>
            </a:r>
          </a:p>
          <a:p>
            <a:pPr marL="514350" indent="-514350" algn="just">
              <a:buAutoNum type="arabicPeriod"/>
            </a:pPr>
            <a:r>
              <a:rPr lang="en-US" dirty="0">
                <a:solidFill>
                  <a:srgbClr val="FF0000"/>
                </a:solidFill>
                <a:cs typeface="Calibri" panose="020F0502020204030204" pitchFamily="34" charset="0"/>
              </a:rPr>
              <a:t>1928: </a:t>
            </a:r>
            <a:r>
              <a:rPr lang="en-US" dirty="0">
                <a:cs typeface="Calibri" panose="020F0502020204030204" pitchFamily="34" charset="0"/>
              </a:rPr>
              <a:t>Sir Alexander Fleming discovered it. It was the world’s first antibiotic.</a:t>
            </a:r>
          </a:p>
          <a:p>
            <a:pPr marL="514350" indent="-514350" algn="just">
              <a:buAutoNum type="arabicPeriod"/>
            </a:pPr>
            <a:r>
              <a:rPr lang="en-US" dirty="0">
                <a:solidFill>
                  <a:srgbClr val="FF0000"/>
                </a:solidFill>
                <a:cs typeface="Calibri" panose="020F0502020204030204" pitchFamily="34" charset="0"/>
              </a:rPr>
              <a:t>1989: </a:t>
            </a:r>
            <a:r>
              <a:rPr lang="en-US" dirty="0">
                <a:cs typeface="Calibri" panose="020F0502020204030204" pitchFamily="34" charset="0"/>
              </a:rPr>
              <a:t>Tim </a:t>
            </a:r>
            <a:r>
              <a:rPr lang="en-US" dirty="0" err="1">
                <a:cs typeface="Calibri" panose="020F0502020204030204" pitchFamily="34" charset="0"/>
              </a:rPr>
              <a:t>Berner</a:t>
            </a:r>
            <a:r>
              <a:rPr lang="en-US" dirty="0">
                <a:cs typeface="Calibri" panose="020F0502020204030204" pitchFamily="34" charset="0"/>
              </a:rPr>
              <a:t>-Lee invented it. It links information sources so everyone can access them.</a:t>
            </a:r>
          </a:p>
          <a:p>
            <a:pPr marL="514350" indent="-514350" algn="just">
              <a:buAutoNum type="arabicPeriod"/>
            </a:pPr>
            <a:r>
              <a:rPr lang="en-US" dirty="0">
                <a:solidFill>
                  <a:srgbClr val="FF0000"/>
                </a:solidFill>
                <a:cs typeface="Calibri" panose="020F0502020204030204" pitchFamily="34" charset="0"/>
              </a:rPr>
              <a:t>2000: </a:t>
            </a:r>
            <a:r>
              <a:rPr lang="en-US" dirty="0">
                <a:cs typeface="Calibri" panose="020F0502020204030204" pitchFamily="34" charset="0"/>
              </a:rPr>
              <a:t>Honda developed it. It can run, jump, and work as a bartender.</a:t>
            </a:r>
          </a:p>
        </p:txBody>
      </p:sp>
      <p:sp>
        <p:nvSpPr>
          <p:cNvPr id="2" name="Rectangle 1"/>
          <p:cNvSpPr/>
          <p:nvPr/>
        </p:nvSpPr>
        <p:spPr>
          <a:xfrm>
            <a:off x="9185439" y="1951548"/>
            <a:ext cx="2861809"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The computer</a:t>
            </a:r>
            <a:endParaRPr lang="en-US" sz="3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22" name="Rectangle 21"/>
          <p:cNvSpPr/>
          <p:nvPr/>
        </p:nvSpPr>
        <p:spPr>
          <a:xfrm>
            <a:off x="9185438" y="2917603"/>
            <a:ext cx="2958630"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The telephone</a:t>
            </a:r>
            <a:endParaRPr lang="en-US" sz="3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23" name="Rectangle 22"/>
          <p:cNvSpPr/>
          <p:nvPr/>
        </p:nvSpPr>
        <p:spPr>
          <a:xfrm>
            <a:off x="9658902" y="3823270"/>
            <a:ext cx="1914884"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Penicillin</a:t>
            </a:r>
            <a:endParaRPr lang="en-US" sz="3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24" name="Rectangle 23"/>
          <p:cNvSpPr/>
          <p:nvPr/>
        </p:nvSpPr>
        <p:spPr>
          <a:xfrm>
            <a:off x="9896434" y="4728937"/>
            <a:ext cx="1439818"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WWW</a:t>
            </a:r>
            <a:endParaRPr lang="en-US" sz="3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25" name="Rectangle 24"/>
          <p:cNvSpPr/>
          <p:nvPr/>
        </p:nvSpPr>
        <p:spPr>
          <a:xfrm>
            <a:off x="8908402" y="5590633"/>
            <a:ext cx="3221396"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A walking robot</a:t>
            </a:r>
            <a:endParaRPr lang="en-US" sz="36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44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27446" y="116225"/>
            <a:ext cx="461071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660000" y="1634148"/>
            <a:ext cx="10644270" cy="2308324"/>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200" dirty="0"/>
              <a:t>identify the topic of the unit</a:t>
            </a:r>
          </a:p>
          <a:p>
            <a:pPr marL="457200" indent="-457200">
              <a:lnSpc>
                <a:spcPct val="150000"/>
              </a:lnSpc>
              <a:buFont typeface="Wingdings" panose="05000000000000000000" pitchFamily="2" charset="2"/>
              <a:buChar char="ü"/>
            </a:pPr>
            <a:r>
              <a:rPr lang="en-US" sz="3200" dirty="0"/>
              <a:t>use lexical items related to science and technology</a:t>
            </a:r>
          </a:p>
          <a:p>
            <a:pPr marL="457200" indent="-457200">
              <a:lnSpc>
                <a:spcPct val="150000"/>
              </a:lnSpc>
              <a:buFont typeface="Wingdings" panose="05000000000000000000" pitchFamily="2" charset="2"/>
              <a:buChar char="ü"/>
            </a:pPr>
            <a:r>
              <a:rPr lang="en-US" sz="3200" dirty="0"/>
              <a:t>identify the language features that are covered in the unit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178" y="439390"/>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4310" y="762556"/>
            <a:ext cx="7145739" cy="837473"/>
          </a:xfrm>
          <a:prstGeom prst="rect">
            <a:avLst/>
          </a:prstGeom>
        </p:spPr>
        <p:txBody>
          <a:bodyPr wrap="none">
            <a:spAutoFit/>
          </a:bodyPr>
          <a:lstStyle/>
          <a:p>
            <a:pPr lvl="0">
              <a:lnSpc>
                <a:spcPct val="150000"/>
              </a:lnSpc>
            </a:pPr>
            <a:r>
              <a:rPr lang="en-US" sz="3600" dirty="0">
                <a:solidFill>
                  <a:prstClr val="black"/>
                </a:solidFill>
              </a:rPr>
              <a:t>* 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hình ảnh hiếm về học trò tiểu học năm xư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734" y="958148"/>
            <a:ext cx="4456262" cy="2757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òng học thông minh - Giải pháp giáo dục mới trong tương l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870" y="958148"/>
            <a:ext cx="4484370" cy="27737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op 7 điện thoại giá dưới 5 triệu đồng đáng mua nhất tháng 2/2022, Nokia  G50 bất ngờ lọt 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870" y="3964708"/>
            <a:ext cx="4484370" cy="26875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Địa chỉ sửa điện thoại Nokia cũ,Nokia Cổ tại Hà Nộ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734" y="3948593"/>
            <a:ext cx="4376252" cy="27036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70860" y="112056"/>
            <a:ext cx="7993380" cy="613245"/>
          </a:xfrm>
          <a:prstGeom prst="rect">
            <a:avLst/>
          </a:prstGeom>
        </p:spPr>
        <p:txBody>
          <a:bodyPr wrap="square">
            <a:spAutoFit/>
          </a:bodyPr>
          <a:lstStyle/>
          <a:p>
            <a:pPr>
              <a:lnSpc>
                <a:spcPct val="115000"/>
              </a:lnSpc>
              <a:spcAft>
                <a:spcPts val="1000"/>
              </a:spcAft>
            </a:pP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What do you think of these pictures?</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60020" y="78970"/>
            <a:ext cx="2366010" cy="646331"/>
          </a:xfrm>
          <a:prstGeom prst="rect">
            <a:avLst/>
          </a:prstGeom>
          <a:solidFill>
            <a:schemeClr val="accent4"/>
          </a:solidFill>
        </p:spPr>
        <p:txBody>
          <a:bodyPr wrap="square" rtlCol="0">
            <a:spAutoFit/>
          </a:bodyPr>
          <a:lstStyle/>
          <a:p>
            <a:r>
              <a:rPr lang="en-US" sz="3600" b="1" dirty="0"/>
              <a:t>* Warm up</a:t>
            </a:r>
          </a:p>
        </p:txBody>
      </p:sp>
    </p:spTree>
    <p:extLst>
      <p:ext uri="{BB962C8B-B14F-4D97-AF65-F5344CB8AC3E}">
        <p14:creationId xmlns:p14="http://schemas.microsoft.com/office/powerpoint/2010/main" val="172324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143250" y="440373"/>
            <a:ext cx="5109211" cy="1015663"/>
          </a:xfrm>
          <a:prstGeom prst="rect">
            <a:avLst/>
          </a:prstGeom>
          <a:noFill/>
          <a:effectLst/>
        </p:spPr>
        <p:txBody>
          <a:bodyPr wrap="square" rtlCol="0">
            <a:spAutoFit/>
          </a:bodyPr>
          <a:lstStyle/>
          <a:p>
            <a:r>
              <a:rPr lang="en-US" sz="6000" b="1" dirty="0">
                <a:solidFill>
                  <a:srgbClr val="002060"/>
                </a:solidFill>
                <a:effectLst>
                  <a:glow rad="88900">
                    <a:schemeClr val="bg1"/>
                  </a:glow>
                </a:effectLst>
                <a:latin typeface="Berlin Sans FB Demi" panose="020E0802020502020306" pitchFamily="34" charset="0"/>
                <a:cs typeface="Arial" panose="020B0604020202020204" pitchFamily="34" charset="0"/>
              </a:rPr>
              <a:t>* Homework</a:t>
            </a:r>
          </a:p>
        </p:txBody>
      </p:sp>
      <p:sp>
        <p:nvSpPr>
          <p:cNvPr id="2" name="TextBox 1"/>
          <p:cNvSpPr txBox="1"/>
          <p:nvPr/>
        </p:nvSpPr>
        <p:spPr>
          <a:xfrm>
            <a:off x="1025222" y="1803831"/>
            <a:ext cx="10290477" cy="2862322"/>
          </a:xfrm>
          <a:prstGeom prst="rect">
            <a:avLst/>
          </a:prstGeom>
          <a:noFill/>
        </p:spPr>
        <p:txBody>
          <a:bodyPr wrap="square" rtlCol="0">
            <a:spAutoFit/>
          </a:bodyPr>
          <a:lstStyle/>
          <a:p>
            <a:pPr marL="457200" indent="-457200">
              <a:lnSpc>
                <a:spcPct val="150000"/>
              </a:lnSpc>
              <a:buFontTx/>
              <a:buChar char="-"/>
            </a:pPr>
            <a:r>
              <a:rPr lang="en-US" sz="4000" dirty="0"/>
              <a:t>Learn the new words and phrases by heart.</a:t>
            </a:r>
          </a:p>
          <a:p>
            <a:pPr marL="457200" indent="-457200">
              <a:lnSpc>
                <a:spcPct val="150000"/>
              </a:lnSpc>
              <a:buFontTx/>
              <a:buChar char="-"/>
            </a:pPr>
            <a:r>
              <a:rPr lang="en-US" sz="4000" dirty="0"/>
              <a:t>Do Exercise Unit 11 in the Workbook</a:t>
            </a:r>
          </a:p>
          <a:p>
            <a:pPr marL="457200" indent="-457200">
              <a:lnSpc>
                <a:spcPct val="150000"/>
              </a:lnSpc>
              <a:buFontTx/>
              <a:buChar char="-"/>
            </a:pPr>
            <a:r>
              <a:rPr lang="en-US" sz="4000" dirty="0" err="1"/>
              <a:t>Prepair</a:t>
            </a:r>
            <a:r>
              <a:rPr lang="en-US" sz="4000" dirty="0"/>
              <a:t> lesson 2( </a:t>
            </a:r>
            <a:r>
              <a:rPr lang="en-US" sz="4000" i="1" dirty="0"/>
              <a:t>A closer look 1)</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942571" y="3616631"/>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3735" y="27831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2" y="2362201"/>
            <a:ext cx="7823473" cy="3407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2175" y="2844800"/>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69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8 con tàu cao tốc nhanh nhất trên thế gi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272" y="831533"/>
            <a:ext cx="4466217"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Đầu Máy Xe Lửa Ấn Độ Kéo Tàu SPT1 Đổ Dốc Dầu Giây Vào Ga Tránh Tàu SE10 Và  Tàu AH1 (Sep 24, 2017)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061" y="831533"/>
            <a:ext cx="4359703" cy="292608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Bán máy tuốt lúa đạp chân vùng cao giá rẻ nhất có gắn cả động c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Nhớ máy tuốt lúa - Báo Quảng Ngãi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062" y="4054793"/>
            <a:ext cx="4359703" cy="28032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view Top 5 máy cắt lúa không thể thiếu cho nhà n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9432" y="4114773"/>
            <a:ext cx="4466217" cy="27386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70860" y="112056"/>
            <a:ext cx="7993380" cy="613245"/>
          </a:xfrm>
          <a:prstGeom prst="rect">
            <a:avLst/>
          </a:prstGeom>
        </p:spPr>
        <p:txBody>
          <a:bodyPr wrap="square">
            <a:spAutoFit/>
          </a:bodyPr>
          <a:lstStyle/>
          <a:p>
            <a:pPr>
              <a:lnSpc>
                <a:spcPct val="115000"/>
              </a:lnSpc>
              <a:spcAft>
                <a:spcPts val="1000"/>
              </a:spcAft>
            </a:pPr>
            <a:r>
              <a:rPr lang="en-US" sz="3200" b="1" i="1" dirty="0">
                <a:latin typeface="Times New Roman" panose="02020603050405020304" pitchFamily="18" charset="0"/>
                <a:ea typeface="Times New Roman" panose="02020603050405020304" pitchFamily="18" charset="0"/>
                <a:cs typeface="Times New Roman" panose="02020603050405020304" pitchFamily="18" charset="0"/>
              </a:rPr>
              <a:t>What do you think of these pictures?</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307975" y="36612"/>
            <a:ext cx="2366010" cy="646331"/>
          </a:xfrm>
          <a:prstGeom prst="rect">
            <a:avLst/>
          </a:prstGeom>
          <a:solidFill>
            <a:schemeClr val="accent4"/>
          </a:solidFill>
        </p:spPr>
        <p:txBody>
          <a:bodyPr wrap="square" rtlCol="0">
            <a:spAutoFit/>
          </a:bodyPr>
          <a:lstStyle/>
          <a:p>
            <a:r>
              <a:rPr lang="en-US" sz="3600" b="1" dirty="0"/>
              <a:t>* Warm up</a:t>
            </a:r>
          </a:p>
        </p:txBody>
      </p:sp>
    </p:spTree>
    <p:extLst>
      <p:ext uri="{BB962C8B-B14F-4D97-AF65-F5344CB8AC3E}">
        <p14:creationId xmlns:p14="http://schemas.microsoft.com/office/powerpoint/2010/main" val="2598471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876" y="6198637"/>
            <a:ext cx="9892388" cy="584775"/>
          </a:xfrm>
          <a:prstGeom prst="rect">
            <a:avLst/>
          </a:prstGeom>
        </p:spPr>
        <p:txBody>
          <a:bodyPr wrap="none">
            <a:spAutoFit/>
          </a:bodyPr>
          <a:lstStyle/>
          <a:p>
            <a:r>
              <a:rPr lang="en-US"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Talk about the development of science and technology.</a:t>
            </a:r>
            <a:endParaRPr lang="en-US" sz="3200" b="1" dirty="0">
              <a:solidFill>
                <a:srgbClr val="C00000"/>
              </a:solidFill>
              <a:latin typeface="Times New Roman" panose="02020603050405020304" pitchFamily="18" charset="0"/>
              <a:cs typeface="Times New Roman" panose="02020603050405020304" pitchFamily="18" charset="0"/>
            </a:endParaRPr>
          </a:p>
        </p:txBody>
      </p:sp>
      <p:pic>
        <p:nvPicPr>
          <p:cNvPr id="3" name="Picture 2" descr="Những hình ảnh hiếm về học trò tiểu học năm xư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29" y="106383"/>
            <a:ext cx="3252276" cy="1948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hòng học thông minh - Giải pháp giáo dục mới trong tương la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339" y="161992"/>
            <a:ext cx="3272790" cy="1960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Top 7 điện thoại giá dưới 5 triệu đồng đáng mua nhất tháng 2/2022, Nokia  G50 bất ngờ lọt 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75" y="2126974"/>
            <a:ext cx="3272790" cy="1899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Địa chỉ sửa điện thoại Nokia cũ,Nokia Cổ tại Hà Nộ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797" y="2055206"/>
            <a:ext cx="3193883" cy="1910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8 con tàu cao tốc nhanh nhất trên thế giớ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5435" y="2221685"/>
            <a:ext cx="3380368" cy="2100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Đầu Máy Xe Lửa Ấn Độ Kéo Tàu SPT1 Đổ Dốc Dầu Giây Vào Ga Tránh Tàu SE10 Và  Tàu AH1 (Sep 24, 2017) - YouTub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1204" y="161992"/>
            <a:ext cx="329975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Review Top 5 máy cắt lúa không thể thiếu cho nhà nô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5320" y="4299330"/>
            <a:ext cx="3151768" cy="1926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Nhớ máy tuốt lúa - Báo Quảng Ngãi điện t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0074" y="4220400"/>
            <a:ext cx="3076602" cy="20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03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975807"/>
            <a:chOff x="0" y="-3"/>
            <a:chExt cx="12192000" cy="1083309"/>
          </a:xfrm>
          <a:solidFill>
            <a:schemeClr val="accent2"/>
          </a:solidFill>
        </p:grpSpPr>
        <p:sp>
          <p:nvSpPr>
            <p:cNvPr id="23" name="Round Single Corner Rectangle 22"/>
            <p:cNvSpPr/>
            <p:nvPr/>
          </p:nvSpPr>
          <p:spPr>
            <a:xfrm flipV="1">
              <a:off x="0" y="1741"/>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024661"/>
            <a:ext cx="4433082" cy="625641"/>
          </a:xfrm>
          <a:prstGeom prst="roundRect">
            <a:avLst>
              <a:gd name="adj" fmla="val 42661"/>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856265"/>
            <a:ext cx="964452" cy="916490"/>
          </a:xfrm>
          <a:prstGeom prst="rect">
            <a:avLst/>
          </a:prstGeom>
        </p:spPr>
      </p:pic>
      <p:sp>
        <p:nvSpPr>
          <p:cNvPr id="36" name="TextBox 35"/>
          <p:cNvSpPr txBox="1"/>
          <p:nvPr/>
        </p:nvSpPr>
        <p:spPr>
          <a:xfrm>
            <a:off x="4294503" y="1132163"/>
            <a:ext cx="4065726" cy="461665"/>
          </a:xfrm>
          <a:prstGeom prst="rect">
            <a:avLst/>
          </a:prstGeom>
          <a:noFill/>
        </p:spPr>
        <p:txBody>
          <a:bodyPr wrap="square" rtlCol="0">
            <a:spAutoFit/>
          </a:bodyPr>
          <a:lstStyle/>
          <a:p>
            <a:r>
              <a:rPr lang="en-US" sz="2400" b="1" dirty="0">
                <a:solidFill>
                  <a:srgbClr val="002060"/>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7813218" cy="707886"/>
          </a:xfrm>
          <a:prstGeom prst="rect">
            <a:avLst/>
          </a:prstGeom>
          <a:noFill/>
        </p:spPr>
        <p:txBody>
          <a:bodyPr wrap="square" rtlCol="0">
            <a:spAutoFit/>
          </a:bodyPr>
          <a:lstStyle/>
          <a:p>
            <a:r>
              <a:rPr lang="en-US" sz="4000" b="1" dirty="0">
                <a:solidFill>
                  <a:schemeClr val="bg1"/>
                </a:solidFill>
                <a:latin typeface="Myriad Pro" pitchFamily="34" charset="0"/>
              </a:rPr>
              <a:t>SCIENCE AND TECHNOLOGY</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43" name="TextBox 42">
            <a:extLst>
              <a:ext uri="{FF2B5EF4-FFF2-40B4-BE49-F238E27FC236}">
                <a16:creationId xmlns:a16="http://schemas.microsoft.com/office/drawing/2014/main" id="{607B7897-B16D-44E3-91AE-9D0FF2697117}"/>
              </a:ext>
            </a:extLst>
          </p:cNvPr>
          <p:cNvSpPr txBox="1"/>
          <p:nvPr/>
        </p:nvSpPr>
        <p:spPr>
          <a:xfrm>
            <a:off x="3458304" y="1720709"/>
            <a:ext cx="5370766" cy="584775"/>
          </a:xfrm>
          <a:prstGeom prst="rect">
            <a:avLst/>
          </a:prstGeom>
          <a:noFill/>
        </p:spPr>
        <p:txBody>
          <a:bodyPr wrap="square" rtlCol="0">
            <a:spAutoFit/>
          </a:bodyPr>
          <a:lstStyle/>
          <a:p>
            <a:pPr algn="ctr"/>
            <a:r>
              <a:rPr lang="en-US" sz="3200" b="1" dirty="0">
                <a:solidFill>
                  <a:srgbClr val="3B87CD"/>
                </a:solidFill>
              </a:rPr>
              <a:t>Great news for students</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11</a:t>
            </a:r>
          </a:p>
        </p:txBody>
      </p:sp>
      <p:pic>
        <p:nvPicPr>
          <p:cNvPr id="4" name="Picture 3"/>
          <p:cNvPicPr>
            <a:picLocks noChangeAspect="1"/>
          </p:cNvPicPr>
          <p:nvPr/>
        </p:nvPicPr>
        <p:blipFill>
          <a:blip r:embed="rId4"/>
          <a:stretch>
            <a:fillRect/>
          </a:stretch>
        </p:blipFill>
        <p:spPr>
          <a:xfrm>
            <a:off x="1494111" y="2359009"/>
            <a:ext cx="9299153" cy="4248344"/>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86786" y="1675782"/>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AD4F0F"/>
                </a:solidFill>
              </a:rPr>
              <a:t>technology </a:t>
            </a:r>
            <a:r>
              <a:rPr lang="en-US" sz="4800" b="1" dirty="0">
                <a:solidFill>
                  <a:srgbClr val="AD4F0F"/>
                </a:solidFill>
                <a:cs typeface="Calibri" panose="020F0502020204030204" pitchFamily="34" charset="0"/>
              </a:rPr>
              <a:t>(n)</a:t>
            </a:r>
          </a:p>
        </p:txBody>
      </p:sp>
      <p:sp>
        <p:nvSpPr>
          <p:cNvPr id="12" name="Rectangle 11"/>
          <p:cNvSpPr/>
          <p:nvPr/>
        </p:nvSpPr>
        <p:spPr>
          <a:xfrm>
            <a:off x="281189" y="3673891"/>
            <a:ext cx="4050892" cy="769441"/>
          </a:xfrm>
          <a:prstGeom prst="rect">
            <a:avLst/>
          </a:prstGeom>
        </p:spPr>
        <p:txBody>
          <a:bodyPr wrap="square">
            <a:spAutoFit/>
          </a:bodyPr>
          <a:lstStyle/>
          <a:p>
            <a:pPr lvl="0" algn="ctr"/>
            <a:r>
              <a:rPr lang="en-US" sz="4400" b="1" dirty="0" err="1"/>
              <a:t>công</a:t>
            </a:r>
            <a:r>
              <a:rPr lang="en-US" sz="4400" b="1" dirty="0"/>
              <a:t> </a:t>
            </a:r>
            <a:r>
              <a:rPr lang="en-US" sz="4400" b="1" dirty="0" err="1"/>
              <a:t>nghệ</a:t>
            </a:r>
            <a:endParaRPr lang="en-US" sz="4400" b="1" dirty="0"/>
          </a:p>
        </p:txBody>
      </p:sp>
      <p:sp>
        <p:nvSpPr>
          <p:cNvPr id="2" name="Rectangle 1"/>
          <p:cNvSpPr/>
          <p:nvPr/>
        </p:nvSpPr>
        <p:spPr>
          <a:xfrm>
            <a:off x="1079473" y="2752884"/>
            <a:ext cx="2454326"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tekˈnɒlədʒi</a:t>
            </a:r>
            <a:r>
              <a:rPr lang="en-US" sz="3200" b="1" dirty="0">
                <a:solidFill>
                  <a:schemeClr val="accent5">
                    <a:lumMod val="50000"/>
                  </a:schemeClr>
                </a:solidFill>
              </a:rPr>
              <a:t>/</a:t>
            </a:r>
          </a:p>
        </p:txBody>
      </p:sp>
      <p:sp>
        <p:nvSpPr>
          <p:cNvPr id="4" name="Rectangle 3"/>
          <p:cNvSpPr/>
          <p:nvPr/>
        </p:nvSpPr>
        <p:spPr>
          <a:xfrm>
            <a:off x="440483" y="0"/>
            <a:ext cx="3093316" cy="584775"/>
          </a:xfrm>
          <a:prstGeom prst="rect">
            <a:avLst/>
          </a:prstGeom>
          <a:noFill/>
        </p:spPr>
        <p:txBody>
          <a:bodyPr wrap="square" lIns="91440" tIns="45720" rIns="91440" bIns="45720">
            <a:spAutoFit/>
          </a:bodyPr>
          <a:lstStyle/>
          <a:p>
            <a:r>
              <a:rPr lang="en-US" sz="32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32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57362" y="671346"/>
            <a:ext cx="7255178" cy="4404995"/>
          </a:xfrm>
          <a:prstGeom prst="rect">
            <a:avLst/>
          </a:prstGeom>
        </p:spPr>
      </p:pic>
      <p:pic>
        <p:nvPicPr>
          <p:cNvPr id="3" name="technolog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0835" y="4443332"/>
            <a:ext cx="806306" cy="806306"/>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0"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face to face </a:t>
            </a:r>
            <a:r>
              <a:rPr lang="en-US" sz="4000" b="1" dirty="0">
                <a:solidFill>
                  <a:srgbClr val="AD4F0F"/>
                </a:solidFill>
                <a:cs typeface="Calibri" panose="020F0502020204030204" pitchFamily="34" charset="0"/>
              </a:rPr>
              <a:t>(</a:t>
            </a:r>
            <a:r>
              <a:rPr lang="en-US" sz="4000" b="1" dirty="0" err="1">
                <a:solidFill>
                  <a:srgbClr val="AD4F0F"/>
                </a:solidFill>
                <a:cs typeface="Calibri" panose="020F0502020204030204" pitchFamily="34" charset="0"/>
              </a:rPr>
              <a:t>adj</a:t>
            </a:r>
            <a:r>
              <a:rPr lang="en-US" sz="4000" b="1" dirty="0">
                <a:solidFill>
                  <a:srgbClr val="AD4F0F"/>
                </a:solidFill>
                <a:cs typeface="Calibri" panose="020F0502020204030204" pitchFamily="34" charset="0"/>
              </a:rPr>
              <a:t>)</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Trực</a:t>
            </a:r>
            <a:r>
              <a:rPr lang="en-US" sz="3200" dirty="0"/>
              <a:t> </a:t>
            </a:r>
            <a:r>
              <a:rPr lang="en-US" sz="3200" dirty="0" err="1"/>
              <a:t>tiếp</a:t>
            </a:r>
            <a:r>
              <a:rPr lang="en-US" sz="3200" dirty="0"/>
              <a:t>, </a:t>
            </a:r>
            <a:r>
              <a:rPr lang="en-US" sz="3200" dirty="0" err="1"/>
              <a:t>mặt</a:t>
            </a:r>
            <a:r>
              <a:rPr lang="en-US" sz="3200" dirty="0"/>
              <a:t> </a:t>
            </a:r>
            <a:r>
              <a:rPr lang="en-US" sz="3200" dirty="0" err="1"/>
              <a:t>đối</a:t>
            </a:r>
            <a:r>
              <a:rPr lang="en-US" sz="3200" dirty="0"/>
              <a:t> </a:t>
            </a:r>
            <a:r>
              <a:rPr lang="en-US" sz="3200" dirty="0" err="1"/>
              <a:t>mặt</a:t>
            </a:r>
            <a:endParaRPr lang="en-US" sz="3200" dirty="0"/>
          </a:p>
        </p:txBody>
      </p:sp>
      <p:sp>
        <p:nvSpPr>
          <p:cNvPr id="2" name="Rectangle 1"/>
          <p:cNvSpPr/>
          <p:nvPr/>
        </p:nvSpPr>
        <p:spPr>
          <a:xfrm>
            <a:off x="1024104" y="3008667"/>
            <a:ext cx="2565061" cy="584775"/>
          </a:xfrm>
          <a:prstGeom prst="rect">
            <a:avLst/>
          </a:prstGeom>
        </p:spPr>
        <p:txBody>
          <a:bodyPr wrap="none">
            <a:spAutoFit/>
          </a:bodyPr>
          <a:lstStyle/>
          <a:p>
            <a:pPr algn="ctr"/>
            <a:r>
              <a:rPr lang="en-US" sz="3200" b="1" dirty="0">
                <a:solidFill>
                  <a:schemeClr val="accent5">
                    <a:lumMod val="50000"/>
                  </a:schemeClr>
                </a:solidFill>
              </a:rPr>
              <a:t>/ˌ</a:t>
            </a:r>
            <a:r>
              <a:rPr lang="en-US" sz="3200" b="1" dirty="0" err="1">
                <a:solidFill>
                  <a:schemeClr val="accent5">
                    <a:lumMod val="50000"/>
                  </a:schemeClr>
                </a:solidFill>
              </a:rPr>
              <a:t>feɪs</a:t>
            </a:r>
            <a:r>
              <a:rPr lang="en-US" sz="3200" b="1" dirty="0">
                <a:solidFill>
                  <a:schemeClr val="accent5">
                    <a:lumMod val="50000"/>
                  </a:schemeClr>
                </a:solidFill>
              </a:rPr>
              <a:t> </a:t>
            </a:r>
            <a:r>
              <a:rPr lang="en-US" sz="3200" b="1" dirty="0" err="1">
                <a:solidFill>
                  <a:schemeClr val="accent5">
                    <a:lumMod val="50000"/>
                  </a:schemeClr>
                </a:solidFill>
              </a:rPr>
              <a:t>tə</a:t>
            </a:r>
            <a:r>
              <a:rPr lang="en-US" sz="3200" b="1" dirty="0">
                <a:solidFill>
                  <a:schemeClr val="accent5">
                    <a:lumMod val="50000"/>
                  </a:schemeClr>
                </a:solidFill>
              </a:rPr>
              <a:t> ˈ</a:t>
            </a:r>
            <a:r>
              <a:rPr lang="en-US" sz="3200" b="1" dirty="0" err="1">
                <a:solidFill>
                  <a:schemeClr val="accent5">
                    <a:lumMod val="50000"/>
                  </a:schemeClr>
                </a:solidFill>
              </a:rPr>
              <a:t>feɪs</a:t>
            </a:r>
            <a:r>
              <a:rPr lang="en-US" sz="32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5217794" y="1465014"/>
            <a:ext cx="6232525" cy="4256855"/>
          </a:xfrm>
          <a:prstGeom prst="rect">
            <a:avLst/>
          </a:prstGeom>
        </p:spPr>
      </p:pic>
      <p:pic>
        <p:nvPicPr>
          <p:cNvPr id="5" name="face to fa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44809" y="4258666"/>
            <a:ext cx="684537" cy="684537"/>
          </a:xfrm>
          <a:prstGeom prst="rect">
            <a:avLst/>
          </a:prstGeom>
        </p:spPr>
      </p:pic>
      <p:sp>
        <p:nvSpPr>
          <p:cNvPr id="13" name="Rectangle 12"/>
          <p:cNvSpPr/>
          <p:nvPr/>
        </p:nvSpPr>
        <p:spPr>
          <a:xfrm>
            <a:off x="440483" y="0"/>
            <a:ext cx="3093316" cy="584775"/>
          </a:xfrm>
          <a:prstGeom prst="rect">
            <a:avLst/>
          </a:prstGeom>
          <a:noFill/>
        </p:spPr>
        <p:txBody>
          <a:bodyPr wrap="square" lIns="91440" tIns="45720" rIns="91440" bIns="45720">
            <a:spAutoFit/>
          </a:bodyPr>
          <a:lstStyle/>
          <a:p>
            <a:r>
              <a:rPr lang="en-US" sz="32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32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spTree>
    <p:extLst>
      <p:ext uri="{BB962C8B-B14F-4D97-AF65-F5344CB8AC3E}">
        <p14:creationId xmlns:p14="http://schemas.microsoft.com/office/powerpoint/2010/main" val="119893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440"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443640" y="2148393"/>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epidemics </a:t>
            </a:r>
            <a:r>
              <a:rPr lang="en-US" sz="4000" b="1" dirty="0">
                <a:solidFill>
                  <a:srgbClr val="AD4F0F"/>
                </a:solidFill>
                <a:cs typeface="Calibri" panose="020F0502020204030204" pitchFamily="34" charset="0"/>
              </a:rPr>
              <a:t>(n)</a:t>
            </a:r>
          </a:p>
        </p:txBody>
      </p:sp>
      <p:sp>
        <p:nvSpPr>
          <p:cNvPr id="12" name="Rectangle 11"/>
          <p:cNvSpPr/>
          <p:nvPr/>
        </p:nvSpPr>
        <p:spPr>
          <a:xfrm>
            <a:off x="281189" y="3673891"/>
            <a:ext cx="4050892" cy="584775"/>
          </a:xfrm>
          <a:prstGeom prst="rect">
            <a:avLst/>
          </a:prstGeom>
        </p:spPr>
        <p:txBody>
          <a:bodyPr wrap="square">
            <a:spAutoFit/>
          </a:bodyPr>
          <a:lstStyle/>
          <a:p>
            <a:pPr lvl="0" algn="ctr"/>
            <a:r>
              <a:rPr lang="en-US" sz="3200" dirty="0" err="1"/>
              <a:t>đại</a:t>
            </a:r>
            <a:r>
              <a:rPr lang="en-US" sz="3200" dirty="0"/>
              <a:t> </a:t>
            </a:r>
            <a:r>
              <a:rPr lang="en-US" sz="3200" dirty="0" err="1"/>
              <a:t>dịch</a:t>
            </a:r>
            <a:endParaRPr lang="en-US" sz="3200" dirty="0"/>
          </a:p>
        </p:txBody>
      </p:sp>
      <p:sp>
        <p:nvSpPr>
          <p:cNvPr id="2" name="Rectangle 1"/>
          <p:cNvSpPr/>
          <p:nvPr/>
        </p:nvSpPr>
        <p:spPr>
          <a:xfrm>
            <a:off x="1093000" y="3008667"/>
            <a:ext cx="2427268" cy="584775"/>
          </a:xfrm>
          <a:prstGeom prst="rect">
            <a:avLst/>
          </a:prstGeom>
        </p:spPr>
        <p:txBody>
          <a:bodyPr wrap="none">
            <a:spAutoFit/>
          </a:bodyPr>
          <a:lstStyle/>
          <a:p>
            <a:pPr algn="ctr"/>
            <a:r>
              <a:rPr lang="en-US" sz="3200" b="1" dirty="0">
                <a:solidFill>
                  <a:schemeClr val="accent5">
                    <a:lumMod val="50000"/>
                  </a:schemeClr>
                </a:solidFill>
              </a:rPr>
              <a:t>/ˌ</a:t>
            </a:r>
            <a:r>
              <a:rPr lang="en-US" sz="3200" b="1" dirty="0" err="1">
                <a:solidFill>
                  <a:schemeClr val="accent5">
                    <a:lumMod val="50000"/>
                  </a:schemeClr>
                </a:solidFill>
              </a:rPr>
              <a:t>epɪˈdemɪk</a:t>
            </a:r>
            <a:r>
              <a:rPr lang="en-US" sz="3200" b="1" dirty="0">
                <a:solidFill>
                  <a:schemeClr val="accent5">
                    <a:lumMod val="50000"/>
                  </a:schemeClr>
                </a:solidFill>
              </a:rPr>
              <a:t>/</a:t>
            </a:r>
          </a:p>
        </p:txBody>
      </p:sp>
      <p:pic>
        <p:nvPicPr>
          <p:cNvPr id="5" name="Picture 4"/>
          <p:cNvPicPr>
            <a:picLocks noChangeAspect="1"/>
          </p:cNvPicPr>
          <p:nvPr/>
        </p:nvPicPr>
        <p:blipFill>
          <a:blip r:embed="rId5"/>
          <a:stretch>
            <a:fillRect/>
          </a:stretch>
        </p:blipFill>
        <p:spPr>
          <a:xfrm>
            <a:off x="4619763" y="1470140"/>
            <a:ext cx="6940526" cy="4625860"/>
          </a:xfrm>
          <a:prstGeom prst="rect">
            <a:avLst/>
          </a:prstGeom>
        </p:spPr>
      </p:pic>
      <p:pic>
        <p:nvPicPr>
          <p:cNvPr id="3" name="epidemic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75023" y="4339115"/>
            <a:ext cx="663221" cy="663221"/>
          </a:xfrm>
          <a:prstGeom prst="rect">
            <a:avLst/>
          </a:prstGeom>
        </p:spPr>
      </p:pic>
      <p:sp>
        <p:nvSpPr>
          <p:cNvPr id="13" name="Rectangle 12"/>
          <p:cNvSpPr/>
          <p:nvPr/>
        </p:nvSpPr>
        <p:spPr>
          <a:xfrm>
            <a:off x="440483" y="0"/>
            <a:ext cx="3093316" cy="584775"/>
          </a:xfrm>
          <a:prstGeom prst="rect">
            <a:avLst/>
          </a:prstGeom>
          <a:noFill/>
        </p:spPr>
        <p:txBody>
          <a:bodyPr wrap="square" lIns="91440" tIns="45720" rIns="91440" bIns="45720">
            <a:spAutoFit/>
          </a:bodyPr>
          <a:lstStyle/>
          <a:p>
            <a:r>
              <a:rPr lang="en-US" sz="32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32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spTree>
    <p:extLst>
      <p:ext uri="{BB962C8B-B14F-4D97-AF65-F5344CB8AC3E}">
        <p14:creationId xmlns:p14="http://schemas.microsoft.com/office/powerpoint/2010/main" val="214298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320"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37102" y="2168625"/>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AD4F0F"/>
                </a:solidFill>
              </a:rPr>
              <a:t>breakout room</a:t>
            </a:r>
            <a:endParaRPr lang="en-US" sz="4000" b="1" dirty="0">
              <a:solidFill>
                <a:srgbClr val="AD4F0F"/>
              </a:solidFill>
              <a:cs typeface="Calibri" panose="020F0502020204030204" pitchFamily="34" charset="0"/>
            </a:endParaRPr>
          </a:p>
        </p:txBody>
      </p:sp>
      <p:sp>
        <p:nvSpPr>
          <p:cNvPr id="12" name="Rectangle 11"/>
          <p:cNvSpPr/>
          <p:nvPr/>
        </p:nvSpPr>
        <p:spPr>
          <a:xfrm>
            <a:off x="281189" y="3673891"/>
            <a:ext cx="4050892" cy="1077218"/>
          </a:xfrm>
          <a:prstGeom prst="rect">
            <a:avLst/>
          </a:prstGeom>
        </p:spPr>
        <p:txBody>
          <a:bodyPr wrap="square">
            <a:spAutoFit/>
          </a:bodyPr>
          <a:lstStyle/>
          <a:p>
            <a:pPr lvl="0" algn="ctr"/>
            <a:r>
              <a:rPr lang="en-US" sz="3200" dirty="0" err="1"/>
              <a:t>Phòng</a:t>
            </a:r>
            <a:r>
              <a:rPr lang="en-US" sz="3200" dirty="0"/>
              <a:t> </a:t>
            </a:r>
            <a:r>
              <a:rPr lang="en-US" sz="3200" dirty="0" err="1"/>
              <a:t>học</a:t>
            </a:r>
            <a:r>
              <a:rPr lang="en-US" sz="3200" dirty="0"/>
              <a:t> chia </a:t>
            </a:r>
            <a:r>
              <a:rPr lang="en-US" sz="3200" dirty="0" err="1"/>
              <a:t>nhỏ</a:t>
            </a:r>
            <a:r>
              <a:rPr lang="en-US" sz="3200" dirty="0"/>
              <a:t>, chia </a:t>
            </a:r>
            <a:r>
              <a:rPr lang="en-US" sz="3200" dirty="0" err="1"/>
              <a:t>nhóm</a:t>
            </a:r>
            <a:endParaRPr lang="en-US" sz="3200" dirty="0"/>
          </a:p>
        </p:txBody>
      </p:sp>
      <p:sp>
        <p:nvSpPr>
          <p:cNvPr id="2" name="Rectangle 1"/>
          <p:cNvSpPr/>
          <p:nvPr/>
        </p:nvSpPr>
        <p:spPr>
          <a:xfrm>
            <a:off x="786026" y="3008667"/>
            <a:ext cx="3041218" cy="584775"/>
          </a:xfrm>
          <a:prstGeom prst="rect">
            <a:avLst/>
          </a:prstGeom>
        </p:spPr>
        <p:txBody>
          <a:bodyPr wrap="none">
            <a:spAutoFit/>
          </a:bodyPr>
          <a:lstStyle/>
          <a:p>
            <a:pPr algn="ctr"/>
            <a:r>
              <a:rPr lang="en-US" sz="3200" b="1" dirty="0">
                <a:solidFill>
                  <a:schemeClr val="accent5">
                    <a:lumMod val="50000"/>
                  </a:schemeClr>
                </a:solidFill>
              </a:rPr>
              <a:t>/ˈ</a:t>
            </a:r>
            <a:r>
              <a:rPr lang="en-US" sz="3200" b="1" dirty="0" err="1">
                <a:solidFill>
                  <a:schemeClr val="accent5">
                    <a:lumMod val="50000"/>
                  </a:schemeClr>
                </a:solidFill>
              </a:rPr>
              <a:t>breɪkaʊt</a:t>
            </a:r>
            <a:r>
              <a:rPr lang="en-US" sz="3200" b="1" dirty="0">
                <a:solidFill>
                  <a:schemeClr val="accent5">
                    <a:lumMod val="50000"/>
                  </a:schemeClr>
                </a:solidFill>
              </a:rPr>
              <a:t> </a:t>
            </a:r>
            <a:r>
              <a:rPr lang="en-US" sz="3200" b="1" dirty="0" err="1">
                <a:solidFill>
                  <a:schemeClr val="accent5">
                    <a:lumMod val="50000"/>
                  </a:schemeClr>
                </a:solidFill>
              </a:rPr>
              <a:t>rʊm</a:t>
            </a:r>
            <a:r>
              <a:rPr lang="en-US" sz="3200" b="1" dirty="0">
                <a:solidFill>
                  <a:schemeClr val="accent5">
                    <a:lumMod val="50000"/>
                  </a:schemeClr>
                </a:solidFill>
              </a:rPr>
              <a:t> /</a:t>
            </a:r>
          </a:p>
        </p:txBody>
      </p:sp>
      <p:pic>
        <p:nvPicPr>
          <p:cNvPr id="6" name="Picture 5"/>
          <p:cNvPicPr>
            <a:picLocks noChangeAspect="1"/>
          </p:cNvPicPr>
          <p:nvPr/>
        </p:nvPicPr>
        <p:blipFill>
          <a:blip r:embed="rId5"/>
          <a:stretch>
            <a:fillRect/>
          </a:stretch>
        </p:blipFill>
        <p:spPr>
          <a:xfrm>
            <a:off x="4472175" y="1441024"/>
            <a:ext cx="7355970" cy="4875957"/>
          </a:xfrm>
          <a:prstGeom prst="rect">
            <a:avLst/>
          </a:prstGeom>
        </p:spPr>
      </p:pic>
      <p:pic>
        <p:nvPicPr>
          <p:cNvPr id="3" name="breakout r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2735" y="4751109"/>
            <a:ext cx="693868" cy="693868"/>
          </a:xfrm>
          <a:prstGeom prst="rect">
            <a:avLst/>
          </a:prstGeom>
        </p:spPr>
      </p:pic>
      <p:sp>
        <p:nvSpPr>
          <p:cNvPr id="13" name="Rectangle 12"/>
          <p:cNvSpPr/>
          <p:nvPr/>
        </p:nvSpPr>
        <p:spPr>
          <a:xfrm>
            <a:off x="440483" y="0"/>
            <a:ext cx="3093316" cy="584775"/>
          </a:xfrm>
          <a:prstGeom prst="rect">
            <a:avLst/>
          </a:prstGeom>
          <a:noFill/>
        </p:spPr>
        <p:txBody>
          <a:bodyPr wrap="square" lIns="91440" tIns="45720" rIns="91440" bIns="45720">
            <a:spAutoFit/>
          </a:bodyPr>
          <a:lstStyle/>
          <a:p>
            <a:r>
              <a:rPr lang="en-US" sz="3200" b="1" dirty="0">
                <a:ln w="6600">
                  <a:solidFill>
                    <a:schemeClr val="accent2"/>
                  </a:solidFill>
                  <a:prstDash val="solid"/>
                </a:ln>
                <a:solidFill>
                  <a:srgbClr val="3B87CD"/>
                </a:solidFill>
                <a:effectLst>
                  <a:outerShdw dist="38100" dir="2700000" algn="tl" rotWithShape="0">
                    <a:schemeClr val="accent2"/>
                  </a:outerShdw>
                </a:effectLst>
              </a:rPr>
              <a:t>* VOCABULARY</a:t>
            </a:r>
            <a:endParaRPr lang="en-US" sz="3200" b="1" cap="none" spc="0" dirty="0">
              <a:ln w="6600">
                <a:solidFill>
                  <a:schemeClr val="accent2"/>
                </a:solidFill>
                <a:prstDash val="solid"/>
              </a:ln>
              <a:solidFill>
                <a:srgbClr val="3B87CD"/>
              </a:solidFill>
              <a:effectLst>
                <a:outerShdw dist="38100" dir="2700000" algn="tl" rotWithShape="0">
                  <a:schemeClr val="accent2"/>
                </a:outerShdw>
              </a:effectLst>
            </a:endParaRPr>
          </a:p>
        </p:txBody>
      </p:sp>
    </p:spTree>
    <p:extLst>
      <p:ext uri="{BB962C8B-B14F-4D97-AF65-F5344CB8AC3E}">
        <p14:creationId xmlns:p14="http://schemas.microsoft.com/office/powerpoint/2010/main" val="10792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5532</TotalTime>
  <Words>906</Words>
  <Application>Microsoft Office PowerPoint</Application>
  <PresentationFormat>Widescreen</PresentationFormat>
  <Paragraphs>146</Paragraphs>
  <Slides>21</Slides>
  <Notes>14</Notes>
  <HiddenSlides>0</HiddenSlides>
  <MMClips>13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Arial Black</vt:lpstr>
      <vt:lpstr>Bahnschrift SemiBold Condensed</vt:lpstr>
      <vt:lpstr>Berlin Sans FB</vt:lpstr>
      <vt:lpstr>Berlin Sans FB Demi</vt:lpstr>
      <vt:lpstr>Calibri</vt:lpstr>
      <vt:lpstr>Calibri Light</vt:lpstr>
      <vt:lpstr>ChronicaProMediumIt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phamthihongthu1982@outlook.com</cp:lastModifiedBy>
  <cp:revision>288</cp:revision>
  <dcterms:created xsi:type="dcterms:W3CDTF">2020-12-09T02:04:09Z</dcterms:created>
  <dcterms:modified xsi:type="dcterms:W3CDTF">2025-04-06T08:56:01Z</dcterms:modified>
</cp:coreProperties>
</file>