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3"/>
  </p:notesMasterIdLst>
  <p:sldIdLst>
    <p:sldId id="317" r:id="rId2"/>
    <p:sldId id="260" r:id="rId3"/>
    <p:sldId id="261" r:id="rId4"/>
    <p:sldId id="303" r:id="rId5"/>
    <p:sldId id="304" r:id="rId6"/>
    <p:sldId id="305" r:id="rId7"/>
    <p:sldId id="334" r:id="rId8"/>
    <p:sldId id="325" r:id="rId9"/>
    <p:sldId id="326" r:id="rId10"/>
    <p:sldId id="327" r:id="rId11"/>
    <p:sldId id="275" r:id="rId12"/>
    <p:sldId id="309" r:id="rId13"/>
    <p:sldId id="310" r:id="rId14"/>
    <p:sldId id="311" r:id="rId15"/>
    <p:sldId id="328" r:id="rId16"/>
    <p:sldId id="329" r:id="rId17"/>
    <p:sldId id="330" r:id="rId18"/>
    <p:sldId id="332" r:id="rId19"/>
    <p:sldId id="316" r:id="rId20"/>
    <p:sldId id="271" r:id="rId21"/>
    <p:sldId id="274" r:id="rId22"/>
  </p:sldIdLst>
  <p:sldSz cx="12192000" cy="6858000"/>
  <p:notesSz cx="6858000" cy="9144000"/>
  <p:embeddedFontLst>
    <p:embeddedFont>
      <p:font typeface="Open Sans" panose="020B0606030504020204" pitchFamily="34" charset="0"/>
      <p:regular r:id="rId24"/>
      <p:bold r:id="rId25"/>
      <p:italic r:id="rId26"/>
      <p:boldItalic r:id="rId27"/>
    </p:embeddedFont>
    <p:embeddedFont>
      <p:font typeface=".VnBodoniH" panose="020B7200000000000000"/>
      <p:regular r:id="rId28"/>
    </p:embeddedFont>
    <p:embeddedFont>
      <p:font typeface="Wingdings 3" panose="05040102010807070707" pitchFamily="18" charset="2"/>
      <p:regular r:id="rId29"/>
    </p:embeddedFont>
    <p:embeddedFont>
      <p:font typeface="Trebuchet MS" panose="020B0603020202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YDp2qJlAPp+vdnsj/KAQj/5gR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B70"/>
    <a:srgbClr val="03A9AF"/>
    <a:srgbClr val="009FA5"/>
    <a:srgbClr val="00787E"/>
    <a:srgbClr val="FFA122"/>
    <a:srgbClr val="00F6FF"/>
    <a:srgbClr val="F7941C"/>
    <a:srgbClr val="FFDBAB"/>
    <a:srgbClr val="FFDBAC"/>
    <a:srgbClr val="D5C6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69C83A-AFC3-4AAB-99D9-58E6C022D89E}">
  <a:tblStyle styleId="{BE69C83A-AFC3-4AAB-99D9-58E6C022D89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076"/>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4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n-US"/>
        </a:p>
      </dgm:t>
    </dgm:pt>
    <dgm:pt modelId="{8AE4A381-C505-4165-B0F6-72A547C19C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chemeClr val="accent3">
            <a:lumMod val="60000"/>
            <a:lumOff val="40000"/>
          </a:schemeClr>
        </a:solidFill>
        <a:ln>
          <a:solidFill>
            <a:srgbClr val="002060"/>
          </a:solidFill>
        </a:ln>
      </dgm:spPr>
      <dgm:t>
        <a:bodyPr/>
        <a:lstStyle/>
        <a:p>
          <a:r>
            <a:rPr lang="en-US" sz="4000" b="1" dirty="0" smtClean="0">
              <a:solidFill>
                <a:srgbClr val="056B70"/>
              </a:solidFill>
            </a:rPr>
            <a:t>READING</a:t>
          </a:r>
          <a:endParaRPr lang="en-US" sz="4000" b="1" dirty="0">
            <a:solidFill>
              <a:srgbClr val="056B70"/>
            </a:solidFill>
          </a:endParaRPr>
        </a:p>
      </dgm:t>
    </dgm:pt>
    <dgm:pt modelId="{5F988EE9-51EC-4EE7-9568-746F6FAF90B9}" type="parTrans" cxnId="{972CD228-F046-4039-837C-D77BB8151423}">
      <dgm:prSet/>
      <dgm:spPr/>
      <dgm:t>
        <a:bodyPr/>
        <a:lstStyle/>
        <a:p>
          <a:endParaRPr lang="en-US"/>
        </a:p>
      </dgm:t>
    </dgm:pt>
    <dgm:pt modelId="{3591CDED-9223-497A-B3C9-B81FBCAA605A}" type="sibTrans" cxnId="{972CD228-F046-4039-837C-D77BB8151423}">
      <dgm:prSet/>
      <dgm:spPr/>
      <dgm:t>
        <a:bodyPr/>
        <a:lstStyle/>
        <a:p>
          <a:endParaRPr lang="en-US"/>
        </a:p>
      </dgm:t>
    </dgm:pt>
    <dgm:pt modelId="{08FBC75F-95AC-4B05-95BF-E110BC13302B}">
      <dgm:prSet phldrT="[Text]" custT="1">
        <dgm:style>
          <a:lnRef idx="3">
            <a:schemeClr val="lt1"/>
          </a:lnRef>
          <a:fillRef idx="1">
            <a:schemeClr val="accent3"/>
          </a:fillRef>
          <a:effectRef idx="1">
            <a:schemeClr val="accent3"/>
          </a:effectRef>
          <a:fontRef idx="minor">
            <a:schemeClr val="lt1"/>
          </a:fontRef>
        </dgm:style>
      </dgm:prSet>
      <dgm:spPr>
        <a:solidFill>
          <a:schemeClr val="accent3">
            <a:lumMod val="60000"/>
            <a:lumOff val="40000"/>
          </a:schemeClr>
        </a:solidFill>
        <a:ln>
          <a:solidFill>
            <a:srgbClr val="002060"/>
          </a:solidFill>
        </a:ln>
      </dgm:spPr>
      <dgm:t>
        <a:bodyPr/>
        <a:lstStyle/>
        <a:p>
          <a:r>
            <a:rPr lang="en-US" sz="4000" b="1" dirty="0" smtClean="0">
              <a:solidFill>
                <a:srgbClr val="056B70"/>
              </a:solidFill>
            </a:rPr>
            <a:t>SPEAKING</a:t>
          </a:r>
          <a:endParaRPr lang="en-US" sz="4000" b="1" dirty="0">
            <a:solidFill>
              <a:srgbClr val="056B70"/>
            </a:solidFill>
          </a:endParaRPr>
        </a:p>
      </dgm:t>
    </dgm:pt>
    <dgm:pt modelId="{D2AE03E2-B7A0-4215-A479-8E2362289AC7}" type="parTrans" cxnId="{AC96536A-9678-4FF6-9831-B621C996946B}">
      <dgm:prSet/>
      <dgm:spPr/>
      <dgm:t>
        <a:bodyPr/>
        <a:lstStyle/>
        <a:p>
          <a:endParaRPr lang="en-US"/>
        </a:p>
      </dgm:t>
    </dgm:pt>
    <dgm:pt modelId="{34F2DE42-EDD4-4621-BF87-4CD56614359F}" type="sibTrans" cxnId="{AC96536A-9678-4FF6-9831-B621C996946B}">
      <dgm:prSet/>
      <dgm:spPr/>
      <dgm:t>
        <a:bodyPr/>
        <a:lstStyle/>
        <a:p>
          <a:endParaRPr lang="en-US"/>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2"/>
      <dgm:spPr/>
      <dgm:t>
        <a:bodyPr/>
        <a:lstStyle/>
        <a:p>
          <a:endParaRPr lang="en-US"/>
        </a:p>
      </dgm:t>
    </dgm:pt>
    <dgm:pt modelId="{EF919B30-8E50-4BE5-BFF9-A011BC59CF55}" type="pres">
      <dgm:prSet presAssocID="{8AE4A381-C505-4165-B0F6-72A547C19C85}" presName="parentText" presStyleLbl="node1" presStyleIdx="0" presStyleCnt="2" custScaleX="94295">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2">
        <dgm:presLayoutVars>
          <dgm:bulletEnabled val="1"/>
        </dgm:presLayoutVars>
      </dgm:prSet>
      <dgm:spPr/>
    </dgm:pt>
    <dgm:pt modelId="{39270468-BD01-4F24-9A98-60E7CF789B54}" type="pres">
      <dgm:prSet presAssocID="{3591CDED-9223-497A-B3C9-B81FBCAA605A}" presName="spaceBetweenRectangles" presStyleCnt="0"/>
      <dgm:spPr/>
    </dgm:pt>
    <dgm:pt modelId="{5A649B72-39A4-4A84-8236-B0BF3AC76109}" type="pres">
      <dgm:prSet presAssocID="{08FBC75F-95AC-4B05-95BF-E110BC13302B}" presName="parentLin" presStyleCnt="0"/>
      <dgm:spPr/>
    </dgm:pt>
    <dgm:pt modelId="{667686F2-9BA3-4B10-A5F2-38ECCD6CCAB1}" type="pres">
      <dgm:prSet presAssocID="{08FBC75F-95AC-4B05-95BF-E110BC13302B}" presName="parentLeftMargin" presStyleLbl="node1" presStyleIdx="0" presStyleCnt="2"/>
      <dgm:spPr/>
      <dgm:t>
        <a:bodyPr/>
        <a:lstStyle/>
        <a:p>
          <a:endParaRPr lang="en-US"/>
        </a:p>
      </dgm:t>
    </dgm:pt>
    <dgm:pt modelId="{B45E6B02-74BC-4456-B7B1-4DD6C1455987}" type="pres">
      <dgm:prSet presAssocID="{08FBC75F-95AC-4B05-95BF-E110BC13302B}" presName="parentText" presStyleLbl="node1" presStyleIdx="1" presStyleCnt="2" custScaleX="96352">
        <dgm:presLayoutVars>
          <dgm:chMax val="0"/>
          <dgm:bulletEnabled val="1"/>
        </dgm:presLayoutVars>
      </dgm:prSet>
      <dgm:spPr/>
      <dgm:t>
        <a:bodyPr/>
        <a:lstStyle/>
        <a:p>
          <a:endParaRPr lang="en-US"/>
        </a:p>
      </dgm:t>
    </dgm:pt>
    <dgm:pt modelId="{22519622-4D32-44DB-990E-774C307AAEA0}" type="pres">
      <dgm:prSet presAssocID="{08FBC75F-95AC-4B05-95BF-E110BC13302B}" presName="negativeSpace" presStyleCnt="0"/>
      <dgm:spPr/>
    </dgm:pt>
    <dgm:pt modelId="{0943D2D3-D540-4B67-9430-6AB54FD11AEA}" type="pres">
      <dgm:prSet presAssocID="{08FBC75F-95AC-4B05-95BF-E110BC13302B}" presName="childText" presStyleLbl="conFgAcc1" presStyleIdx="1" presStyleCnt="2">
        <dgm:presLayoutVars>
          <dgm:bulletEnabled val="1"/>
        </dgm:presLayoutVars>
      </dgm:prSet>
      <dgm:spPr/>
    </dgm:pt>
  </dgm:ptLst>
  <dgm:cxnLst>
    <dgm:cxn modelId="{972CD228-F046-4039-837C-D77BB8151423}" srcId="{AAA37794-5E27-4DDA-B12E-298686F5888D}" destId="{8AE4A381-C505-4165-B0F6-72A547C19C85}" srcOrd="0" destOrd="0" parTransId="{5F988EE9-51EC-4EE7-9568-746F6FAF90B9}" sibTransId="{3591CDED-9223-497A-B3C9-B81FBCAA605A}"/>
    <dgm:cxn modelId="{8BB3FB04-4242-42C7-98F6-AF0723A19028}" type="presOf" srcId="{8AE4A381-C505-4165-B0F6-72A547C19C85}" destId="{EF919B30-8E50-4BE5-BFF9-A011BC59CF55}" srcOrd="1" destOrd="0" presId="urn:microsoft.com/office/officeart/2005/8/layout/list1"/>
    <dgm:cxn modelId="{CCA00267-AE5C-42E7-B9AA-161E2CD7E597}" type="presOf" srcId="{08FBC75F-95AC-4B05-95BF-E110BC13302B}" destId="{667686F2-9BA3-4B10-A5F2-38ECCD6CCAB1}" srcOrd="0" destOrd="0" presId="urn:microsoft.com/office/officeart/2005/8/layout/list1"/>
    <dgm:cxn modelId="{B549EFE4-5036-448C-AC80-C10A92AA9E9B}" type="presOf" srcId="{08FBC75F-95AC-4B05-95BF-E110BC13302B}" destId="{B45E6B02-74BC-4456-B7B1-4DD6C1455987}" srcOrd="1" destOrd="0" presId="urn:microsoft.com/office/officeart/2005/8/layout/list1"/>
    <dgm:cxn modelId="{FA8C36BB-DFB9-4D89-921C-424894B97C92}" type="presOf" srcId="{8AE4A381-C505-4165-B0F6-72A547C19C85}" destId="{39089052-8674-4477-9BFB-07FBFFFFD8C8}" srcOrd="0" destOrd="0" presId="urn:microsoft.com/office/officeart/2005/8/layout/list1"/>
    <dgm:cxn modelId="{67D30C15-C5F0-4107-B050-3FC734BA4B54}" type="presOf" srcId="{AAA37794-5E27-4DDA-B12E-298686F5888D}" destId="{BEBFA14B-9B40-4103-84A4-38ECEF66E937}" srcOrd="0" destOrd="0" presId="urn:microsoft.com/office/officeart/2005/8/layout/list1"/>
    <dgm:cxn modelId="{AC96536A-9678-4FF6-9831-B621C996946B}" srcId="{AAA37794-5E27-4DDA-B12E-298686F5888D}" destId="{08FBC75F-95AC-4B05-95BF-E110BC13302B}" srcOrd="1" destOrd="0" parTransId="{D2AE03E2-B7A0-4215-A479-8E2362289AC7}" sibTransId="{34F2DE42-EDD4-4621-BF87-4CD56614359F}"/>
    <dgm:cxn modelId="{BAC3C11A-5F55-4D50-83A4-E64299EA931E}" type="presParOf" srcId="{BEBFA14B-9B40-4103-84A4-38ECEF66E937}" destId="{65BDE73A-EF1C-4F0B-B738-EC9506EC3EB6}" srcOrd="0" destOrd="0" presId="urn:microsoft.com/office/officeart/2005/8/layout/list1"/>
    <dgm:cxn modelId="{05D65779-2805-4A85-B3D5-519333A5E0A4}" type="presParOf" srcId="{65BDE73A-EF1C-4F0B-B738-EC9506EC3EB6}" destId="{39089052-8674-4477-9BFB-07FBFFFFD8C8}" srcOrd="0" destOrd="0" presId="urn:microsoft.com/office/officeart/2005/8/layout/list1"/>
    <dgm:cxn modelId="{C53C3EB8-A237-4FBD-926F-5E7DE3FE8571}" type="presParOf" srcId="{65BDE73A-EF1C-4F0B-B738-EC9506EC3EB6}" destId="{EF919B30-8E50-4BE5-BFF9-A011BC59CF55}" srcOrd="1" destOrd="0" presId="urn:microsoft.com/office/officeart/2005/8/layout/list1"/>
    <dgm:cxn modelId="{8C6CC264-0390-4FC6-B4DC-1DF3CE7EC632}" type="presParOf" srcId="{BEBFA14B-9B40-4103-84A4-38ECEF66E937}" destId="{F8662491-2000-4CC6-BEEC-D1859AFD2268}" srcOrd="1" destOrd="0" presId="urn:microsoft.com/office/officeart/2005/8/layout/list1"/>
    <dgm:cxn modelId="{775C05A2-8982-4D71-A5F4-B76615477377}" type="presParOf" srcId="{BEBFA14B-9B40-4103-84A4-38ECEF66E937}" destId="{E928C619-1DE9-419E-A5FA-3C9A247B8E43}" srcOrd="2" destOrd="0" presId="urn:microsoft.com/office/officeart/2005/8/layout/list1"/>
    <dgm:cxn modelId="{9ED0A224-AA15-4190-9FD7-4FF9CB9DB408}" type="presParOf" srcId="{BEBFA14B-9B40-4103-84A4-38ECEF66E937}" destId="{39270468-BD01-4F24-9A98-60E7CF789B54}" srcOrd="3" destOrd="0" presId="urn:microsoft.com/office/officeart/2005/8/layout/list1"/>
    <dgm:cxn modelId="{21DAAE0A-9BDC-4225-B74E-08336900DED3}" type="presParOf" srcId="{BEBFA14B-9B40-4103-84A4-38ECEF66E937}" destId="{5A649B72-39A4-4A84-8236-B0BF3AC76109}" srcOrd="4" destOrd="0" presId="urn:microsoft.com/office/officeart/2005/8/layout/list1"/>
    <dgm:cxn modelId="{668752EF-3B8C-4DD2-9E24-03F988A5EEFC}" type="presParOf" srcId="{5A649B72-39A4-4A84-8236-B0BF3AC76109}" destId="{667686F2-9BA3-4B10-A5F2-38ECCD6CCAB1}" srcOrd="0" destOrd="0" presId="urn:microsoft.com/office/officeart/2005/8/layout/list1"/>
    <dgm:cxn modelId="{792668C8-8F5E-4125-816F-BFA005FEC4E4}" type="presParOf" srcId="{5A649B72-39A4-4A84-8236-B0BF3AC76109}" destId="{B45E6B02-74BC-4456-B7B1-4DD6C1455987}" srcOrd="1" destOrd="0" presId="urn:microsoft.com/office/officeart/2005/8/layout/list1"/>
    <dgm:cxn modelId="{CC38B245-D625-4FAE-B7DF-C6E5D172E209}" type="presParOf" srcId="{BEBFA14B-9B40-4103-84A4-38ECEF66E937}" destId="{22519622-4D32-44DB-990E-774C307AAEA0}" srcOrd="5" destOrd="0" presId="urn:microsoft.com/office/officeart/2005/8/layout/list1"/>
    <dgm:cxn modelId="{403C340D-ED47-4744-BC52-C1609C05E1EC}" type="presParOf" srcId="{BEBFA14B-9B40-4103-84A4-38ECEF66E937}" destId="{0943D2D3-D540-4B67-9430-6AB54FD11AE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617397"/>
          <a:ext cx="5115153" cy="1033200"/>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255757" y="12237"/>
          <a:ext cx="3376333" cy="1210320"/>
        </a:xfrm>
        <a:prstGeom prst="roundRect">
          <a:avLst/>
        </a:prstGeom>
        <a:solidFill>
          <a:schemeClr val="accent3">
            <a:lumMod val="60000"/>
            <a:lumOff val="40000"/>
          </a:schemeClr>
        </a:solidFill>
        <a:ln w="19050" cap="rnd" cmpd="sng" algn="ctr">
          <a:solidFill>
            <a:srgbClr val="002060"/>
          </a:solidFill>
          <a:prstDash val="solid"/>
        </a:ln>
        <a:effectLst/>
        <a:scene3d>
          <a:camera prst="orthographicFront"/>
          <a:lightRig rig="flat" dir="t"/>
        </a:scene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35338" tIns="0" rIns="135338" bIns="0" numCol="1" spcCol="1270" anchor="ctr" anchorCtr="0">
          <a:noAutofit/>
        </a:bodyPr>
        <a:lstStyle/>
        <a:p>
          <a:pPr lvl="0" algn="l" defTabSz="1778000">
            <a:lnSpc>
              <a:spcPct val="90000"/>
            </a:lnSpc>
            <a:spcBef>
              <a:spcPct val="0"/>
            </a:spcBef>
            <a:spcAft>
              <a:spcPct val="35000"/>
            </a:spcAft>
          </a:pPr>
          <a:r>
            <a:rPr lang="en-US" sz="4000" b="1" kern="1200" dirty="0" smtClean="0">
              <a:solidFill>
                <a:srgbClr val="056B70"/>
              </a:solidFill>
            </a:rPr>
            <a:t>READING</a:t>
          </a:r>
          <a:endParaRPr lang="en-US" sz="4000" b="1" kern="1200" dirty="0">
            <a:solidFill>
              <a:srgbClr val="056B70"/>
            </a:solidFill>
          </a:endParaRPr>
        </a:p>
      </dsp:txBody>
      <dsp:txXfrm>
        <a:off x="314840" y="71320"/>
        <a:ext cx="3258167" cy="1092154"/>
      </dsp:txXfrm>
    </dsp:sp>
    <dsp:sp modelId="{0943D2D3-D540-4B67-9430-6AB54FD11AEA}">
      <dsp:nvSpPr>
        <dsp:cNvPr id="0" name=""/>
        <dsp:cNvSpPr/>
      </dsp:nvSpPr>
      <dsp:spPr>
        <a:xfrm>
          <a:off x="0" y="2477157"/>
          <a:ext cx="5115153" cy="1033200"/>
        </a:xfrm>
        <a:prstGeom prst="rect">
          <a:avLst/>
        </a:prstGeom>
        <a:solidFill>
          <a:schemeClr val="lt1">
            <a:alpha val="90000"/>
            <a:hueOff val="0"/>
            <a:satOff val="0"/>
            <a:lumOff val="0"/>
            <a:alphaOff val="0"/>
          </a:schemeClr>
        </a:solidFill>
        <a:ln w="12700" cap="rnd" cmpd="sng" algn="ctr">
          <a:solidFill>
            <a:schemeClr val="accent4">
              <a:hueOff val="-911834"/>
              <a:satOff val="-4605"/>
              <a:lumOff val="-6470"/>
              <a:alphaOff val="0"/>
            </a:schemeClr>
          </a:solidFill>
          <a:prstDash val="solid"/>
        </a:ln>
        <a:effectLst/>
      </dsp:spPr>
      <dsp:style>
        <a:lnRef idx="1">
          <a:scrgbClr r="0" g="0" b="0"/>
        </a:lnRef>
        <a:fillRef idx="1">
          <a:scrgbClr r="0" g="0" b="0"/>
        </a:fillRef>
        <a:effectRef idx="0">
          <a:scrgbClr r="0" g="0" b="0"/>
        </a:effectRef>
        <a:fontRef idx="minor"/>
      </dsp:style>
    </dsp:sp>
    <dsp:sp modelId="{B45E6B02-74BC-4456-B7B1-4DD6C1455987}">
      <dsp:nvSpPr>
        <dsp:cNvPr id="0" name=""/>
        <dsp:cNvSpPr/>
      </dsp:nvSpPr>
      <dsp:spPr>
        <a:xfrm>
          <a:off x="255757" y="1871997"/>
          <a:ext cx="3449986" cy="1210320"/>
        </a:xfrm>
        <a:prstGeom prst="roundRect">
          <a:avLst/>
        </a:prstGeom>
        <a:solidFill>
          <a:schemeClr val="accent3">
            <a:lumMod val="60000"/>
            <a:lumOff val="40000"/>
          </a:schemeClr>
        </a:solidFill>
        <a:ln w="25400" cap="rnd" cmpd="sng" algn="ctr">
          <a:solidFill>
            <a:srgbClr val="002060"/>
          </a:solidFill>
          <a:prstDash val="solid"/>
        </a:ln>
        <a:effectLst/>
        <a:scene3d>
          <a:camera prst="orthographicFront"/>
          <a:lightRig rig="flat" dir="t"/>
        </a:scene3d>
      </dsp:spPr>
      <dsp:style>
        <a:lnRef idx="3">
          <a:schemeClr val="lt1"/>
        </a:lnRef>
        <a:fillRef idx="1">
          <a:schemeClr val="accent3"/>
        </a:fillRef>
        <a:effectRef idx="1">
          <a:schemeClr val="accent3"/>
        </a:effectRef>
        <a:fontRef idx="minor">
          <a:schemeClr val="lt1"/>
        </a:fontRef>
      </dsp:style>
      <dsp:txBody>
        <a:bodyPr spcFirstLastPara="0" vert="horz" wrap="square" lIns="135338" tIns="0" rIns="135338" bIns="0" numCol="1" spcCol="1270" anchor="ctr" anchorCtr="0">
          <a:noAutofit/>
        </a:bodyPr>
        <a:lstStyle/>
        <a:p>
          <a:pPr lvl="0" algn="l" defTabSz="1778000">
            <a:lnSpc>
              <a:spcPct val="90000"/>
            </a:lnSpc>
            <a:spcBef>
              <a:spcPct val="0"/>
            </a:spcBef>
            <a:spcAft>
              <a:spcPct val="35000"/>
            </a:spcAft>
          </a:pPr>
          <a:r>
            <a:rPr lang="en-US" sz="4000" b="1" kern="1200" dirty="0" smtClean="0">
              <a:solidFill>
                <a:srgbClr val="056B70"/>
              </a:solidFill>
            </a:rPr>
            <a:t>SPEAKING</a:t>
          </a:r>
          <a:endParaRPr lang="en-US" sz="4000" b="1" kern="1200" dirty="0">
            <a:solidFill>
              <a:srgbClr val="056B70"/>
            </a:solidFill>
          </a:endParaRPr>
        </a:p>
      </dsp:txBody>
      <dsp:txXfrm>
        <a:off x="314840" y="1931080"/>
        <a:ext cx="3331820"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0" i="0" u="none" strike="noStrike" cap="none" dirty="0">
                <a:solidFill>
                  <a:schemeClr val="dk1"/>
                </a:solidFill>
                <a:effectLst/>
                <a:latin typeface="Calibri"/>
                <a:ea typeface="Calibri"/>
                <a:cs typeface="Calibri"/>
                <a:sym typeface="Calibri"/>
              </a:rPr>
              <a:t>Teacher divides the class into 2 teams.</a:t>
            </a:r>
          </a:p>
          <a:p>
            <a:r>
              <a:rPr lang="en-GB" sz="1200" b="0" i="0" u="none" strike="noStrike" cap="none" dirty="0">
                <a:solidFill>
                  <a:schemeClr val="dk1"/>
                </a:solidFill>
                <a:effectLst/>
                <a:latin typeface="Calibri"/>
                <a:ea typeface="Calibri"/>
                <a:cs typeface="Calibri"/>
                <a:sym typeface="Calibri"/>
              </a:rPr>
              <a:t>Give each team a set of paper including names of festivals, their symbols and meanings.</a:t>
            </a:r>
            <a:endParaRPr lang="en-US" sz="1200" b="0" i="0" u="none" strike="noStrike" cap="none" dirty="0">
              <a:solidFill>
                <a:schemeClr val="dk1"/>
              </a:solidFill>
              <a:effectLst/>
              <a:latin typeface="Calibri"/>
              <a:ea typeface="Calibri"/>
              <a:cs typeface="Calibri"/>
              <a:sym typeface="Calibri"/>
            </a:endParaRPr>
          </a:p>
          <a:p>
            <a:pPr lvl="0" fontAlgn="base"/>
            <a:r>
              <a:rPr lang="en-GB"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rPr>
              <a:t>Each team has to run in a relay to the board to stick the correct types of festivals and their symbols and meaning under the posters.</a:t>
            </a:r>
            <a:endParaRPr lang="en-US"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endParaRPr>
          </a:p>
          <a:p>
            <a:pPr lvl="0" fontAlgn="base"/>
            <a:r>
              <a:rPr lang="en-GB"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rPr>
              <a:t>The team with more correct answers will be the winner.</a:t>
            </a:r>
            <a:endParaRPr lang="en-US"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endParaR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2435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endParaRPr>
          </a:p>
        </p:txBody>
      </p:sp>
      <p:sp>
        <p:nvSpPr>
          <p:cNvPr id="154" name="Google Shape;15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endParaRPr>
          </a:p>
        </p:txBody>
      </p:sp>
      <p:sp>
        <p:nvSpPr>
          <p:cNvPr id="154" name="Google Shape;15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90792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endParaRPr>
          </a:p>
        </p:txBody>
      </p:sp>
      <p:sp>
        <p:nvSpPr>
          <p:cNvPr id="154" name="Google Shape;15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94201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sz="1200" b="0" i="0" u="none" strike="noStrike" cap="none" dirty="0">
              <a:solidFill>
                <a:schemeClr val="dk1"/>
              </a:solidFill>
              <a:effectLst>
                <a:glow>
                  <a:srgbClr val="000000"/>
                </a:glow>
                <a:outerShdw sx="0" sy="0">
                  <a:srgbClr val="000000"/>
                </a:outerShdw>
                <a:reflection stA="0" endPos="0" fadeDir="0" sx="0" sy="0"/>
              </a:effectLst>
              <a:latin typeface="Calibri"/>
              <a:ea typeface="Calibri"/>
              <a:cs typeface="Calibri"/>
              <a:sym typeface="Calibri"/>
            </a:endParaRPr>
          </a:p>
        </p:txBody>
      </p:sp>
      <p:sp>
        <p:nvSpPr>
          <p:cNvPr id="154" name="Google Shape;15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26526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658592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675999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785063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999847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767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7804339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671244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492637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4683514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8561257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0167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8330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8728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34453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007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5613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4890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1140616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6676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402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23339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84" y="11030"/>
            <a:ext cx="7096834" cy="146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2299" y="2858067"/>
            <a:ext cx="5324905" cy="1015663"/>
          </a:xfrm>
          <a:prstGeom prst="rect">
            <a:avLst/>
          </a:prstGeom>
          <a:noFill/>
        </p:spPr>
        <p:txBody>
          <a:bodyPr wrap="square" rtlCol="0">
            <a:spAutoFit/>
          </a:bodyPr>
          <a:lstStyle/>
          <a:p>
            <a:r>
              <a:rPr lang="en-GB" sz="6000" b="1" i="1" dirty="0">
                <a:solidFill>
                  <a:srgbClr val="008000"/>
                </a:solidFill>
                <a:latin typeface=".VnBodoniH" pitchFamily="34" charset="0"/>
              </a:rPr>
              <a:t>ENGLISH </a:t>
            </a:r>
            <a:r>
              <a:rPr lang="en-GB" sz="6000" b="1" i="1" dirty="0" smtClean="0">
                <a:solidFill>
                  <a:srgbClr val="008000"/>
                </a:solidFill>
                <a:latin typeface=".VnBodoniH" pitchFamily="34" charset="0"/>
              </a:rPr>
              <a:t>7</a:t>
            </a:r>
            <a:endParaRPr lang="en-US" sz="6000" b="1" i="1" dirty="0">
              <a:solidFill>
                <a:srgbClr val="008000"/>
              </a:solidFill>
              <a:latin typeface=".VnBodoniH" pitchFamily="34" charset="0"/>
            </a:endParaRPr>
          </a:p>
        </p:txBody>
      </p:sp>
    </p:spTree>
    <p:extLst>
      <p:ext uri="{BB962C8B-B14F-4D97-AF65-F5344CB8AC3E}">
        <p14:creationId xmlns:p14="http://schemas.microsoft.com/office/powerpoint/2010/main" val="2151674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917"/>
            <a:ext cx="12363947" cy="69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Google Shape;198;p9"/>
          <p:cNvSpPr/>
          <p:nvPr/>
        </p:nvSpPr>
        <p:spPr>
          <a:xfrm>
            <a:off x="706029" y="245749"/>
            <a:ext cx="8254096" cy="461624"/>
          </a:xfrm>
          <a:prstGeom prst="rect">
            <a:avLst/>
          </a:prstGeom>
          <a:noFill/>
          <a:ln>
            <a:noFill/>
          </a:ln>
        </p:spPr>
        <p:txBody>
          <a:bodyPr spcFirstLastPara="1" wrap="square" lIns="91425" tIns="45700" rIns="91425" bIns="45700" anchor="t" anchorCtr="0">
            <a:spAutoFit/>
          </a:bodyPr>
          <a:lstStyle/>
          <a:p>
            <a:pPr lvl="0"/>
            <a:r>
              <a:rPr lang="en-GB" sz="2400" b="1" dirty="0"/>
              <a:t>Match each word from the email in 1 with its meaning.</a:t>
            </a:r>
            <a:r>
              <a:rPr lang="en-US" sz="2400" dirty="0"/>
              <a:t> </a:t>
            </a:r>
            <a:endParaRPr sz="2400" i="0" u="none" strike="noStrike" cap="none" dirty="0">
              <a:solidFill>
                <a:srgbClr val="000000"/>
              </a:solidFill>
              <a:latin typeface="Calibri"/>
              <a:ea typeface="Calibri"/>
              <a:cs typeface="Calibri"/>
              <a:sym typeface="Calibri"/>
            </a:endParaRPr>
          </a:p>
        </p:txBody>
      </p:sp>
      <p:grpSp>
        <p:nvGrpSpPr>
          <p:cNvPr id="8" name="Group 7">
            <a:extLst>
              <a:ext uri="{FF2B5EF4-FFF2-40B4-BE49-F238E27FC236}">
                <a16:creationId xmlns:a16="http://schemas.microsoft.com/office/drawing/2014/main" id="{A3575FCB-B244-044D-829B-175B4D19D5CE}"/>
              </a:ext>
            </a:extLst>
          </p:cNvPr>
          <p:cNvGrpSpPr/>
          <p:nvPr/>
        </p:nvGrpSpPr>
        <p:grpSpPr>
          <a:xfrm>
            <a:off x="186777" y="197542"/>
            <a:ext cx="519251" cy="584775"/>
            <a:chOff x="487066" y="1334106"/>
            <a:chExt cx="582963" cy="657458"/>
          </a:xfrm>
        </p:grpSpPr>
        <p:sp>
          <p:nvSpPr>
            <p:cNvPr id="9" name="Rounded Rectangle 8">
              <a:extLst>
                <a:ext uri="{FF2B5EF4-FFF2-40B4-BE49-F238E27FC236}">
                  <a16:creationId xmlns:a16="http://schemas.microsoft.com/office/drawing/2014/main" id="{47F7F586-C793-F248-9024-0ACA59FB9190}"/>
                </a:ext>
              </a:extLst>
            </p:cNvPr>
            <p:cNvSpPr/>
            <p:nvPr/>
          </p:nvSpPr>
          <p:spPr>
            <a:xfrm>
              <a:off x="487066" y="1357586"/>
              <a:ext cx="582963" cy="574920"/>
            </a:xfrm>
            <a:prstGeom prst="roundRect">
              <a:avLst/>
            </a:prstGeom>
            <a:solidFill>
              <a:srgbClr val="03A9AF"/>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800">
                <a:solidFill>
                  <a:srgbClr val="048DA4"/>
                </a:solidFill>
              </a:endParaRPr>
            </a:p>
          </p:txBody>
        </p:sp>
        <p:sp>
          <p:nvSpPr>
            <p:cNvPr id="10" name="TextBox 9">
              <a:extLst>
                <a:ext uri="{FF2B5EF4-FFF2-40B4-BE49-F238E27FC236}">
                  <a16:creationId xmlns:a16="http://schemas.microsoft.com/office/drawing/2014/main" id="{A3DB2DD8-6DE3-504D-A724-F05253CFC42D}"/>
                </a:ext>
              </a:extLst>
            </p:cNvPr>
            <p:cNvSpPr txBox="1"/>
            <p:nvPr/>
          </p:nvSpPr>
          <p:spPr>
            <a:xfrm>
              <a:off x="609496" y="1334106"/>
              <a:ext cx="299818" cy="657458"/>
            </a:xfrm>
            <a:prstGeom prst="rect">
              <a:avLst/>
            </a:prstGeom>
            <a:noFill/>
          </p:spPr>
          <p:txBody>
            <a:bodyPr wrap="square" rtlCol="0">
              <a:spAutoFit/>
            </a:bodyPr>
            <a:lstStyle/>
            <a:p>
              <a:pPr algn="ctr"/>
              <a:r>
                <a:rPr lang="vi-VN" sz="3200" b="1" dirty="0">
                  <a:solidFill>
                    <a:schemeClr val="bg1"/>
                  </a:solidFill>
                  <a:latin typeface="Myriad Pro" pitchFamily="34" charset="0"/>
                </a:rPr>
                <a:t>2</a:t>
              </a:r>
              <a:endParaRPr lang="en-US" sz="3200" b="1" dirty="0">
                <a:solidFill>
                  <a:schemeClr val="bg1"/>
                </a:solidFill>
                <a:latin typeface="Myriad Pro" pitchFamily="34" charset="0"/>
              </a:endParaRPr>
            </a:p>
          </p:txBody>
        </p:sp>
      </p:grpSp>
      <p:graphicFrame>
        <p:nvGraphicFramePr>
          <p:cNvPr id="11" name="Table 10">
            <a:extLst>
              <a:ext uri="{FF2B5EF4-FFF2-40B4-BE49-F238E27FC236}">
                <a16:creationId xmlns:a16="http://schemas.microsoft.com/office/drawing/2014/main" id="{414F34E6-1157-764E-8123-793070E25219}"/>
              </a:ext>
            </a:extLst>
          </p:cNvPr>
          <p:cNvGraphicFramePr>
            <a:graphicFrameLocks noGrp="1"/>
          </p:cNvGraphicFramePr>
          <p:nvPr>
            <p:extLst/>
          </p:nvPr>
        </p:nvGraphicFramePr>
        <p:xfrm>
          <a:off x="4653677" y="1316041"/>
          <a:ext cx="7401474" cy="2499360"/>
        </p:xfrm>
        <a:graphic>
          <a:graphicData uri="http://schemas.openxmlformats.org/drawingml/2006/table">
            <a:tbl>
              <a:tblPr firstRow="1" bandRow="1">
                <a:tableStyleId>{BE69C83A-AFC3-4AAB-99D9-58E6C022D89E}</a:tableStyleId>
              </a:tblPr>
              <a:tblGrid>
                <a:gridCol w="1919044">
                  <a:extLst>
                    <a:ext uri="{9D8B030D-6E8A-4147-A177-3AD203B41FA5}">
                      <a16:colId xmlns:a16="http://schemas.microsoft.com/office/drawing/2014/main" val="640971138"/>
                    </a:ext>
                  </a:extLst>
                </a:gridCol>
                <a:gridCol w="4496692">
                  <a:extLst>
                    <a:ext uri="{9D8B030D-6E8A-4147-A177-3AD203B41FA5}">
                      <a16:colId xmlns:a16="http://schemas.microsoft.com/office/drawing/2014/main" val="428455630"/>
                    </a:ext>
                  </a:extLst>
                </a:gridCol>
                <a:gridCol w="985738">
                  <a:extLst>
                    <a:ext uri="{9D8B030D-6E8A-4147-A177-3AD203B41FA5}">
                      <a16:colId xmlns:a16="http://schemas.microsoft.com/office/drawing/2014/main" val="3659302473"/>
                    </a:ext>
                  </a:extLst>
                </a:gridCol>
              </a:tblGrid>
              <a:tr h="6960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1.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gathering </a:t>
                      </a:r>
                      <a:endParaRPr lang="en-US" sz="2000" dirty="0">
                        <a:effectLst/>
                        <a:latin typeface="Calibri" panose="020F0502020204030204" pitchFamily="34" charset="0"/>
                        <a:cs typeface="Calibri" panose="020F050202020403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mj-lt"/>
                        <a:buNone/>
                        <a:tabLst/>
                        <a:defRPr/>
                      </a:pPr>
                      <a:r>
                        <a:rPr lang="en-US" sz="20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a.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two children born to the same mother at the same time </a:t>
                      </a:r>
                      <a:endParaRPr lang="en-US" sz="2000" dirty="0">
                        <a:effectLst/>
                        <a:latin typeface="Calibri" panose="020F0502020204030204" pitchFamily="34" charset="0"/>
                        <a:cs typeface="Calibri" panose="020F0502020204030204" pitchFamily="34" charset="0"/>
                      </a:endParaRPr>
                    </a:p>
                  </a:txBody>
                  <a:tcPr/>
                </a:tc>
                <a:tc>
                  <a:txBody>
                    <a:bodyPr/>
                    <a:lstStyle/>
                    <a:p>
                      <a:endParaRPr lang="en-US"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19079394"/>
                  </a:ext>
                </a:extLst>
              </a:tr>
              <a:tr h="3934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2.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featured </a:t>
                      </a:r>
                      <a:endParaRPr lang="en-US" sz="2000" dirty="0">
                        <a:effectLst/>
                        <a:latin typeface="Calibri" panose="020F0502020204030204" pitchFamily="34" charset="0"/>
                        <a:cs typeface="Calibri" panose="020F050202020403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mj-lt"/>
                        <a:buNone/>
                        <a:tabLst/>
                        <a:defRPr/>
                      </a:pPr>
                      <a:r>
                        <a:rPr lang="en-US" sz="20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b.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meeting </a:t>
                      </a:r>
                      <a:endParaRPr lang="en-US" sz="2000" dirty="0">
                        <a:effectLst/>
                        <a:latin typeface="Calibri" panose="020F0502020204030204" pitchFamily="34" charset="0"/>
                        <a:cs typeface="Calibri" panose="020F0502020204030204" pitchFamily="34" charset="0"/>
                      </a:endParaRPr>
                    </a:p>
                  </a:txBody>
                  <a:tcPr/>
                </a:tc>
                <a:tc>
                  <a:txBody>
                    <a:bodyPr/>
                    <a:lstStyle/>
                    <a:p>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80776360"/>
                  </a:ext>
                </a:extLst>
              </a:tr>
              <a:tr h="6960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3.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twins </a:t>
                      </a:r>
                      <a:endParaRPr lang="en-US" sz="2000" dirty="0">
                        <a:effectLst/>
                        <a:latin typeface="Calibri" panose="020F0502020204030204" pitchFamily="34" charset="0"/>
                        <a:cs typeface="Calibri" panose="020F050202020403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c.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the act of entertaining other people by singing, dancing, and playing music, etc. </a:t>
                      </a:r>
                      <a:endParaRPr lang="en-US" sz="2000" dirty="0">
                        <a:effectLst/>
                        <a:latin typeface="Calibri" panose="020F0502020204030204" pitchFamily="34" charset="0"/>
                        <a:cs typeface="Calibri" panose="020F0502020204030204" pitchFamily="34" charset="0"/>
                      </a:endParaRPr>
                    </a:p>
                  </a:txBody>
                  <a:tcPr/>
                </a:tc>
                <a:tc>
                  <a:txBody>
                    <a:bodyPr/>
                    <a:lstStyle/>
                    <a:p>
                      <a:endParaRPr lang="en-US"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43474236"/>
                  </a:ext>
                </a:extLst>
              </a:tr>
              <a:tr h="6960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4.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performance </a:t>
                      </a:r>
                      <a:endParaRPr lang="en-US" sz="2000" dirty="0">
                        <a:effectLst/>
                        <a:latin typeface="Calibri" panose="020F0502020204030204" pitchFamily="34" charset="0"/>
                        <a:cs typeface="Calibri" panose="020F050202020403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d.</a:t>
                      </a:r>
                      <a:r>
                        <a:rPr lang="en-US" sz="2000" b="1" i="0" u="none" strike="noStrike" cap="none" baseline="0" dirty="0" smtClean="0">
                          <a:solidFill>
                            <a:srgbClr val="000000"/>
                          </a:solidFill>
                          <a:effectLst/>
                          <a:latin typeface="Calibri" panose="020F0502020204030204" pitchFamily="34" charset="0"/>
                          <a:ea typeface="Arial"/>
                          <a:cs typeface="Calibri" panose="020F0502020204030204" pitchFamily="34" charset="0"/>
                          <a:sym typeface="Arial"/>
                        </a:rPr>
                        <a:t> </a:t>
                      </a:r>
                      <a:r>
                        <a:rPr lang="en-US" sz="2000" b="0"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rPr>
                        <a:t>showed </a:t>
                      </a:r>
                      <a:r>
                        <a:rPr lang="en-US" sz="20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something as the most important part </a:t>
                      </a:r>
                      <a:endParaRPr lang="en-US" sz="2000" dirty="0">
                        <a:effectLst/>
                        <a:latin typeface="Calibri" panose="020F0502020204030204" pitchFamily="34" charset="0"/>
                        <a:cs typeface="Calibri" panose="020F0502020204030204" pitchFamily="34" charset="0"/>
                      </a:endParaRPr>
                    </a:p>
                  </a:txBody>
                  <a:tcPr/>
                </a:tc>
                <a:tc>
                  <a:txBody>
                    <a:bodyPr/>
                    <a:lstStyle/>
                    <a:p>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02086956"/>
                  </a:ext>
                </a:extLst>
              </a:tr>
            </a:tbl>
          </a:graphicData>
        </a:graphic>
      </p:graphicFrame>
      <p:pic>
        <p:nvPicPr>
          <p:cNvPr id="12" name="Picture 11">
            <a:extLst>
              <a:ext uri="{FF2B5EF4-FFF2-40B4-BE49-F238E27FC236}">
                <a16:creationId xmlns:a16="http://schemas.microsoft.com/office/drawing/2014/main" id="{3BA6A3F0-2AE3-CC48-B561-865CDE0E8A26}"/>
              </a:ext>
            </a:extLst>
          </p:cNvPr>
          <p:cNvPicPr>
            <a:picLocks noChangeAspect="1"/>
          </p:cNvPicPr>
          <p:nvPr/>
        </p:nvPicPr>
        <p:blipFill>
          <a:blip r:embed="rId4"/>
          <a:stretch>
            <a:fillRect/>
          </a:stretch>
        </p:blipFill>
        <p:spPr>
          <a:xfrm>
            <a:off x="588805" y="781288"/>
            <a:ext cx="3964534" cy="5564801"/>
          </a:xfrm>
          <a:prstGeom prst="rect">
            <a:avLst/>
          </a:prstGeom>
        </p:spPr>
      </p:pic>
      <p:sp>
        <p:nvSpPr>
          <p:cNvPr id="13" name="TextBox 12">
            <a:extLst>
              <a:ext uri="{FF2B5EF4-FFF2-40B4-BE49-F238E27FC236}">
                <a16:creationId xmlns:a16="http://schemas.microsoft.com/office/drawing/2014/main" id="{0D59F218-1523-484D-9A9C-2D75B40FBEEB}"/>
              </a:ext>
            </a:extLst>
          </p:cNvPr>
          <p:cNvSpPr txBox="1"/>
          <p:nvPr/>
        </p:nvSpPr>
        <p:spPr>
          <a:xfrm>
            <a:off x="11130454" y="1452786"/>
            <a:ext cx="646331"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b="1" dirty="0">
                <a:solidFill>
                  <a:srgbClr val="FF0000"/>
                </a:solidFill>
                <a:latin typeface="Calibri" panose="020F0502020204030204" pitchFamily="34" charset="0"/>
                <a:cs typeface="Calibri" panose="020F0502020204030204" pitchFamily="34" charset="0"/>
              </a:rPr>
              <a:t>1 - b</a:t>
            </a:r>
          </a:p>
        </p:txBody>
      </p:sp>
      <p:sp>
        <p:nvSpPr>
          <p:cNvPr id="14" name="TextBox 13">
            <a:extLst>
              <a:ext uri="{FF2B5EF4-FFF2-40B4-BE49-F238E27FC236}">
                <a16:creationId xmlns:a16="http://schemas.microsoft.com/office/drawing/2014/main" id="{F651630C-C12B-6C4C-8A41-D1A5845DDCFB}"/>
              </a:ext>
            </a:extLst>
          </p:cNvPr>
          <p:cNvSpPr txBox="1"/>
          <p:nvPr/>
        </p:nvSpPr>
        <p:spPr>
          <a:xfrm>
            <a:off x="11130454" y="2028087"/>
            <a:ext cx="646331"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b="1" dirty="0">
                <a:solidFill>
                  <a:srgbClr val="FF0000"/>
                </a:solidFill>
                <a:latin typeface="Calibri" panose="020F0502020204030204" pitchFamily="34" charset="0"/>
                <a:cs typeface="Calibri" panose="020F0502020204030204" pitchFamily="34" charset="0"/>
              </a:rPr>
              <a:t>2 - d</a:t>
            </a:r>
          </a:p>
        </p:txBody>
      </p:sp>
      <p:sp>
        <p:nvSpPr>
          <p:cNvPr id="15" name="TextBox 14">
            <a:extLst>
              <a:ext uri="{FF2B5EF4-FFF2-40B4-BE49-F238E27FC236}">
                <a16:creationId xmlns:a16="http://schemas.microsoft.com/office/drawing/2014/main" id="{01D57212-727B-384A-B429-5A44E5933F6A}"/>
              </a:ext>
            </a:extLst>
          </p:cNvPr>
          <p:cNvSpPr txBox="1"/>
          <p:nvPr/>
        </p:nvSpPr>
        <p:spPr>
          <a:xfrm>
            <a:off x="11130454" y="2567743"/>
            <a:ext cx="577402"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b="1" dirty="0">
                <a:solidFill>
                  <a:srgbClr val="FF0000"/>
                </a:solidFill>
                <a:latin typeface="Calibri" panose="020F0502020204030204" pitchFamily="34" charset="0"/>
                <a:cs typeface="Calibri" panose="020F0502020204030204" pitchFamily="34" charset="0"/>
              </a:rPr>
              <a:t>3 -a</a:t>
            </a:r>
          </a:p>
        </p:txBody>
      </p:sp>
      <p:sp>
        <p:nvSpPr>
          <p:cNvPr id="16" name="TextBox 15">
            <a:extLst>
              <a:ext uri="{FF2B5EF4-FFF2-40B4-BE49-F238E27FC236}">
                <a16:creationId xmlns:a16="http://schemas.microsoft.com/office/drawing/2014/main" id="{45348E0C-A3F3-4F42-BAF8-4A905C197231}"/>
              </a:ext>
            </a:extLst>
          </p:cNvPr>
          <p:cNvSpPr txBox="1"/>
          <p:nvPr/>
        </p:nvSpPr>
        <p:spPr>
          <a:xfrm>
            <a:off x="11130454" y="3247558"/>
            <a:ext cx="615874"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b="1" dirty="0">
                <a:solidFill>
                  <a:srgbClr val="FF0000"/>
                </a:solidFill>
                <a:latin typeface="Calibri" panose="020F0502020204030204" pitchFamily="34" charset="0"/>
                <a:cs typeface="Calibri" panose="020F0502020204030204" pitchFamily="34" charset="0"/>
              </a:rPr>
              <a:t>4 - c</a:t>
            </a:r>
          </a:p>
        </p:txBody>
      </p:sp>
    </p:spTree>
    <p:extLst>
      <p:ext uri="{BB962C8B-B14F-4D97-AF65-F5344CB8AC3E}">
        <p14:creationId xmlns:p14="http://schemas.microsoft.com/office/powerpoint/2010/main" val="19213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1"/>
        <p:cNvGrpSpPr/>
        <p:nvPr/>
      </p:nvGrpSpPr>
      <p:grpSpPr>
        <a:xfrm>
          <a:off x="0" y="0"/>
          <a:ext cx="0" cy="0"/>
          <a:chOff x="0" y="0"/>
          <a:chExt cx="0" cy="0"/>
        </a:xfrm>
      </p:grpSpPr>
      <p:pic>
        <p:nvPicPr>
          <p:cNvPr id="172" name="Google Shape;172;p7"/>
          <p:cNvPicPr preferRelativeResize="0"/>
          <p:nvPr/>
        </p:nvPicPr>
        <p:blipFill rotWithShape="1">
          <a:blip r:embed="rId5">
            <a:alphaModFix/>
          </a:blip>
          <a:srcRect/>
          <a:stretch/>
        </p:blipFill>
        <p:spPr>
          <a:xfrm>
            <a:off x="-2" y="1"/>
            <a:ext cx="12192000" cy="1083306"/>
          </a:xfrm>
          <a:prstGeom prst="rect">
            <a:avLst/>
          </a:prstGeom>
          <a:noFill/>
          <a:ln>
            <a:noFill/>
          </a:ln>
        </p:spPr>
      </p:pic>
      <p:sp>
        <p:nvSpPr>
          <p:cNvPr id="174" name="Google Shape;174;p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endParaRPr sz="1800" b="0" i="1" u="none" strike="noStrike" cap="none">
              <a:solidFill>
                <a:schemeClr val="dk1"/>
              </a:solidFill>
              <a:latin typeface="Calibri"/>
              <a:ea typeface="Calibri"/>
              <a:cs typeface="Calibri"/>
              <a:sym typeface="Calibri"/>
            </a:endParaRPr>
          </a:p>
        </p:txBody>
      </p:sp>
      <p:sp>
        <p:nvSpPr>
          <p:cNvPr id="16" name="Google Shape;173;p7">
            <a:extLst>
              <a:ext uri="{FF2B5EF4-FFF2-40B4-BE49-F238E27FC236}">
                <a16:creationId xmlns:a16="http://schemas.microsoft.com/office/drawing/2014/main" id="{E4150198-3DA3-EC45-BC7B-0CF61194269D}"/>
              </a:ext>
            </a:extLst>
          </p:cNvPr>
          <p:cNvSpPr txBox="1"/>
          <p:nvPr/>
        </p:nvSpPr>
        <p:spPr>
          <a:xfrm>
            <a:off x="365760" y="246631"/>
            <a:ext cx="3888999" cy="490487"/>
          </a:xfrm>
          <a:prstGeom prst="rect">
            <a:avLst/>
          </a:prstGeom>
        </p:spPr>
        <p:txBody>
          <a:bodyPr spcFirstLastPara="1" vert="horz" lIns="91440" tIns="45720" rIns="91440" bIns="45720" rtlCol="0" anchor="t" anchorCtr="0">
            <a:noAutofit/>
          </a:bodyPr>
          <a:lstStyle/>
          <a:p>
            <a:pPr marL="0" marR="0" lvl="0" indent="0">
              <a:lnSpc>
                <a:spcPct val="90000"/>
              </a:lnSpc>
              <a:spcBef>
                <a:spcPct val="0"/>
              </a:spcBef>
              <a:spcAft>
                <a:spcPts val="600"/>
              </a:spcAft>
              <a:buClr>
                <a:srgbClr val="000000"/>
              </a:buClr>
              <a:buSzPts val="3600"/>
            </a:pPr>
            <a:r>
              <a:rPr lang="en-US" sz="2800" b="1" kern="1200" dirty="0" smtClean="0">
                <a:solidFill>
                  <a:srgbClr val="FF0000"/>
                </a:solidFill>
                <a:effectLst>
                  <a:glow rad="88900">
                    <a:schemeClr val="bg1"/>
                  </a:glow>
                </a:effectLst>
                <a:latin typeface="+mj-lt"/>
                <a:ea typeface="+mj-ea"/>
                <a:cs typeface="+mj-cs"/>
              </a:rPr>
              <a:t>* Checking Vocabulary</a:t>
            </a:r>
            <a:endParaRPr lang="en-US" sz="2800" b="1" kern="1200" dirty="0">
              <a:solidFill>
                <a:srgbClr val="FF0000"/>
              </a:solidFill>
              <a:effectLst>
                <a:glow rad="88900">
                  <a:schemeClr val="bg1"/>
                </a:glow>
              </a:effectLst>
              <a:latin typeface="+mj-lt"/>
              <a:ea typeface="+mj-ea"/>
              <a:cs typeface="+mj-cs"/>
            </a:endParaRPr>
          </a:p>
        </p:txBody>
      </p:sp>
      <p:sp>
        <p:nvSpPr>
          <p:cNvPr id="17" name="Rectangle 16">
            <a:extLst>
              <a:ext uri="{FF2B5EF4-FFF2-40B4-BE49-F238E27FC236}">
                <a16:creationId xmlns:a16="http://schemas.microsoft.com/office/drawing/2014/main" id="{23FE2395-43E9-BB4A-908E-A73F717B1950}"/>
              </a:ext>
            </a:extLst>
          </p:cNvPr>
          <p:cNvSpPr/>
          <p:nvPr/>
        </p:nvSpPr>
        <p:spPr>
          <a:xfrm>
            <a:off x="2904929" y="4114242"/>
            <a:ext cx="3191069" cy="584775"/>
          </a:xfrm>
          <a:prstGeom prst="rect">
            <a:avLst/>
          </a:prstGeom>
          <a:noFill/>
        </p:spPr>
        <p:txBody>
          <a:bodyPr wrap="square">
            <a:spAutoFit/>
          </a:bodyPr>
          <a:lstStyle/>
          <a:p>
            <a:r>
              <a:rPr lang="en-US" sz="3200" b="1" dirty="0" smtClean="0">
                <a:solidFill>
                  <a:schemeClr val="tx1"/>
                </a:solidFill>
                <a:latin typeface="Calibri" panose="020F0502020204030204" pitchFamily="34" charset="0"/>
                <a:cs typeface="Calibri" panose="020F0502020204030204" pitchFamily="34" charset="0"/>
              </a:rPr>
              <a:t>Gathering (n)</a:t>
            </a:r>
            <a:endParaRPr lang="en-US" sz="3200" b="1" dirty="0">
              <a:solidFill>
                <a:schemeClr val="tx1"/>
              </a:solidFill>
              <a:latin typeface="Calibri" panose="020F0502020204030204" pitchFamily="34" charset="0"/>
              <a:cs typeface="Calibri" panose="020F0502020204030204" pitchFamily="34" charset="0"/>
            </a:endParaRPr>
          </a:p>
        </p:txBody>
      </p:sp>
      <p:sp>
        <p:nvSpPr>
          <p:cNvPr id="3" name="Rectangle 2"/>
          <p:cNvSpPr/>
          <p:nvPr/>
        </p:nvSpPr>
        <p:spPr>
          <a:xfrm>
            <a:off x="3060935" y="4551363"/>
            <a:ext cx="1890261" cy="584775"/>
          </a:xfrm>
          <a:prstGeom prst="rect">
            <a:avLst/>
          </a:prstGeom>
        </p:spPr>
        <p:txBody>
          <a:bodyPr wrap="none">
            <a:spAutoFit/>
          </a:bodyPr>
          <a:lstStyle/>
          <a:p>
            <a:pPr lvl="0" algn="ctr"/>
            <a:r>
              <a:rPr lang="en-US" sz="3200" dirty="0">
                <a:solidFill>
                  <a:srgbClr val="009FA5"/>
                </a:solidFill>
              </a:rPr>
              <a:t>/ˈ</a:t>
            </a:r>
            <a:r>
              <a:rPr lang="en-US" sz="2400" dirty="0" err="1">
                <a:solidFill>
                  <a:srgbClr val="009FA5"/>
                </a:solidFill>
              </a:rPr>
              <a:t>ɡæð.ər.ɪŋ</a:t>
            </a:r>
            <a:r>
              <a:rPr lang="en-US" sz="3200" dirty="0">
                <a:solidFill>
                  <a:srgbClr val="009FA5"/>
                </a:solidFill>
              </a:rPr>
              <a:t>/</a:t>
            </a:r>
          </a:p>
        </p:txBody>
      </p:sp>
      <p:sp>
        <p:nvSpPr>
          <p:cNvPr id="4" name="Rectangle 3"/>
          <p:cNvSpPr/>
          <p:nvPr/>
        </p:nvSpPr>
        <p:spPr>
          <a:xfrm>
            <a:off x="5412352" y="4147064"/>
            <a:ext cx="2356735" cy="584775"/>
          </a:xfrm>
          <a:prstGeom prst="rect">
            <a:avLst/>
          </a:prstGeom>
        </p:spPr>
        <p:txBody>
          <a:bodyPr wrap="none">
            <a:spAutoFit/>
          </a:bodyPr>
          <a:lstStyle/>
          <a:p>
            <a:pPr lvl="0" algn="ctr"/>
            <a:r>
              <a:rPr lang="en-US" sz="3200" b="1" kern="1200" dirty="0" err="1">
                <a:solidFill>
                  <a:prstClr val="black"/>
                </a:solidFill>
                <a:latin typeface="Calibri" panose="020F0502020204030204" pitchFamily="34" charset="0"/>
                <a:cs typeface="Calibri" panose="020F0502020204030204" pitchFamily="34" charset="0"/>
              </a:rPr>
              <a:t>cuộc</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hội</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họp</a:t>
            </a:r>
            <a:endParaRPr lang="en-VN" sz="3200" b="1" dirty="0">
              <a:solidFill>
                <a:prstClr val="black"/>
              </a:solidFill>
              <a:latin typeface="Calibri" panose="020F0502020204030204" pitchFamily="34" charset="0"/>
              <a:cs typeface="Calibri" panose="020F0502020204030204" pitchFamily="34" charset="0"/>
            </a:endParaRPr>
          </a:p>
        </p:txBody>
      </p:sp>
      <p:pic>
        <p:nvPicPr>
          <p:cNvPr id="5" name="ukgastr0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9345" y="4114242"/>
            <a:ext cx="487363" cy="487363"/>
          </a:xfrm>
          <a:prstGeom prst="rect">
            <a:avLst/>
          </a:prstGeom>
        </p:spPr>
      </p:pic>
    </p:spTree>
    <p:extLst>
      <p:ext uri="{BB962C8B-B14F-4D97-AF65-F5344CB8AC3E}">
        <p14:creationId xmlns:p14="http://schemas.microsoft.com/office/powerpoint/2010/main" val="4003947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6"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17"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9" name="Google Shape;172;p7"/>
          <p:cNvPicPr preferRelativeResize="0"/>
          <p:nvPr/>
        </p:nvPicPr>
        <p:blipFill rotWithShape="1">
          <a:blip r:embed="rId5">
            <a:alphaModFix/>
          </a:blip>
          <a:srcRect/>
          <a:stretch/>
        </p:blipFill>
        <p:spPr>
          <a:xfrm>
            <a:off x="-2" y="1"/>
            <a:ext cx="12192000" cy="1083306"/>
          </a:xfrm>
          <a:prstGeom prst="rect">
            <a:avLst/>
          </a:prstGeom>
          <a:noFill/>
          <a:ln>
            <a:noFill/>
          </a:ln>
        </p:spPr>
      </p:pic>
      <p:sp>
        <p:nvSpPr>
          <p:cNvPr id="174" name="Google Shape;174;p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endParaRPr sz="1800" b="0" i="1" u="none" strike="noStrike" cap="none">
              <a:solidFill>
                <a:schemeClr val="dk1"/>
              </a:solidFill>
              <a:latin typeface="Calibri"/>
              <a:ea typeface="Calibri"/>
              <a:cs typeface="Calibri"/>
              <a:sym typeface="Calibri"/>
            </a:endParaRPr>
          </a:p>
        </p:txBody>
      </p:sp>
      <p:sp>
        <p:nvSpPr>
          <p:cNvPr id="17" name="Rectangle 16">
            <a:extLst>
              <a:ext uri="{FF2B5EF4-FFF2-40B4-BE49-F238E27FC236}">
                <a16:creationId xmlns:a16="http://schemas.microsoft.com/office/drawing/2014/main" id="{23FE2395-43E9-BB4A-908E-A73F717B1950}"/>
              </a:ext>
            </a:extLst>
          </p:cNvPr>
          <p:cNvSpPr/>
          <p:nvPr/>
        </p:nvSpPr>
        <p:spPr>
          <a:xfrm>
            <a:off x="3686096" y="4828362"/>
            <a:ext cx="4391999" cy="646331"/>
          </a:xfrm>
          <a:prstGeom prst="rect">
            <a:avLst/>
          </a:prstGeom>
          <a:noFill/>
        </p:spPr>
        <p:txBody>
          <a:bodyPr wrap="square">
            <a:spAutoFit/>
          </a:bodyPr>
          <a:lstStyle/>
          <a:p>
            <a:r>
              <a:rPr lang="en-US" sz="3600" b="1" dirty="0">
                <a:solidFill>
                  <a:schemeClr val="tx1"/>
                </a:solidFill>
                <a:latin typeface="Times New Roman" panose="02020603050405020304" pitchFamily="18" charset="0"/>
                <a:cs typeface="Times New Roman" panose="02020603050405020304" pitchFamily="18" charset="0"/>
              </a:rPr>
              <a:t>t</a:t>
            </a:r>
            <a:r>
              <a:rPr lang="en-US" sz="3600" b="1" dirty="0" smtClean="0">
                <a:solidFill>
                  <a:schemeClr val="tx1"/>
                </a:solidFill>
                <a:latin typeface="Times New Roman" panose="02020603050405020304" pitchFamily="18" charset="0"/>
                <a:cs typeface="Times New Roman" panose="02020603050405020304" pitchFamily="18" charset="0"/>
              </a:rPr>
              <a:t>win (n):  </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8" name="Google Shape;173;p7">
            <a:extLst>
              <a:ext uri="{FF2B5EF4-FFF2-40B4-BE49-F238E27FC236}">
                <a16:creationId xmlns:a16="http://schemas.microsoft.com/office/drawing/2014/main" id="{E4150198-3DA3-EC45-BC7B-0CF61194269D}"/>
              </a:ext>
            </a:extLst>
          </p:cNvPr>
          <p:cNvSpPr txBox="1"/>
          <p:nvPr/>
        </p:nvSpPr>
        <p:spPr>
          <a:xfrm>
            <a:off x="365760" y="246631"/>
            <a:ext cx="3888999" cy="490487"/>
          </a:xfrm>
          <a:prstGeom prst="rect">
            <a:avLst/>
          </a:prstGeom>
        </p:spPr>
        <p:txBody>
          <a:bodyPr spcFirstLastPara="1" vert="horz" lIns="91440" tIns="45720" rIns="91440" bIns="45720" rtlCol="0" anchor="t" anchorCtr="0">
            <a:noAutofit/>
          </a:bodyPr>
          <a:lstStyle/>
          <a:p>
            <a:pPr marL="0" marR="0" lvl="0" indent="0">
              <a:lnSpc>
                <a:spcPct val="90000"/>
              </a:lnSpc>
              <a:spcBef>
                <a:spcPct val="0"/>
              </a:spcBef>
              <a:spcAft>
                <a:spcPts val="600"/>
              </a:spcAft>
              <a:buClr>
                <a:srgbClr val="000000"/>
              </a:buClr>
              <a:buSzPts val="3600"/>
            </a:pPr>
            <a:r>
              <a:rPr lang="en-US" sz="2800" b="1" kern="1200" dirty="0" smtClean="0">
                <a:solidFill>
                  <a:srgbClr val="FF0000"/>
                </a:solidFill>
                <a:effectLst>
                  <a:glow rad="88900">
                    <a:schemeClr val="bg1"/>
                  </a:glow>
                </a:effectLst>
                <a:latin typeface="+mj-lt"/>
                <a:ea typeface="+mj-ea"/>
                <a:cs typeface="+mj-cs"/>
              </a:rPr>
              <a:t>* Checking Vocabulary</a:t>
            </a:r>
            <a:endParaRPr lang="en-US" sz="2800" b="1" kern="1200" dirty="0">
              <a:solidFill>
                <a:srgbClr val="FF0000"/>
              </a:solidFill>
              <a:effectLst>
                <a:glow rad="88900">
                  <a:schemeClr val="bg1"/>
                </a:glow>
              </a:effectLst>
              <a:latin typeface="+mj-lt"/>
              <a:ea typeface="+mj-ea"/>
              <a:cs typeface="+mj-cs"/>
            </a:endParaRPr>
          </a:p>
        </p:txBody>
      </p:sp>
      <p:sp>
        <p:nvSpPr>
          <p:cNvPr id="3" name="Rectangle 2"/>
          <p:cNvSpPr/>
          <p:nvPr/>
        </p:nvSpPr>
        <p:spPr>
          <a:xfrm>
            <a:off x="3676716" y="5298999"/>
            <a:ext cx="1156087" cy="523220"/>
          </a:xfrm>
          <a:prstGeom prst="rect">
            <a:avLst/>
          </a:prstGeom>
        </p:spPr>
        <p:txBody>
          <a:bodyPr wrap="none">
            <a:spAutoFit/>
          </a:bodyPr>
          <a:lstStyle/>
          <a:p>
            <a:pPr lvl="0" algn="ctr"/>
            <a:r>
              <a:rPr lang="en-US" sz="2800" b="1" dirty="0">
                <a:solidFill>
                  <a:srgbClr val="03A9AF"/>
                </a:solidFill>
                <a:latin typeface="Times New Roman" panose="02020603050405020304" pitchFamily="18" charset="0"/>
                <a:cs typeface="Times New Roman" panose="02020603050405020304" pitchFamily="18" charset="0"/>
              </a:rPr>
              <a:t>/</a:t>
            </a:r>
            <a:r>
              <a:rPr lang="en-US" sz="2800" b="1" dirty="0" err="1">
                <a:solidFill>
                  <a:srgbClr val="03A9AF"/>
                </a:solidFill>
                <a:latin typeface="Times New Roman" panose="02020603050405020304" pitchFamily="18" charset="0"/>
                <a:cs typeface="Times New Roman" panose="02020603050405020304" pitchFamily="18" charset="0"/>
              </a:rPr>
              <a:t>twɪn</a:t>
            </a:r>
            <a:r>
              <a:rPr lang="en-US" sz="2800" b="1" dirty="0">
                <a:solidFill>
                  <a:srgbClr val="03A9AF"/>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5327618" y="4809610"/>
            <a:ext cx="2133918" cy="646331"/>
          </a:xfrm>
          <a:prstGeom prst="rect">
            <a:avLst/>
          </a:prstGeom>
        </p:spPr>
        <p:txBody>
          <a:bodyPr wrap="none">
            <a:spAutoFit/>
          </a:bodyPr>
          <a:lstStyle/>
          <a:p>
            <a:pPr lvl="0" algn="ctr"/>
            <a:r>
              <a:rPr lang="en-US" sz="3600" b="1" kern="1200" dirty="0" smtClean="0">
                <a:solidFill>
                  <a:prstClr val="black"/>
                </a:solidFill>
                <a:latin typeface="Times New Roman" panose="02020603050405020304" pitchFamily="18" charset="0"/>
                <a:cs typeface="Times New Roman" panose="02020603050405020304" pitchFamily="18" charset="0"/>
              </a:rPr>
              <a:t> song </a:t>
            </a:r>
            <a:r>
              <a:rPr lang="en-US" sz="3600" b="1" kern="1200" dirty="0" err="1">
                <a:solidFill>
                  <a:prstClr val="black"/>
                </a:solidFill>
                <a:latin typeface="Times New Roman" panose="02020603050405020304" pitchFamily="18" charset="0"/>
                <a:cs typeface="Times New Roman" panose="02020603050405020304" pitchFamily="18" charset="0"/>
              </a:rPr>
              <a:t>sinh</a:t>
            </a:r>
            <a:endParaRPr lang="en-VN" sz="3600" b="1" dirty="0">
              <a:solidFill>
                <a:prstClr val="black"/>
              </a:solidFill>
              <a:latin typeface="Times New Roman" panose="02020603050405020304" pitchFamily="18" charset="0"/>
              <a:cs typeface="Times New Roman" panose="02020603050405020304" pitchFamily="18" charset="0"/>
            </a:endParaRPr>
          </a:p>
        </p:txBody>
      </p:sp>
      <p:pic>
        <p:nvPicPr>
          <p:cNvPr id="6" name="uktuxed0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03663" y="4907845"/>
            <a:ext cx="487363" cy="487363"/>
          </a:xfrm>
          <a:prstGeom prst="rect">
            <a:avLst/>
          </a:prstGeom>
        </p:spPr>
      </p:pic>
    </p:spTree>
    <p:extLst>
      <p:ext uri="{BB962C8B-B14F-4D97-AF65-F5344CB8AC3E}">
        <p14:creationId xmlns:p14="http://schemas.microsoft.com/office/powerpoint/2010/main" val="397767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48"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7"/>
          <p:cNvPicPr preferRelativeResize="0"/>
          <p:nvPr/>
        </p:nvPicPr>
        <p:blipFill rotWithShape="1">
          <a:blip r:embed="rId5">
            <a:alphaModFix/>
          </a:blip>
          <a:srcRect/>
          <a:stretch/>
        </p:blipFill>
        <p:spPr>
          <a:xfrm>
            <a:off x="-2" y="1"/>
            <a:ext cx="12192000" cy="1083306"/>
          </a:xfrm>
          <a:prstGeom prst="rect">
            <a:avLst/>
          </a:prstGeom>
          <a:noFill/>
          <a:ln>
            <a:noFill/>
          </a:ln>
        </p:spPr>
      </p:pic>
      <p:sp>
        <p:nvSpPr>
          <p:cNvPr id="174" name="Google Shape;174;p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endParaRPr sz="1800" b="0" i="1" u="none" strike="noStrike" cap="none">
              <a:solidFill>
                <a:schemeClr val="dk1"/>
              </a:solidFill>
              <a:latin typeface="Calibri"/>
              <a:ea typeface="Calibri"/>
              <a:cs typeface="Calibri"/>
              <a:sym typeface="Calibri"/>
            </a:endParaRPr>
          </a:p>
        </p:txBody>
      </p:sp>
      <p:sp>
        <p:nvSpPr>
          <p:cNvPr id="17" name="Rectangle 16">
            <a:extLst>
              <a:ext uri="{FF2B5EF4-FFF2-40B4-BE49-F238E27FC236}">
                <a16:creationId xmlns:a16="http://schemas.microsoft.com/office/drawing/2014/main" id="{23FE2395-43E9-BB4A-908E-A73F717B1950}"/>
              </a:ext>
            </a:extLst>
          </p:cNvPr>
          <p:cNvSpPr/>
          <p:nvPr/>
        </p:nvSpPr>
        <p:spPr>
          <a:xfrm>
            <a:off x="2997241" y="5003523"/>
            <a:ext cx="4391999" cy="584775"/>
          </a:xfrm>
          <a:prstGeom prst="rect">
            <a:avLst/>
          </a:prstGeom>
          <a:noFill/>
        </p:spPr>
        <p:txBody>
          <a:bodyPr wrap="square">
            <a:spAutoFit/>
          </a:bodyPr>
          <a:lstStyle/>
          <a:p>
            <a:r>
              <a:rPr lang="en-US" sz="3200" b="1" dirty="0" smtClean="0">
                <a:solidFill>
                  <a:schemeClr val="tx1"/>
                </a:solidFill>
                <a:latin typeface="Calibri" panose="020F0502020204030204" pitchFamily="34" charset="0"/>
                <a:cs typeface="Calibri" panose="020F0502020204030204" pitchFamily="34" charset="0"/>
              </a:rPr>
              <a:t>Feature (n):  </a:t>
            </a:r>
            <a:endParaRPr lang="en-US" sz="3200" b="1" dirty="0">
              <a:solidFill>
                <a:schemeClr val="tx1"/>
              </a:solidFill>
              <a:latin typeface="Calibri" panose="020F0502020204030204" pitchFamily="34" charset="0"/>
              <a:cs typeface="Calibri" panose="020F0502020204030204" pitchFamily="34" charset="0"/>
            </a:endParaRPr>
          </a:p>
        </p:txBody>
      </p:sp>
      <p:sp>
        <p:nvSpPr>
          <p:cNvPr id="7" name="Google Shape;173;p7">
            <a:extLst>
              <a:ext uri="{FF2B5EF4-FFF2-40B4-BE49-F238E27FC236}">
                <a16:creationId xmlns:a16="http://schemas.microsoft.com/office/drawing/2014/main" id="{E4150198-3DA3-EC45-BC7B-0CF61194269D}"/>
              </a:ext>
            </a:extLst>
          </p:cNvPr>
          <p:cNvSpPr txBox="1"/>
          <p:nvPr/>
        </p:nvSpPr>
        <p:spPr>
          <a:xfrm>
            <a:off x="365760" y="246631"/>
            <a:ext cx="3888999" cy="490487"/>
          </a:xfrm>
          <a:prstGeom prst="rect">
            <a:avLst/>
          </a:prstGeom>
        </p:spPr>
        <p:txBody>
          <a:bodyPr spcFirstLastPara="1" vert="horz" lIns="91440" tIns="45720" rIns="91440" bIns="45720" rtlCol="0" anchor="t" anchorCtr="0">
            <a:noAutofit/>
          </a:bodyPr>
          <a:lstStyle/>
          <a:p>
            <a:pPr marL="0" marR="0" lvl="0" indent="0">
              <a:lnSpc>
                <a:spcPct val="90000"/>
              </a:lnSpc>
              <a:spcBef>
                <a:spcPct val="0"/>
              </a:spcBef>
              <a:spcAft>
                <a:spcPts val="600"/>
              </a:spcAft>
              <a:buClr>
                <a:srgbClr val="000000"/>
              </a:buClr>
              <a:buSzPts val="3600"/>
            </a:pPr>
            <a:r>
              <a:rPr lang="en-US" sz="2800" b="1" kern="1200" dirty="0" smtClean="0">
                <a:solidFill>
                  <a:srgbClr val="FF0000"/>
                </a:solidFill>
                <a:effectLst>
                  <a:glow rad="88900">
                    <a:schemeClr val="bg1"/>
                  </a:glow>
                </a:effectLst>
                <a:latin typeface="+mj-lt"/>
                <a:ea typeface="+mj-ea"/>
                <a:cs typeface="+mj-cs"/>
              </a:rPr>
              <a:t>* Checking Vocabulary</a:t>
            </a:r>
            <a:endParaRPr lang="en-US" sz="2800" b="1" kern="1200" dirty="0">
              <a:solidFill>
                <a:srgbClr val="FF0000"/>
              </a:solidFill>
              <a:effectLst>
                <a:glow rad="88900">
                  <a:schemeClr val="bg1"/>
                </a:glow>
              </a:effectLst>
              <a:latin typeface="+mj-lt"/>
              <a:ea typeface="+mj-ea"/>
              <a:cs typeface="+mj-cs"/>
            </a:endParaRPr>
          </a:p>
        </p:txBody>
      </p:sp>
      <p:sp>
        <p:nvSpPr>
          <p:cNvPr id="3" name="Rectangle 2"/>
          <p:cNvSpPr/>
          <p:nvPr/>
        </p:nvSpPr>
        <p:spPr>
          <a:xfrm>
            <a:off x="2997241" y="5428527"/>
            <a:ext cx="1208985" cy="461665"/>
          </a:xfrm>
          <a:prstGeom prst="rect">
            <a:avLst/>
          </a:prstGeom>
        </p:spPr>
        <p:txBody>
          <a:bodyPr wrap="none">
            <a:spAutoFit/>
          </a:bodyPr>
          <a:lstStyle/>
          <a:p>
            <a:pPr lvl="0"/>
            <a:r>
              <a:rPr lang="en-US" sz="2400" dirty="0">
                <a:solidFill>
                  <a:srgbClr val="03A9AF"/>
                </a:solidFill>
              </a:rPr>
              <a:t>/ˈfiː.</a:t>
            </a:r>
            <a:r>
              <a:rPr lang="en-US" sz="2400" dirty="0" err="1">
                <a:solidFill>
                  <a:srgbClr val="03A9AF"/>
                </a:solidFill>
              </a:rPr>
              <a:t>tʃər</a:t>
            </a:r>
            <a:r>
              <a:rPr lang="en-US" sz="2400" dirty="0">
                <a:solidFill>
                  <a:srgbClr val="03A9AF"/>
                </a:solidFill>
              </a:rPr>
              <a:t>/</a:t>
            </a:r>
          </a:p>
        </p:txBody>
      </p:sp>
      <p:sp>
        <p:nvSpPr>
          <p:cNvPr id="4" name="Rectangle 3"/>
          <p:cNvSpPr/>
          <p:nvPr/>
        </p:nvSpPr>
        <p:spPr>
          <a:xfrm>
            <a:off x="5110997" y="4999763"/>
            <a:ext cx="4770121" cy="584775"/>
          </a:xfrm>
          <a:prstGeom prst="rect">
            <a:avLst/>
          </a:prstGeom>
        </p:spPr>
        <p:txBody>
          <a:bodyPr wrap="square">
            <a:spAutoFit/>
          </a:bodyPr>
          <a:lstStyle/>
          <a:p>
            <a:pPr lvl="0"/>
            <a:r>
              <a:rPr lang="en-US" sz="3200" b="1" kern="1200" dirty="0" err="1">
                <a:solidFill>
                  <a:prstClr val="black"/>
                </a:solidFill>
                <a:latin typeface="Calibri" panose="020F0502020204030204" pitchFamily="34" charset="0"/>
                <a:cs typeface="Calibri" panose="020F0502020204030204" pitchFamily="34" charset="0"/>
              </a:rPr>
              <a:t>Phần</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đặc</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trưng</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đặc</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sắc</a:t>
            </a:r>
            <a:endParaRPr lang="en-US" sz="3200" b="1" dirty="0">
              <a:solidFill>
                <a:prstClr val="black"/>
              </a:solidFill>
            </a:endParaRPr>
          </a:p>
        </p:txBody>
      </p:sp>
      <p:pic>
        <p:nvPicPr>
          <p:cNvPr id="5" name="ukfeast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5107" y="4941164"/>
            <a:ext cx="487363" cy="487363"/>
          </a:xfrm>
          <a:prstGeom prst="rect">
            <a:avLst/>
          </a:prstGeom>
        </p:spPr>
      </p:pic>
    </p:spTree>
    <p:extLst>
      <p:ext uri="{BB962C8B-B14F-4D97-AF65-F5344CB8AC3E}">
        <p14:creationId xmlns:p14="http://schemas.microsoft.com/office/powerpoint/2010/main" val="153208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36"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7"/>
          <p:cNvPicPr preferRelativeResize="0"/>
          <p:nvPr/>
        </p:nvPicPr>
        <p:blipFill rotWithShape="1">
          <a:blip r:embed="rId5">
            <a:alphaModFix/>
          </a:blip>
          <a:srcRect/>
          <a:stretch/>
        </p:blipFill>
        <p:spPr>
          <a:xfrm>
            <a:off x="-2" y="1"/>
            <a:ext cx="12192000" cy="1083306"/>
          </a:xfrm>
          <a:prstGeom prst="rect">
            <a:avLst/>
          </a:prstGeom>
          <a:noFill/>
          <a:ln>
            <a:noFill/>
          </a:ln>
        </p:spPr>
      </p:pic>
      <p:sp>
        <p:nvSpPr>
          <p:cNvPr id="174" name="Google Shape;174;p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endParaRPr sz="1800" b="0" i="1" u="none" strike="noStrike" cap="none">
              <a:solidFill>
                <a:schemeClr val="dk1"/>
              </a:solidFill>
              <a:latin typeface="Calibri"/>
              <a:ea typeface="Calibri"/>
              <a:cs typeface="Calibri"/>
              <a:sym typeface="Calibri"/>
            </a:endParaRPr>
          </a:p>
        </p:txBody>
      </p:sp>
      <p:sp>
        <p:nvSpPr>
          <p:cNvPr id="17" name="Rectangle 16">
            <a:extLst>
              <a:ext uri="{FF2B5EF4-FFF2-40B4-BE49-F238E27FC236}">
                <a16:creationId xmlns:a16="http://schemas.microsoft.com/office/drawing/2014/main" id="{23FE2395-43E9-BB4A-908E-A73F717B1950}"/>
              </a:ext>
            </a:extLst>
          </p:cNvPr>
          <p:cNvSpPr/>
          <p:nvPr/>
        </p:nvSpPr>
        <p:spPr>
          <a:xfrm>
            <a:off x="2968707" y="4618893"/>
            <a:ext cx="4391999" cy="584775"/>
          </a:xfrm>
          <a:prstGeom prst="rect">
            <a:avLst/>
          </a:prstGeom>
          <a:noFill/>
        </p:spPr>
        <p:txBody>
          <a:bodyPr wrap="square">
            <a:spAutoFit/>
          </a:bodyPr>
          <a:lstStyle/>
          <a:p>
            <a:r>
              <a:rPr lang="en-US" sz="3200" b="1" dirty="0" smtClean="0">
                <a:solidFill>
                  <a:schemeClr val="tx1"/>
                </a:solidFill>
                <a:latin typeface="Calibri" panose="020F0502020204030204" pitchFamily="34" charset="0"/>
                <a:cs typeface="Calibri" panose="020F0502020204030204" pitchFamily="34" charset="0"/>
              </a:rPr>
              <a:t>- Performance (n):</a:t>
            </a:r>
            <a:endParaRPr lang="en-US" sz="3200" b="1" dirty="0">
              <a:solidFill>
                <a:schemeClr val="tx1"/>
              </a:solidFill>
              <a:latin typeface="Calibri" panose="020F0502020204030204" pitchFamily="34" charset="0"/>
              <a:cs typeface="Calibri" panose="020F0502020204030204" pitchFamily="34" charset="0"/>
            </a:endParaRPr>
          </a:p>
        </p:txBody>
      </p:sp>
      <p:sp>
        <p:nvSpPr>
          <p:cNvPr id="7" name="Google Shape;173;p7">
            <a:extLst>
              <a:ext uri="{FF2B5EF4-FFF2-40B4-BE49-F238E27FC236}">
                <a16:creationId xmlns:a16="http://schemas.microsoft.com/office/drawing/2014/main" id="{E4150198-3DA3-EC45-BC7B-0CF61194269D}"/>
              </a:ext>
            </a:extLst>
          </p:cNvPr>
          <p:cNvSpPr txBox="1"/>
          <p:nvPr/>
        </p:nvSpPr>
        <p:spPr>
          <a:xfrm>
            <a:off x="365760" y="246631"/>
            <a:ext cx="3888999" cy="490487"/>
          </a:xfrm>
          <a:prstGeom prst="rect">
            <a:avLst/>
          </a:prstGeom>
        </p:spPr>
        <p:txBody>
          <a:bodyPr spcFirstLastPara="1" vert="horz" lIns="91440" tIns="45720" rIns="91440" bIns="45720" rtlCol="0" anchor="t" anchorCtr="0">
            <a:noAutofit/>
          </a:bodyPr>
          <a:lstStyle/>
          <a:p>
            <a:pPr marL="0" marR="0" lvl="0" indent="0">
              <a:lnSpc>
                <a:spcPct val="90000"/>
              </a:lnSpc>
              <a:spcBef>
                <a:spcPct val="0"/>
              </a:spcBef>
              <a:spcAft>
                <a:spcPts val="600"/>
              </a:spcAft>
              <a:buClr>
                <a:srgbClr val="000000"/>
              </a:buClr>
              <a:buSzPts val="3600"/>
            </a:pPr>
            <a:r>
              <a:rPr lang="en-US" sz="2800" b="1" kern="1200" dirty="0" smtClean="0">
                <a:solidFill>
                  <a:srgbClr val="FF0000"/>
                </a:solidFill>
                <a:effectLst>
                  <a:glow rad="88900">
                    <a:schemeClr val="bg1"/>
                  </a:glow>
                </a:effectLst>
                <a:latin typeface="+mj-lt"/>
                <a:ea typeface="+mj-ea"/>
                <a:cs typeface="+mj-cs"/>
              </a:rPr>
              <a:t>* Checking Vocabulary</a:t>
            </a:r>
            <a:endParaRPr lang="en-US" sz="2800" b="1" kern="1200" dirty="0">
              <a:solidFill>
                <a:srgbClr val="FF0000"/>
              </a:solidFill>
              <a:effectLst>
                <a:glow rad="88900">
                  <a:schemeClr val="bg1"/>
                </a:glow>
              </a:effectLst>
              <a:latin typeface="+mj-lt"/>
              <a:ea typeface="+mj-ea"/>
              <a:cs typeface="+mj-cs"/>
            </a:endParaRPr>
          </a:p>
        </p:txBody>
      </p:sp>
      <p:sp>
        <p:nvSpPr>
          <p:cNvPr id="3" name="Rectangle 2"/>
          <p:cNvSpPr/>
          <p:nvPr/>
        </p:nvSpPr>
        <p:spPr>
          <a:xfrm>
            <a:off x="3301868" y="5017737"/>
            <a:ext cx="2262158" cy="523220"/>
          </a:xfrm>
          <a:prstGeom prst="rect">
            <a:avLst/>
          </a:prstGeom>
        </p:spPr>
        <p:txBody>
          <a:bodyPr wrap="none">
            <a:spAutoFit/>
          </a:bodyPr>
          <a:lstStyle/>
          <a:p>
            <a:pPr lvl="0"/>
            <a:r>
              <a:rPr lang="en-US" sz="2800" dirty="0">
                <a:solidFill>
                  <a:srgbClr val="03A9AF"/>
                </a:solidFill>
              </a:rPr>
              <a:t>/</a:t>
            </a:r>
            <a:r>
              <a:rPr lang="en-US" sz="2800" dirty="0" err="1">
                <a:solidFill>
                  <a:srgbClr val="03A9AF"/>
                </a:solidFill>
              </a:rPr>
              <a:t>pəˈfɔ</a:t>
            </a:r>
            <a:r>
              <a:rPr lang="en-US" sz="2800" dirty="0">
                <a:solidFill>
                  <a:srgbClr val="03A9AF"/>
                </a:solidFill>
              </a:rPr>
              <a:t>ː.</a:t>
            </a:r>
            <a:r>
              <a:rPr lang="en-US" sz="2800" dirty="0" err="1">
                <a:solidFill>
                  <a:srgbClr val="03A9AF"/>
                </a:solidFill>
              </a:rPr>
              <a:t>məns</a:t>
            </a:r>
            <a:r>
              <a:rPr lang="en-US" sz="2800" dirty="0">
                <a:solidFill>
                  <a:srgbClr val="03A9AF"/>
                </a:solidFill>
              </a:rPr>
              <a:t>/</a:t>
            </a:r>
          </a:p>
        </p:txBody>
      </p:sp>
      <p:sp>
        <p:nvSpPr>
          <p:cNvPr id="4" name="Rectangle 3"/>
          <p:cNvSpPr/>
          <p:nvPr/>
        </p:nvSpPr>
        <p:spPr>
          <a:xfrm>
            <a:off x="6085057" y="4618892"/>
            <a:ext cx="2619628" cy="584775"/>
          </a:xfrm>
          <a:prstGeom prst="rect">
            <a:avLst/>
          </a:prstGeom>
        </p:spPr>
        <p:txBody>
          <a:bodyPr wrap="none">
            <a:spAutoFit/>
          </a:bodyPr>
          <a:lstStyle/>
          <a:p>
            <a:pPr lvl="0"/>
            <a:r>
              <a:rPr lang="en-US" sz="3200" b="1" kern="1200" dirty="0" err="1">
                <a:solidFill>
                  <a:prstClr val="black"/>
                </a:solidFill>
                <a:latin typeface="Calibri" panose="020F0502020204030204" pitchFamily="34" charset="0"/>
                <a:cs typeface="Calibri" panose="020F0502020204030204" pitchFamily="34" charset="0"/>
              </a:rPr>
              <a:t>màn</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biểu</a:t>
            </a:r>
            <a:r>
              <a:rPr lang="en-US" sz="3200" b="1" kern="1200" dirty="0">
                <a:solidFill>
                  <a:prstClr val="black"/>
                </a:solidFill>
                <a:latin typeface="Calibri" panose="020F0502020204030204" pitchFamily="34" charset="0"/>
                <a:cs typeface="Calibri" panose="020F0502020204030204" pitchFamily="34" charset="0"/>
              </a:rPr>
              <a:t> </a:t>
            </a:r>
            <a:r>
              <a:rPr lang="en-US" sz="3200" b="1" kern="1200" dirty="0" err="1">
                <a:solidFill>
                  <a:prstClr val="black"/>
                </a:solidFill>
                <a:latin typeface="Calibri" panose="020F0502020204030204" pitchFamily="34" charset="0"/>
                <a:cs typeface="Calibri" panose="020F0502020204030204" pitchFamily="34" charset="0"/>
              </a:rPr>
              <a:t>diễn</a:t>
            </a:r>
            <a:endParaRPr lang="en-VN" sz="3200" b="1" dirty="0">
              <a:solidFill>
                <a:prstClr val="black"/>
              </a:solidFill>
              <a:latin typeface="Calibri" panose="020F0502020204030204" pitchFamily="34" charset="0"/>
              <a:cs typeface="Calibri" panose="020F0502020204030204" pitchFamily="34" charset="0"/>
            </a:endParaRPr>
          </a:p>
        </p:txBody>
      </p:sp>
      <p:pic>
        <p:nvPicPr>
          <p:cNvPr id="5" name="ukperch0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94015" y="4618892"/>
            <a:ext cx="487363" cy="487363"/>
          </a:xfrm>
          <a:prstGeom prst="rect">
            <a:avLst/>
          </a:prstGeom>
        </p:spPr>
      </p:pic>
    </p:spTree>
    <p:extLst>
      <p:ext uri="{BB962C8B-B14F-4D97-AF65-F5344CB8AC3E}">
        <p14:creationId xmlns:p14="http://schemas.microsoft.com/office/powerpoint/2010/main" val="21868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48"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917"/>
            <a:ext cx="12363947" cy="69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224;p11"/>
          <p:cNvSpPr/>
          <p:nvPr/>
        </p:nvSpPr>
        <p:spPr>
          <a:xfrm>
            <a:off x="700673" y="446696"/>
            <a:ext cx="11596834" cy="461624"/>
          </a:xfrm>
          <a:prstGeom prst="rect">
            <a:avLst/>
          </a:prstGeom>
          <a:noFill/>
          <a:ln>
            <a:noFill/>
          </a:ln>
        </p:spPr>
        <p:txBody>
          <a:bodyPr spcFirstLastPara="1" wrap="square" lIns="91425" tIns="45700" rIns="91425" bIns="45700" anchor="t" anchorCtr="0">
            <a:spAutoFit/>
          </a:bodyPr>
          <a:lstStyle/>
          <a:p>
            <a:r>
              <a:rPr lang="en-US" sz="2400" b="1" dirty="0"/>
              <a:t>Read the email again. Complete each sentence with no more than TWO words. </a:t>
            </a:r>
            <a:endParaRPr lang="en-US" sz="2400" dirty="0"/>
          </a:p>
        </p:txBody>
      </p:sp>
      <p:grpSp>
        <p:nvGrpSpPr>
          <p:cNvPr id="6" name="Group 5">
            <a:extLst>
              <a:ext uri="{FF2B5EF4-FFF2-40B4-BE49-F238E27FC236}">
                <a16:creationId xmlns:a16="http://schemas.microsoft.com/office/drawing/2014/main" id="{CF21848B-C69B-F846-B13F-8B3453BA7D20}"/>
              </a:ext>
            </a:extLst>
          </p:cNvPr>
          <p:cNvGrpSpPr/>
          <p:nvPr/>
        </p:nvGrpSpPr>
        <p:grpSpPr>
          <a:xfrm>
            <a:off x="200405" y="383280"/>
            <a:ext cx="519251" cy="584775"/>
            <a:chOff x="487066" y="1334106"/>
            <a:chExt cx="582963" cy="657458"/>
          </a:xfrm>
          <a:solidFill>
            <a:srgbClr val="009FA5"/>
          </a:solidFill>
        </p:grpSpPr>
        <p:sp>
          <p:nvSpPr>
            <p:cNvPr id="7" name="Rounded Rectangle 6">
              <a:extLst>
                <a:ext uri="{FF2B5EF4-FFF2-40B4-BE49-F238E27FC236}">
                  <a16:creationId xmlns:a16="http://schemas.microsoft.com/office/drawing/2014/main" id="{7CE55213-E475-1E4C-ACD6-DDCE4814E76E}"/>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8" name="TextBox 7">
              <a:extLst>
                <a:ext uri="{FF2B5EF4-FFF2-40B4-BE49-F238E27FC236}">
                  <a16:creationId xmlns:a16="http://schemas.microsoft.com/office/drawing/2014/main" id="{3DE4FC31-3731-DA4B-A41E-EBAD28526022}"/>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3</a:t>
              </a:r>
              <a:endParaRPr lang="en-US" sz="3200" b="1" dirty="0">
                <a:solidFill>
                  <a:schemeClr val="bg1"/>
                </a:solidFill>
                <a:latin typeface="Myriad Pro" pitchFamily="34" charset="0"/>
              </a:endParaRPr>
            </a:p>
          </p:txBody>
        </p:sp>
      </p:grpSp>
      <p:sp>
        <p:nvSpPr>
          <p:cNvPr id="9" name="Rectangle 8">
            <a:extLst>
              <a:ext uri="{FF2B5EF4-FFF2-40B4-BE49-F238E27FC236}">
                <a16:creationId xmlns:a16="http://schemas.microsoft.com/office/drawing/2014/main" id="{423D6FCC-E555-FD43-853D-F6B2569F2639}"/>
              </a:ext>
            </a:extLst>
          </p:cNvPr>
          <p:cNvSpPr/>
          <p:nvPr/>
        </p:nvSpPr>
        <p:spPr>
          <a:xfrm>
            <a:off x="719655" y="994023"/>
            <a:ext cx="11283561" cy="3359061"/>
          </a:xfrm>
          <a:prstGeom prst="rect">
            <a:avLst/>
          </a:prstGeom>
        </p:spPr>
        <p:txBody>
          <a:bodyPr wrap="square">
            <a:spAutoFit/>
          </a:bodyPr>
          <a:lstStyle/>
          <a:p>
            <a:pPr marL="457200" indent="-457200">
              <a:lnSpc>
                <a:spcPct val="150000"/>
              </a:lnSpc>
              <a:buFont typeface="+mj-lt"/>
              <a:buAutoNum type="arabicPeriod"/>
            </a:pPr>
            <a:r>
              <a:rPr lang="en-US" sz="2400" dirty="0">
                <a:solidFill>
                  <a:schemeClr val="tx1"/>
                </a:solidFill>
                <a:latin typeface="Calibri" panose="020F0502020204030204" pitchFamily="34" charset="0"/>
                <a:cs typeface="Calibri" panose="020F0502020204030204" pitchFamily="34" charset="0"/>
              </a:rPr>
              <a:t>People hold the festival in Twinsburg on the ____________ every August. </a:t>
            </a:r>
          </a:p>
          <a:p>
            <a:pPr marL="457200" indent="-457200">
              <a:lnSpc>
                <a:spcPct val="150000"/>
              </a:lnSpc>
              <a:buFont typeface="+mj-lt"/>
              <a:buAutoNum type="arabicPeriod"/>
            </a:pPr>
            <a:r>
              <a:rPr lang="en-US" sz="2400" dirty="0">
                <a:solidFill>
                  <a:schemeClr val="tx1"/>
                </a:solidFill>
                <a:latin typeface="Calibri" panose="020F0502020204030204" pitchFamily="34" charset="0"/>
                <a:cs typeface="Calibri" panose="020F0502020204030204" pitchFamily="34" charset="0"/>
              </a:rPr>
              <a:t>There are twins from many ____________. </a:t>
            </a:r>
          </a:p>
          <a:p>
            <a:pPr marL="457200" indent="-457200">
              <a:lnSpc>
                <a:spcPct val="150000"/>
              </a:lnSpc>
              <a:buFont typeface="+mj-lt"/>
              <a:buAutoNum type="arabicPeriod"/>
            </a:pPr>
            <a:r>
              <a:rPr lang="en-US" sz="2400" dirty="0">
                <a:solidFill>
                  <a:schemeClr val="tx1"/>
                </a:solidFill>
                <a:latin typeface="Calibri" panose="020F0502020204030204" pitchFamily="34" charset="0"/>
                <a:cs typeface="Calibri" panose="020F0502020204030204" pitchFamily="34" charset="0"/>
              </a:rPr>
              <a:t>In the Double Take Parade, twins in uniforms _____________. </a:t>
            </a:r>
          </a:p>
          <a:p>
            <a:pPr marL="457200" indent="-457200">
              <a:lnSpc>
                <a:spcPct val="150000"/>
              </a:lnSpc>
              <a:buFont typeface="+mj-lt"/>
              <a:buAutoNum type="arabicPeriod"/>
            </a:pPr>
            <a:r>
              <a:rPr lang="en-US" sz="2400" dirty="0">
                <a:solidFill>
                  <a:schemeClr val="tx1"/>
                </a:solidFill>
                <a:latin typeface="Calibri" panose="020F0502020204030204" pitchFamily="34" charset="0"/>
                <a:cs typeface="Calibri" panose="020F0502020204030204" pitchFamily="34" charset="0"/>
              </a:rPr>
              <a:t>Mark enjoyed the ____________ by the Korean twins the most. </a:t>
            </a:r>
          </a:p>
          <a:p>
            <a:pPr marL="457200" indent="-457200">
              <a:lnSpc>
                <a:spcPct val="150000"/>
              </a:lnSpc>
              <a:buFont typeface="+mj-lt"/>
              <a:buAutoNum type="arabicPeriod"/>
            </a:pPr>
            <a:r>
              <a:rPr lang="en-US" sz="2400" dirty="0">
                <a:solidFill>
                  <a:schemeClr val="tx1"/>
                </a:solidFill>
                <a:latin typeface="Calibri" panose="020F0502020204030204" pitchFamily="34" charset="0"/>
                <a:cs typeface="Calibri" panose="020F0502020204030204" pitchFamily="34" charset="0"/>
              </a:rPr>
              <a:t>Mark and his twin sister ran in the ____________. </a:t>
            </a:r>
          </a:p>
          <a:p>
            <a:pPr marL="457200" indent="-457200">
              <a:lnSpc>
                <a:spcPct val="150000"/>
              </a:lnSpc>
              <a:buFont typeface="+mj-lt"/>
              <a:buAutoNum type="arabicPeriod"/>
            </a:pPr>
            <a:r>
              <a:rPr lang="en-US" sz="2400" dirty="0">
                <a:solidFill>
                  <a:schemeClr val="tx1"/>
                </a:solidFill>
                <a:latin typeface="Calibri" panose="020F0502020204030204" pitchFamily="34" charset="0"/>
                <a:cs typeface="Calibri" panose="020F0502020204030204" pitchFamily="34" charset="0"/>
              </a:rPr>
              <a:t>In his opinion, the festival was very ____________. </a:t>
            </a:r>
          </a:p>
        </p:txBody>
      </p:sp>
      <p:sp>
        <p:nvSpPr>
          <p:cNvPr id="10" name="TextBox 9">
            <a:extLst>
              <a:ext uri="{FF2B5EF4-FFF2-40B4-BE49-F238E27FC236}">
                <a16:creationId xmlns:a16="http://schemas.microsoft.com/office/drawing/2014/main" id="{81D3CDD3-4106-6842-B976-2F6FEDC1B4EA}"/>
              </a:ext>
            </a:extLst>
          </p:cNvPr>
          <p:cNvSpPr txBox="1"/>
          <p:nvPr/>
        </p:nvSpPr>
        <p:spPr>
          <a:xfrm>
            <a:off x="6695403" y="1134714"/>
            <a:ext cx="1893467"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first weekend</a:t>
            </a:r>
          </a:p>
        </p:txBody>
      </p:sp>
      <p:sp>
        <p:nvSpPr>
          <p:cNvPr id="11" name="TextBox 10">
            <a:extLst>
              <a:ext uri="{FF2B5EF4-FFF2-40B4-BE49-F238E27FC236}">
                <a16:creationId xmlns:a16="http://schemas.microsoft.com/office/drawing/2014/main" id="{ED9FFF9A-80E0-5546-8A3E-D1292073780A}"/>
              </a:ext>
            </a:extLst>
          </p:cNvPr>
          <p:cNvSpPr txBox="1"/>
          <p:nvPr/>
        </p:nvSpPr>
        <p:spPr>
          <a:xfrm>
            <a:off x="4766499" y="1675996"/>
            <a:ext cx="1354858"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countries</a:t>
            </a:r>
          </a:p>
        </p:txBody>
      </p:sp>
      <p:sp>
        <p:nvSpPr>
          <p:cNvPr id="12" name="TextBox 11">
            <a:extLst>
              <a:ext uri="{FF2B5EF4-FFF2-40B4-BE49-F238E27FC236}">
                <a16:creationId xmlns:a16="http://schemas.microsoft.com/office/drawing/2014/main" id="{A8210B68-D802-A04E-8C6A-B3BF05B47903}"/>
              </a:ext>
            </a:extLst>
          </p:cNvPr>
          <p:cNvSpPr txBox="1"/>
          <p:nvPr/>
        </p:nvSpPr>
        <p:spPr>
          <a:xfrm>
            <a:off x="6805762" y="2211888"/>
            <a:ext cx="2234907"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walked together</a:t>
            </a:r>
          </a:p>
        </p:txBody>
      </p:sp>
      <p:sp>
        <p:nvSpPr>
          <p:cNvPr id="13" name="TextBox 12">
            <a:extLst>
              <a:ext uri="{FF2B5EF4-FFF2-40B4-BE49-F238E27FC236}">
                <a16:creationId xmlns:a16="http://schemas.microsoft.com/office/drawing/2014/main" id="{B4ACF56E-FA21-BF44-8575-39FB90E7E8F9}"/>
              </a:ext>
            </a:extLst>
          </p:cNvPr>
          <p:cNvSpPr txBox="1"/>
          <p:nvPr/>
        </p:nvSpPr>
        <p:spPr>
          <a:xfrm>
            <a:off x="3510769" y="2783707"/>
            <a:ext cx="1810111"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performance</a:t>
            </a:r>
          </a:p>
        </p:txBody>
      </p:sp>
      <p:sp>
        <p:nvSpPr>
          <p:cNvPr id="14" name="TextBox 13">
            <a:extLst>
              <a:ext uri="{FF2B5EF4-FFF2-40B4-BE49-F238E27FC236}">
                <a16:creationId xmlns:a16="http://schemas.microsoft.com/office/drawing/2014/main" id="{D0592945-19C3-B641-AEBD-29DC6420F1F5}"/>
              </a:ext>
            </a:extLst>
          </p:cNvPr>
          <p:cNvSpPr txBox="1"/>
          <p:nvPr/>
        </p:nvSpPr>
        <p:spPr>
          <a:xfrm>
            <a:off x="5756942" y="3289062"/>
            <a:ext cx="1208985"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Fun Run</a:t>
            </a:r>
          </a:p>
        </p:txBody>
      </p:sp>
      <p:sp>
        <p:nvSpPr>
          <p:cNvPr id="15" name="TextBox 14">
            <a:extLst>
              <a:ext uri="{FF2B5EF4-FFF2-40B4-BE49-F238E27FC236}">
                <a16:creationId xmlns:a16="http://schemas.microsoft.com/office/drawing/2014/main" id="{E9EED0B0-6973-3C47-8079-A6F1E28F1862}"/>
              </a:ext>
            </a:extLst>
          </p:cNvPr>
          <p:cNvSpPr txBox="1"/>
          <p:nvPr/>
        </p:nvSpPr>
        <p:spPr>
          <a:xfrm>
            <a:off x="5890968" y="3891418"/>
            <a:ext cx="1151277"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exciting</a:t>
            </a:r>
          </a:p>
        </p:txBody>
      </p:sp>
    </p:spTree>
    <p:extLst>
      <p:ext uri="{BB962C8B-B14F-4D97-AF65-F5344CB8AC3E}">
        <p14:creationId xmlns:p14="http://schemas.microsoft.com/office/powerpoint/2010/main" val="313026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linds(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blinds(horizontal)">
                                      <p:cBhvr>
                                        <p:cTn id="3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917"/>
            <a:ext cx="12363947" cy="69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272;g11323f50106_0_2"/>
          <p:cNvSpPr txBox="1"/>
          <p:nvPr/>
        </p:nvSpPr>
        <p:spPr>
          <a:xfrm>
            <a:off x="539852" y="1254947"/>
            <a:ext cx="396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6" name="Google Shape;274;g11323f50106_0_2"/>
          <p:cNvSpPr txBox="1"/>
          <p:nvPr/>
        </p:nvSpPr>
        <p:spPr>
          <a:xfrm>
            <a:off x="487066" y="199630"/>
            <a:ext cx="2549211" cy="584735"/>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kern="1200" dirty="0" smtClean="0">
                <a:solidFill>
                  <a:schemeClr val="tx1"/>
                </a:solidFill>
                <a:effectLst>
                  <a:glow rad="88900">
                    <a:schemeClr val="bg1"/>
                  </a:glow>
                </a:effectLst>
                <a:latin typeface="Calibri" panose="020F0502020204030204" pitchFamily="34" charset="0"/>
                <a:ea typeface="+mn-ea"/>
                <a:cs typeface="Calibri" panose="020F0502020204030204" pitchFamily="34" charset="0"/>
              </a:rPr>
              <a:t>II. SPEAKING</a:t>
            </a:r>
            <a:endParaRPr sz="32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7" name="Google Shape;275;g11323f50106_0_2"/>
          <p:cNvSpPr txBox="1"/>
          <p:nvPr/>
        </p:nvSpPr>
        <p:spPr>
          <a:xfrm>
            <a:off x="869117" y="906232"/>
            <a:ext cx="11200962" cy="584745"/>
          </a:xfrm>
          <a:prstGeom prst="rect">
            <a:avLst/>
          </a:prstGeom>
          <a:noFill/>
          <a:ln>
            <a:noFill/>
          </a:ln>
        </p:spPr>
        <p:txBody>
          <a:bodyPr spcFirstLastPara="1" wrap="square" lIns="91425" tIns="91425" rIns="91425" bIns="91425" anchor="t" anchorCtr="0">
            <a:spAutoFit/>
          </a:bodyPr>
          <a:lstStyle/>
          <a:p>
            <a:r>
              <a:rPr lang="en-US" sz="2600" b="1" dirty="0"/>
              <a:t>Match the questions and answers about a festival someone joined. </a:t>
            </a:r>
            <a:endParaRPr lang="en-US" sz="2600" dirty="0"/>
          </a:p>
        </p:txBody>
      </p:sp>
      <p:grpSp>
        <p:nvGrpSpPr>
          <p:cNvPr id="8" name="Group 7">
            <a:extLst>
              <a:ext uri="{FF2B5EF4-FFF2-40B4-BE49-F238E27FC236}">
                <a16:creationId xmlns:a16="http://schemas.microsoft.com/office/drawing/2014/main" id="{4EBC4A65-2C3A-054B-8D28-592C5A64E3EE}"/>
              </a:ext>
            </a:extLst>
          </p:cNvPr>
          <p:cNvGrpSpPr/>
          <p:nvPr/>
        </p:nvGrpSpPr>
        <p:grpSpPr>
          <a:xfrm>
            <a:off x="349866" y="896017"/>
            <a:ext cx="519251" cy="584775"/>
            <a:chOff x="487066" y="1334106"/>
            <a:chExt cx="582963" cy="657458"/>
          </a:xfrm>
          <a:solidFill>
            <a:srgbClr val="009FA5"/>
          </a:solidFill>
        </p:grpSpPr>
        <p:sp>
          <p:nvSpPr>
            <p:cNvPr id="9" name="Rounded Rectangle 8">
              <a:extLst>
                <a:ext uri="{FF2B5EF4-FFF2-40B4-BE49-F238E27FC236}">
                  <a16:creationId xmlns:a16="http://schemas.microsoft.com/office/drawing/2014/main" id="{49836245-2B7A-554E-B217-5390D398507D}"/>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0" name="TextBox 9">
              <a:extLst>
                <a:ext uri="{FF2B5EF4-FFF2-40B4-BE49-F238E27FC236}">
                  <a16:creationId xmlns:a16="http://schemas.microsoft.com/office/drawing/2014/main" id="{643DE461-D83D-CB4C-A8A4-883B92EADC83}"/>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4</a:t>
              </a:r>
              <a:endParaRPr lang="en-US" sz="3200" b="1" dirty="0">
                <a:solidFill>
                  <a:schemeClr val="bg1"/>
                </a:solidFill>
                <a:latin typeface="Myriad Pro" pitchFamily="34" charset="0"/>
              </a:endParaRPr>
            </a:p>
          </p:txBody>
        </p:sp>
      </p:grpSp>
      <p:graphicFrame>
        <p:nvGraphicFramePr>
          <p:cNvPr id="11" name="Table 10">
            <a:extLst>
              <a:ext uri="{FF2B5EF4-FFF2-40B4-BE49-F238E27FC236}">
                <a16:creationId xmlns:a16="http://schemas.microsoft.com/office/drawing/2014/main" id="{3D5F313A-45C3-E940-913C-0005590009A3}"/>
              </a:ext>
            </a:extLst>
          </p:cNvPr>
          <p:cNvGraphicFramePr>
            <a:graphicFrameLocks noGrp="1"/>
          </p:cNvGraphicFramePr>
          <p:nvPr>
            <p:extLst>
              <p:ext uri="{D42A27DB-BD31-4B8C-83A1-F6EECF244321}">
                <p14:modId xmlns:p14="http://schemas.microsoft.com/office/powerpoint/2010/main" val="3106847077"/>
              </p:ext>
            </p:extLst>
          </p:nvPr>
        </p:nvGraphicFramePr>
        <p:xfrm>
          <a:off x="349866" y="1685166"/>
          <a:ext cx="11720213" cy="3474720"/>
        </p:xfrm>
        <a:graphic>
          <a:graphicData uri="http://schemas.openxmlformats.org/drawingml/2006/table">
            <a:tbl>
              <a:tblPr firstRow="1" bandRow="1">
                <a:tableStyleId>{BE69C83A-AFC3-4AAB-99D9-58E6C022D89E}</a:tableStyleId>
              </a:tblPr>
              <a:tblGrid>
                <a:gridCol w="4474382">
                  <a:extLst>
                    <a:ext uri="{9D8B030D-6E8A-4147-A177-3AD203B41FA5}">
                      <a16:colId xmlns:a16="http://schemas.microsoft.com/office/drawing/2014/main" val="1998689205"/>
                    </a:ext>
                  </a:extLst>
                </a:gridCol>
                <a:gridCol w="6180083">
                  <a:extLst>
                    <a:ext uri="{9D8B030D-6E8A-4147-A177-3AD203B41FA5}">
                      <a16:colId xmlns:a16="http://schemas.microsoft.com/office/drawing/2014/main" val="1071104716"/>
                    </a:ext>
                  </a:extLst>
                </a:gridCol>
                <a:gridCol w="1065748">
                  <a:extLst>
                    <a:ext uri="{9D8B030D-6E8A-4147-A177-3AD203B41FA5}">
                      <a16:colId xmlns:a16="http://schemas.microsoft.com/office/drawing/2014/main" val="2648492119"/>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i="0" u="none" strike="noStrike" cap="none" dirty="0">
                          <a:solidFill>
                            <a:srgbClr val="000000"/>
                          </a:solidFill>
                          <a:effectLst/>
                          <a:latin typeface="Arial"/>
                          <a:ea typeface="Arial"/>
                          <a:cs typeface="Arial"/>
                          <a:sym typeface="Arial"/>
                        </a:rPr>
                        <a:t>1. </a:t>
                      </a:r>
                      <a:r>
                        <a:rPr lang="en-US" sz="2200" b="0" i="0" u="none" strike="noStrike" cap="none" dirty="0">
                          <a:solidFill>
                            <a:srgbClr val="000000"/>
                          </a:solidFill>
                          <a:effectLst/>
                          <a:latin typeface="Arial"/>
                          <a:ea typeface="Arial"/>
                          <a:cs typeface="Arial"/>
                          <a:sym typeface="Arial"/>
                        </a:rPr>
                        <a:t>What festival did you join? </a:t>
                      </a: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rgbClr val="03A9AF"/>
                          </a:solidFill>
                        </a:rPr>
                        <a:t>a. </a:t>
                      </a:r>
                      <a:r>
                        <a:rPr lang="en-US" sz="2200" b="0" i="0" u="none" strike="noStrike" cap="none" dirty="0">
                          <a:solidFill>
                            <a:srgbClr val="000000"/>
                          </a:solidFill>
                          <a:effectLst/>
                          <a:latin typeface="Arial"/>
                          <a:ea typeface="Arial"/>
                          <a:cs typeface="Arial"/>
                          <a:sym typeface="Arial"/>
                        </a:rPr>
                        <a:t>Yes, very much because there was a lot to   do. </a:t>
                      </a:r>
                    </a:p>
                  </a:txBody>
                  <a:tcPr/>
                </a:tc>
                <a:tc>
                  <a:txBody>
                    <a:bodyPr/>
                    <a:lstStyle/>
                    <a:p>
                      <a:pPr algn="just"/>
                      <a:endParaRPr lang="en-US" sz="2200" b="0" dirty="0"/>
                    </a:p>
                  </a:txBody>
                  <a:tcPr/>
                </a:tc>
                <a:extLst>
                  <a:ext uri="{0D108BD9-81ED-4DB2-BD59-A6C34878D82A}">
                    <a16:rowId xmlns:a16="http://schemas.microsoft.com/office/drawing/2014/main" val="1514666391"/>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i="0" u="none" strike="noStrike" cap="none" dirty="0">
                          <a:solidFill>
                            <a:srgbClr val="000000"/>
                          </a:solidFill>
                          <a:effectLst/>
                          <a:latin typeface="Arial"/>
                          <a:ea typeface="Arial"/>
                          <a:cs typeface="Arial"/>
                          <a:sym typeface="Arial"/>
                        </a:rPr>
                        <a:t>2. </a:t>
                      </a:r>
                      <a:r>
                        <a:rPr lang="en-US" sz="2200" b="0" i="0" u="none" strike="noStrike" cap="none" dirty="0">
                          <a:solidFill>
                            <a:srgbClr val="000000"/>
                          </a:solidFill>
                          <a:effectLst/>
                          <a:latin typeface="Arial"/>
                          <a:ea typeface="Arial"/>
                          <a:cs typeface="Arial"/>
                          <a:sym typeface="Arial"/>
                        </a:rPr>
                        <a:t>Where and when did you join it? </a:t>
                      </a: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rgbClr val="03A9AF"/>
                          </a:solidFill>
                        </a:rPr>
                        <a:t>b. </a:t>
                      </a:r>
                      <a:r>
                        <a:rPr lang="en-US" sz="2200" b="0" i="0" u="none" strike="noStrike" cap="none" dirty="0">
                          <a:solidFill>
                            <a:srgbClr val="000000"/>
                          </a:solidFill>
                          <a:effectLst/>
                          <a:latin typeface="Arial"/>
                          <a:ea typeface="Arial"/>
                          <a:cs typeface="Arial"/>
                          <a:sym typeface="Arial"/>
                        </a:rPr>
                        <a:t>I joined the festival in </a:t>
                      </a:r>
                      <a:r>
                        <a:rPr lang="en-US" sz="2200" b="0" i="0" u="none" strike="noStrike" cap="none" dirty="0" err="1">
                          <a:solidFill>
                            <a:srgbClr val="000000"/>
                          </a:solidFill>
                          <a:effectLst/>
                          <a:latin typeface="Arial"/>
                          <a:ea typeface="Arial"/>
                          <a:cs typeface="Arial"/>
                          <a:sym typeface="Arial"/>
                        </a:rPr>
                        <a:t>Phu</a:t>
                      </a:r>
                      <a:r>
                        <a:rPr lang="en-US" sz="2200" b="0" i="0" u="none" strike="noStrike" cap="none" dirty="0">
                          <a:solidFill>
                            <a:srgbClr val="000000"/>
                          </a:solidFill>
                          <a:effectLst/>
                          <a:latin typeface="Arial"/>
                          <a:ea typeface="Arial"/>
                          <a:cs typeface="Arial"/>
                          <a:sym typeface="Arial"/>
                        </a:rPr>
                        <a:t> Yen last March. </a:t>
                      </a:r>
                    </a:p>
                  </a:txBody>
                  <a:tcPr/>
                </a:tc>
                <a:tc>
                  <a:txBody>
                    <a:bodyPr/>
                    <a:lstStyle/>
                    <a:p>
                      <a:pPr algn="just"/>
                      <a:endParaRPr lang="en-US" sz="2200" b="0"/>
                    </a:p>
                  </a:txBody>
                  <a:tcPr/>
                </a:tc>
                <a:extLst>
                  <a:ext uri="{0D108BD9-81ED-4DB2-BD59-A6C34878D82A}">
                    <a16:rowId xmlns:a16="http://schemas.microsoft.com/office/drawing/2014/main" val="2741050966"/>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t>3. </a:t>
                      </a:r>
                      <a:r>
                        <a:rPr lang="en-US" sz="2200" b="0" i="0" u="none" strike="noStrike" cap="none" dirty="0">
                          <a:solidFill>
                            <a:srgbClr val="000000"/>
                          </a:solidFill>
                          <a:effectLst/>
                          <a:latin typeface="Arial"/>
                          <a:ea typeface="Arial"/>
                          <a:cs typeface="Arial"/>
                          <a:sym typeface="Arial"/>
                        </a:rPr>
                        <a:t>Why do people celebrate it? </a:t>
                      </a: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rgbClr val="03A9AF"/>
                          </a:solidFill>
                        </a:rPr>
                        <a:t>c. </a:t>
                      </a:r>
                      <a:r>
                        <a:rPr lang="en-US" sz="2200" b="0" i="0" u="none" strike="noStrike" cap="none" dirty="0">
                          <a:solidFill>
                            <a:srgbClr val="000000"/>
                          </a:solidFill>
                          <a:effectLst/>
                          <a:latin typeface="Arial"/>
                          <a:ea typeface="Arial"/>
                          <a:cs typeface="Arial"/>
                          <a:sym typeface="Arial"/>
                        </a:rPr>
                        <a:t>I watched people play drums, sing traditional songs, and dance. I also played traditional games with the children there. </a:t>
                      </a:r>
                    </a:p>
                  </a:txBody>
                  <a:tcPr/>
                </a:tc>
                <a:tc>
                  <a:txBody>
                    <a:bodyPr/>
                    <a:lstStyle/>
                    <a:p>
                      <a:pPr algn="just"/>
                      <a:endParaRPr lang="en-US" sz="2200" b="0"/>
                    </a:p>
                  </a:txBody>
                  <a:tcPr/>
                </a:tc>
                <a:extLst>
                  <a:ext uri="{0D108BD9-81ED-4DB2-BD59-A6C34878D82A}">
                    <a16:rowId xmlns:a16="http://schemas.microsoft.com/office/drawing/2014/main" val="560750003"/>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t>4. </a:t>
                      </a:r>
                      <a:r>
                        <a:rPr lang="en-US" sz="2200" b="0" i="0" u="none" strike="noStrike" cap="none" dirty="0">
                          <a:solidFill>
                            <a:srgbClr val="000000"/>
                          </a:solidFill>
                          <a:effectLst/>
                          <a:latin typeface="Arial"/>
                          <a:ea typeface="Arial"/>
                          <a:cs typeface="Arial"/>
                          <a:sym typeface="Arial"/>
                        </a:rPr>
                        <a:t>What did you do there? </a:t>
                      </a: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rgbClr val="03A9AF"/>
                          </a:solidFill>
                        </a:rPr>
                        <a:t>d. </a:t>
                      </a:r>
                      <a:r>
                        <a:rPr lang="en-US" sz="2200" b="0" i="0" u="none" strike="noStrike" cap="none" dirty="0">
                          <a:solidFill>
                            <a:srgbClr val="000000"/>
                          </a:solidFill>
                          <a:effectLst/>
                          <a:latin typeface="Arial"/>
                          <a:ea typeface="Arial"/>
                          <a:cs typeface="Arial"/>
                          <a:sym typeface="Arial"/>
                        </a:rPr>
                        <a:t>I joined the Hoi </a:t>
                      </a:r>
                      <a:r>
                        <a:rPr lang="en-US" sz="2200" b="0" i="0" u="none" strike="noStrike" cap="none" dirty="0" err="1">
                          <a:solidFill>
                            <a:srgbClr val="000000"/>
                          </a:solidFill>
                          <a:effectLst/>
                          <a:latin typeface="Arial"/>
                          <a:ea typeface="Arial"/>
                          <a:cs typeface="Arial"/>
                          <a:sym typeface="Arial"/>
                        </a:rPr>
                        <a:t>Mua</a:t>
                      </a:r>
                      <a:r>
                        <a:rPr lang="en-US" sz="2200" b="0" i="0" u="none" strike="noStrike" cap="none" dirty="0">
                          <a:solidFill>
                            <a:srgbClr val="000000"/>
                          </a:solidFill>
                          <a:effectLst/>
                          <a:latin typeface="Arial"/>
                          <a:ea typeface="Arial"/>
                          <a:cs typeface="Arial"/>
                          <a:sym typeface="Arial"/>
                        </a:rPr>
                        <a:t> Festival. </a:t>
                      </a:r>
                    </a:p>
                  </a:txBody>
                  <a:tcPr/>
                </a:tc>
                <a:tc>
                  <a:txBody>
                    <a:bodyPr/>
                    <a:lstStyle/>
                    <a:p>
                      <a:pPr algn="just"/>
                      <a:endParaRPr lang="en-US" sz="2200" b="0" dirty="0"/>
                    </a:p>
                  </a:txBody>
                  <a:tcPr/>
                </a:tc>
                <a:extLst>
                  <a:ext uri="{0D108BD9-81ED-4DB2-BD59-A6C34878D82A}">
                    <a16:rowId xmlns:a16="http://schemas.microsoft.com/office/drawing/2014/main" val="653981739"/>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t>5. </a:t>
                      </a:r>
                      <a:r>
                        <a:rPr lang="en-US" sz="2200" b="0" i="0" u="none" strike="noStrike" cap="none" dirty="0">
                          <a:solidFill>
                            <a:srgbClr val="000000"/>
                          </a:solidFill>
                          <a:effectLst/>
                          <a:latin typeface="Arial"/>
                          <a:ea typeface="Arial"/>
                          <a:cs typeface="Arial"/>
                          <a:sym typeface="Arial"/>
                        </a:rPr>
                        <a:t>Did you like the festival?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effectLst/>
                          <a:latin typeface="Arial"/>
                          <a:ea typeface="Arial"/>
                          <a:cs typeface="Arial"/>
                          <a:sym typeface="Arial"/>
                        </a:rPr>
                        <a:t>    Why or why not? </a:t>
                      </a: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rgbClr val="03A9AF"/>
                          </a:solidFill>
                        </a:rPr>
                        <a:t>e. </a:t>
                      </a:r>
                      <a:r>
                        <a:rPr lang="en-US" sz="2200" b="0" i="0" u="none" strike="noStrike" cap="none" dirty="0">
                          <a:solidFill>
                            <a:srgbClr val="000000"/>
                          </a:solidFill>
                          <a:effectLst/>
                          <a:latin typeface="Arial"/>
                          <a:ea typeface="Arial"/>
                          <a:cs typeface="Arial"/>
                          <a:sym typeface="Arial"/>
                        </a:rPr>
                        <a:t>They celebrate it to thank the Rice God and pray for a better new crop. </a:t>
                      </a:r>
                    </a:p>
                  </a:txBody>
                  <a:tcPr/>
                </a:tc>
                <a:tc>
                  <a:txBody>
                    <a:bodyPr/>
                    <a:lstStyle/>
                    <a:p>
                      <a:pPr algn="just"/>
                      <a:endParaRPr lang="en-US" sz="2200" b="0" dirty="0"/>
                    </a:p>
                  </a:txBody>
                  <a:tcPr/>
                </a:tc>
                <a:extLst>
                  <a:ext uri="{0D108BD9-81ED-4DB2-BD59-A6C34878D82A}">
                    <a16:rowId xmlns:a16="http://schemas.microsoft.com/office/drawing/2014/main" val="4102767740"/>
                  </a:ext>
                </a:extLst>
              </a:tr>
            </a:tbl>
          </a:graphicData>
        </a:graphic>
      </p:graphicFrame>
      <p:sp>
        <p:nvSpPr>
          <p:cNvPr id="12" name="TextBox 11">
            <a:extLst>
              <a:ext uri="{FF2B5EF4-FFF2-40B4-BE49-F238E27FC236}">
                <a16:creationId xmlns:a16="http://schemas.microsoft.com/office/drawing/2014/main" id="{2B44FC66-8227-8941-A375-2F8F6770A4D1}"/>
              </a:ext>
            </a:extLst>
          </p:cNvPr>
          <p:cNvSpPr txBox="1"/>
          <p:nvPr/>
        </p:nvSpPr>
        <p:spPr>
          <a:xfrm>
            <a:off x="11145875" y="1869163"/>
            <a:ext cx="734496"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b="1" dirty="0">
                <a:solidFill>
                  <a:srgbClr val="FF0000"/>
                </a:solidFill>
                <a:latin typeface="Calibri" panose="020F0502020204030204" pitchFamily="34" charset="0"/>
                <a:cs typeface="Calibri" panose="020F0502020204030204" pitchFamily="34" charset="0"/>
              </a:rPr>
              <a:t>1 - d</a:t>
            </a:r>
          </a:p>
        </p:txBody>
      </p:sp>
      <p:sp>
        <p:nvSpPr>
          <p:cNvPr id="13" name="TextBox 12">
            <a:extLst>
              <a:ext uri="{FF2B5EF4-FFF2-40B4-BE49-F238E27FC236}">
                <a16:creationId xmlns:a16="http://schemas.microsoft.com/office/drawing/2014/main" id="{E320669D-98F7-F44A-8B0C-F43011D5EB41}"/>
              </a:ext>
            </a:extLst>
          </p:cNvPr>
          <p:cNvSpPr txBox="1"/>
          <p:nvPr/>
        </p:nvSpPr>
        <p:spPr>
          <a:xfrm>
            <a:off x="11150953" y="2479284"/>
            <a:ext cx="734496"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b="1" dirty="0">
                <a:solidFill>
                  <a:srgbClr val="FF0000"/>
                </a:solidFill>
                <a:latin typeface="Calibri" panose="020F0502020204030204" pitchFamily="34" charset="0"/>
                <a:cs typeface="Calibri" panose="020F0502020204030204" pitchFamily="34" charset="0"/>
              </a:rPr>
              <a:t>2 - b</a:t>
            </a:r>
          </a:p>
        </p:txBody>
      </p:sp>
      <p:sp>
        <p:nvSpPr>
          <p:cNvPr id="14" name="TextBox 13">
            <a:extLst>
              <a:ext uri="{FF2B5EF4-FFF2-40B4-BE49-F238E27FC236}">
                <a16:creationId xmlns:a16="http://schemas.microsoft.com/office/drawing/2014/main" id="{E5B5276F-5374-DD44-A7E7-7E4463EE7FC2}"/>
              </a:ext>
            </a:extLst>
          </p:cNvPr>
          <p:cNvSpPr txBox="1"/>
          <p:nvPr/>
        </p:nvSpPr>
        <p:spPr>
          <a:xfrm>
            <a:off x="11145875" y="3152119"/>
            <a:ext cx="72648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b="1" dirty="0">
                <a:solidFill>
                  <a:srgbClr val="FF0000"/>
                </a:solidFill>
                <a:latin typeface="Calibri" panose="020F0502020204030204" pitchFamily="34" charset="0"/>
                <a:cs typeface="Calibri" panose="020F0502020204030204" pitchFamily="34" charset="0"/>
              </a:rPr>
              <a:t>3 - e</a:t>
            </a:r>
          </a:p>
        </p:txBody>
      </p:sp>
      <p:sp>
        <p:nvSpPr>
          <p:cNvPr id="15" name="TextBox 14">
            <a:extLst>
              <a:ext uri="{FF2B5EF4-FFF2-40B4-BE49-F238E27FC236}">
                <a16:creationId xmlns:a16="http://schemas.microsoft.com/office/drawing/2014/main" id="{8EC1C30E-3CE0-7747-8DA7-4114621F2B5A}"/>
              </a:ext>
            </a:extLst>
          </p:cNvPr>
          <p:cNvSpPr txBox="1"/>
          <p:nvPr/>
        </p:nvSpPr>
        <p:spPr>
          <a:xfrm>
            <a:off x="11150953" y="3973410"/>
            <a:ext cx="702436"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b="1" dirty="0">
                <a:solidFill>
                  <a:srgbClr val="FF0000"/>
                </a:solidFill>
                <a:latin typeface="Calibri" panose="020F0502020204030204" pitchFamily="34" charset="0"/>
                <a:cs typeface="Calibri" panose="020F0502020204030204" pitchFamily="34" charset="0"/>
              </a:rPr>
              <a:t>4 - c</a:t>
            </a:r>
          </a:p>
        </p:txBody>
      </p:sp>
      <p:sp>
        <p:nvSpPr>
          <p:cNvPr id="16" name="TextBox 15">
            <a:extLst>
              <a:ext uri="{FF2B5EF4-FFF2-40B4-BE49-F238E27FC236}">
                <a16:creationId xmlns:a16="http://schemas.microsoft.com/office/drawing/2014/main" id="{5233E7C5-A96A-BA45-9454-AE66F5AE3415}"/>
              </a:ext>
            </a:extLst>
          </p:cNvPr>
          <p:cNvSpPr txBox="1"/>
          <p:nvPr/>
        </p:nvSpPr>
        <p:spPr>
          <a:xfrm>
            <a:off x="11129889" y="4583531"/>
            <a:ext cx="72006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b="1" dirty="0">
                <a:solidFill>
                  <a:srgbClr val="FF0000"/>
                </a:solidFill>
                <a:latin typeface="Calibri" panose="020F0502020204030204" pitchFamily="34" charset="0"/>
                <a:cs typeface="Calibri" panose="020F0502020204030204" pitchFamily="34" charset="0"/>
              </a:rPr>
              <a:t>5 - a</a:t>
            </a:r>
          </a:p>
        </p:txBody>
      </p:sp>
    </p:spTree>
    <p:extLst>
      <p:ext uri="{BB962C8B-B14F-4D97-AF65-F5344CB8AC3E}">
        <p14:creationId xmlns:p14="http://schemas.microsoft.com/office/powerpoint/2010/main" val="50659253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7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linds(horizontal)">
                                      <p:cBhvr>
                                        <p:cTn id="12" dur="75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linds(horizontal)">
                                      <p:cBhvr>
                                        <p:cTn id="17" dur="75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linds(horizontal)">
                                      <p:cBhvr>
                                        <p:cTn id="22" dur="75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linds(horizontal)">
                                      <p:cBhvr>
                                        <p:cTn id="27" dur="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917"/>
            <a:ext cx="12363947" cy="69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272;g11323f50106_0_2"/>
          <p:cNvSpPr txBox="1"/>
          <p:nvPr/>
        </p:nvSpPr>
        <p:spPr>
          <a:xfrm>
            <a:off x="539852" y="1254947"/>
            <a:ext cx="396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6" name="Google Shape;275;g11323f50106_0_2"/>
          <p:cNvSpPr txBox="1"/>
          <p:nvPr/>
        </p:nvSpPr>
        <p:spPr>
          <a:xfrm>
            <a:off x="1017687" y="291626"/>
            <a:ext cx="10922065" cy="1292631"/>
          </a:xfrm>
          <a:prstGeom prst="rect">
            <a:avLst/>
          </a:prstGeom>
          <a:noFill/>
          <a:ln>
            <a:noFill/>
          </a:ln>
        </p:spPr>
        <p:txBody>
          <a:bodyPr spcFirstLastPara="1" wrap="square" lIns="91425" tIns="91425" rIns="91425" bIns="91425" anchor="t" anchorCtr="0">
            <a:spAutoFit/>
          </a:bodyPr>
          <a:lstStyle/>
          <a:p>
            <a:pPr algn="just"/>
            <a:r>
              <a:rPr lang="en-US" sz="2400" b="1" dirty="0"/>
              <a:t>Work in pairs. Ask and answer about a festival you and your friend joined, using the questions in 4 as cues. Tell the class about the festival your partner joined. </a:t>
            </a:r>
            <a:endParaRPr lang="en-US" sz="2400" dirty="0"/>
          </a:p>
        </p:txBody>
      </p:sp>
      <p:grpSp>
        <p:nvGrpSpPr>
          <p:cNvPr id="7" name="Group 6">
            <a:extLst>
              <a:ext uri="{FF2B5EF4-FFF2-40B4-BE49-F238E27FC236}">
                <a16:creationId xmlns:a16="http://schemas.microsoft.com/office/drawing/2014/main" id="{4EBC4A65-2C3A-054B-8D28-592C5A64E3EE}"/>
              </a:ext>
            </a:extLst>
          </p:cNvPr>
          <p:cNvGrpSpPr/>
          <p:nvPr/>
        </p:nvGrpSpPr>
        <p:grpSpPr>
          <a:xfrm>
            <a:off x="349867" y="322553"/>
            <a:ext cx="519251" cy="584775"/>
            <a:chOff x="487066" y="1334106"/>
            <a:chExt cx="582963" cy="657458"/>
          </a:xfrm>
          <a:solidFill>
            <a:srgbClr val="009FA5"/>
          </a:solidFill>
        </p:grpSpPr>
        <p:sp>
          <p:nvSpPr>
            <p:cNvPr id="8" name="Rounded Rectangle 7">
              <a:extLst>
                <a:ext uri="{FF2B5EF4-FFF2-40B4-BE49-F238E27FC236}">
                  <a16:creationId xmlns:a16="http://schemas.microsoft.com/office/drawing/2014/main" id="{49836245-2B7A-554E-B217-5390D398507D}"/>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643DE461-D83D-CB4C-A8A4-883B92EADC83}"/>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5</a:t>
              </a:r>
              <a:endParaRPr lang="en-US" sz="3200" b="1" dirty="0">
                <a:solidFill>
                  <a:schemeClr val="bg1"/>
                </a:solidFill>
                <a:latin typeface="Myriad Pro" pitchFamily="34" charset="0"/>
              </a:endParaRPr>
            </a:p>
          </p:txBody>
        </p:sp>
      </p:grpSp>
      <p:pic>
        <p:nvPicPr>
          <p:cNvPr id="10" name="Picture 9">
            <a:extLst>
              <a:ext uri="{FF2B5EF4-FFF2-40B4-BE49-F238E27FC236}">
                <a16:creationId xmlns:a16="http://schemas.microsoft.com/office/drawing/2014/main" id="{27B6F977-F8FB-224D-8775-950D4DB7C59F}"/>
              </a:ext>
            </a:extLst>
          </p:cNvPr>
          <p:cNvPicPr>
            <a:picLocks noChangeAspect="1"/>
          </p:cNvPicPr>
          <p:nvPr/>
        </p:nvPicPr>
        <p:blipFill>
          <a:blip r:embed="rId4"/>
          <a:stretch>
            <a:fillRect/>
          </a:stretch>
        </p:blipFill>
        <p:spPr>
          <a:xfrm>
            <a:off x="713551" y="2172544"/>
            <a:ext cx="3349350" cy="2336800"/>
          </a:xfrm>
          <a:prstGeom prst="rect">
            <a:avLst/>
          </a:prstGeom>
        </p:spPr>
      </p:pic>
      <p:pic>
        <p:nvPicPr>
          <p:cNvPr id="11" name="Picture 10">
            <a:extLst>
              <a:ext uri="{FF2B5EF4-FFF2-40B4-BE49-F238E27FC236}">
                <a16:creationId xmlns:a16="http://schemas.microsoft.com/office/drawing/2014/main" id="{1979EAE5-D359-6442-9538-B006EF774F42}"/>
              </a:ext>
            </a:extLst>
          </p:cNvPr>
          <p:cNvPicPr>
            <a:picLocks noChangeAspect="1"/>
          </p:cNvPicPr>
          <p:nvPr/>
        </p:nvPicPr>
        <p:blipFill>
          <a:blip r:embed="rId5"/>
          <a:stretch>
            <a:fillRect/>
          </a:stretch>
        </p:blipFill>
        <p:spPr>
          <a:xfrm>
            <a:off x="4260782" y="2172544"/>
            <a:ext cx="3349350" cy="2324100"/>
          </a:xfrm>
          <a:prstGeom prst="rect">
            <a:avLst/>
          </a:prstGeom>
        </p:spPr>
      </p:pic>
      <p:pic>
        <p:nvPicPr>
          <p:cNvPr id="12" name="Picture 11">
            <a:extLst>
              <a:ext uri="{FF2B5EF4-FFF2-40B4-BE49-F238E27FC236}">
                <a16:creationId xmlns:a16="http://schemas.microsoft.com/office/drawing/2014/main" id="{772F26C3-D91E-8B4E-8C56-C78B6DFB2C02}"/>
              </a:ext>
            </a:extLst>
          </p:cNvPr>
          <p:cNvPicPr>
            <a:picLocks noChangeAspect="1"/>
          </p:cNvPicPr>
          <p:nvPr/>
        </p:nvPicPr>
        <p:blipFill>
          <a:blip r:embed="rId6"/>
          <a:stretch>
            <a:fillRect/>
          </a:stretch>
        </p:blipFill>
        <p:spPr>
          <a:xfrm>
            <a:off x="7898169" y="2185244"/>
            <a:ext cx="3349350" cy="2324100"/>
          </a:xfrm>
          <a:prstGeom prst="rect">
            <a:avLst/>
          </a:prstGeom>
        </p:spPr>
      </p:pic>
    </p:spTree>
    <p:extLst>
      <p:ext uri="{BB962C8B-B14F-4D97-AF65-F5344CB8AC3E}">
        <p14:creationId xmlns:p14="http://schemas.microsoft.com/office/powerpoint/2010/main" val="1752211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917"/>
            <a:ext cx="12363947" cy="69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275;g11323f50106_0_2"/>
          <p:cNvSpPr txBox="1"/>
          <p:nvPr/>
        </p:nvSpPr>
        <p:spPr>
          <a:xfrm>
            <a:off x="1017688" y="291626"/>
            <a:ext cx="8266990" cy="923299"/>
          </a:xfrm>
          <a:prstGeom prst="rect">
            <a:avLst/>
          </a:prstGeom>
          <a:noFill/>
          <a:ln>
            <a:noFill/>
          </a:ln>
        </p:spPr>
        <p:txBody>
          <a:bodyPr spcFirstLastPara="1" wrap="square" lIns="91425" tIns="91425" rIns="91425" bIns="91425" anchor="t" anchorCtr="0">
            <a:spAutoFit/>
          </a:bodyPr>
          <a:lstStyle/>
          <a:p>
            <a:pPr algn="just"/>
            <a:r>
              <a:rPr lang="en-US" sz="2400" b="1" dirty="0"/>
              <a:t>Work in pairs. Ask and answer about a festival you and your friend joined, using the questions in 4 as cues. </a:t>
            </a:r>
            <a:endParaRPr lang="en-US" sz="2400" dirty="0"/>
          </a:p>
        </p:txBody>
      </p:sp>
      <p:grpSp>
        <p:nvGrpSpPr>
          <p:cNvPr id="6" name="Group 5">
            <a:extLst>
              <a:ext uri="{FF2B5EF4-FFF2-40B4-BE49-F238E27FC236}">
                <a16:creationId xmlns:a16="http://schemas.microsoft.com/office/drawing/2014/main" id="{4EBC4A65-2C3A-054B-8D28-592C5A64E3EE}"/>
              </a:ext>
            </a:extLst>
          </p:cNvPr>
          <p:cNvGrpSpPr/>
          <p:nvPr/>
        </p:nvGrpSpPr>
        <p:grpSpPr>
          <a:xfrm>
            <a:off x="349867" y="322553"/>
            <a:ext cx="519251" cy="584775"/>
            <a:chOff x="487066" y="1334106"/>
            <a:chExt cx="582963" cy="657458"/>
          </a:xfrm>
          <a:solidFill>
            <a:srgbClr val="009FA5"/>
          </a:solidFill>
        </p:grpSpPr>
        <p:sp>
          <p:nvSpPr>
            <p:cNvPr id="7" name="Rounded Rectangle 6">
              <a:extLst>
                <a:ext uri="{FF2B5EF4-FFF2-40B4-BE49-F238E27FC236}">
                  <a16:creationId xmlns:a16="http://schemas.microsoft.com/office/drawing/2014/main" id="{49836245-2B7A-554E-B217-5390D398507D}"/>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8" name="TextBox 7">
              <a:extLst>
                <a:ext uri="{FF2B5EF4-FFF2-40B4-BE49-F238E27FC236}">
                  <a16:creationId xmlns:a16="http://schemas.microsoft.com/office/drawing/2014/main" id="{643DE461-D83D-CB4C-A8A4-883B92EADC83}"/>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5</a:t>
              </a:r>
              <a:endParaRPr lang="en-US" sz="3200" b="1" dirty="0">
                <a:solidFill>
                  <a:schemeClr val="bg1"/>
                </a:solidFill>
                <a:latin typeface="Myriad Pro" pitchFamily="34" charset="0"/>
              </a:endParaRPr>
            </a:p>
          </p:txBody>
        </p:sp>
      </p:grpSp>
      <p:pic>
        <p:nvPicPr>
          <p:cNvPr id="9" name="Picture 8">
            <a:extLst>
              <a:ext uri="{FF2B5EF4-FFF2-40B4-BE49-F238E27FC236}">
                <a16:creationId xmlns:a16="http://schemas.microsoft.com/office/drawing/2014/main" id="{772F26C3-D91E-8B4E-8C56-C78B6DFB2C02}"/>
              </a:ext>
            </a:extLst>
          </p:cNvPr>
          <p:cNvPicPr>
            <a:picLocks noChangeAspect="1"/>
          </p:cNvPicPr>
          <p:nvPr/>
        </p:nvPicPr>
        <p:blipFill>
          <a:blip r:embed="rId4"/>
          <a:stretch>
            <a:fillRect/>
          </a:stretch>
        </p:blipFill>
        <p:spPr>
          <a:xfrm>
            <a:off x="8842650" y="1274272"/>
            <a:ext cx="3349350" cy="2266097"/>
          </a:xfrm>
          <a:prstGeom prst="rect">
            <a:avLst/>
          </a:prstGeom>
        </p:spPr>
      </p:pic>
      <p:sp>
        <p:nvSpPr>
          <p:cNvPr id="10" name="Rectangle 9"/>
          <p:cNvSpPr/>
          <p:nvPr/>
        </p:nvSpPr>
        <p:spPr>
          <a:xfrm>
            <a:off x="754683" y="1336215"/>
            <a:ext cx="7912359" cy="4524315"/>
          </a:xfrm>
          <a:prstGeom prst="rect">
            <a:avLst/>
          </a:prstGeom>
        </p:spPr>
        <p:txBody>
          <a:bodyPr wrap="square">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A: </a:t>
            </a:r>
            <a:r>
              <a:rPr lang="en-US" sz="2400" dirty="0" smtClean="0">
                <a:latin typeface="Times New Roman" panose="02020603050405020304" pitchFamily="18" charset="0"/>
                <a:cs typeface="Times New Roman" panose="02020603050405020304" pitchFamily="18" charset="0"/>
              </a:rPr>
              <a:t>What </a:t>
            </a:r>
            <a:r>
              <a:rPr lang="en-US" sz="2400" dirty="0">
                <a:latin typeface="Times New Roman" panose="02020603050405020304" pitchFamily="18" charset="0"/>
                <a:cs typeface="Times New Roman" panose="02020603050405020304" pitchFamily="18" charset="0"/>
              </a:rPr>
              <a:t>festival did you join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smtClean="0">
                <a:solidFill>
                  <a:srgbClr val="03A9AF"/>
                </a:solidFill>
                <a:latin typeface="Times New Roman" panose="02020603050405020304" pitchFamily="18" charset="0"/>
                <a:cs typeface="Times New Roman" panose="02020603050405020304" pitchFamily="18" charset="0"/>
              </a:rPr>
              <a:t>B: </a:t>
            </a:r>
            <a:r>
              <a:rPr lang="en-US" sz="2400" dirty="0" smtClean="0">
                <a:latin typeface="Times New Roman" panose="02020603050405020304" pitchFamily="18" charset="0"/>
                <a:cs typeface="Times New Roman" panose="02020603050405020304" pitchFamily="18" charset="0"/>
              </a:rPr>
              <a:t>I </a:t>
            </a:r>
            <a:r>
              <a:rPr lang="en-US" sz="2400" dirty="0">
                <a:latin typeface="Times New Roman" panose="02020603050405020304" pitchFamily="18" charset="0"/>
                <a:cs typeface="Times New Roman" panose="02020603050405020304" pitchFamily="18" charset="0"/>
              </a:rPr>
              <a:t>joined Mid-Autumn Festival</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Where and when did you join it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03A9AF"/>
                </a:solidFill>
                <a:latin typeface="Times New Roman" panose="02020603050405020304" pitchFamily="18" charset="0"/>
                <a:cs typeface="Times New Roman" panose="02020603050405020304" pitchFamily="18" charset="0"/>
              </a:rPr>
              <a:t>B:</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 joined the festival in the middle of the eighth lunar month in my hometown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A: </a:t>
            </a:r>
            <a:r>
              <a:rPr lang="en-US" sz="2400" dirty="0" smtClean="0">
                <a:latin typeface="Times New Roman" panose="02020603050405020304" pitchFamily="18" charset="0"/>
                <a:cs typeface="Times New Roman" panose="02020603050405020304" pitchFamily="18" charset="0"/>
              </a:rPr>
              <a:t>Why </a:t>
            </a:r>
            <a:r>
              <a:rPr lang="en-US" sz="2400" dirty="0">
                <a:latin typeface="Times New Roman" panose="02020603050405020304" pitchFamily="18" charset="0"/>
                <a:cs typeface="Times New Roman" panose="02020603050405020304" pitchFamily="18" charset="0"/>
              </a:rPr>
              <a:t>do people celebrate it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03A9AF"/>
                </a:solidFill>
                <a:latin typeface="Times New Roman" panose="02020603050405020304" pitchFamily="18" charset="0"/>
                <a:cs typeface="Times New Roman" panose="02020603050405020304" pitchFamily="18" charset="0"/>
              </a:rPr>
              <a:t>B: </a:t>
            </a:r>
            <a:r>
              <a:rPr lang="en-US" sz="2400" dirty="0" smtClean="0">
                <a:latin typeface="Times New Roman" panose="02020603050405020304" pitchFamily="18" charset="0"/>
                <a:cs typeface="Times New Roman" panose="02020603050405020304" pitchFamily="18" charset="0"/>
              </a:rPr>
              <a:t>It’s </a:t>
            </a:r>
            <a:r>
              <a:rPr lang="en-US" sz="2400" dirty="0">
                <a:latin typeface="Times New Roman" panose="02020603050405020304" pitchFamily="18" charset="0"/>
                <a:cs typeface="Times New Roman" panose="02020603050405020304" pitchFamily="18" charset="0"/>
              </a:rPr>
              <a:t>a chance for people to gather</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What did you do there</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03A9AF"/>
                </a:solidFill>
                <a:latin typeface="Times New Roman" panose="02020603050405020304" pitchFamily="18" charset="0"/>
                <a:cs typeface="Times New Roman" panose="02020603050405020304" pitchFamily="18" charset="0"/>
              </a:rPr>
              <a:t>B: </a:t>
            </a:r>
            <a:r>
              <a:rPr lang="en-US" sz="2400" dirty="0" smtClean="0">
                <a:latin typeface="Times New Roman" panose="02020603050405020304" pitchFamily="18" charset="0"/>
                <a:cs typeface="Times New Roman" panose="02020603050405020304" pitchFamily="18" charset="0"/>
              </a:rPr>
              <a:t>I </a:t>
            </a:r>
            <a:r>
              <a:rPr lang="en-US" sz="2400" dirty="0">
                <a:latin typeface="Times New Roman" panose="02020603050405020304" pitchFamily="18" charset="0"/>
                <a:cs typeface="Times New Roman" panose="02020603050405020304" pitchFamily="18" charset="0"/>
              </a:rPr>
              <a:t>watched lion dances and ate moon cakes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Did you like the festival? Why or why not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solidFill>
                  <a:srgbClr val="03A9AF"/>
                </a:solidFill>
                <a:latin typeface="Times New Roman" panose="02020603050405020304" pitchFamily="18" charset="0"/>
                <a:cs typeface="Times New Roman" panose="02020603050405020304" pitchFamily="18" charset="0"/>
              </a:rPr>
              <a:t>B:</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Yes, I liked the festival much because it was funny and meaningful.</a:t>
            </a:r>
          </a:p>
        </p:txBody>
      </p:sp>
    </p:spTree>
    <p:extLst>
      <p:ext uri="{BB962C8B-B14F-4D97-AF65-F5344CB8AC3E}">
        <p14:creationId xmlns:p14="http://schemas.microsoft.com/office/powerpoint/2010/main" val="1951978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9575" y="2963876"/>
            <a:ext cx="8611747" cy="378565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50000"/>
              </a:lnSpc>
            </a:pPr>
            <a:r>
              <a:rPr lang="en-US" sz="2000" i="1" dirty="0"/>
              <a:t>My friends and I attended the Mid-Autumn Festival last year</a:t>
            </a:r>
          </a:p>
          <a:p>
            <a:pPr>
              <a:lnSpc>
                <a:spcPct val="150000"/>
              </a:lnSpc>
            </a:pPr>
            <a:r>
              <a:rPr lang="en-US" sz="2000" i="1" dirty="0"/>
              <a:t> This festival is held every year, in the middle of the eighth lunar month in my hometown. </a:t>
            </a:r>
            <a:r>
              <a:rPr lang="en-US" sz="2000" i="1" dirty="0" smtClean="0"/>
              <a:t>The Mid </a:t>
            </a:r>
            <a:r>
              <a:rPr lang="en-US" sz="2000" i="1" dirty="0"/>
              <a:t>Autumn Festival is mainly for young children in Vietnam to enjoy the best time of the year. But not only can children celebrate this day but also adults can, adults who wish to have a chance to remind their </a:t>
            </a:r>
            <a:r>
              <a:rPr lang="en-US" sz="2000" i="1" dirty="0" err="1"/>
              <a:t>their</a:t>
            </a:r>
            <a:r>
              <a:rPr lang="en-US" sz="2000" i="1" dirty="0"/>
              <a:t> childhood and feel young again. </a:t>
            </a:r>
            <a:r>
              <a:rPr lang="en-US" sz="2000" i="1" dirty="0" smtClean="0"/>
              <a:t>We watched </a:t>
            </a:r>
            <a:r>
              <a:rPr lang="en-US" sz="2000" i="1" dirty="0"/>
              <a:t>lion dances and ate moon cakes</a:t>
            </a:r>
            <a:r>
              <a:rPr lang="en-US" sz="2000" i="1" dirty="0" smtClean="0"/>
              <a:t>. </a:t>
            </a:r>
            <a:r>
              <a:rPr lang="en-US" sz="2000" i="1" dirty="0"/>
              <a:t>We liked the festival much because it was funny and meaningful</a:t>
            </a:r>
            <a:r>
              <a:rPr lang="en-US" sz="2000" i="1" dirty="0" smtClean="0"/>
              <a:t>.</a:t>
            </a:r>
            <a:endParaRPr lang="en-US" sz="2000" i="1" dirty="0"/>
          </a:p>
        </p:txBody>
      </p:sp>
      <p:sp>
        <p:nvSpPr>
          <p:cNvPr id="5" name="Google Shape;275;g11323f50106_0_2"/>
          <p:cNvSpPr txBox="1"/>
          <p:nvPr/>
        </p:nvSpPr>
        <p:spPr>
          <a:xfrm>
            <a:off x="1424960" y="185409"/>
            <a:ext cx="10922065" cy="553968"/>
          </a:xfrm>
          <a:prstGeom prst="rect">
            <a:avLst/>
          </a:prstGeom>
          <a:noFill/>
          <a:ln>
            <a:noFill/>
          </a:ln>
        </p:spPr>
        <p:txBody>
          <a:bodyPr spcFirstLastPara="1" wrap="square" lIns="91425" tIns="91425" rIns="91425" bIns="91425" anchor="t" anchorCtr="0">
            <a:spAutoFit/>
          </a:bodyPr>
          <a:lstStyle/>
          <a:p>
            <a:pPr algn="just"/>
            <a:r>
              <a:rPr lang="en-US" sz="2400" b="1" dirty="0" smtClean="0"/>
              <a:t>Tell </a:t>
            </a:r>
            <a:r>
              <a:rPr lang="en-US" sz="2400" b="1" dirty="0"/>
              <a:t>the class about the festival your partner joined. </a:t>
            </a:r>
            <a:endParaRPr lang="en-US" sz="2400" dirty="0"/>
          </a:p>
        </p:txBody>
      </p:sp>
      <p:grpSp>
        <p:nvGrpSpPr>
          <p:cNvPr id="6" name="Group 5">
            <a:extLst>
              <a:ext uri="{FF2B5EF4-FFF2-40B4-BE49-F238E27FC236}">
                <a16:creationId xmlns:a16="http://schemas.microsoft.com/office/drawing/2014/main" id="{4EBC4A65-2C3A-054B-8D28-592C5A64E3EE}"/>
              </a:ext>
            </a:extLst>
          </p:cNvPr>
          <p:cNvGrpSpPr/>
          <p:nvPr/>
        </p:nvGrpSpPr>
        <p:grpSpPr>
          <a:xfrm>
            <a:off x="905709" y="170005"/>
            <a:ext cx="519251" cy="584775"/>
            <a:chOff x="487066" y="1334106"/>
            <a:chExt cx="582963" cy="657458"/>
          </a:xfrm>
          <a:solidFill>
            <a:srgbClr val="009FA5"/>
          </a:solidFill>
        </p:grpSpPr>
        <p:sp>
          <p:nvSpPr>
            <p:cNvPr id="8" name="Rounded Rectangle 7">
              <a:extLst>
                <a:ext uri="{FF2B5EF4-FFF2-40B4-BE49-F238E27FC236}">
                  <a16:creationId xmlns:a16="http://schemas.microsoft.com/office/drawing/2014/main" id="{49836245-2B7A-554E-B217-5390D398507D}"/>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643DE461-D83D-CB4C-A8A4-883B92EADC83}"/>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5</a:t>
              </a:r>
              <a:endParaRPr lang="en-US" sz="3200" b="1" dirty="0">
                <a:solidFill>
                  <a:schemeClr val="bg1"/>
                </a:solidFill>
                <a:latin typeface="Myriad Pro" pitchFamily="34" charset="0"/>
              </a:endParaRPr>
            </a:p>
          </p:txBody>
        </p:sp>
      </p:grpSp>
      <p:pic>
        <p:nvPicPr>
          <p:cNvPr id="10" name="Picture 9">
            <a:extLst>
              <a:ext uri="{FF2B5EF4-FFF2-40B4-BE49-F238E27FC236}">
                <a16:creationId xmlns:a16="http://schemas.microsoft.com/office/drawing/2014/main" id="{772F26C3-D91E-8B4E-8C56-C78B6DFB2C02}"/>
              </a:ext>
            </a:extLst>
          </p:cNvPr>
          <p:cNvPicPr>
            <a:picLocks noChangeAspect="1"/>
          </p:cNvPicPr>
          <p:nvPr/>
        </p:nvPicPr>
        <p:blipFill>
          <a:blip r:embed="rId2"/>
          <a:stretch>
            <a:fillRect/>
          </a:stretch>
        </p:blipFill>
        <p:spPr>
          <a:xfrm>
            <a:off x="3564633" y="754780"/>
            <a:ext cx="3069432" cy="1960428"/>
          </a:xfrm>
          <a:prstGeom prst="rect">
            <a:avLst/>
          </a:prstGeom>
        </p:spPr>
      </p:pic>
    </p:spTree>
    <p:extLst>
      <p:ext uri="{BB962C8B-B14F-4D97-AF65-F5344CB8AC3E}">
        <p14:creationId xmlns:p14="http://schemas.microsoft.com/office/powerpoint/2010/main" val="176509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1100786" y="91316"/>
            <a:ext cx="2547484" cy="640389"/>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WARM-UP</a:t>
            </a:r>
            <a:endParaRPr sz="32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45" name="Google Shape;145;p5"/>
          <p:cNvSpPr/>
          <p:nvPr/>
        </p:nvSpPr>
        <p:spPr>
          <a:xfrm>
            <a:off x="4016537" y="170626"/>
            <a:ext cx="4241056" cy="481768"/>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1" i="0" u="none" strike="noStrike" cap="none" dirty="0">
                <a:solidFill>
                  <a:srgbClr val="000000"/>
                </a:solidFill>
                <a:latin typeface="Calibri" panose="020F0502020204030204" pitchFamily="34" charset="0"/>
                <a:cs typeface="Calibri" panose="020F0502020204030204" pitchFamily="34" charset="0"/>
                <a:sym typeface="Arial"/>
              </a:rPr>
              <a:t>Game: Who is faster?</a:t>
            </a:r>
            <a:r>
              <a:rPr lang="en-US" sz="3200" b="0" i="0" u="none" strike="noStrike" cap="none" dirty="0">
                <a:solidFill>
                  <a:srgbClr val="000000"/>
                </a:solidFill>
                <a:latin typeface="Calibri" panose="020F0502020204030204" pitchFamily="34" charset="0"/>
                <a:cs typeface="Calibri" panose="020F0502020204030204" pitchFamily="34" charset="0"/>
                <a:sym typeface="Arial"/>
              </a:rPr>
              <a:t/>
            </a:r>
            <a:br>
              <a:rPr lang="en-US" sz="3200" b="0" i="0" u="none" strike="noStrike" cap="none" dirty="0">
                <a:solidFill>
                  <a:srgbClr val="000000"/>
                </a:solidFill>
                <a:latin typeface="Calibri" panose="020F0502020204030204" pitchFamily="34" charset="0"/>
                <a:cs typeface="Calibri" panose="020F0502020204030204" pitchFamily="34" charset="0"/>
                <a:sym typeface="Arial"/>
              </a:rPr>
            </a:b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Rectangle 2"/>
          <p:cNvSpPr/>
          <p:nvPr/>
        </p:nvSpPr>
        <p:spPr>
          <a:xfrm>
            <a:off x="3187958" y="4022244"/>
            <a:ext cx="6096000" cy="1200329"/>
          </a:xfrm>
          <a:prstGeom prst="rect">
            <a:avLst/>
          </a:prstGeom>
        </p:spPr>
        <p:txBody>
          <a:bodyPr>
            <a:spAutoFit/>
          </a:bodyPr>
          <a:lstStyle/>
          <a:p>
            <a:r>
              <a:rPr lang="en-US" sz="2400" dirty="0" smtClean="0">
                <a:latin typeface="Times New Roman" panose="02020603050405020304" pitchFamily="18" charset="0"/>
                <a:cs typeface="Times New Roman" panose="02020603050405020304" pitchFamily="18" charset="0"/>
              </a:rPr>
              <a:t>- Each </a:t>
            </a:r>
            <a:r>
              <a:rPr lang="en-US" sz="2400" dirty="0">
                <a:latin typeface="Times New Roman" panose="02020603050405020304" pitchFamily="18" charset="0"/>
                <a:cs typeface="Times New Roman" panose="02020603050405020304" pitchFamily="18" charset="0"/>
              </a:rPr>
              <a:t>team has to run in a relay to the board to write the correct types of festivals and their symbols and meaning under the </a:t>
            </a:r>
            <a:r>
              <a:rPr lang="en-US" sz="2400" dirty="0" smtClean="0">
                <a:latin typeface="Times New Roman" panose="02020603050405020304" pitchFamily="18" charset="0"/>
                <a:cs typeface="Times New Roman" panose="02020603050405020304" pitchFamily="18" charset="0"/>
              </a:rPr>
              <a:t>pictures.</a:t>
            </a: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3187958" y="5451571"/>
            <a:ext cx="6096000" cy="1200329"/>
          </a:xfrm>
          <a:prstGeom prst="rect">
            <a:avLst/>
          </a:prstGeom>
        </p:spPr>
        <p:txBody>
          <a:bodyPr>
            <a:spAutoFit/>
          </a:bodyPr>
          <a:lstStyle/>
          <a:p>
            <a:r>
              <a:rPr lang="vi-VN" sz="2400" i="1" dirty="0">
                <a:solidFill>
                  <a:srgbClr val="0070C0"/>
                </a:solidFill>
                <a:latin typeface="Times New Roman" panose="02020603050405020304" pitchFamily="18" charset="0"/>
                <a:cs typeface="Times New Roman" panose="02020603050405020304" pitchFamily="18" charset="0"/>
              </a:rPr>
              <a:t>Mỗi đội thi chạy tiếp sức lên bảng viết đúng các loại lễ hội, biểu tượng và ý nghĩa của chúng dưới các tranh </a:t>
            </a:r>
            <a:r>
              <a:rPr lang="vi-VN" sz="2400" i="1" dirty="0" smtClean="0">
                <a:solidFill>
                  <a:srgbClr val="0070C0"/>
                </a:solidFill>
                <a:latin typeface="Times New Roman" panose="02020603050405020304" pitchFamily="18" charset="0"/>
                <a:cs typeface="Times New Roman" panose="02020603050405020304" pitchFamily="18" charset="0"/>
              </a:rPr>
              <a:t>.</a:t>
            </a:r>
            <a:endParaRPr lang="en-US" sz="2400"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15"/>
          <p:cNvSpPr txBox="1"/>
          <p:nvPr/>
        </p:nvSpPr>
        <p:spPr>
          <a:xfrm>
            <a:off x="137660" y="76220"/>
            <a:ext cx="3491949" cy="584735"/>
          </a:xfrm>
          <a:prstGeom prst="rect">
            <a:avLst/>
          </a:prstGeo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kern="1200" dirty="0" smtClean="0">
                <a:solidFill>
                  <a:schemeClr val="tx1"/>
                </a:solidFill>
                <a:effectLst>
                  <a:glow rad="88900">
                    <a:schemeClr val="bg1"/>
                  </a:glow>
                </a:effectLst>
                <a:latin typeface="Calibri" panose="020F0502020204030204" pitchFamily="34" charset="0"/>
                <a:ea typeface="+mn-ea"/>
                <a:cs typeface="Calibri" panose="020F0502020204030204" pitchFamily="34" charset="0"/>
              </a:rPr>
              <a:t>* CONSOLIDATION</a:t>
            </a:r>
            <a:endParaRPr sz="32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94884AF9-CDB4-BB4E-8A7A-16879EB19243}"/>
              </a:ext>
            </a:extLst>
          </p:cNvPr>
          <p:cNvSpPr/>
          <p:nvPr/>
        </p:nvSpPr>
        <p:spPr>
          <a:xfrm>
            <a:off x="572999" y="1155779"/>
            <a:ext cx="10735452" cy="1964512"/>
          </a:xfrm>
          <a:prstGeom prst="rect">
            <a:avLst/>
          </a:prstGeom>
        </p:spPr>
        <p:txBody>
          <a:bodyPr wrap="square">
            <a:spAutoFit/>
          </a:bodyPr>
          <a:lstStyle/>
          <a:p>
            <a:pPr marL="76200">
              <a:lnSpc>
                <a:spcPct val="150000"/>
              </a:lnSpc>
              <a:buSzPts val="2400"/>
            </a:pPr>
            <a:r>
              <a:rPr lang="en-US" sz="2800" b="1" dirty="0">
                <a:latin typeface="Calibri" panose="020F0502020204030204" pitchFamily="34" charset="0"/>
                <a:cs typeface="Calibri" panose="020F0502020204030204" pitchFamily="34" charset="0"/>
              </a:rPr>
              <a:t>In this lesson, we have learnt to</a:t>
            </a:r>
          </a:p>
          <a:p>
            <a:pPr marL="457200" lvl="0" indent="-381000">
              <a:lnSpc>
                <a:spcPct val="150000"/>
              </a:lnSpc>
              <a:buSzPts val="2400"/>
              <a:buFont typeface="Courier New" panose="02070309020205020404" pitchFamily="49" charset="0"/>
              <a:buChar char="o"/>
            </a:pPr>
            <a:r>
              <a:rPr lang="en-US" sz="2800" dirty="0">
                <a:latin typeface="Calibri"/>
                <a:ea typeface="Calibri"/>
                <a:cs typeface="Calibri"/>
                <a:sym typeface="Calibri"/>
              </a:rPr>
              <a:t>read skill for specific information about </a:t>
            </a:r>
            <a:r>
              <a:rPr lang="en-US" sz="2800" dirty="0">
                <a:latin typeface="Calibri" panose="020F0502020204030204" pitchFamily="34" charset="0"/>
                <a:cs typeface="Calibri" panose="020F0502020204030204" pitchFamily="34" charset="0"/>
              </a:rPr>
              <a:t>an unusual festival</a:t>
            </a:r>
            <a:endParaRPr lang="en-US" sz="2800" dirty="0">
              <a:latin typeface="Calibri"/>
              <a:ea typeface="Calibri"/>
              <a:cs typeface="Calibri"/>
              <a:sym typeface="Calibri"/>
            </a:endParaRPr>
          </a:p>
          <a:p>
            <a:pPr marL="457200" lvl="0" indent="-381000">
              <a:lnSpc>
                <a:spcPct val="150000"/>
              </a:lnSpc>
              <a:buSzPts val="2400"/>
              <a:buFont typeface="Courier New" panose="02070309020205020404" pitchFamily="49" charset="0"/>
              <a:buChar char="o"/>
            </a:pPr>
            <a:r>
              <a:rPr lang="en-US" sz="2800" dirty="0">
                <a:latin typeface="Calibri"/>
                <a:ea typeface="Calibri"/>
                <a:cs typeface="Calibri"/>
                <a:sym typeface="Calibri"/>
              </a:rPr>
              <a:t>talk about a festival you enjoy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txBox="1"/>
          <p:nvPr/>
        </p:nvSpPr>
        <p:spPr>
          <a:xfrm>
            <a:off x="3361299" y="0"/>
            <a:ext cx="4513737" cy="707846"/>
          </a:xfrm>
          <a:prstGeom prst="rect">
            <a:avLst/>
          </a:prstGeo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4000" b="1" i="0" u="none" strike="noStrike" cap="none" dirty="0" smtClean="0">
                <a:solidFill>
                  <a:schemeClr val="dk1"/>
                </a:solidFill>
                <a:latin typeface="Arial"/>
                <a:ea typeface="Arial"/>
                <a:cs typeface="Arial"/>
                <a:sym typeface="Arial"/>
              </a:rPr>
              <a:t>* HOMEWORK</a:t>
            </a:r>
            <a:endParaRPr sz="4000" b="1"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46D2CEF9-A3BD-6E47-A3E5-2B767A4EF410}"/>
              </a:ext>
            </a:extLst>
          </p:cNvPr>
          <p:cNvSpPr/>
          <p:nvPr/>
        </p:nvSpPr>
        <p:spPr>
          <a:xfrm>
            <a:off x="758835" y="1336384"/>
            <a:ext cx="9933346" cy="1493358"/>
          </a:xfrm>
          <a:prstGeom prst="rect">
            <a:avLst/>
          </a:prstGeom>
        </p:spPr>
        <p:txBody>
          <a:bodyPr wrap="square">
            <a:spAutoFit/>
          </a:bodyPr>
          <a:lstStyle/>
          <a:p>
            <a:pPr marL="342900" indent="-342900">
              <a:lnSpc>
                <a:spcPct val="150000"/>
              </a:lnSpc>
              <a:buFont typeface="Courier New" panose="02070309020205020404" pitchFamily="49" charset="0"/>
              <a:buChar char="o"/>
            </a:pPr>
            <a:r>
              <a:rPr lang="en-US" sz="3200" dirty="0">
                <a:latin typeface="Calibri"/>
                <a:ea typeface="Calibri"/>
                <a:cs typeface="Calibri"/>
                <a:sym typeface="Calibri"/>
              </a:rPr>
              <a:t>Video your presentation about a festival you enjoy </a:t>
            </a:r>
          </a:p>
          <a:p>
            <a:pPr marL="342900" indent="-342900">
              <a:lnSpc>
                <a:spcPct val="150000"/>
              </a:lnSpc>
              <a:buFont typeface="Courier New" panose="02070309020205020404" pitchFamily="49" charset="0"/>
              <a:buChar char="o"/>
            </a:pPr>
            <a:r>
              <a:rPr lang="en-US" sz="3200" dirty="0">
                <a:latin typeface="Calibri" panose="020F0502020204030204" pitchFamily="34" charset="0"/>
                <a:cs typeface="Calibri" panose="020F0502020204030204" pitchFamily="34" charset="0"/>
              </a:rPr>
              <a:t>Prepare for the next lesson: </a:t>
            </a:r>
            <a:r>
              <a:rPr lang="en-US" sz="3200" b="1" dirty="0">
                <a:solidFill>
                  <a:schemeClr val="accent2"/>
                </a:solidFill>
                <a:latin typeface="Calibri" panose="020F0502020204030204" pitchFamily="34" charset="0"/>
                <a:cs typeface="Calibri" panose="020F0502020204030204" pitchFamily="34" charset="0"/>
              </a:rPr>
              <a:t>Skills 2</a:t>
            </a:r>
          </a:p>
        </p:txBody>
      </p:sp>
    </p:spTree>
    <p:extLst>
      <p:ext uri="{BB962C8B-B14F-4D97-AF65-F5344CB8AC3E}">
        <p14:creationId xmlns:p14="http://schemas.microsoft.com/office/powerpoint/2010/main" val="1293222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7" name="Google Shape;157;p6"/>
          <p:cNvSpPr txBox="1"/>
          <p:nvPr/>
        </p:nvSpPr>
        <p:spPr>
          <a:xfrm>
            <a:off x="497849" y="99500"/>
            <a:ext cx="452597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rPr>
              <a:t>Who is faster?</a:t>
            </a:r>
            <a:endParaRPr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0C1BD900-3A88-8946-B436-283B12E42FF4}"/>
              </a:ext>
            </a:extLst>
          </p:cNvPr>
          <p:cNvSpPr txBox="1"/>
          <p:nvPr/>
        </p:nvSpPr>
        <p:spPr>
          <a:xfrm>
            <a:off x="3129706" y="4160962"/>
            <a:ext cx="4577016" cy="553998"/>
          </a:xfrm>
          <a:prstGeom prst="rect">
            <a:avLst/>
          </a:prstGeom>
          <a:noFill/>
        </p:spPr>
        <p:txBody>
          <a:bodyPr wrap="square" rtlCol="0">
            <a:spAutoFit/>
          </a:bodyPr>
          <a:lstStyle/>
          <a:p>
            <a:pPr algn="ctr"/>
            <a:r>
              <a:rPr lang="en-US" sz="3000" b="1" dirty="0">
                <a:solidFill>
                  <a:schemeClr val="accent2"/>
                </a:solidFill>
              </a:rPr>
              <a:t>Mid-Autumn Festival</a:t>
            </a:r>
          </a:p>
        </p:txBody>
      </p:sp>
      <p:pic>
        <p:nvPicPr>
          <p:cNvPr id="16" name="Picture 15">
            <a:extLst>
              <a:ext uri="{FF2B5EF4-FFF2-40B4-BE49-F238E27FC236}">
                <a16:creationId xmlns:a16="http://schemas.microsoft.com/office/drawing/2014/main" id="{5390073B-30F3-2A40-8800-F44AC200B582}"/>
              </a:ext>
            </a:extLst>
          </p:cNvPr>
          <p:cNvPicPr>
            <a:picLocks noChangeAspect="1"/>
          </p:cNvPicPr>
          <p:nvPr/>
        </p:nvPicPr>
        <p:blipFill>
          <a:blip r:embed="rId4"/>
          <a:stretch>
            <a:fillRect/>
          </a:stretch>
        </p:blipFill>
        <p:spPr>
          <a:xfrm>
            <a:off x="5503047" y="1538630"/>
            <a:ext cx="3566131" cy="2444008"/>
          </a:xfrm>
          <a:prstGeom prst="rect">
            <a:avLst/>
          </a:prstGeom>
        </p:spPr>
      </p:pic>
      <p:sp>
        <p:nvSpPr>
          <p:cNvPr id="3" name="Rectangle 2">
            <a:extLst>
              <a:ext uri="{FF2B5EF4-FFF2-40B4-BE49-F238E27FC236}">
                <a16:creationId xmlns:a16="http://schemas.microsoft.com/office/drawing/2014/main" id="{FC40A215-4F86-C745-8553-A49D28C4CEC9}"/>
              </a:ext>
            </a:extLst>
          </p:cNvPr>
          <p:cNvSpPr/>
          <p:nvPr/>
        </p:nvSpPr>
        <p:spPr>
          <a:xfrm>
            <a:off x="2760834" y="4893284"/>
            <a:ext cx="4911760" cy="830997"/>
          </a:xfrm>
          <a:prstGeom prst="rect">
            <a:avLst/>
          </a:prstGeom>
        </p:spPr>
        <p:txBody>
          <a:bodyPr wrap="square">
            <a:spAutoFit/>
          </a:bodyPr>
          <a:lstStyle/>
          <a:p>
            <a:pPr algn="ctr"/>
            <a:r>
              <a:rPr lang="en-US" sz="2400" b="1" dirty="0">
                <a:solidFill>
                  <a:srgbClr val="002060"/>
                </a:solidFill>
                <a:latin typeface="Calibri" panose="020F0502020204030204" pitchFamily="34" charset="0"/>
                <a:cs typeface="Calibri" panose="020F0502020204030204" pitchFamily="34" charset="0"/>
              </a:rPr>
              <a:t>It is the symbol of a new life because it has a lot of babies. </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7" name="Google Shape;157;p6"/>
          <p:cNvSpPr txBox="1"/>
          <p:nvPr/>
        </p:nvSpPr>
        <p:spPr>
          <a:xfrm>
            <a:off x="497849" y="99500"/>
            <a:ext cx="452597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rPr>
              <a:t>Who is faster?</a:t>
            </a:r>
            <a:endParaRPr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0C1BD900-3A88-8946-B436-283B12E42FF4}"/>
              </a:ext>
            </a:extLst>
          </p:cNvPr>
          <p:cNvSpPr txBox="1"/>
          <p:nvPr/>
        </p:nvSpPr>
        <p:spPr>
          <a:xfrm>
            <a:off x="3884445" y="4960838"/>
            <a:ext cx="2794867" cy="553998"/>
          </a:xfrm>
          <a:prstGeom prst="rect">
            <a:avLst/>
          </a:prstGeom>
          <a:noFill/>
        </p:spPr>
        <p:txBody>
          <a:bodyPr wrap="square" rtlCol="0">
            <a:spAutoFit/>
          </a:bodyPr>
          <a:lstStyle/>
          <a:p>
            <a:r>
              <a:rPr lang="en-US" sz="3000" b="1" dirty="0">
                <a:solidFill>
                  <a:schemeClr val="accent2"/>
                </a:solidFill>
              </a:rPr>
              <a:t>Halloween</a:t>
            </a:r>
          </a:p>
        </p:txBody>
      </p:sp>
      <p:sp>
        <p:nvSpPr>
          <p:cNvPr id="3" name="Rectangle 2">
            <a:extLst>
              <a:ext uri="{FF2B5EF4-FFF2-40B4-BE49-F238E27FC236}">
                <a16:creationId xmlns:a16="http://schemas.microsoft.com/office/drawing/2014/main" id="{FC40A215-4F86-C745-8553-A49D28C4CEC9}"/>
              </a:ext>
            </a:extLst>
          </p:cNvPr>
          <p:cNvSpPr/>
          <p:nvPr/>
        </p:nvSpPr>
        <p:spPr>
          <a:xfrm>
            <a:off x="2950360" y="5452376"/>
            <a:ext cx="3728952" cy="461665"/>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rPr>
              <a:t>It is the symbol of bad luck. </a:t>
            </a:r>
            <a:endParaRPr lang="en-US" sz="2400" dirty="0"/>
          </a:p>
        </p:txBody>
      </p:sp>
      <p:pic>
        <p:nvPicPr>
          <p:cNvPr id="9" name="Picture 8">
            <a:extLst>
              <a:ext uri="{FF2B5EF4-FFF2-40B4-BE49-F238E27FC236}">
                <a16:creationId xmlns:a16="http://schemas.microsoft.com/office/drawing/2014/main" id="{B00DC308-37B4-FD47-AFC4-FB2B5E68718C}"/>
              </a:ext>
            </a:extLst>
          </p:cNvPr>
          <p:cNvPicPr>
            <a:picLocks noChangeAspect="1"/>
          </p:cNvPicPr>
          <p:nvPr/>
        </p:nvPicPr>
        <p:blipFill>
          <a:blip r:embed="rId4"/>
          <a:stretch>
            <a:fillRect/>
          </a:stretch>
        </p:blipFill>
        <p:spPr>
          <a:xfrm>
            <a:off x="7730984" y="2237016"/>
            <a:ext cx="1916869" cy="2045735"/>
          </a:xfrm>
          <a:prstGeom prst="rect">
            <a:avLst/>
          </a:prstGeom>
        </p:spPr>
      </p:pic>
    </p:spTree>
    <p:extLst>
      <p:ext uri="{BB962C8B-B14F-4D97-AF65-F5344CB8AC3E}">
        <p14:creationId xmlns:p14="http://schemas.microsoft.com/office/powerpoint/2010/main" val="209878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7" name="Google Shape;157;p6"/>
          <p:cNvSpPr txBox="1"/>
          <p:nvPr/>
        </p:nvSpPr>
        <p:spPr>
          <a:xfrm>
            <a:off x="497849" y="99500"/>
            <a:ext cx="452597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rPr>
              <a:t>Who is faster?</a:t>
            </a:r>
            <a:endParaRPr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0C1BD900-3A88-8946-B436-283B12E42FF4}"/>
              </a:ext>
            </a:extLst>
          </p:cNvPr>
          <p:cNvSpPr txBox="1"/>
          <p:nvPr/>
        </p:nvSpPr>
        <p:spPr>
          <a:xfrm>
            <a:off x="1510241" y="4766430"/>
            <a:ext cx="5995597" cy="553998"/>
          </a:xfrm>
          <a:prstGeom prst="rect">
            <a:avLst/>
          </a:prstGeom>
          <a:noFill/>
        </p:spPr>
        <p:txBody>
          <a:bodyPr wrap="square" rtlCol="0">
            <a:spAutoFit/>
          </a:bodyPr>
          <a:lstStyle/>
          <a:p>
            <a:pPr algn="ctr"/>
            <a:r>
              <a:rPr lang="en-US" sz="3000" b="1" dirty="0">
                <a:solidFill>
                  <a:schemeClr val="accent2"/>
                </a:solidFill>
              </a:rPr>
              <a:t>Cannes Film Festival</a:t>
            </a:r>
          </a:p>
        </p:txBody>
      </p:sp>
      <p:sp>
        <p:nvSpPr>
          <p:cNvPr id="3" name="Rectangle 2">
            <a:extLst>
              <a:ext uri="{FF2B5EF4-FFF2-40B4-BE49-F238E27FC236}">
                <a16:creationId xmlns:a16="http://schemas.microsoft.com/office/drawing/2014/main" id="{FC40A215-4F86-C745-8553-A49D28C4CEC9}"/>
              </a:ext>
            </a:extLst>
          </p:cNvPr>
          <p:cNvSpPr/>
          <p:nvPr/>
        </p:nvSpPr>
        <p:spPr>
          <a:xfrm>
            <a:off x="1758845" y="5371385"/>
            <a:ext cx="5060850" cy="461665"/>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rPr>
              <a:t>It is the symbol of the winner’s prize. </a:t>
            </a:r>
            <a:endParaRPr lang="en-US" sz="2400" dirty="0"/>
          </a:p>
        </p:txBody>
      </p:sp>
      <p:pic>
        <p:nvPicPr>
          <p:cNvPr id="8" name="Picture 7">
            <a:extLst>
              <a:ext uri="{FF2B5EF4-FFF2-40B4-BE49-F238E27FC236}">
                <a16:creationId xmlns:a16="http://schemas.microsoft.com/office/drawing/2014/main" id="{AB613DD3-7442-3A4F-A3C7-FD150D2D7511}"/>
              </a:ext>
            </a:extLst>
          </p:cNvPr>
          <p:cNvPicPr>
            <a:picLocks noChangeAspect="1"/>
          </p:cNvPicPr>
          <p:nvPr/>
        </p:nvPicPr>
        <p:blipFill>
          <a:blip r:embed="rId4"/>
          <a:stretch>
            <a:fillRect/>
          </a:stretch>
        </p:blipFill>
        <p:spPr>
          <a:xfrm>
            <a:off x="6819695" y="1455937"/>
            <a:ext cx="2625762" cy="2625762"/>
          </a:xfrm>
          <a:prstGeom prst="rect">
            <a:avLst/>
          </a:prstGeom>
        </p:spPr>
      </p:pic>
    </p:spTree>
    <p:extLst>
      <p:ext uri="{BB962C8B-B14F-4D97-AF65-F5344CB8AC3E}">
        <p14:creationId xmlns:p14="http://schemas.microsoft.com/office/powerpoint/2010/main" val="42154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7" name="Google Shape;157;p6"/>
          <p:cNvSpPr txBox="1"/>
          <p:nvPr/>
        </p:nvSpPr>
        <p:spPr>
          <a:xfrm>
            <a:off x="497849" y="99500"/>
            <a:ext cx="452597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rPr>
              <a:t>Who is faster?</a:t>
            </a:r>
            <a:endParaRPr sz="4400" b="1" kern="1200" dirty="0">
              <a:solidFill>
                <a:schemeClr val="tx1"/>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0C1BD900-3A88-8946-B436-283B12E42FF4}"/>
              </a:ext>
            </a:extLst>
          </p:cNvPr>
          <p:cNvSpPr txBox="1"/>
          <p:nvPr/>
        </p:nvSpPr>
        <p:spPr>
          <a:xfrm>
            <a:off x="1273496" y="4811191"/>
            <a:ext cx="5995597" cy="553998"/>
          </a:xfrm>
          <a:prstGeom prst="rect">
            <a:avLst/>
          </a:prstGeom>
          <a:noFill/>
        </p:spPr>
        <p:txBody>
          <a:bodyPr wrap="square" rtlCol="0">
            <a:spAutoFit/>
          </a:bodyPr>
          <a:lstStyle/>
          <a:p>
            <a:pPr algn="ctr"/>
            <a:r>
              <a:rPr lang="en-US" sz="3000" b="1" dirty="0">
                <a:solidFill>
                  <a:schemeClr val="accent2"/>
                </a:solidFill>
              </a:rPr>
              <a:t>Easter</a:t>
            </a:r>
          </a:p>
        </p:txBody>
      </p:sp>
      <p:sp>
        <p:nvSpPr>
          <p:cNvPr id="3" name="Rectangle 2">
            <a:extLst>
              <a:ext uri="{FF2B5EF4-FFF2-40B4-BE49-F238E27FC236}">
                <a16:creationId xmlns:a16="http://schemas.microsoft.com/office/drawing/2014/main" id="{FC40A215-4F86-C745-8553-A49D28C4CEC9}"/>
              </a:ext>
            </a:extLst>
          </p:cNvPr>
          <p:cNvSpPr/>
          <p:nvPr/>
        </p:nvSpPr>
        <p:spPr>
          <a:xfrm>
            <a:off x="497848" y="5508688"/>
            <a:ext cx="8403555" cy="461665"/>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rPr>
              <a:t>It is the symbol of the moon, prosperity and family reunion. </a:t>
            </a:r>
            <a:endParaRPr lang="en-US" sz="2400" dirty="0"/>
          </a:p>
        </p:txBody>
      </p:sp>
      <p:pic>
        <p:nvPicPr>
          <p:cNvPr id="9" name="Picture 8">
            <a:extLst>
              <a:ext uri="{FF2B5EF4-FFF2-40B4-BE49-F238E27FC236}">
                <a16:creationId xmlns:a16="http://schemas.microsoft.com/office/drawing/2014/main" id="{85171FCC-EDB9-154B-9762-C055652BB6B7}"/>
              </a:ext>
            </a:extLst>
          </p:cNvPr>
          <p:cNvPicPr>
            <a:picLocks noChangeAspect="1"/>
          </p:cNvPicPr>
          <p:nvPr/>
        </p:nvPicPr>
        <p:blipFill>
          <a:blip r:embed="rId4"/>
          <a:stretch>
            <a:fillRect/>
          </a:stretch>
        </p:blipFill>
        <p:spPr>
          <a:xfrm>
            <a:off x="7416854" y="1787660"/>
            <a:ext cx="2153234" cy="2065603"/>
          </a:xfrm>
          <a:prstGeom prst="rect">
            <a:avLst/>
          </a:prstGeom>
        </p:spPr>
      </p:pic>
    </p:spTree>
    <p:extLst>
      <p:ext uri="{BB962C8B-B14F-4D97-AF65-F5344CB8AC3E}">
        <p14:creationId xmlns:p14="http://schemas.microsoft.com/office/powerpoint/2010/main" val="2483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883439" y="207601"/>
            <a:ext cx="1182585" cy="707886"/>
          </a:xfrm>
          <a:prstGeom prst="rect">
            <a:avLst/>
          </a:prstGeom>
          <a:noFill/>
        </p:spPr>
        <p:txBody>
          <a:bodyPr wrap="square" rtlCol="0">
            <a:spAutoFit/>
          </a:bodyPr>
          <a:lstStyle/>
          <a:p>
            <a:pPr algn="ctr"/>
            <a:r>
              <a:rPr lang="en-US" sz="4000" b="1" dirty="0">
                <a:solidFill>
                  <a:srgbClr val="0070C0"/>
                </a:solidFill>
                <a:latin typeface="Myriad Pro" pitchFamily="34" charset="0"/>
              </a:rPr>
              <a:t>Unit</a:t>
            </a:r>
          </a:p>
        </p:txBody>
      </p:sp>
      <p:sp>
        <p:nvSpPr>
          <p:cNvPr id="17" name="TextBox 16"/>
          <p:cNvSpPr txBox="1"/>
          <p:nvPr/>
        </p:nvSpPr>
        <p:spPr>
          <a:xfrm>
            <a:off x="3126893" y="335012"/>
            <a:ext cx="7796257" cy="523220"/>
          </a:xfrm>
          <a:prstGeom prst="rect">
            <a:avLst/>
          </a:prstGeom>
          <a:noFill/>
        </p:spPr>
        <p:txBody>
          <a:bodyPr wrap="square" rtlCol="0">
            <a:spAutoFit/>
          </a:bodyPr>
          <a:lstStyle/>
          <a:p>
            <a:r>
              <a:rPr lang="en-US" sz="2800" b="1" dirty="0">
                <a:solidFill>
                  <a:srgbClr val="0070C0"/>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9</a:t>
            </a:r>
          </a:p>
        </p:txBody>
      </p:sp>
      <p:sp>
        <p:nvSpPr>
          <p:cNvPr id="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ounded Rectangle 18">
            <a:extLst>
              <a:ext uri="{FF2B5EF4-FFF2-40B4-BE49-F238E27FC236}">
                <a16:creationId xmlns:a16="http://schemas.microsoft.com/office/drawing/2014/main" id="{270FB9AF-AE3F-824C-B04C-B47930C8BC52}"/>
              </a:ext>
            </a:extLst>
          </p:cNvPr>
          <p:cNvSpPr/>
          <p:nvPr/>
        </p:nvSpPr>
        <p:spPr>
          <a:xfrm>
            <a:off x="3536282" y="1545785"/>
            <a:ext cx="4581351"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B5DFD5F-C236-AC44-8E79-29036A32A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493" y="1179478"/>
            <a:ext cx="1344559" cy="1277694"/>
          </a:xfrm>
          <a:prstGeom prst="rect">
            <a:avLst/>
          </a:prstGeom>
        </p:spPr>
      </p:pic>
      <p:sp>
        <p:nvSpPr>
          <p:cNvPr id="21" name="TextBox 20">
            <a:extLst>
              <a:ext uri="{FF2B5EF4-FFF2-40B4-BE49-F238E27FC236}">
                <a16:creationId xmlns:a16="http://schemas.microsoft.com/office/drawing/2014/main" id="{90537E54-180A-1748-B3D2-AD316340A216}"/>
              </a:ext>
            </a:extLst>
          </p:cNvPr>
          <p:cNvSpPr txBox="1"/>
          <p:nvPr/>
        </p:nvSpPr>
        <p:spPr>
          <a:xfrm>
            <a:off x="4289053" y="1632997"/>
            <a:ext cx="3530000" cy="461665"/>
          </a:xfrm>
          <a:prstGeom prst="rect">
            <a:avLst/>
          </a:prstGeom>
          <a:noFill/>
        </p:spPr>
        <p:txBody>
          <a:bodyPr wrap="square" rtlCol="0">
            <a:spAutoFit/>
          </a:bodyPr>
          <a:lstStyle/>
          <a:p>
            <a:r>
              <a:rPr lang="en-US" sz="2400" b="1" dirty="0">
                <a:solidFill>
                  <a:srgbClr val="002060"/>
                </a:solidFill>
              </a:rPr>
              <a:t>LESSON 5: SKILLS 1</a:t>
            </a:r>
          </a:p>
        </p:txBody>
      </p:sp>
      <p:sp>
        <p:nvSpPr>
          <p:cNvPr id="22" name="TextBox 21"/>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graphicFrame>
        <p:nvGraphicFramePr>
          <p:cNvPr id="23" name="Diagram 22"/>
          <p:cNvGraphicFramePr/>
          <p:nvPr>
            <p:extLst/>
          </p:nvPr>
        </p:nvGraphicFramePr>
        <p:xfrm>
          <a:off x="3851565" y="2709948"/>
          <a:ext cx="5115153" cy="3522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078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363947" cy="69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Google Shape;196;p9"/>
          <p:cNvSpPr txBox="1"/>
          <p:nvPr/>
        </p:nvSpPr>
        <p:spPr>
          <a:xfrm>
            <a:off x="135353" y="43210"/>
            <a:ext cx="2206630" cy="523180"/>
          </a:xfrm>
          <a:prstGeom prst="rect">
            <a:avLst/>
          </a:prstGeom>
          <a:ln/>
        </p:spPr>
        <p:style>
          <a:lnRef idx="1">
            <a:schemeClr val="accent3"/>
          </a:lnRef>
          <a:fillRef idx="3">
            <a:schemeClr val="accent3"/>
          </a:fillRef>
          <a:effectRef idx="2">
            <a:schemeClr val="accent3"/>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kern="1200" dirty="0" smtClean="0">
                <a:solidFill>
                  <a:schemeClr val="tx1"/>
                </a:solidFill>
                <a:effectLst>
                  <a:glow rad="88900">
                    <a:schemeClr val="bg1"/>
                  </a:glow>
                </a:effectLst>
                <a:latin typeface="Times New Roman" panose="02020603050405020304" pitchFamily="18" charset="0"/>
                <a:ea typeface="+mn-ea"/>
                <a:cs typeface="Times New Roman" panose="02020603050405020304" pitchFamily="18" charset="0"/>
              </a:rPr>
              <a:t>I. READING</a:t>
            </a:r>
            <a:endParaRPr sz="2800" b="1" kern="1200" dirty="0">
              <a:solidFill>
                <a:schemeClr val="tx1"/>
              </a:solidFill>
              <a:effectLst>
                <a:glow rad="88900">
                  <a:schemeClr val="bg1"/>
                </a:glow>
              </a:effectLst>
              <a:latin typeface="Times New Roman" panose="02020603050405020304" pitchFamily="18" charset="0"/>
              <a:ea typeface="+mn-ea"/>
              <a:cs typeface="Times New Roman" panose="02020603050405020304" pitchFamily="18" charset="0"/>
            </a:endParaRPr>
          </a:p>
        </p:txBody>
      </p:sp>
      <p:sp>
        <p:nvSpPr>
          <p:cNvPr id="13" name="Google Shape;198;p9"/>
          <p:cNvSpPr/>
          <p:nvPr/>
        </p:nvSpPr>
        <p:spPr>
          <a:xfrm>
            <a:off x="794584" y="960331"/>
            <a:ext cx="11303488" cy="892512"/>
          </a:xfrm>
          <a:prstGeom prst="rect">
            <a:avLst/>
          </a:prstGeom>
          <a:noFill/>
          <a:ln>
            <a:noFill/>
          </a:ln>
        </p:spPr>
        <p:txBody>
          <a:bodyPr spcFirstLastPara="1" wrap="square" lIns="91425" tIns="45700" rIns="91425" bIns="45700" anchor="t" anchorCtr="0">
            <a:spAutoFit/>
          </a:bodyPr>
          <a:lstStyle/>
          <a:p>
            <a:pPr lvl="0" algn="just"/>
            <a:r>
              <a:rPr lang="en-GB" sz="2600" b="1" dirty="0">
                <a:latin typeface="Calibri" panose="020F0502020204030204" pitchFamily="34" charset="0"/>
                <a:cs typeface="Calibri" panose="020F0502020204030204" pitchFamily="34" charset="0"/>
              </a:rPr>
              <a:t>Work in pairs. Look</a:t>
            </a:r>
            <a:r>
              <a:rPr lang="vi-VN" sz="2600" b="1" dirty="0">
                <a:latin typeface="Calibri" panose="020F0502020204030204" pitchFamily="34" charset="0"/>
                <a:cs typeface="Calibri" panose="020F0502020204030204" pitchFamily="34" charset="0"/>
              </a:rPr>
              <a:t> at the pictures</a:t>
            </a:r>
            <a:r>
              <a:rPr lang="en-US" sz="2600" b="1" dirty="0">
                <a:latin typeface="Calibri" panose="020F0502020204030204" pitchFamily="34" charset="0"/>
                <a:cs typeface="Calibri" panose="020F0502020204030204" pitchFamily="34" charset="0"/>
              </a:rPr>
              <a:t>. Which events do you think happen at the Twins Day Festival</a:t>
            </a:r>
            <a:r>
              <a:rPr lang="en-US" sz="2600" b="1" dirty="0" smtClean="0">
                <a:latin typeface="Calibri" panose="020F0502020204030204" pitchFamily="34" charset="0"/>
                <a:cs typeface="Calibri" panose="020F0502020204030204" pitchFamily="34" charset="0"/>
              </a:rPr>
              <a:t>?</a:t>
            </a:r>
            <a:r>
              <a:rPr lang="sv-SE" sz="2600" b="1" dirty="0">
                <a:latin typeface="Calibri" panose="020F0502020204030204" pitchFamily="34" charset="0"/>
                <a:cs typeface="Calibri" panose="020F0502020204030204" pitchFamily="34" charset="0"/>
              </a:rPr>
              <a:t> </a:t>
            </a:r>
            <a:endParaRPr sz="1800" i="1" u="none" strike="noStrike" cap="none" dirty="0">
              <a:solidFill>
                <a:srgbClr val="03A9AF"/>
              </a:solidFill>
              <a:latin typeface="Calibri" panose="020F0502020204030204" pitchFamily="34" charset="0"/>
              <a:ea typeface="Calibri"/>
              <a:cs typeface="Calibri" panose="020F0502020204030204" pitchFamily="34" charset="0"/>
              <a:sym typeface="Calibri"/>
            </a:endParaRPr>
          </a:p>
        </p:txBody>
      </p:sp>
      <p:grpSp>
        <p:nvGrpSpPr>
          <p:cNvPr id="14" name="Group 13">
            <a:extLst>
              <a:ext uri="{FF2B5EF4-FFF2-40B4-BE49-F238E27FC236}">
                <a16:creationId xmlns:a16="http://schemas.microsoft.com/office/drawing/2014/main" id="{A3575FCB-B244-044D-829B-175B4D19D5CE}"/>
              </a:ext>
            </a:extLst>
          </p:cNvPr>
          <p:cNvGrpSpPr/>
          <p:nvPr/>
        </p:nvGrpSpPr>
        <p:grpSpPr>
          <a:xfrm>
            <a:off x="275333" y="912124"/>
            <a:ext cx="519251" cy="584775"/>
            <a:chOff x="487066" y="1334106"/>
            <a:chExt cx="582963" cy="657458"/>
          </a:xfrm>
        </p:grpSpPr>
        <p:sp>
          <p:nvSpPr>
            <p:cNvPr id="15" name="Rounded Rectangle 14">
              <a:extLst>
                <a:ext uri="{FF2B5EF4-FFF2-40B4-BE49-F238E27FC236}">
                  <a16:creationId xmlns:a16="http://schemas.microsoft.com/office/drawing/2014/main" id="{47F7F586-C793-F248-9024-0ACA59FB9190}"/>
                </a:ext>
              </a:extLst>
            </p:cNvPr>
            <p:cNvSpPr/>
            <p:nvPr/>
          </p:nvSpPr>
          <p:spPr>
            <a:xfrm>
              <a:off x="487066" y="1357586"/>
              <a:ext cx="582963" cy="574920"/>
            </a:xfrm>
            <a:prstGeom prst="roundRect">
              <a:avLst/>
            </a:prstGeom>
            <a:solidFill>
              <a:srgbClr val="03A9AF"/>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800">
                <a:solidFill>
                  <a:srgbClr val="048DA4"/>
                </a:solidFill>
              </a:endParaRPr>
            </a:p>
          </p:txBody>
        </p:sp>
        <p:sp>
          <p:nvSpPr>
            <p:cNvPr id="16" name="TextBox 15">
              <a:extLst>
                <a:ext uri="{FF2B5EF4-FFF2-40B4-BE49-F238E27FC236}">
                  <a16:creationId xmlns:a16="http://schemas.microsoft.com/office/drawing/2014/main" id="{A3DB2DD8-6DE3-504D-A724-F05253CFC42D}"/>
                </a:ext>
              </a:extLst>
            </p:cNvPr>
            <p:cNvSpPr txBox="1"/>
            <p:nvPr/>
          </p:nvSpPr>
          <p:spPr>
            <a:xfrm>
              <a:off x="609496" y="1334106"/>
              <a:ext cx="299818" cy="657458"/>
            </a:xfrm>
            <a:prstGeom prst="rect">
              <a:avLst/>
            </a:prstGeom>
            <a:noFill/>
          </p:spPr>
          <p:txBody>
            <a:bodyPr wrap="square" rtlCol="0">
              <a:spAutoFit/>
            </a:bodyPr>
            <a:lstStyle/>
            <a:p>
              <a:pPr algn="ctr"/>
              <a:r>
                <a:rPr lang="vi-VN" sz="3200" b="1" dirty="0">
                  <a:solidFill>
                    <a:schemeClr val="bg1"/>
                  </a:solidFill>
                  <a:latin typeface="Myriad Pro" pitchFamily="34" charset="0"/>
                </a:rPr>
                <a:t>1</a:t>
              </a:r>
              <a:endParaRPr lang="en-US" sz="3200" b="1" dirty="0">
                <a:solidFill>
                  <a:schemeClr val="bg1"/>
                </a:solidFill>
                <a:latin typeface="Myriad Pro" pitchFamily="34" charset="0"/>
              </a:endParaRPr>
            </a:p>
          </p:txBody>
        </p:sp>
      </p:grpSp>
      <p:pic>
        <p:nvPicPr>
          <p:cNvPr id="17" name="Picture 16">
            <a:extLst>
              <a:ext uri="{FF2B5EF4-FFF2-40B4-BE49-F238E27FC236}">
                <a16:creationId xmlns:a16="http://schemas.microsoft.com/office/drawing/2014/main" id="{1F4C77DB-EF47-F142-9DAA-A84A528ECC56}"/>
              </a:ext>
            </a:extLst>
          </p:cNvPr>
          <p:cNvPicPr>
            <a:picLocks noChangeAspect="1"/>
          </p:cNvPicPr>
          <p:nvPr/>
        </p:nvPicPr>
        <p:blipFill>
          <a:blip r:embed="rId4"/>
          <a:stretch>
            <a:fillRect/>
          </a:stretch>
        </p:blipFill>
        <p:spPr>
          <a:xfrm>
            <a:off x="3588150" y="1973610"/>
            <a:ext cx="5387271" cy="4067752"/>
          </a:xfrm>
          <a:prstGeom prst="rect">
            <a:avLst/>
          </a:prstGeom>
        </p:spPr>
      </p:pic>
      <p:sp>
        <p:nvSpPr>
          <p:cNvPr id="5" name="Rectangle 4"/>
          <p:cNvSpPr/>
          <p:nvPr/>
        </p:nvSpPr>
        <p:spPr>
          <a:xfrm>
            <a:off x="3500634" y="1415918"/>
            <a:ext cx="2428870" cy="400110"/>
          </a:xfrm>
          <a:prstGeom prst="rect">
            <a:avLst/>
          </a:prstGeom>
        </p:spPr>
        <p:txBody>
          <a:bodyPr wrap="none">
            <a:spAutoFit/>
          </a:bodyPr>
          <a:lstStyle/>
          <a:p>
            <a:pPr lvl="0" algn="just"/>
            <a:r>
              <a:rPr lang="sv-SE" sz="2000" b="1" dirty="0">
                <a:solidFill>
                  <a:srgbClr val="03A9AF"/>
                </a:solidFill>
                <a:latin typeface="Calibri" panose="020F0502020204030204" pitchFamily="34" charset="0"/>
                <a:cs typeface="Calibri" panose="020F0502020204030204" pitchFamily="34" charset="0"/>
              </a:rPr>
              <a:t>(</a:t>
            </a:r>
            <a:r>
              <a:rPr lang="sv-SE" sz="1800" b="1" i="1" dirty="0">
                <a:solidFill>
                  <a:srgbClr val="03A9AF"/>
                </a:solidFill>
                <a:latin typeface="Calibri" panose="020F0502020204030204" pitchFamily="34" charset="0"/>
                <a:cs typeface="Calibri" panose="020F0502020204030204" pitchFamily="34" charset="0"/>
              </a:rPr>
              <a:t>Lễ hội Ngày Song sinh)</a:t>
            </a:r>
            <a:endParaRPr lang="sv-SE" sz="1800" i="1" dirty="0">
              <a:solidFill>
                <a:srgbClr val="03A9AF"/>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518423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917"/>
            <a:ext cx="12363947" cy="69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198;p9"/>
          <p:cNvSpPr/>
          <p:nvPr/>
        </p:nvSpPr>
        <p:spPr>
          <a:xfrm>
            <a:off x="648258" y="48207"/>
            <a:ext cx="11303488" cy="492402"/>
          </a:xfrm>
          <a:prstGeom prst="rect">
            <a:avLst/>
          </a:prstGeom>
          <a:noFill/>
          <a:ln>
            <a:noFill/>
          </a:ln>
        </p:spPr>
        <p:txBody>
          <a:bodyPr spcFirstLastPara="1" wrap="square" lIns="91425" tIns="45700" rIns="91425" bIns="45700" anchor="t" anchorCtr="0">
            <a:spAutoFit/>
          </a:bodyPr>
          <a:lstStyle/>
          <a:p>
            <a:r>
              <a:rPr lang="en-GB" sz="2600" b="1" dirty="0"/>
              <a:t>Now quickly read the email below and check your answers.</a:t>
            </a:r>
            <a:endParaRPr lang="en-US" sz="2600" dirty="0"/>
          </a:p>
        </p:txBody>
      </p:sp>
      <p:grpSp>
        <p:nvGrpSpPr>
          <p:cNvPr id="6" name="Group 5">
            <a:extLst>
              <a:ext uri="{FF2B5EF4-FFF2-40B4-BE49-F238E27FC236}">
                <a16:creationId xmlns:a16="http://schemas.microsoft.com/office/drawing/2014/main" id="{A3575FCB-B244-044D-829B-175B4D19D5CE}"/>
              </a:ext>
            </a:extLst>
          </p:cNvPr>
          <p:cNvGrpSpPr/>
          <p:nvPr/>
        </p:nvGrpSpPr>
        <p:grpSpPr>
          <a:xfrm>
            <a:off x="129007" y="0"/>
            <a:ext cx="519251" cy="584775"/>
            <a:chOff x="487066" y="1334106"/>
            <a:chExt cx="582963" cy="657458"/>
          </a:xfrm>
        </p:grpSpPr>
        <p:sp>
          <p:nvSpPr>
            <p:cNvPr id="7" name="Rounded Rectangle 6">
              <a:extLst>
                <a:ext uri="{FF2B5EF4-FFF2-40B4-BE49-F238E27FC236}">
                  <a16:creationId xmlns:a16="http://schemas.microsoft.com/office/drawing/2014/main" id="{47F7F586-C793-F248-9024-0ACA59FB9190}"/>
                </a:ext>
              </a:extLst>
            </p:cNvPr>
            <p:cNvSpPr/>
            <p:nvPr/>
          </p:nvSpPr>
          <p:spPr>
            <a:xfrm>
              <a:off x="487066" y="1357586"/>
              <a:ext cx="582963" cy="574920"/>
            </a:xfrm>
            <a:prstGeom prst="roundRect">
              <a:avLst/>
            </a:prstGeom>
            <a:solidFill>
              <a:srgbClr val="03A9AF"/>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800">
                <a:solidFill>
                  <a:srgbClr val="048DA4"/>
                </a:solidFill>
              </a:endParaRPr>
            </a:p>
          </p:txBody>
        </p:sp>
        <p:sp>
          <p:nvSpPr>
            <p:cNvPr id="8" name="TextBox 7">
              <a:extLst>
                <a:ext uri="{FF2B5EF4-FFF2-40B4-BE49-F238E27FC236}">
                  <a16:creationId xmlns:a16="http://schemas.microsoft.com/office/drawing/2014/main" id="{A3DB2DD8-6DE3-504D-A724-F05253CFC42D}"/>
                </a:ext>
              </a:extLst>
            </p:cNvPr>
            <p:cNvSpPr txBox="1"/>
            <p:nvPr/>
          </p:nvSpPr>
          <p:spPr>
            <a:xfrm>
              <a:off x="609496" y="1334106"/>
              <a:ext cx="299818" cy="657458"/>
            </a:xfrm>
            <a:prstGeom prst="rect">
              <a:avLst/>
            </a:prstGeom>
            <a:noFill/>
          </p:spPr>
          <p:txBody>
            <a:bodyPr wrap="square" rtlCol="0">
              <a:spAutoFit/>
            </a:bodyPr>
            <a:lstStyle/>
            <a:p>
              <a:pPr algn="ctr"/>
              <a:r>
                <a:rPr lang="vi-VN" sz="3200" b="1" dirty="0">
                  <a:solidFill>
                    <a:schemeClr val="bg1"/>
                  </a:solidFill>
                  <a:latin typeface="Myriad Pro" pitchFamily="34" charset="0"/>
                </a:rPr>
                <a:t>1</a:t>
              </a:r>
              <a:endParaRPr lang="en-US" sz="3200" b="1" dirty="0">
                <a:solidFill>
                  <a:schemeClr val="bg1"/>
                </a:solidFill>
                <a:latin typeface="Myriad Pro" pitchFamily="34" charset="0"/>
              </a:endParaRPr>
            </a:p>
          </p:txBody>
        </p:sp>
      </p:grpSp>
      <p:pic>
        <p:nvPicPr>
          <p:cNvPr id="9" name="Picture 8">
            <a:extLst>
              <a:ext uri="{FF2B5EF4-FFF2-40B4-BE49-F238E27FC236}">
                <a16:creationId xmlns:a16="http://schemas.microsoft.com/office/drawing/2014/main" id="{1F4C77DB-EF47-F142-9DAA-A84A528ECC56}"/>
              </a:ext>
            </a:extLst>
          </p:cNvPr>
          <p:cNvPicPr>
            <a:picLocks noChangeAspect="1"/>
          </p:cNvPicPr>
          <p:nvPr/>
        </p:nvPicPr>
        <p:blipFill>
          <a:blip r:embed="rId4"/>
          <a:stretch>
            <a:fillRect/>
          </a:stretch>
        </p:blipFill>
        <p:spPr>
          <a:xfrm>
            <a:off x="6595472" y="770798"/>
            <a:ext cx="4367998" cy="4687610"/>
          </a:xfrm>
          <a:prstGeom prst="rect">
            <a:avLst/>
          </a:prstGeom>
        </p:spPr>
      </p:pic>
      <p:pic>
        <p:nvPicPr>
          <p:cNvPr id="10" name="Picture 9">
            <a:extLst>
              <a:ext uri="{FF2B5EF4-FFF2-40B4-BE49-F238E27FC236}">
                <a16:creationId xmlns:a16="http://schemas.microsoft.com/office/drawing/2014/main" id="{D016DBF4-35B8-484C-BA6A-615ACB083A32}"/>
              </a:ext>
            </a:extLst>
          </p:cNvPr>
          <p:cNvPicPr>
            <a:picLocks noChangeAspect="1"/>
          </p:cNvPicPr>
          <p:nvPr/>
        </p:nvPicPr>
        <p:blipFill>
          <a:blip r:embed="rId5"/>
          <a:stretch>
            <a:fillRect/>
          </a:stretch>
        </p:blipFill>
        <p:spPr>
          <a:xfrm>
            <a:off x="811507" y="540609"/>
            <a:ext cx="4383489" cy="6246161"/>
          </a:xfrm>
          <a:prstGeom prst="rect">
            <a:avLst/>
          </a:prstGeom>
        </p:spPr>
      </p:pic>
      <p:cxnSp>
        <p:nvCxnSpPr>
          <p:cNvPr id="11" name="Straight Connector 10">
            <a:extLst>
              <a:ext uri="{FF2B5EF4-FFF2-40B4-BE49-F238E27FC236}">
                <a16:creationId xmlns:a16="http://schemas.microsoft.com/office/drawing/2014/main" id="{61E69490-E9D9-7042-BDB8-4B0A9B8D2DC2}"/>
              </a:ext>
            </a:extLst>
          </p:cNvPr>
          <p:cNvCxnSpPr>
            <a:cxnSpLocks/>
          </p:cNvCxnSpPr>
          <p:nvPr/>
        </p:nvCxnSpPr>
        <p:spPr>
          <a:xfrm>
            <a:off x="2063261" y="3763383"/>
            <a:ext cx="17914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3DAB51-3674-8540-8411-29F8978D443C}"/>
              </a:ext>
            </a:extLst>
          </p:cNvPr>
          <p:cNvCxnSpPr>
            <a:cxnSpLocks/>
          </p:cNvCxnSpPr>
          <p:nvPr/>
        </p:nvCxnSpPr>
        <p:spPr>
          <a:xfrm>
            <a:off x="3380093" y="4185535"/>
            <a:ext cx="10980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EEDBC50-5C8F-BC4A-B1C8-1E7AB47F68B6}"/>
              </a:ext>
            </a:extLst>
          </p:cNvPr>
          <p:cNvSpPr/>
          <p:nvPr/>
        </p:nvSpPr>
        <p:spPr>
          <a:xfrm>
            <a:off x="6691410" y="929980"/>
            <a:ext cx="418022" cy="375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930875-97F2-9F46-8D2F-7EBE78CE71DF}"/>
              </a:ext>
            </a:extLst>
          </p:cNvPr>
          <p:cNvSpPr/>
          <p:nvPr/>
        </p:nvSpPr>
        <p:spPr>
          <a:xfrm>
            <a:off x="7636763" y="3252276"/>
            <a:ext cx="418022" cy="375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53157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1574</TotalTime>
  <Words>962</Words>
  <Application>Microsoft Office PowerPoint</Application>
  <PresentationFormat>Widescreen</PresentationFormat>
  <Paragraphs>136</Paragraphs>
  <Slides>21</Slides>
  <Notes>11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Open Sans</vt:lpstr>
      <vt:lpstr>.VnBodoniH</vt:lpstr>
      <vt:lpstr>Wingdings 3</vt:lpstr>
      <vt:lpstr>Arial</vt:lpstr>
      <vt:lpstr>Courier New</vt:lpstr>
      <vt:lpstr>Times New Roman</vt:lpstr>
      <vt:lpstr>Myriad Pro</vt:lpstr>
      <vt:lpstr>Trebuchet MS</vt:lpstr>
      <vt:lpstr>Calibri</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DUNG</cp:lastModifiedBy>
  <cp:revision>59</cp:revision>
  <dcterms:modified xsi:type="dcterms:W3CDTF">2025-04-08T15:28:55Z</dcterms:modified>
</cp:coreProperties>
</file>