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43" r:id="rId2"/>
    <p:sldId id="337" r:id="rId3"/>
    <p:sldId id="256" r:id="rId4"/>
    <p:sldId id="331" r:id="rId5"/>
    <p:sldId id="333" r:id="rId6"/>
    <p:sldId id="334" r:id="rId7"/>
    <p:sldId id="338" r:id="rId8"/>
    <p:sldId id="339" r:id="rId9"/>
    <p:sldId id="276" r:id="rId10"/>
    <p:sldId id="298" r:id="rId11"/>
    <p:sldId id="335" r:id="rId12"/>
    <p:sldId id="342" r:id="rId13"/>
    <p:sldId id="349" r:id="rId14"/>
    <p:sldId id="325" r:id="rId15"/>
    <p:sldId id="336" r:id="rId16"/>
    <p:sldId id="341" r:id="rId17"/>
    <p:sldId id="313" r:id="rId18"/>
    <p:sldId id="314" r:id="rId19"/>
    <p:sldId id="3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5E5"/>
    <a:srgbClr val="7192A9"/>
    <a:srgbClr val="EF4B66"/>
    <a:srgbClr val="FFCCFF"/>
    <a:srgbClr val="FBCDCD"/>
    <a:srgbClr val="F7A5A5"/>
    <a:srgbClr val="F37D91"/>
    <a:srgbClr val="F26649"/>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5274" autoAdjust="0"/>
  </p:normalViewPr>
  <p:slideViewPr>
    <p:cSldViewPr snapToGrid="0" showGuides="1">
      <p:cViewPr varScale="1">
        <p:scale>
          <a:sx n="78" d="100"/>
          <a:sy n="78" d="100"/>
        </p:scale>
        <p:origin x="1032"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105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53277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938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41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861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68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43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66644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3338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rgbClr val="D8E5E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781607" y="2441975"/>
            <a:ext cx="7274035"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en-GB" sz="5400" b="1" dirty="0">
                <a:solidFill>
                  <a:srgbClr val="002060"/>
                </a:solidFill>
                <a:latin typeface="VNI-Ariston" pitchFamily="2" charset="0"/>
              </a:rPr>
              <a:t>Good morning class!!!</a:t>
            </a:r>
            <a:endParaRPr lang="en-US" sz="5400" b="1" dirty="0">
              <a:solidFill>
                <a:srgbClr val="002060"/>
              </a:solidFill>
              <a:latin typeface="VNI-Ariston"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0" y="0"/>
            <a:ext cx="1289268" cy="1129065"/>
          </a:xfrm>
          <a:prstGeom prst="ellipse">
            <a:avLst/>
          </a:prstGeom>
          <a:ln>
            <a:noFill/>
          </a:ln>
          <a:effectLst>
            <a:softEdge rad="112500"/>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25652" y="5679158"/>
            <a:ext cx="1414920" cy="1381323"/>
          </a:xfrm>
          <a:prstGeom prst="ellipse">
            <a:avLst/>
          </a:prstGeom>
          <a:ln>
            <a:noFill/>
          </a:ln>
          <a:effectLst>
            <a:softEdge rad="112500"/>
          </a:effectLst>
        </p:spPr>
      </p:pic>
    </p:spTree>
    <p:extLst>
      <p:ext uri="{BB962C8B-B14F-4D97-AF65-F5344CB8AC3E}">
        <p14:creationId xmlns:p14="http://schemas.microsoft.com/office/powerpoint/2010/main" val="30002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09073" y="10036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82173" y="1003644"/>
            <a:ext cx="1033824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Choose the option that best completes each phrase.</a:t>
            </a:r>
          </a:p>
        </p:txBody>
      </p:sp>
      <p:sp>
        <p:nvSpPr>
          <p:cNvPr id="17" name="TextBox 16"/>
          <p:cNvSpPr txBox="1"/>
          <p:nvPr/>
        </p:nvSpPr>
        <p:spPr>
          <a:xfrm>
            <a:off x="561859" y="9010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041346" y="172061"/>
            <a:ext cx="3091875"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Black" panose="020B0A04020102020204" pitchFamily="34" charset="0"/>
                <a:cs typeface="Arial" panose="020B0604020202020204" pitchFamily="34" charset="0"/>
              </a:rPr>
              <a:t>* PRACTICE</a:t>
            </a:r>
          </a:p>
        </p:txBody>
      </p:sp>
      <p:sp>
        <p:nvSpPr>
          <p:cNvPr id="2" name="Oval 1"/>
          <p:cNvSpPr/>
          <p:nvPr/>
        </p:nvSpPr>
        <p:spPr>
          <a:xfrm>
            <a:off x="1245500" y="1909465"/>
            <a:ext cx="2263509" cy="680720"/>
          </a:xfrm>
          <a:prstGeom prst="ellipse">
            <a:avLst/>
          </a:prstGeom>
          <a:solidFill>
            <a:srgbClr val="FB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invent</a:t>
            </a:r>
          </a:p>
        </p:txBody>
      </p:sp>
      <p:sp>
        <p:nvSpPr>
          <p:cNvPr id="18" name="Oval 17"/>
          <p:cNvSpPr/>
          <p:nvPr/>
        </p:nvSpPr>
        <p:spPr>
          <a:xfrm>
            <a:off x="1245500" y="3037225"/>
            <a:ext cx="2263509" cy="680720"/>
          </a:xfrm>
          <a:prstGeom prst="ellipse">
            <a:avLst/>
          </a:prstGeom>
          <a:solidFill>
            <a:srgbClr val="FB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discover</a:t>
            </a:r>
          </a:p>
        </p:txBody>
      </p:sp>
      <p:sp>
        <p:nvSpPr>
          <p:cNvPr id="19" name="Oval 18"/>
          <p:cNvSpPr/>
          <p:nvPr/>
        </p:nvSpPr>
        <p:spPr>
          <a:xfrm>
            <a:off x="1245500" y="4114185"/>
            <a:ext cx="2263509" cy="680720"/>
          </a:xfrm>
          <a:prstGeom prst="ellipse">
            <a:avLst/>
          </a:prstGeom>
          <a:solidFill>
            <a:srgbClr val="FB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create</a:t>
            </a:r>
          </a:p>
        </p:txBody>
      </p:sp>
      <p:sp>
        <p:nvSpPr>
          <p:cNvPr id="26" name="Oval 25"/>
          <p:cNvSpPr/>
          <p:nvPr/>
        </p:nvSpPr>
        <p:spPr>
          <a:xfrm>
            <a:off x="1245500" y="5201305"/>
            <a:ext cx="2263509" cy="680720"/>
          </a:xfrm>
          <a:prstGeom prst="ellipse">
            <a:avLst/>
          </a:prstGeom>
          <a:solidFill>
            <a:srgbClr val="FBC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develop</a:t>
            </a:r>
          </a:p>
        </p:txBody>
      </p:sp>
      <p:sp>
        <p:nvSpPr>
          <p:cNvPr id="4" name="TextBox 3"/>
          <p:cNvSpPr txBox="1"/>
          <p:nvPr/>
        </p:nvSpPr>
        <p:spPr>
          <a:xfrm>
            <a:off x="603885" y="1994794"/>
            <a:ext cx="508000" cy="584775"/>
          </a:xfrm>
          <a:prstGeom prst="rect">
            <a:avLst/>
          </a:prstGeom>
          <a:noFill/>
        </p:spPr>
        <p:txBody>
          <a:bodyPr wrap="square" rtlCol="0">
            <a:spAutoFit/>
          </a:bodyPr>
          <a:lstStyle/>
          <a:p>
            <a:r>
              <a:rPr lang="en-US" sz="3200" b="1" dirty="0"/>
              <a:t>1.</a:t>
            </a:r>
          </a:p>
        </p:txBody>
      </p:sp>
      <p:sp>
        <p:nvSpPr>
          <p:cNvPr id="30" name="TextBox 29"/>
          <p:cNvSpPr txBox="1"/>
          <p:nvPr/>
        </p:nvSpPr>
        <p:spPr>
          <a:xfrm>
            <a:off x="603885" y="3115975"/>
            <a:ext cx="508000" cy="584775"/>
          </a:xfrm>
          <a:prstGeom prst="rect">
            <a:avLst/>
          </a:prstGeom>
          <a:noFill/>
        </p:spPr>
        <p:txBody>
          <a:bodyPr wrap="square" rtlCol="0">
            <a:spAutoFit/>
          </a:bodyPr>
          <a:lstStyle/>
          <a:p>
            <a:r>
              <a:rPr lang="en-US" sz="3200" b="1" dirty="0"/>
              <a:t>2.</a:t>
            </a:r>
          </a:p>
        </p:txBody>
      </p:sp>
      <p:sp>
        <p:nvSpPr>
          <p:cNvPr id="31" name="TextBox 30"/>
          <p:cNvSpPr txBox="1"/>
          <p:nvPr/>
        </p:nvSpPr>
        <p:spPr>
          <a:xfrm>
            <a:off x="560323" y="4192935"/>
            <a:ext cx="508000" cy="584775"/>
          </a:xfrm>
          <a:prstGeom prst="rect">
            <a:avLst/>
          </a:prstGeom>
          <a:noFill/>
        </p:spPr>
        <p:txBody>
          <a:bodyPr wrap="square" rtlCol="0">
            <a:spAutoFit/>
          </a:bodyPr>
          <a:lstStyle/>
          <a:p>
            <a:r>
              <a:rPr lang="en-US" sz="3200" b="1" dirty="0"/>
              <a:t>3.</a:t>
            </a:r>
          </a:p>
        </p:txBody>
      </p:sp>
      <p:sp>
        <p:nvSpPr>
          <p:cNvPr id="32" name="TextBox 31"/>
          <p:cNvSpPr txBox="1"/>
          <p:nvPr/>
        </p:nvSpPr>
        <p:spPr>
          <a:xfrm>
            <a:off x="574173" y="5269895"/>
            <a:ext cx="508000" cy="584775"/>
          </a:xfrm>
          <a:prstGeom prst="rect">
            <a:avLst/>
          </a:prstGeom>
          <a:noFill/>
        </p:spPr>
        <p:txBody>
          <a:bodyPr wrap="square" rtlCol="0">
            <a:spAutoFit/>
          </a:bodyPr>
          <a:lstStyle/>
          <a:p>
            <a:r>
              <a:rPr lang="en-US" sz="3200" b="1" dirty="0"/>
              <a:t>4.</a:t>
            </a:r>
          </a:p>
        </p:txBody>
      </p:sp>
      <p:sp>
        <p:nvSpPr>
          <p:cNvPr id="5" name="Rounded Rectangle 4"/>
          <p:cNvSpPr/>
          <p:nvPr/>
        </p:nvSpPr>
        <p:spPr>
          <a:xfrm>
            <a:off x="5326010" y="1602955"/>
            <a:ext cx="4014470" cy="49361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A. a device</a:t>
            </a:r>
          </a:p>
        </p:txBody>
      </p:sp>
      <p:sp>
        <p:nvSpPr>
          <p:cNvPr id="33" name="Rounded Rectangle 32"/>
          <p:cNvSpPr/>
          <p:nvPr/>
        </p:nvSpPr>
        <p:spPr>
          <a:xfrm>
            <a:off x="5326010" y="2096570"/>
            <a:ext cx="4014470" cy="49361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 a new area</a:t>
            </a:r>
          </a:p>
        </p:txBody>
      </p:sp>
      <p:cxnSp>
        <p:nvCxnSpPr>
          <p:cNvPr id="7" name="Straight Arrow Connector 6"/>
          <p:cNvCxnSpPr>
            <a:stCxn id="2" idx="6"/>
            <a:endCxn id="5" idx="1"/>
          </p:cNvCxnSpPr>
          <p:nvPr/>
        </p:nvCxnSpPr>
        <p:spPr>
          <a:xfrm flipV="1">
            <a:off x="3509009" y="1849763"/>
            <a:ext cx="1817001" cy="400062"/>
          </a:xfrm>
          <a:prstGeom prst="straightConnector1">
            <a:avLst/>
          </a:prstGeom>
          <a:ln w="28575">
            <a:solidFill>
              <a:srgbClr val="EF4B6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6"/>
          </p:cNvCxnSpPr>
          <p:nvPr/>
        </p:nvCxnSpPr>
        <p:spPr>
          <a:xfrm flipV="1">
            <a:off x="3509009" y="2977523"/>
            <a:ext cx="1851292" cy="400062"/>
          </a:xfrm>
          <a:prstGeom prst="straightConnector1">
            <a:avLst/>
          </a:prstGeom>
          <a:ln w="28575">
            <a:solidFill>
              <a:srgbClr val="EF4B6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9" idx="6"/>
          </p:cNvCxnSpPr>
          <p:nvPr/>
        </p:nvCxnSpPr>
        <p:spPr>
          <a:xfrm>
            <a:off x="3509009" y="4454545"/>
            <a:ext cx="1851292" cy="193442"/>
          </a:xfrm>
          <a:prstGeom prst="straightConnector1">
            <a:avLst/>
          </a:prstGeom>
          <a:ln w="28575">
            <a:solidFill>
              <a:srgbClr val="EF4B6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6" idx="6"/>
          </p:cNvCxnSpPr>
          <p:nvPr/>
        </p:nvCxnSpPr>
        <p:spPr>
          <a:xfrm>
            <a:off x="3509009" y="5541665"/>
            <a:ext cx="1851292" cy="221845"/>
          </a:xfrm>
          <a:prstGeom prst="straightConnector1">
            <a:avLst/>
          </a:prstGeom>
          <a:ln w="28575">
            <a:solidFill>
              <a:srgbClr val="EF4B6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2347965418"/>
              </p:ext>
            </p:extLst>
          </p:nvPr>
        </p:nvGraphicFramePr>
        <p:xfrm>
          <a:off x="5316751" y="2712298"/>
          <a:ext cx="4000869" cy="1102360"/>
        </p:xfrm>
        <a:graphic>
          <a:graphicData uri="http://schemas.openxmlformats.org/drawingml/2006/table">
            <a:tbl>
              <a:tblPr/>
              <a:tblGrid>
                <a:gridCol w="4000869">
                  <a:extLst>
                    <a:ext uri="{9D8B030D-6E8A-4147-A177-3AD203B41FA5}">
                      <a16:colId xmlns:a16="http://schemas.microsoft.com/office/drawing/2014/main" val="2523476358"/>
                    </a:ext>
                  </a:extLst>
                </a:gridCol>
              </a:tblGrid>
              <a:tr h="0">
                <a:tc>
                  <a:txBody>
                    <a:bodyPr/>
                    <a:lstStyle/>
                    <a:p>
                      <a:pPr rtl="0" fontAlgn="t"/>
                      <a:r>
                        <a:rPr lang="en-US" sz="3200" dirty="0">
                          <a:effectLst/>
                        </a:rPr>
                        <a:t>A. a chemical element</a:t>
                      </a:r>
                    </a:p>
                  </a:txBody>
                  <a:tcPr marL="31750" marR="31750" marT="31750" marB="31750">
                    <a:lnL w="12700" cap="flat" cmpd="sng" algn="ctr">
                      <a:solidFill>
                        <a:srgbClr val="E08F53"/>
                      </a:solidFill>
                      <a:prstDash val="solid"/>
                      <a:round/>
                      <a:headEnd type="none" w="med" len="med"/>
                      <a:tailEnd type="none" w="med" len="med"/>
                    </a:lnL>
                    <a:lnR w="12700" cap="flat" cmpd="sng" algn="ctr">
                      <a:solidFill>
                        <a:srgbClr val="E08F53"/>
                      </a:solidFill>
                      <a:prstDash val="solid"/>
                      <a:round/>
                      <a:headEnd type="none" w="med" len="med"/>
                      <a:tailEnd type="none" w="med" len="med"/>
                    </a:lnR>
                    <a:lnT w="12700" cap="flat" cmpd="sng" algn="ctr">
                      <a:solidFill>
                        <a:srgbClr val="E08F53"/>
                      </a:solidFill>
                      <a:prstDash val="solid"/>
                      <a:round/>
                      <a:headEnd type="none" w="med" len="med"/>
                      <a:tailEnd type="none" w="med" len="med"/>
                    </a:lnT>
                    <a:lnB w="12700" cap="flat" cmpd="sng" algn="ctr">
                      <a:solidFill>
                        <a:srgbClr val="E08F53"/>
                      </a:solidFill>
                      <a:prstDash val="solid"/>
                      <a:round/>
                      <a:headEnd type="none" w="med" len="med"/>
                      <a:tailEnd type="none" w="med" len="med"/>
                    </a:lnB>
                    <a:solidFill>
                      <a:srgbClr val="FFFFFF"/>
                    </a:solidFill>
                  </a:tcPr>
                </a:tc>
                <a:extLst>
                  <a:ext uri="{0D108BD9-81ED-4DB2-BD59-A6C34878D82A}">
                    <a16:rowId xmlns:a16="http://schemas.microsoft.com/office/drawing/2014/main" val="3591035125"/>
                  </a:ext>
                </a:extLst>
              </a:tr>
              <a:tr h="0">
                <a:tc>
                  <a:txBody>
                    <a:bodyPr/>
                    <a:lstStyle/>
                    <a:p>
                      <a:pPr rtl="0" fontAlgn="t"/>
                      <a:r>
                        <a:rPr lang="en-US" sz="3200" dirty="0">
                          <a:effectLst/>
                        </a:rPr>
                        <a:t>B. a technology</a:t>
                      </a:r>
                    </a:p>
                  </a:txBody>
                  <a:tcPr marL="31750" marR="31750" marT="31750" marB="31750">
                    <a:lnL w="12700" cap="flat" cmpd="sng" algn="ctr">
                      <a:solidFill>
                        <a:srgbClr val="E08F53"/>
                      </a:solidFill>
                      <a:prstDash val="solid"/>
                      <a:round/>
                      <a:headEnd type="none" w="med" len="med"/>
                      <a:tailEnd type="none" w="med" len="med"/>
                    </a:lnL>
                    <a:lnR w="12700" cap="flat" cmpd="sng" algn="ctr">
                      <a:solidFill>
                        <a:srgbClr val="E08F53"/>
                      </a:solidFill>
                      <a:prstDash val="solid"/>
                      <a:round/>
                      <a:headEnd type="none" w="med" len="med"/>
                      <a:tailEnd type="none" w="med" len="med"/>
                    </a:lnR>
                    <a:lnT w="12700" cap="flat" cmpd="sng" algn="ctr">
                      <a:solidFill>
                        <a:srgbClr val="E08F53"/>
                      </a:solidFill>
                      <a:prstDash val="solid"/>
                      <a:round/>
                      <a:headEnd type="none" w="med" len="med"/>
                      <a:tailEnd type="none" w="med" len="med"/>
                    </a:lnT>
                    <a:lnB w="12700" cap="flat" cmpd="sng" algn="ctr">
                      <a:solidFill>
                        <a:srgbClr val="E08F53"/>
                      </a:solidFill>
                      <a:prstDash val="solid"/>
                      <a:round/>
                      <a:headEnd type="none" w="med" len="med"/>
                      <a:tailEnd type="none" w="med" len="med"/>
                    </a:lnB>
                    <a:solidFill>
                      <a:srgbClr val="FFFFFF"/>
                    </a:solidFill>
                  </a:tcPr>
                </a:tc>
                <a:extLst>
                  <a:ext uri="{0D108BD9-81ED-4DB2-BD59-A6C34878D82A}">
                    <a16:rowId xmlns:a16="http://schemas.microsoft.com/office/drawing/2014/main" val="1876962913"/>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39147107"/>
              </p:ext>
            </p:extLst>
          </p:nvPr>
        </p:nvGraphicFramePr>
        <p:xfrm>
          <a:off x="5360300" y="3876992"/>
          <a:ext cx="3957320" cy="1102360"/>
        </p:xfrm>
        <a:graphic>
          <a:graphicData uri="http://schemas.openxmlformats.org/drawingml/2006/table">
            <a:tbl>
              <a:tblPr/>
              <a:tblGrid>
                <a:gridCol w="3957320">
                  <a:extLst>
                    <a:ext uri="{9D8B030D-6E8A-4147-A177-3AD203B41FA5}">
                      <a16:colId xmlns:a16="http://schemas.microsoft.com/office/drawing/2014/main" val="1385345784"/>
                    </a:ext>
                  </a:extLst>
                </a:gridCol>
              </a:tblGrid>
              <a:tr h="0">
                <a:tc>
                  <a:txBody>
                    <a:bodyPr/>
                    <a:lstStyle/>
                    <a:p>
                      <a:pPr rtl="0" fontAlgn="t"/>
                      <a:r>
                        <a:rPr lang="en-US" sz="3200">
                          <a:effectLst/>
                        </a:rPr>
                        <a:t>A. the weather</a:t>
                      </a:r>
                    </a:p>
                  </a:txBody>
                  <a:tcPr marL="31750" marR="31750" marT="31750" marB="31750">
                    <a:lnL w="12700" cap="flat" cmpd="sng" algn="ctr">
                      <a:solidFill>
                        <a:srgbClr val="5028D6"/>
                      </a:solidFill>
                      <a:prstDash val="solid"/>
                      <a:round/>
                      <a:headEnd type="none" w="med" len="med"/>
                      <a:tailEnd type="none" w="med" len="med"/>
                    </a:lnL>
                    <a:lnR w="12700" cap="flat" cmpd="sng" algn="ctr">
                      <a:solidFill>
                        <a:srgbClr val="5028D6"/>
                      </a:solidFill>
                      <a:prstDash val="solid"/>
                      <a:round/>
                      <a:headEnd type="none" w="med" len="med"/>
                      <a:tailEnd type="none" w="med" len="med"/>
                    </a:lnR>
                    <a:lnT w="12700" cap="flat" cmpd="sng" algn="ctr">
                      <a:solidFill>
                        <a:srgbClr val="5028D6"/>
                      </a:solidFill>
                      <a:prstDash val="solid"/>
                      <a:round/>
                      <a:headEnd type="none" w="med" len="med"/>
                      <a:tailEnd type="none" w="med" len="med"/>
                    </a:lnT>
                    <a:lnB w="12700" cap="flat" cmpd="sng" algn="ctr">
                      <a:solidFill>
                        <a:srgbClr val="5026D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2809190"/>
                  </a:ext>
                </a:extLst>
              </a:tr>
              <a:tr h="0">
                <a:tc>
                  <a:txBody>
                    <a:bodyPr/>
                    <a:lstStyle/>
                    <a:p>
                      <a:pPr rtl="0" fontAlgn="t"/>
                      <a:r>
                        <a:rPr lang="en-US" sz="3200" dirty="0">
                          <a:effectLst/>
                        </a:rPr>
                        <a:t>B. a medicine</a:t>
                      </a:r>
                    </a:p>
                  </a:txBody>
                  <a:tcPr marL="31750" marR="31750" marT="31750" marB="31750">
                    <a:lnL w="12700" cap="flat" cmpd="sng" algn="ctr">
                      <a:solidFill>
                        <a:srgbClr val="5026D6"/>
                      </a:solidFill>
                      <a:prstDash val="solid"/>
                      <a:round/>
                      <a:headEnd type="none" w="med" len="med"/>
                      <a:tailEnd type="none" w="med" len="med"/>
                    </a:lnL>
                    <a:lnR w="12700" cap="flat" cmpd="sng" algn="ctr">
                      <a:solidFill>
                        <a:srgbClr val="5026D6"/>
                      </a:solidFill>
                      <a:prstDash val="solid"/>
                      <a:round/>
                      <a:headEnd type="none" w="med" len="med"/>
                      <a:tailEnd type="none" w="med" len="med"/>
                    </a:lnR>
                    <a:lnT w="12700" cap="flat" cmpd="sng" algn="ctr">
                      <a:solidFill>
                        <a:srgbClr val="5026D6"/>
                      </a:solidFill>
                      <a:prstDash val="solid"/>
                      <a:round/>
                      <a:headEnd type="none" w="med" len="med"/>
                      <a:tailEnd type="none" w="med" len="med"/>
                    </a:lnT>
                    <a:lnB w="12700" cap="flat" cmpd="sng" algn="ctr">
                      <a:solidFill>
                        <a:srgbClr val="5026D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072437"/>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23091617"/>
              </p:ext>
            </p:extLst>
          </p:nvPr>
        </p:nvGraphicFramePr>
        <p:xfrm>
          <a:off x="5339611" y="5028660"/>
          <a:ext cx="4000869" cy="1102360"/>
        </p:xfrm>
        <a:graphic>
          <a:graphicData uri="http://schemas.openxmlformats.org/drawingml/2006/table">
            <a:tbl>
              <a:tblPr/>
              <a:tblGrid>
                <a:gridCol w="4000869">
                  <a:extLst>
                    <a:ext uri="{9D8B030D-6E8A-4147-A177-3AD203B41FA5}">
                      <a16:colId xmlns:a16="http://schemas.microsoft.com/office/drawing/2014/main" val="1939090304"/>
                    </a:ext>
                  </a:extLst>
                </a:gridCol>
              </a:tblGrid>
              <a:tr h="0">
                <a:tc>
                  <a:txBody>
                    <a:bodyPr/>
                    <a:lstStyle/>
                    <a:p>
                      <a:pPr rtl="0" fontAlgn="t"/>
                      <a:r>
                        <a:rPr lang="en-US" sz="3200" dirty="0">
                          <a:effectLst/>
                        </a:rPr>
                        <a:t>A. a planet</a:t>
                      </a:r>
                    </a:p>
                  </a:txBody>
                  <a:tcPr marL="31750" marR="31750" marT="31750" marB="31750">
                    <a:lnL w="12700" cap="flat" cmpd="sng" algn="ctr">
                      <a:solidFill>
                        <a:srgbClr val="00DEB1"/>
                      </a:solidFill>
                      <a:prstDash val="solid"/>
                      <a:round/>
                      <a:headEnd type="none" w="med" len="med"/>
                      <a:tailEnd type="none" w="med" len="med"/>
                    </a:lnL>
                    <a:lnR w="12700" cap="flat" cmpd="sng" algn="ctr">
                      <a:solidFill>
                        <a:srgbClr val="00DEB1"/>
                      </a:solidFill>
                      <a:prstDash val="solid"/>
                      <a:round/>
                      <a:headEnd type="none" w="med" len="med"/>
                      <a:tailEnd type="none" w="med" len="med"/>
                    </a:lnR>
                    <a:lnT w="12700" cap="flat" cmpd="sng" algn="ctr">
                      <a:solidFill>
                        <a:srgbClr val="00DEB1"/>
                      </a:solidFill>
                      <a:prstDash val="solid"/>
                      <a:round/>
                      <a:headEnd type="none" w="med" len="med"/>
                      <a:tailEnd type="none" w="med" len="med"/>
                    </a:lnT>
                    <a:lnB w="12700" cap="flat" cmpd="sng" algn="ctr">
                      <a:solidFill>
                        <a:srgbClr val="E0DAB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72009280"/>
                  </a:ext>
                </a:extLst>
              </a:tr>
              <a:tr h="0">
                <a:tc>
                  <a:txBody>
                    <a:bodyPr/>
                    <a:lstStyle/>
                    <a:p>
                      <a:pPr rtl="0" fontAlgn="t"/>
                      <a:r>
                        <a:rPr lang="en-US" sz="3200" dirty="0">
                          <a:effectLst/>
                        </a:rPr>
                        <a:t>B. a technology</a:t>
                      </a:r>
                    </a:p>
                  </a:txBody>
                  <a:tcPr marL="31750" marR="31750" marT="31750" marB="31750">
                    <a:lnL w="12700" cap="flat" cmpd="sng" algn="ctr">
                      <a:solidFill>
                        <a:srgbClr val="E0DAB1"/>
                      </a:solidFill>
                      <a:prstDash val="solid"/>
                      <a:round/>
                      <a:headEnd type="none" w="med" len="med"/>
                      <a:tailEnd type="none" w="med" len="med"/>
                    </a:lnL>
                    <a:lnR w="12700" cap="flat" cmpd="sng" algn="ctr">
                      <a:solidFill>
                        <a:srgbClr val="E0DAB1"/>
                      </a:solidFill>
                      <a:prstDash val="solid"/>
                      <a:round/>
                      <a:headEnd type="none" w="med" len="med"/>
                      <a:tailEnd type="none" w="med" len="med"/>
                    </a:lnR>
                    <a:lnT w="12700" cap="flat" cmpd="sng" algn="ctr">
                      <a:solidFill>
                        <a:srgbClr val="E0DAB1"/>
                      </a:solidFill>
                      <a:prstDash val="solid"/>
                      <a:round/>
                      <a:headEnd type="none" w="med" len="med"/>
                      <a:tailEnd type="none" w="med" len="med"/>
                    </a:lnT>
                    <a:lnB w="12700" cap="flat" cmpd="sng" algn="ctr">
                      <a:solidFill>
                        <a:srgbClr val="E0DAB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1513904"/>
                  </a:ext>
                </a:extLst>
              </a:tr>
            </a:tbl>
          </a:graphicData>
        </a:graphic>
      </p:graphicFrame>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5869" y="4033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Complete the sentences with the words and phrases from the box.</a:t>
            </a:r>
          </a:p>
        </p:txBody>
      </p:sp>
      <p:sp>
        <p:nvSpPr>
          <p:cNvPr id="16" name="Rounded Rectangle 15"/>
          <p:cNvSpPr/>
          <p:nvPr/>
        </p:nvSpPr>
        <p:spPr>
          <a:xfrm>
            <a:off x="530478" y="41779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83263" y="31515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ounded Rectangle 2"/>
          <p:cNvSpPr/>
          <p:nvPr/>
        </p:nvSpPr>
        <p:spPr>
          <a:xfrm>
            <a:off x="1085869" y="883452"/>
            <a:ext cx="10815315" cy="74642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56607" y="1003520"/>
            <a:ext cx="2189018" cy="523220"/>
          </a:xfrm>
          <a:prstGeom prst="rect">
            <a:avLst/>
          </a:prstGeom>
          <a:noFill/>
        </p:spPr>
        <p:txBody>
          <a:bodyPr wrap="square" rtlCol="0">
            <a:spAutoFit/>
          </a:bodyPr>
          <a:lstStyle/>
          <a:p>
            <a:r>
              <a:rPr lang="en-US" sz="2800" b="1" dirty="0">
                <a:solidFill>
                  <a:srgbClr val="FF0000"/>
                </a:solidFill>
              </a:rPr>
              <a:t>invented</a:t>
            </a:r>
          </a:p>
        </p:txBody>
      </p:sp>
      <p:sp>
        <p:nvSpPr>
          <p:cNvPr id="22" name="TextBox 21"/>
          <p:cNvSpPr txBox="1"/>
          <p:nvPr/>
        </p:nvSpPr>
        <p:spPr>
          <a:xfrm>
            <a:off x="3094667" y="1021993"/>
            <a:ext cx="1344666" cy="523220"/>
          </a:xfrm>
          <a:prstGeom prst="rect">
            <a:avLst/>
          </a:prstGeom>
          <a:noFill/>
        </p:spPr>
        <p:txBody>
          <a:bodyPr wrap="square" rtlCol="0">
            <a:spAutoFit/>
          </a:bodyPr>
          <a:lstStyle/>
          <a:p>
            <a:r>
              <a:rPr lang="en-US" sz="2800" b="1" dirty="0">
                <a:solidFill>
                  <a:srgbClr val="FF0000"/>
                </a:solidFill>
              </a:rPr>
              <a:t>created</a:t>
            </a:r>
          </a:p>
        </p:txBody>
      </p:sp>
      <p:sp>
        <p:nvSpPr>
          <p:cNvPr id="24" name="TextBox 23"/>
          <p:cNvSpPr txBox="1"/>
          <p:nvPr/>
        </p:nvSpPr>
        <p:spPr>
          <a:xfrm>
            <a:off x="4668395" y="995052"/>
            <a:ext cx="2508155" cy="523220"/>
          </a:xfrm>
          <a:prstGeom prst="rect">
            <a:avLst/>
          </a:prstGeom>
          <a:noFill/>
        </p:spPr>
        <p:txBody>
          <a:bodyPr wrap="square" rtlCol="0">
            <a:spAutoFit/>
          </a:bodyPr>
          <a:lstStyle/>
          <a:p>
            <a:r>
              <a:rPr lang="en-US" sz="2800" b="1" dirty="0">
                <a:solidFill>
                  <a:srgbClr val="FF0000"/>
                </a:solidFill>
              </a:rPr>
              <a:t>experiments</a:t>
            </a:r>
          </a:p>
        </p:txBody>
      </p:sp>
      <p:sp>
        <p:nvSpPr>
          <p:cNvPr id="26" name="TextBox 25"/>
          <p:cNvSpPr txBox="1"/>
          <p:nvPr/>
        </p:nvSpPr>
        <p:spPr>
          <a:xfrm>
            <a:off x="6869393" y="976578"/>
            <a:ext cx="2189018" cy="523220"/>
          </a:xfrm>
          <a:prstGeom prst="rect">
            <a:avLst/>
          </a:prstGeom>
          <a:noFill/>
        </p:spPr>
        <p:txBody>
          <a:bodyPr wrap="square" rtlCol="0">
            <a:spAutoFit/>
          </a:bodyPr>
          <a:lstStyle/>
          <a:p>
            <a:r>
              <a:rPr lang="en-US" sz="2800" b="1" dirty="0">
                <a:solidFill>
                  <a:srgbClr val="FF0000"/>
                </a:solidFill>
              </a:rPr>
              <a:t>discovered</a:t>
            </a:r>
          </a:p>
        </p:txBody>
      </p:sp>
      <p:sp>
        <p:nvSpPr>
          <p:cNvPr id="31" name="TextBox 30"/>
          <p:cNvSpPr txBox="1"/>
          <p:nvPr/>
        </p:nvSpPr>
        <p:spPr>
          <a:xfrm>
            <a:off x="8893678" y="976578"/>
            <a:ext cx="3172240" cy="523220"/>
          </a:xfrm>
          <a:prstGeom prst="rect">
            <a:avLst/>
          </a:prstGeom>
          <a:noFill/>
        </p:spPr>
        <p:txBody>
          <a:bodyPr wrap="square" rtlCol="0">
            <a:spAutoFit/>
          </a:bodyPr>
          <a:lstStyle/>
          <a:p>
            <a:r>
              <a:rPr lang="en-US" sz="2800" b="1" dirty="0">
                <a:solidFill>
                  <a:srgbClr val="FF0000"/>
                </a:solidFill>
              </a:rPr>
              <a:t>fingerprint scanner</a:t>
            </a:r>
          </a:p>
        </p:txBody>
      </p:sp>
      <p:sp>
        <p:nvSpPr>
          <p:cNvPr id="18" name="Content Placeholder 2"/>
          <p:cNvSpPr>
            <a:spLocks noGrp="1"/>
          </p:cNvSpPr>
          <p:nvPr>
            <p:ph idx="1"/>
          </p:nvPr>
        </p:nvSpPr>
        <p:spPr>
          <a:xfrm>
            <a:off x="668594" y="2044516"/>
            <a:ext cx="11397324" cy="4351338"/>
          </a:xfrm>
        </p:spPr>
        <p:txBody>
          <a:bodyPr>
            <a:normAutofit/>
          </a:bodyPr>
          <a:lstStyle/>
          <a:p>
            <a:pPr marL="514350" indent="-514350">
              <a:lnSpc>
                <a:spcPct val="100000"/>
              </a:lnSpc>
              <a:buAutoNum type="arabicPeriod"/>
            </a:pPr>
            <a:r>
              <a:rPr lang="en-US" dirty="0"/>
              <a:t>Marie Curie and Pierre </a:t>
            </a:r>
            <a:r>
              <a:rPr lang="en-US" dirty="0" err="1"/>
              <a:t>Curie_____________radium</a:t>
            </a:r>
            <a:r>
              <a:rPr lang="en-US" dirty="0"/>
              <a:t> and polonium.</a:t>
            </a:r>
          </a:p>
          <a:p>
            <a:pPr marL="514350" indent="-514350">
              <a:lnSpc>
                <a:spcPct val="100000"/>
              </a:lnSpc>
              <a:buAutoNum type="arabicPeriod"/>
            </a:pPr>
            <a:r>
              <a:rPr lang="en-US" dirty="0"/>
              <a:t>Thomas </a:t>
            </a:r>
            <a:r>
              <a:rPr lang="en-US" dirty="0" err="1"/>
              <a:t>Edison__________the</a:t>
            </a:r>
            <a:r>
              <a:rPr lang="en-US" dirty="0"/>
              <a:t> light bulb in 1880.</a:t>
            </a:r>
          </a:p>
          <a:p>
            <a:pPr marL="514350" indent="-514350">
              <a:lnSpc>
                <a:spcPct val="100000"/>
              </a:lnSpc>
              <a:buAutoNum type="arabicPeriod"/>
            </a:pPr>
            <a:r>
              <a:rPr lang="en-US" dirty="0"/>
              <a:t>Sarah Gilbert is the creator of a vaccine. She _________ it in 2020.</a:t>
            </a:r>
          </a:p>
          <a:p>
            <a:pPr marL="514350" indent="-514350">
              <a:lnSpc>
                <a:spcPct val="100000"/>
              </a:lnSpc>
              <a:buAutoNum type="arabicPeriod"/>
            </a:pPr>
            <a:r>
              <a:rPr lang="en-US" dirty="0"/>
              <a:t>Scientists have carried out </a:t>
            </a:r>
            <a:r>
              <a:rPr lang="en-US" dirty="0" err="1"/>
              <a:t>many_____________to</a:t>
            </a:r>
            <a:r>
              <a:rPr lang="en-US" dirty="0"/>
              <a:t> find a cure for cancer.</a:t>
            </a:r>
          </a:p>
          <a:p>
            <a:pPr marL="514350" indent="-514350">
              <a:lnSpc>
                <a:spcPct val="100000"/>
              </a:lnSpc>
              <a:buAutoNum type="arabicPeriod"/>
            </a:pPr>
            <a:r>
              <a:rPr lang="en-US" dirty="0"/>
              <a:t>Scan your finger on this _________________to check attendance, please. </a:t>
            </a:r>
          </a:p>
          <a:p>
            <a:pPr marL="514350" indent="-514350">
              <a:buAutoNum type="arabicPeriod"/>
            </a:pPr>
            <a:endParaRPr lang="en-US" dirty="0"/>
          </a:p>
        </p:txBody>
      </p:sp>
    </p:spTree>
    <p:extLst>
      <p:ext uri="{BB962C8B-B14F-4D97-AF65-F5344CB8AC3E}">
        <p14:creationId xmlns:p14="http://schemas.microsoft.com/office/powerpoint/2010/main" val="32581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44444E-6 L -0.10847 0.15717 " pathEditMode="relative" rAng="0" ptsTypes="AA">
                                      <p:cBhvr>
                                        <p:cTn id="6" dur="2000" fill="hold"/>
                                        <p:tgtEl>
                                          <p:spTgt spid="26"/>
                                        </p:tgtEl>
                                        <p:attrNameLst>
                                          <p:attrName>ppt_x</p:attrName>
                                          <p:attrName>ppt_y</p:attrName>
                                        </p:attrNameLst>
                                      </p:cBhvr>
                                      <p:rCtr x="-5430" y="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13 -7.40741E-7 L 0.18698 0.23264 " pathEditMode="relative" rAng="0" ptsTypes="AA">
                                      <p:cBhvr>
                                        <p:cTn id="10" dur="1250" fill="hold"/>
                                        <p:tgtEl>
                                          <p:spTgt spid="4"/>
                                        </p:tgtEl>
                                        <p:attrNameLst>
                                          <p:attrName>ppt_x</p:attrName>
                                          <p:attrName>ppt_y</p:attrName>
                                        </p:attrNameLst>
                                      </p:cBhvr>
                                      <p:rCtr x="9505" y="116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2.96296E-6 L 0.39037 0.31342 " pathEditMode="relative" rAng="0" ptsTypes="AA">
                                      <p:cBhvr>
                                        <p:cTn id="14" dur="2000" fill="hold"/>
                                        <p:tgtEl>
                                          <p:spTgt spid="22"/>
                                        </p:tgtEl>
                                        <p:attrNameLst>
                                          <p:attrName>ppt_x</p:attrName>
                                          <p:attrName>ppt_y</p:attrName>
                                        </p:attrNameLst>
                                      </p:cBhvr>
                                      <p:rCtr x="19518" y="156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1198 -1.85185E-6 L 0.10976 0.39144 " pathEditMode="relative" rAng="0" ptsTypes="AA">
                                      <p:cBhvr>
                                        <p:cTn id="18" dur="2000" fill="hold"/>
                                        <p:tgtEl>
                                          <p:spTgt spid="24"/>
                                        </p:tgtEl>
                                        <p:attrNameLst>
                                          <p:attrName>ppt_x</p:attrName>
                                          <p:attrName>ppt_y</p:attrName>
                                        </p:attrNameLst>
                                      </p:cBhvr>
                                      <p:rCtr x="6081" y="1956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9167E-6 -0.00278 L -0.34467 0.48472 " pathEditMode="relative" rAng="0" ptsTypes="AA">
                                      <p:cBhvr>
                                        <p:cTn id="22" dur="2000" fill="hold"/>
                                        <p:tgtEl>
                                          <p:spTgt spid="31"/>
                                        </p:tgtEl>
                                        <p:attrNameLst>
                                          <p:attrName>ppt_x</p:attrName>
                                          <p:attrName>ppt_y</p:attrName>
                                        </p:attrNameLst>
                                      </p:cBhvr>
                                      <p:rCtr x="-17240" y="2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4"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5482" y="129699"/>
            <a:ext cx="1047942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II. </a:t>
            </a:r>
            <a:r>
              <a:rPr kumimoji="0" lang="en-US" sz="40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PRONUNCIATION: Sentence</a:t>
            </a:r>
            <a:r>
              <a:rPr kumimoji="0" lang="en-US" sz="4000" b="1" i="0" u="none" strike="noStrike" kern="1200" cap="none" spc="0" normalizeH="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 stress</a:t>
            </a:r>
            <a:endParaRPr kumimoji="0" lang="en-US" sz="40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682" y="837585"/>
            <a:ext cx="9867112" cy="5620534"/>
          </a:xfrm>
          <a:prstGeom prst="rect">
            <a:avLst/>
          </a:prstGeom>
        </p:spPr>
      </p:pic>
    </p:spTree>
    <p:extLst>
      <p:ext uri="{BB962C8B-B14F-4D97-AF65-F5344CB8AC3E}">
        <p14:creationId xmlns:p14="http://schemas.microsoft.com/office/powerpoint/2010/main" val="241773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6748" y="1139234"/>
            <a:ext cx="10304206" cy="3065455"/>
          </a:xfrm>
          <a:prstGeom prst="rect">
            <a:avLst/>
          </a:prstGeom>
        </p:spPr>
        <p:txBody>
          <a:bodyPr wrap="square">
            <a:spAutoFit/>
          </a:bodyPr>
          <a:lstStyle/>
          <a:p>
            <a:pPr marL="342900" indent="-342900" algn="just">
              <a:lnSpc>
                <a:spcPct val="115000"/>
              </a:lnSpc>
              <a:buFontTx/>
              <a:buChar char="-"/>
            </a:pP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Trọng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âm</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của</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câu</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là</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một</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yếu</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tố</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rất</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quan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trọng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trong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khi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nói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tiếng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Anh</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nó</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tạo</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nên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ngữ</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điệu</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của</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câu</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và</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đôi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khi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còn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thể</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hiện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ẩn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ý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của</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người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nói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p>
          <a:p>
            <a:pPr marL="342900" indent="-342900" algn="just">
              <a:lnSpc>
                <a:spcPct val="115000"/>
              </a:lnSpc>
              <a:buFontTx/>
              <a:buChar char="-"/>
            </a:pP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Trọng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âm</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của</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câu</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thường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được</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nhấn</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vào</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các</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từ</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khoá</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hay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từ</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mang</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nội</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dung </a:t>
            </a:r>
            <a:r>
              <a:rPr lang="en-US" sz="2800"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chính</a:t>
            </a:r>
            <a:r>
              <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 (content words).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8600" marR="0" indent="-226695" algn="just">
              <a:lnSpc>
                <a:spcPct val="115000"/>
              </a:lnSpc>
              <a:spcBef>
                <a:spcPts val="0"/>
              </a:spcBef>
              <a:spcAft>
                <a:spcPts val="0"/>
              </a:spcAft>
            </a:pPr>
            <a:endParaRPr lang="en-US" sz="2800" dirty="0">
              <a:solidFill>
                <a:srgbClr val="000000"/>
              </a:solidFill>
              <a:latin typeface="Palatino Linotype" panose="02040502050505030304" pitchFamily="18" charset="0"/>
              <a:ea typeface="Calibri" panose="020F0502020204030204" pitchFamily="34" charset="0"/>
              <a:cs typeface="Calibri" panose="020F0502020204030204" pitchFamily="34" charset="0"/>
            </a:endParaRPr>
          </a:p>
        </p:txBody>
      </p:sp>
      <p:sp>
        <p:nvSpPr>
          <p:cNvPr id="5" name="Rectangle 4"/>
          <p:cNvSpPr/>
          <p:nvPr/>
        </p:nvSpPr>
        <p:spPr>
          <a:xfrm>
            <a:off x="2183856" y="364339"/>
            <a:ext cx="7255512" cy="559577"/>
          </a:xfrm>
          <a:prstGeom prst="rect">
            <a:avLst/>
          </a:prstGeom>
        </p:spPr>
        <p:txBody>
          <a:bodyPr wrap="none">
            <a:spAutoFit/>
          </a:bodyPr>
          <a:lstStyle/>
          <a:p>
            <a:pPr lvl="0">
              <a:lnSpc>
                <a:spcPct val="115000"/>
              </a:lnSpc>
            </a:pPr>
            <a:r>
              <a:rPr lang="en-US" sz="2800" b="1" dirty="0">
                <a:solidFill>
                  <a:srgbClr val="0070C0"/>
                </a:solidFill>
                <a:latin typeface="Palatino Linotype" panose="02040502050505030304" pitchFamily="18" charset="0"/>
                <a:ea typeface="MS UI Gothic" panose="020B0600070205080204" pitchFamily="34" charset="-128"/>
                <a:cs typeface="Calibri" panose="020F0502020204030204" pitchFamily="34" charset="0"/>
              </a:rPr>
              <a:t>* SENTENCE STRESS – TRỌNG ÂM CÂU</a:t>
            </a:r>
            <a:endParaRPr lang="en-US" sz="2800" dirty="0">
              <a:solidFill>
                <a:srgbClr val="0070C0"/>
              </a:solidFill>
              <a:latin typeface="Palatino Linotype" panose="02040502050505030304" pitchFamily="18" charset="0"/>
              <a:ea typeface="MS UI Gothic" panose="020B0600070205080204" pitchFamily="34" charset="-128"/>
            </a:endParaRPr>
          </a:p>
        </p:txBody>
      </p:sp>
      <p:sp>
        <p:nvSpPr>
          <p:cNvPr id="6" name="Rectangle 5"/>
          <p:cNvSpPr/>
          <p:nvPr/>
        </p:nvSpPr>
        <p:spPr>
          <a:xfrm>
            <a:off x="1101213" y="3957118"/>
            <a:ext cx="10048568" cy="461665"/>
          </a:xfrm>
          <a:prstGeom prst="rect">
            <a:avLst/>
          </a:prstGeom>
        </p:spPr>
        <p:txBody>
          <a:bodyPr wrap="square">
            <a:spAutoFit/>
          </a:bodyPr>
          <a:lstStyle/>
          <a:p>
            <a:r>
              <a:rPr lang="en-US" sz="2400" b="1" dirty="0">
                <a:solidFill>
                  <a:srgbClr val="0070C0"/>
                </a:solidFill>
                <a:latin typeface="Palatino Linotype" panose="02040502050505030304" pitchFamily="18" charset="0"/>
                <a:ea typeface="Calibri" panose="020F0502020204030204" pitchFamily="34" charset="0"/>
                <a:cs typeface="Calibri" panose="020F0502020204030204" pitchFamily="34" charset="0"/>
              </a:rPr>
              <a:t>E.g. </a:t>
            </a:r>
            <a:r>
              <a:rPr lang="en-US" sz="24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We </a:t>
            </a:r>
            <a:r>
              <a:rPr lang="en-US" sz="2400" b="1" dirty="0">
                <a:solidFill>
                  <a:srgbClr val="000000"/>
                </a:solidFill>
                <a:latin typeface="Palatino Linotype" panose="02040502050505030304" pitchFamily="18" charset="0"/>
                <a:ea typeface="Calibri" panose="020F0502020204030204" pitchFamily="34" charset="0"/>
                <a:cs typeface="Calibri" panose="020F0502020204030204" pitchFamily="34" charset="0"/>
              </a:rPr>
              <a:t>visited </a:t>
            </a:r>
            <a:r>
              <a:rPr lang="en-US" sz="24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a </a:t>
            </a:r>
            <a:r>
              <a:rPr lang="en-US" sz="2400" b="1" dirty="0">
                <a:solidFill>
                  <a:srgbClr val="000000"/>
                </a:solidFill>
                <a:latin typeface="Palatino Linotype" panose="02040502050505030304" pitchFamily="18" charset="0"/>
                <a:ea typeface="Calibri" panose="020F0502020204030204" pitchFamily="34" charset="0"/>
                <a:cs typeface="Calibri" panose="020F0502020204030204" pitchFamily="34" charset="0"/>
              </a:rPr>
              <a:t>famous craft village </a:t>
            </a:r>
            <a:r>
              <a:rPr lang="en-US" sz="2400" dirty="0">
                <a:solidFill>
                  <a:srgbClr val="000000"/>
                </a:solidFill>
                <a:latin typeface="Palatino Linotype" panose="02040502050505030304" pitchFamily="18" charset="0"/>
                <a:ea typeface="Calibri" panose="020F0502020204030204" pitchFamily="34" charset="0"/>
                <a:cs typeface="Calibri" panose="020F0502020204030204" pitchFamily="34" charset="0"/>
              </a:rPr>
              <a:t>in </a:t>
            </a:r>
            <a:r>
              <a:rPr lang="en-US" sz="2400" b="1" dirty="0">
                <a:solidFill>
                  <a:srgbClr val="000000"/>
                </a:solidFill>
                <a:latin typeface="Palatino Linotype" panose="02040502050505030304" pitchFamily="18" charset="0"/>
                <a:ea typeface="Calibri" panose="020F0502020204030204" pitchFamily="34" charset="0"/>
                <a:cs typeface="Calibri" panose="020F0502020204030204" pitchFamily="34" charset="0"/>
              </a:rPr>
              <a:t>Ha </a:t>
            </a:r>
            <a:r>
              <a:rPr lang="en-US" sz="2400" b="1" dirty="0" err="1">
                <a:solidFill>
                  <a:srgbClr val="000000"/>
                </a:solidFill>
                <a:latin typeface="Palatino Linotype" panose="02040502050505030304" pitchFamily="18" charset="0"/>
                <a:ea typeface="Calibri" panose="020F0502020204030204" pitchFamily="34" charset="0"/>
                <a:cs typeface="Calibri" panose="020F0502020204030204" pitchFamily="34" charset="0"/>
              </a:rPr>
              <a:t>Noi</a:t>
            </a:r>
            <a:r>
              <a:rPr lang="en-US" sz="2400" b="1" dirty="0">
                <a:solidFill>
                  <a:srgbClr val="000000"/>
                </a:solidFill>
                <a:latin typeface="Palatino Linotype" panose="02040502050505030304" pitchFamily="18" charset="0"/>
                <a:ea typeface="Calibri" panose="020F0502020204030204" pitchFamily="34" charset="0"/>
                <a:cs typeface="Calibri" panose="020F0502020204030204" pitchFamily="34" charset="0"/>
              </a:rPr>
              <a:t>.</a:t>
            </a:r>
            <a:r>
              <a:rPr lang="en-US" sz="2400" dirty="0">
                <a:solidFill>
                  <a:prstClr val="black"/>
                </a:solidFill>
                <a:latin typeface="Palatino Linotype" panose="02040502050505030304" pitchFamily="18"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72773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9023" y="788856"/>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repeat the sentences. Pay attention to the bold syllables.</a:t>
            </a:r>
          </a:p>
        </p:txBody>
      </p:sp>
      <p:sp>
        <p:nvSpPr>
          <p:cNvPr id="16" name="Rounded Rectangle 15"/>
          <p:cNvSpPr/>
          <p:nvPr/>
        </p:nvSpPr>
        <p:spPr>
          <a:xfrm>
            <a:off x="653632" y="7479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06417" y="6452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0" name="Rectangle 19"/>
          <p:cNvSpPr/>
          <p:nvPr/>
        </p:nvSpPr>
        <p:spPr>
          <a:xfrm>
            <a:off x="2781131" y="19415"/>
            <a:ext cx="5866900"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n w="6600">
                  <a:solidFill>
                    <a:srgbClr val="ED7D31"/>
                  </a:solidFill>
                  <a:prstDash val="solid"/>
                </a:ln>
                <a:solidFill>
                  <a:schemeClr val="accent1"/>
                </a:solidFill>
                <a:effectLst>
                  <a:outerShdw dist="38100" dir="2700000" algn="tl" rotWithShape="0">
                    <a:srgbClr val="ED7D31"/>
                  </a:outerShdw>
                </a:effectLst>
                <a:latin typeface="Calibri" panose="020F0502020204030204"/>
              </a:rPr>
              <a:t>*  </a:t>
            </a:r>
            <a:r>
              <a:rPr kumimoji="0" lang="en-US" sz="4400" b="1" i="0" u="none" strike="noStrike" kern="1200" cap="none" spc="0" normalizeH="0" baseline="0" noProof="0" dirty="0">
                <a:ln w="6600">
                  <a:solidFill>
                    <a:srgbClr val="ED7D31"/>
                  </a:solidFill>
                  <a:prstDash val="solid"/>
                </a:ln>
                <a:solidFill>
                  <a:schemeClr val="accent1"/>
                </a:solidFill>
                <a:effectLst>
                  <a:outerShdw dist="38100" dir="2700000" algn="tl" rotWithShape="0">
                    <a:srgbClr val="ED7D31"/>
                  </a:outerShdw>
                </a:effectLst>
                <a:uLnTx/>
                <a:uFillTx/>
                <a:latin typeface="Calibri" panose="020F0502020204030204"/>
              </a:rPr>
              <a:t>PRONUNCIATION</a:t>
            </a:r>
          </a:p>
        </p:txBody>
      </p:sp>
      <p:pic>
        <p:nvPicPr>
          <p:cNvPr id="4" name="0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3632" y="1826670"/>
            <a:ext cx="736321" cy="736321"/>
          </a:xfrm>
          <a:prstGeom prst="rect">
            <a:avLst/>
          </a:prstGeom>
        </p:spPr>
      </p:pic>
      <p:sp>
        <p:nvSpPr>
          <p:cNvPr id="6" name="Rectangle 5"/>
          <p:cNvSpPr/>
          <p:nvPr/>
        </p:nvSpPr>
        <p:spPr>
          <a:xfrm>
            <a:off x="1791989" y="1558297"/>
            <a:ext cx="9888219" cy="4349909"/>
          </a:xfrm>
          <a:prstGeom prst="rect">
            <a:avLst/>
          </a:prstGeom>
        </p:spPr>
        <p:txBody>
          <a:bodyPr wrap="square">
            <a:spAutoFit/>
          </a:bodyPr>
          <a:lstStyle/>
          <a:p>
            <a:pPr lvl="0">
              <a:lnSpc>
                <a:spcPct val="150000"/>
              </a:lnSpc>
              <a:spcBef>
                <a:spcPts val="245"/>
              </a:spcBef>
              <a:spcAft>
                <a:spcPts val="0"/>
              </a:spcAft>
              <a:buSzPts val="1100"/>
              <a:tabLst>
                <a:tab pos="586105" algn="l"/>
              </a:tabLst>
            </a:pPr>
            <a:r>
              <a:rPr lang="en-US" sz="3600" dirty="0">
                <a:latin typeface="Arial Narrow" panose="020B0606020202030204" pitchFamily="34" charset="0"/>
                <a:ea typeface="Times New Roman" panose="02020603050405020304" pitchFamily="18" charset="0"/>
                <a:cs typeface="DejaVu Serif"/>
              </a:rPr>
              <a:t>1. I </a:t>
            </a:r>
            <a:r>
              <a:rPr lang="en-US" sz="3600" b="1" dirty="0">
                <a:latin typeface="Arial Narrow" panose="020B0606020202030204" pitchFamily="34" charset="0"/>
                <a:ea typeface="Times New Roman" panose="02020603050405020304" pitchFamily="18" charset="0"/>
                <a:cs typeface="DejaVu Serif"/>
              </a:rPr>
              <a:t>don’t have </a:t>
            </a:r>
            <a:r>
              <a:rPr lang="en-US" sz="3600" dirty="0">
                <a:latin typeface="Arial Narrow" panose="020B0606020202030204" pitchFamily="34" charset="0"/>
                <a:ea typeface="Times New Roman" panose="02020603050405020304" pitchFamily="18" charset="0"/>
                <a:cs typeface="DejaVu Serif"/>
              </a:rPr>
              <a:t>a</a:t>
            </a:r>
            <a:r>
              <a:rPr lang="en-US" sz="3600" spc="-5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computer.</a:t>
            </a:r>
          </a:p>
          <a:p>
            <a:pPr lvl="0">
              <a:lnSpc>
                <a:spcPct val="150000"/>
              </a:lnSpc>
              <a:spcBef>
                <a:spcPts val="230"/>
              </a:spcBef>
              <a:spcAft>
                <a:spcPts val="0"/>
              </a:spcAft>
              <a:buSzPts val="1100"/>
              <a:tabLst>
                <a:tab pos="586105" algn="l"/>
              </a:tabLst>
            </a:pPr>
            <a:r>
              <a:rPr lang="en-US" sz="3600" dirty="0">
                <a:latin typeface="Arial Narrow" panose="020B0606020202030204" pitchFamily="34" charset="0"/>
                <a:ea typeface="Times New Roman" panose="02020603050405020304" pitchFamily="18" charset="0"/>
                <a:cs typeface="DejaVu Serif"/>
              </a:rPr>
              <a:t>2. Do</a:t>
            </a:r>
            <a:r>
              <a:rPr lang="en-US" sz="3600" spc="-8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you</a:t>
            </a:r>
            <a:r>
              <a:rPr lang="en-US" sz="3600" spc="-7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call</a:t>
            </a:r>
            <a:r>
              <a:rPr lang="en-US" sz="3600" b="1" spc="-1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her</a:t>
            </a:r>
            <a:r>
              <a:rPr lang="en-US" sz="3600" spc="-8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every</a:t>
            </a:r>
            <a:r>
              <a:rPr lang="en-US" sz="3600" spc="-8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day</a:t>
            </a:r>
            <a:r>
              <a:rPr lang="en-US" sz="3600" dirty="0">
                <a:latin typeface="Arial Narrow" panose="020B0606020202030204" pitchFamily="34" charset="0"/>
                <a:ea typeface="Times New Roman" panose="02020603050405020304" pitchFamily="18" charset="0"/>
                <a:cs typeface="DejaVu Serif"/>
              </a:rPr>
              <a:t>?</a:t>
            </a:r>
            <a:r>
              <a:rPr lang="en-US" sz="3600" spc="-5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a:t>
            </a:r>
            <a:r>
              <a:rPr lang="en-US" sz="3600" spc="-7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No</a:t>
            </a:r>
            <a:r>
              <a:rPr lang="en-US" sz="3600" dirty="0">
                <a:latin typeface="Arial Narrow" panose="020B0606020202030204" pitchFamily="34" charset="0"/>
                <a:ea typeface="Times New Roman" panose="02020603050405020304" pitchFamily="18" charset="0"/>
                <a:cs typeface="DejaVu Serif"/>
              </a:rPr>
              <a:t>,</a:t>
            </a:r>
            <a:r>
              <a:rPr lang="en-US" sz="3600" spc="-7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I</a:t>
            </a:r>
            <a:r>
              <a:rPr lang="en-US" sz="3600" spc="-10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don’t.</a:t>
            </a:r>
            <a:endParaRPr lang="en-US" sz="3600" dirty="0">
              <a:latin typeface="Arial Narrow" panose="020B0606020202030204" pitchFamily="34" charset="0"/>
              <a:ea typeface="Times New Roman" panose="02020603050405020304" pitchFamily="18" charset="0"/>
              <a:cs typeface="DejaVu Serif"/>
            </a:endParaRPr>
          </a:p>
          <a:p>
            <a:pPr lvl="0">
              <a:lnSpc>
                <a:spcPct val="150000"/>
              </a:lnSpc>
              <a:spcBef>
                <a:spcPts val="210"/>
              </a:spcBef>
              <a:spcAft>
                <a:spcPts val="0"/>
              </a:spcAft>
              <a:buSzPts val="1100"/>
              <a:tabLst>
                <a:tab pos="586105" algn="l"/>
              </a:tabLst>
            </a:pPr>
            <a:r>
              <a:rPr lang="en-US" sz="3600" dirty="0">
                <a:latin typeface="Arial Narrow" panose="020B0606020202030204" pitchFamily="34" charset="0"/>
                <a:ea typeface="Times New Roman" panose="02020603050405020304" pitchFamily="18" charset="0"/>
                <a:cs typeface="DejaVu Serif"/>
              </a:rPr>
              <a:t>3. They</a:t>
            </a:r>
            <a:r>
              <a:rPr lang="en-US" sz="3600" spc="-8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are</a:t>
            </a:r>
            <a:r>
              <a:rPr lang="en-US" sz="3600" spc="-7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not</a:t>
            </a:r>
            <a:r>
              <a:rPr lang="en-US" sz="3600" b="1" spc="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fa</a:t>
            </a:r>
            <a:r>
              <a:rPr lang="en-US" sz="3600" b="1" dirty="0">
                <a:latin typeface="Arial Narrow" panose="020B0606020202030204" pitchFamily="34" charset="0"/>
                <a:ea typeface="Times New Roman" panose="02020603050405020304" pitchFamily="18" charset="0"/>
                <a:cs typeface="DejaVu Serif"/>
              </a:rPr>
              <a:t>mil</a:t>
            </a:r>
            <a:r>
              <a:rPr lang="en-US" sz="3600" dirty="0">
                <a:latin typeface="Arial Narrow" panose="020B0606020202030204" pitchFamily="34" charset="0"/>
                <a:ea typeface="Times New Roman" panose="02020603050405020304" pitchFamily="18" charset="0"/>
                <a:cs typeface="DejaVu Serif"/>
              </a:rPr>
              <a:t>iar</a:t>
            </a:r>
            <a:r>
              <a:rPr lang="en-US" sz="3600" spc="-7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with</a:t>
            </a:r>
            <a:r>
              <a:rPr lang="en-US" sz="3600" spc="-7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that</a:t>
            </a:r>
            <a:r>
              <a:rPr lang="en-US" sz="3600" spc="-6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new</a:t>
            </a:r>
            <a:r>
              <a:rPr lang="en-US" sz="3600" b="1" spc="-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com</a:t>
            </a:r>
            <a:r>
              <a:rPr lang="en-US" sz="3600" b="1" dirty="0">
                <a:latin typeface="Arial Narrow" panose="020B0606020202030204" pitchFamily="34" charset="0"/>
                <a:ea typeface="Times New Roman" panose="02020603050405020304" pitchFamily="18" charset="0"/>
                <a:cs typeface="DejaVu Serif"/>
              </a:rPr>
              <a:t>pu</a:t>
            </a:r>
            <a:r>
              <a:rPr lang="en-US" sz="3600" dirty="0">
                <a:latin typeface="Arial Narrow" panose="020B0606020202030204" pitchFamily="34" charset="0"/>
                <a:ea typeface="Times New Roman" panose="02020603050405020304" pitchFamily="18" charset="0"/>
                <a:cs typeface="DejaVu Serif"/>
              </a:rPr>
              <a:t>ter.</a:t>
            </a:r>
          </a:p>
          <a:p>
            <a:pPr lvl="0">
              <a:lnSpc>
                <a:spcPct val="150000"/>
              </a:lnSpc>
              <a:spcBef>
                <a:spcPts val="225"/>
              </a:spcBef>
              <a:spcAft>
                <a:spcPts val="0"/>
              </a:spcAft>
              <a:buSzPts val="1100"/>
              <a:tabLst>
                <a:tab pos="586105" algn="l"/>
              </a:tabLst>
            </a:pPr>
            <a:r>
              <a:rPr lang="en-US" sz="3600" dirty="0">
                <a:latin typeface="Arial Narrow" panose="020B0606020202030204" pitchFamily="34" charset="0"/>
                <a:ea typeface="Times New Roman" panose="02020603050405020304" pitchFamily="18" charset="0"/>
                <a:cs typeface="DejaVu Serif"/>
              </a:rPr>
              <a:t>4. Did</a:t>
            </a:r>
            <a:r>
              <a:rPr lang="en-US" sz="3600" spc="-10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you</a:t>
            </a:r>
            <a:r>
              <a:rPr lang="en-US" sz="3600" spc="-8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lend</a:t>
            </a:r>
            <a:r>
              <a:rPr lang="en-US" sz="3600" b="1" spc="-1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her</a:t>
            </a:r>
            <a:r>
              <a:rPr lang="en-US" sz="3600" spc="-8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your</a:t>
            </a:r>
            <a:r>
              <a:rPr lang="en-US" sz="3600" spc="-7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lap</a:t>
            </a:r>
            <a:r>
              <a:rPr lang="en-US" sz="3600" dirty="0">
                <a:latin typeface="Arial Narrow" panose="020B0606020202030204" pitchFamily="34" charset="0"/>
                <a:ea typeface="Times New Roman" panose="02020603050405020304" pitchFamily="18" charset="0"/>
                <a:cs typeface="DejaVu Serif"/>
              </a:rPr>
              <a:t>top?</a:t>
            </a:r>
            <a:r>
              <a:rPr lang="en-US" sz="3600" spc="-6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a:t>
            </a:r>
            <a:r>
              <a:rPr lang="en-US" sz="3600" spc="-90"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Yes</a:t>
            </a:r>
            <a:r>
              <a:rPr lang="en-US" sz="3600" dirty="0">
                <a:latin typeface="Arial Narrow" panose="020B0606020202030204" pitchFamily="34" charset="0"/>
                <a:ea typeface="Times New Roman" panose="02020603050405020304" pitchFamily="18" charset="0"/>
                <a:cs typeface="DejaVu Serif"/>
              </a:rPr>
              <a:t>,</a:t>
            </a:r>
            <a:r>
              <a:rPr lang="en-US" sz="3600" spc="-90"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I</a:t>
            </a:r>
            <a:r>
              <a:rPr lang="en-US" sz="3600" spc="-8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did</a:t>
            </a:r>
            <a:r>
              <a:rPr lang="en-US" sz="3600" dirty="0">
                <a:latin typeface="Arial Narrow" panose="020B0606020202030204" pitchFamily="34" charset="0"/>
                <a:ea typeface="Times New Roman" panose="02020603050405020304" pitchFamily="18" charset="0"/>
                <a:cs typeface="DejaVu Serif"/>
              </a:rPr>
              <a:t>.</a:t>
            </a:r>
          </a:p>
          <a:p>
            <a:pPr lvl="0">
              <a:lnSpc>
                <a:spcPct val="150000"/>
              </a:lnSpc>
              <a:spcBef>
                <a:spcPts val="215"/>
              </a:spcBef>
              <a:spcAft>
                <a:spcPts val="0"/>
              </a:spcAft>
              <a:buSzPts val="1100"/>
              <a:tabLst>
                <a:tab pos="586740" algn="l"/>
              </a:tabLst>
            </a:pPr>
            <a:r>
              <a:rPr lang="en-US" sz="3600" dirty="0">
                <a:latin typeface="Arial Narrow" panose="020B0606020202030204" pitchFamily="34" charset="0"/>
                <a:ea typeface="Times New Roman" panose="02020603050405020304" pitchFamily="18" charset="0"/>
                <a:cs typeface="DejaVu Serif"/>
              </a:rPr>
              <a:t>5.</a:t>
            </a:r>
            <a:r>
              <a:rPr lang="en-US" sz="3600" b="1" dirty="0">
                <a:latin typeface="Arial Narrow" panose="020B0606020202030204" pitchFamily="34" charset="0"/>
                <a:ea typeface="Times New Roman" panose="02020603050405020304" pitchFamily="18" charset="0"/>
                <a:cs typeface="DejaVu Serif"/>
              </a:rPr>
              <a:t> Who </a:t>
            </a:r>
            <a:r>
              <a:rPr lang="en-US" sz="3600" dirty="0">
                <a:latin typeface="Arial Narrow" panose="020B0606020202030204" pitchFamily="34" charset="0"/>
                <a:ea typeface="Times New Roman" panose="02020603050405020304" pitchFamily="18" charset="0"/>
                <a:cs typeface="DejaVu Serif"/>
              </a:rPr>
              <a:t>do</a:t>
            </a:r>
            <a:r>
              <a:rPr lang="en-US" sz="3600" spc="-7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you</a:t>
            </a:r>
            <a:r>
              <a:rPr lang="en-US" sz="3600" spc="-7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work</a:t>
            </a:r>
            <a:r>
              <a:rPr lang="en-US" sz="3600" b="1" spc="-1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with</a:t>
            </a:r>
            <a:r>
              <a:rPr lang="en-US" sz="3600" spc="-95" dirty="0">
                <a:latin typeface="Arial Narrow" panose="020B0606020202030204" pitchFamily="34" charset="0"/>
                <a:ea typeface="Times New Roman" panose="02020603050405020304" pitchFamily="18" charset="0"/>
                <a:cs typeface="DejaVu Serif"/>
              </a:rPr>
              <a:t> </a:t>
            </a:r>
            <a:r>
              <a:rPr lang="en-US" sz="3600" dirty="0">
                <a:latin typeface="Arial Narrow" panose="020B0606020202030204" pitchFamily="34" charset="0"/>
                <a:ea typeface="Times New Roman" panose="02020603050405020304" pitchFamily="18" charset="0"/>
                <a:cs typeface="DejaVu Serif"/>
              </a:rPr>
              <a:t>on</a:t>
            </a:r>
            <a:r>
              <a:rPr lang="en-US" sz="3600" spc="-75" dirty="0">
                <a:latin typeface="Arial Narrow" panose="020B0606020202030204" pitchFamily="34" charset="0"/>
                <a:ea typeface="Times New Roman" panose="02020603050405020304" pitchFamily="18" charset="0"/>
                <a:cs typeface="DejaVu Serif"/>
              </a:rPr>
              <a:t> </a:t>
            </a:r>
            <a:r>
              <a:rPr lang="en-US" sz="3600" b="1" dirty="0">
                <a:latin typeface="Arial Narrow" panose="020B0606020202030204" pitchFamily="34" charset="0"/>
                <a:ea typeface="Times New Roman" panose="02020603050405020304" pitchFamily="18" charset="0"/>
                <a:cs typeface="DejaVu Serif"/>
              </a:rPr>
              <a:t>Sun</a:t>
            </a:r>
            <a:r>
              <a:rPr lang="en-US" sz="3600" dirty="0">
                <a:latin typeface="Arial Narrow" panose="020B0606020202030204" pitchFamily="34" charset="0"/>
                <a:ea typeface="Times New Roman" panose="02020603050405020304" pitchFamily="18" charset="0"/>
                <a:cs typeface="DejaVu Serif"/>
              </a:rPr>
              <a:t>days?</a:t>
            </a:r>
            <a:endParaRPr lang="en-US" sz="3600" dirty="0">
              <a:effectLst/>
              <a:latin typeface="Arial Narrow" panose="020B0606020202030204" pitchFamily="34" charset="0"/>
              <a:ea typeface="Times New Roman" panose="02020603050405020304" pitchFamily="18" charset="0"/>
              <a:cs typeface="DejaVu Serif"/>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2596" y="416915"/>
            <a:ext cx="1081531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repeat the sentences. How many stressed words are there in each sentence.</a:t>
            </a:r>
          </a:p>
        </p:txBody>
      </p:sp>
      <p:sp>
        <p:nvSpPr>
          <p:cNvPr id="16" name="Rounded Rectangle 15"/>
          <p:cNvSpPr/>
          <p:nvPr/>
        </p:nvSpPr>
        <p:spPr>
          <a:xfrm>
            <a:off x="517205" y="36673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9990" y="26409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0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583" y="1247912"/>
            <a:ext cx="811848" cy="811848"/>
          </a:xfrm>
          <a:prstGeom prst="rect">
            <a:avLst/>
          </a:prstGeom>
        </p:spPr>
      </p:pic>
      <p:sp>
        <p:nvSpPr>
          <p:cNvPr id="5" name="Rectangle 4"/>
          <p:cNvSpPr/>
          <p:nvPr/>
        </p:nvSpPr>
        <p:spPr>
          <a:xfrm>
            <a:off x="1505647" y="1653836"/>
            <a:ext cx="10382264" cy="3993081"/>
          </a:xfrm>
          <a:prstGeom prst="rect">
            <a:avLst/>
          </a:prstGeom>
        </p:spPr>
        <p:txBody>
          <a:bodyPr wrap="square">
            <a:spAutoFit/>
          </a:bodyPr>
          <a:lstStyle/>
          <a:p>
            <a:pPr lvl="0">
              <a:lnSpc>
                <a:spcPct val="150000"/>
              </a:lnSpc>
              <a:spcBef>
                <a:spcPts val="23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1. He is an</a:t>
            </a:r>
            <a:r>
              <a:rPr lang="en-US" sz="2800" spc="-20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inventor.</a:t>
            </a:r>
          </a:p>
          <a:p>
            <a:pPr lvl="0">
              <a:lnSpc>
                <a:spcPct val="150000"/>
              </a:lnSpc>
              <a:spcBef>
                <a:spcPts val="22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2. We</a:t>
            </a:r>
            <a:r>
              <a:rPr lang="en-US" sz="2800" spc="-8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won’t</a:t>
            </a:r>
            <a:r>
              <a:rPr lang="en-US" sz="2800" spc="-1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have</a:t>
            </a:r>
            <a:r>
              <a:rPr lang="en-US" sz="2800" spc="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a:t>
            </a:r>
            <a:r>
              <a:rPr lang="en-US" sz="2800" spc="-9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robot</a:t>
            </a:r>
            <a:r>
              <a:rPr lang="en-US" sz="2800" spc="-8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teacher</a:t>
            </a:r>
            <a:r>
              <a:rPr lang="en-US" sz="2800" spc="-9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next</a:t>
            </a:r>
            <a:r>
              <a:rPr lang="en-US" sz="2800" spc="-8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year.</a:t>
            </a:r>
          </a:p>
          <a:p>
            <a:pPr lvl="0">
              <a:lnSpc>
                <a:spcPct val="150000"/>
              </a:lnSpc>
              <a:spcBef>
                <a:spcPts val="22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3. She likes learning</a:t>
            </a:r>
            <a:r>
              <a:rPr lang="en-US" sz="2800" spc="-15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online.</a:t>
            </a:r>
          </a:p>
          <a:p>
            <a:pPr lvl="0">
              <a:lnSpc>
                <a:spcPct val="150000"/>
              </a:lnSpc>
              <a:spcBef>
                <a:spcPts val="21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4. Was</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she</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checking</a:t>
            </a:r>
            <a:r>
              <a:rPr lang="en-US" sz="2800" spc="-11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attendance</a:t>
            </a:r>
            <a:r>
              <a:rPr lang="en-US" sz="2800" spc="-10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when</a:t>
            </a:r>
            <a:r>
              <a:rPr lang="en-US" sz="2800" spc="-2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you</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came?</a:t>
            </a:r>
            <a:r>
              <a:rPr lang="en-US" sz="2800" spc="17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spc="13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No,</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she</a:t>
            </a:r>
            <a:r>
              <a:rPr lang="en-US" sz="2800" spc="-8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wasn’t.</a:t>
            </a:r>
          </a:p>
          <a:p>
            <a:pPr lvl="0">
              <a:lnSpc>
                <a:spcPct val="150000"/>
              </a:lnSpc>
              <a:spcBef>
                <a:spcPts val="225"/>
              </a:spcBef>
              <a:spcAft>
                <a:spcPts val="0"/>
              </a:spcAft>
              <a:buSzPts val="1100"/>
              <a:tabLst>
                <a:tab pos="588010" algn="l"/>
              </a:tabLst>
            </a:pPr>
            <a:r>
              <a:rPr lang="en-US" sz="2800" dirty="0">
                <a:latin typeface="Arial" panose="020B0604020202020204" pitchFamily="34" charset="0"/>
                <a:ea typeface="Times New Roman" panose="02020603050405020304" pitchFamily="18" charset="0"/>
                <a:cs typeface="Arial" panose="020B0604020202020204" pitchFamily="34" charset="0"/>
              </a:rPr>
              <a:t>5. What did he</a:t>
            </a:r>
            <a:r>
              <a:rPr lang="en-US" sz="2800" spc="-15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invent?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86139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4441" y="505406"/>
            <a:ext cx="10815315"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repeat the sentences. How many stressed words are there in each sentence.</a:t>
            </a:r>
          </a:p>
        </p:txBody>
      </p:sp>
      <p:sp>
        <p:nvSpPr>
          <p:cNvPr id="16" name="Rounded Rectangle 15"/>
          <p:cNvSpPr/>
          <p:nvPr/>
        </p:nvSpPr>
        <p:spPr>
          <a:xfrm>
            <a:off x="409050" y="45522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61835" y="35258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0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428" y="1336403"/>
            <a:ext cx="710013" cy="653042"/>
          </a:xfrm>
          <a:prstGeom prst="rect">
            <a:avLst/>
          </a:prstGeom>
        </p:spPr>
      </p:pic>
      <p:sp>
        <p:nvSpPr>
          <p:cNvPr id="5" name="Rectangle 4"/>
          <p:cNvSpPr/>
          <p:nvPr/>
        </p:nvSpPr>
        <p:spPr>
          <a:xfrm>
            <a:off x="660352" y="1891472"/>
            <a:ext cx="11370706" cy="3426579"/>
          </a:xfrm>
          <a:prstGeom prst="rect">
            <a:avLst/>
          </a:prstGeom>
        </p:spPr>
        <p:txBody>
          <a:bodyPr wrap="square">
            <a:spAutoFit/>
          </a:bodyPr>
          <a:lstStyle/>
          <a:p>
            <a:pPr lvl="0">
              <a:lnSpc>
                <a:spcPct val="150000"/>
              </a:lnSpc>
              <a:spcBef>
                <a:spcPts val="23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1. He is an</a:t>
            </a:r>
            <a:r>
              <a:rPr lang="en-US" sz="2800" spc="-20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in</a:t>
            </a:r>
            <a:r>
              <a:rPr lang="en-US" sz="2800" b="1" dirty="0">
                <a:latin typeface="Arial" panose="020B0604020202020204" pitchFamily="34" charset="0"/>
                <a:ea typeface="Times New Roman" panose="02020603050405020304" pitchFamily="18" charset="0"/>
                <a:cs typeface="Arial" panose="020B0604020202020204" pitchFamily="34" charset="0"/>
              </a:rPr>
              <a:t>ven</a:t>
            </a:r>
            <a:r>
              <a:rPr lang="en-US" sz="2800" dirty="0">
                <a:latin typeface="Arial" panose="020B0604020202020204" pitchFamily="34" charset="0"/>
                <a:ea typeface="Times New Roman" panose="02020603050405020304" pitchFamily="18" charset="0"/>
                <a:cs typeface="Arial" panose="020B0604020202020204" pitchFamily="34" charset="0"/>
              </a:rPr>
              <a:t>tor.</a:t>
            </a:r>
          </a:p>
          <a:p>
            <a:pPr lvl="0">
              <a:lnSpc>
                <a:spcPct val="150000"/>
              </a:lnSpc>
              <a:spcBef>
                <a:spcPts val="22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2. We</a:t>
            </a:r>
            <a:r>
              <a:rPr lang="en-US" sz="2800" spc="-85"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won’t</a:t>
            </a:r>
            <a:r>
              <a:rPr lang="en-US" sz="2800" b="1" spc="-1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have</a:t>
            </a:r>
            <a:r>
              <a:rPr lang="en-US" sz="2800" b="1" spc="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a:t>
            </a:r>
            <a:r>
              <a:rPr lang="en-US" sz="2800" spc="-9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ro</a:t>
            </a:r>
            <a:r>
              <a:rPr lang="en-US" sz="2800" dirty="0">
                <a:latin typeface="Arial" panose="020B0604020202020204" pitchFamily="34" charset="0"/>
                <a:ea typeface="Times New Roman" panose="02020603050405020304" pitchFamily="18" charset="0"/>
                <a:cs typeface="Arial" panose="020B0604020202020204" pitchFamily="34" charset="0"/>
              </a:rPr>
              <a:t>bot</a:t>
            </a:r>
            <a:r>
              <a:rPr lang="en-US" sz="2800" spc="-8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tea</a:t>
            </a:r>
            <a:r>
              <a:rPr lang="en-US" sz="2800" dirty="0">
                <a:latin typeface="Arial" panose="020B0604020202020204" pitchFamily="34" charset="0"/>
                <a:ea typeface="Times New Roman" panose="02020603050405020304" pitchFamily="18" charset="0"/>
                <a:cs typeface="Arial" panose="020B0604020202020204" pitchFamily="34" charset="0"/>
              </a:rPr>
              <a:t>cher</a:t>
            </a:r>
            <a:r>
              <a:rPr lang="en-US" sz="2800" spc="-9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next</a:t>
            </a:r>
            <a:r>
              <a:rPr lang="en-US" sz="2800" spc="-8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year</a:t>
            </a:r>
            <a:r>
              <a:rPr lang="en-US" sz="2800" dirty="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spcBef>
                <a:spcPts val="22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3. She </a:t>
            </a:r>
            <a:r>
              <a:rPr lang="en-US" sz="2800" b="1" dirty="0">
                <a:latin typeface="Arial" panose="020B0604020202020204" pitchFamily="34" charset="0"/>
                <a:ea typeface="Times New Roman" panose="02020603050405020304" pitchFamily="18" charset="0"/>
                <a:cs typeface="Arial" panose="020B0604020202020204" pitchFamily="34" charset="0"/>
              </a:rPr>
              <a:t>likes learn</a:t>
            </a:r>
            <a:r>
              <a:rPr lang="en-US" sz="2800" dirty="0">
                <a:latin typeface="Arial" panose="020B0604020202020204" pitchFamily="34" charset="0"/>
                <a:ea typeface="Times New Roman" panose="02020603050405020304" pitchFamily="18" charset="0"/>
                <a:cs typeface="Arial" panose="020B0604020202020204" pitchFamily="34" charset="0"/>
              </a:rPr>
              <a:t>ing</a:t>
            </a:r>
            <a:r>
              <a:rPr lang="en-US" sz="2800" spc="-15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on</a:t>
            </a:r>
            <a:r>
              <a:rPr lang="en-US" sz="2800" b="1" dirty="0">
                <a:latin typeface="Arial" panose="020B0604020202020204" pitchFamily="34" charset="0"/>
                <a:ea typeface="Times New Roman" panose="02020603050405020304" pitchFamily="18" charset="0"/>
                <a:cs typeface="Arial" panose="020B0604020202020204" pitchFamily="34" charset="0"/>
              </a:rPr>
              <a:t>line.</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Bef>
                <a:spcPts val="215"/>
              </a:spcBef>
              <a:spcAft>
                <a:spcPts val="0"/>
              </a:spcAft>
              <a:buSzPts val="1100"/>
              <a:tabLst>
                <a:tab pos="699135" algn="l"/>
              </a:tabLst>
            </a:pPr>
            <a:r>
              <a:rPr lang="en-US" sz="2800" dirty="0">
                <a:latin typeface="Arial" panose="020B0604020202020204" pitchFamily="34" charset="0"/>
                <a:ea typeface="Times New Roman" panose="02020603050405020304" pitchFamily="18" charset="0"/>
                <a:cs typeface="Arial" panose="020B0604020202020204" pitchFamily="34" charset="0"/>
              </a:rPr>
              <a:t>4. Was</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she</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check</a:t>
            </a:r>
            <a:r>
              <a:rPr lang="en-US" sz="2800" dirty="0">
                <a:latin typeface="Arial" panose="020B0604020202020204" pitchFamily="34" charset="0"/>
                <a:ea typeface="Times New Roman" panose="02020603050405020304" pitchFamily="18" charset="0"/>
                <a:cs typeface="Arial" panose="020B0604020202020204" pitchFamily="34" charset="0"/>
              </a:rPr>
              <a:t>ing</a:t>
            </a:r>
            <a:r>
              <a:rPr lang="en-US" sz="2800" spc="-110"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at</a:t>
            </a:r>
            <a:r>
              <a:rPr lang="en-US" sz="2800" b="1" dirty="0">
                <a:latin typeface="Arial" panose="020B0604020202020204" pitchFamily="34" charset="0"/>
                <a:ea typeface="Times New Roman" panose="02020603050405020304" pitchFamily="18" charset="0"/>
                <a:cs typeface="Arial" panose="020B0604020202020204" pitchFamily="34" charset="0"/>
              </a:rPr>
              <a:t>tend</a:t>
            </a:r>
            <a:r>
              <a:rPr lang="en-US" sz="2800" dirty="0">
                <a:latin typeface="Arial" panose="020B0604020202020204" pitchFamily="34" charset="0"/>
                <a:ea typeface="Times New Roman" panose="02020603050405020304" pitchFamily="18" charset="0"/>
                <a:cs typeface="Arial" panose="020B0604020202020204" pitchFamily="34" charset="0"/>
              </a:rPr>
              <a:t>ance</a:t>
            </a:r>
            <a:r>
              <a:rPr lang="en-US" sz="2800" spc="-10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when</a:t>
            </a:r>
            <a:r>
              <a:rPr lang="en-US" sz="2800" b="1" spc="-2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you</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came</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spc="17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spc="130"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No</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spc="-10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she</a:t>
            </a:r>
            <a:r>
              <a:rPr lang="en-US" sz="2800" spc="-85" dirty="0">
                <a:latin typeface="Arial" panose="020B0604020202020204" pitchFamily="34" charset="0"/>
                <a:ea typeface="Times New Roman" panose="02020603050405020304" pitchFamily="18" charset="0"/>
                <a:cs typeface="Arial" panose="020B0604020202020204" pitchFamily="34" charset="0"/>
              </a:rPr>
              <a:t> </a:t>
            </a:r>
            <a:r>
              <a:rPr lang="en-US" sz="2800" b="1" dirty="0">
                <a:latin typeface="Arial" panose="020B0604020202020204" pitchFamily="34" charset="0"/>
                <a:ea typeface="Times New Roman" panose="02020603050405020304" pitchFamily="18" charset="0"/>
                <a:cs typeface="Arial" panose="020B0604020202020204" pitchFamily="34" charset="0"/>
              </a:rPr>
              <a:t>wasn’t</a:t>
            </a:r>
            <a:r>
              <a:rPr lang="en-US" sz="2800" dirty="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spcBef>
                <a:spcPts val="225"/>
              </a:spcBef>
              <a:spcAft>
                <a:spcPts val="0"/>
              </a:spcAft>
              <a:buSzPts val="1100"/>
              <a:tabLst>
                <a:tab pos="588010" algn="l"/>
              </a:tabLst>
            </a:pPr>
            <a:r>
              <a:rPr lang="en-US" sz="2800" dirty="0">
                <a:latin typeface="Arial" panose="020B0604020202020204" pitchFamily="34" charset="0"/>
                <a:ea typeface="Times New Roman" panose="02020603050405020304" pitchFamily="18" charset="0"/>
                <a:cs typeface="Arial" panose="020B0604020202020204" pitchFamily="34" charset="0"/>
              </a:rPr>
              <a:t>5. </a:t>
            </a:r>
            <a:r>
              <a:rPr lang="en-US" sz="2800" b="1" dirty="0">
                <a:latin typeface="Arial" panose="020B0604020202020204" pitchFamily="34" charset="0"/>
                <a:ea typeface="Times New Roman" panose="02020603050405020304" pitchFamily="18" charset="0"/>
                <a:cs typeface="Arial" panose="020B0604020202020204" pitchFamily="34" charset="0"/>
              </a:rPr>
              <a:t>What </a:t>
            </a:r>
            <a:r>
              <a:rPr lang="en-US" sz="2800" dirty="0">
                <a:latin typeface="Arial" panose="020B0604020202020204" pitchFamily="34" charset="0"/>
                <a:ea typeface="Times New Roman" panose="02020603050405020304" pitchFamily="18" charset="0"/>
                <a:cs typeface="Arial" panose="020B0604020202020204" pitchFamily="34" charset="0"/>
              </a:rPr>
              <a:t>did he</a:t>
            </a:r>
            <a:r>
              <a:rPr lang="en-US" sz="2800" spc="-155" dirty="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in</a:t>
            </a:r>
            <a:r>
              <a:rPr lang="en-US" sz="2800" b="1" dirty="0">
                <a:latin typeface="Arial" panose="020B0604020202020204" pitchFamily="34" charset="0"/>
                <a:ea typeface="Times New Roman" panose="02020603050405020304" pitchFamily="18" charset="0"/>
                <a:cs typeface="Arial" panose="020B0604020202020204" pitchFamily="34" charset="0"/>
              </a:rPr>
              <a:t>vent</a:t>
            </a:r>
            <a:r>
              <a:rPr lang="en-US" sz="2800" dirty="0">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p:cNvSpPr txBox="1"/>
          <p:nvPr/>
        </p:nvSpPr>
        <p:spPr>
          <a:xfrm>
            <a:off x="4090774" y="1989445"/>
            <a:ext cx="508000" cy="523220"/>
          </a:xfrm>
          <a:prstGeom prst="rect">
            <a:avLst/>
          </a:prstGeom>
          <a:noFill/>
        </p:spPr>
        <p:txBody>
          <a:bodyPr wrap="square" rtlCol="0">
            <a:spAutoFit/>
          </a:bodyPr>
          <a:lstStyle/>
          <a:p>
            <a:r>
              <a:rPr lang="en-US" sz="2800" b="1" dirty="0">
                <a:solidFill>
                  <a:srgbClr val="FF0000"/>
                </a:solidFill>
              </a:rPr>
              <a:t>1</a:t>
            </a:r>
            <a:endParaRPr lang="en-US" b="1" dirty="0">
              <a:solidFill>
                <a:srgbClr val="FF0000"/>
              </a:solidFill>
            </a:endParaRPr>
          </a:p>
        </p:txBody>
      </p:sp>
      <p:sp>
        <p:nvSpPr>
          <p:cNvPr id="15" name="TextBox 14"/>
          <p:cNvSpPr txBox="1"/>
          <p:nvPr/>
        </p:nvSpPr>
        <p:spPr>
          <a:xfrm>
            <a:off x="7806916" y="2412887"/>
            <a:ext cx="508000" cy="523220"/>
          </a:xfrm>
          <a:prstGeom prst="rect">
            <a:avLst/>
          </a:prstGeom>
          <a:noFill/>
        </p:spPr>
        <p:txBody>
          <a:bodyPr wrap="square" rtlCol="0">
            <a:spAutoFit/>
          </a:bodyPr>
          <a:lstStyle/>
          <a:p>
            <a:r>
              <a:rPr lang="en-US" sz="2800" b="1" dirty="0">
                <a:solidFill>
                  <a:srgbClr val="FF0000"/>
                </a:solidFill>
              </a:rPr>
              <a:t>5</a:t>
            </a:r>
            <a:endParaRPr lang="en-US" b="1" dirty="0">
              <a:solidFill>
                <a:srgbClr val="FF0000"/>
              </a:solidFill>
            </a:endParaRPr>
          </a:p>
        </p:txBody>
      </p:sp>
      <p:sp>
        <p:nvSpPr>
          <p:cNvPr id="18" name="TextBox 17"/>
          <p:cNvSpPr txBox="1"/>
          <p:nvPr/>
        </p:nvSpPr>
        <p:spPr>
          <a:xfrm>
            <a:off x="5355079" y="3343151"/>
            <a:ext cx="1129296" cy="523220"/>
          </a:xfrm>
          <a:prstGeom prst="rect">
            <a:avLst/>
          </a:prstGeom>
          <a:noFill/>
        </p:spPr>
        <p:txBody>
          <a:bodyPr wrap="square" rtlCol="0">
            <a:spAutoFit/>
          </a:bodyPr>
          <a:lstStyle/>
          <a:p>
            <a:r>
              <a:rPr lang="en-US" sz="2800" b="1" dirty="0">
                <a:solidFill>
                  <a:srgbClr val="FF0000"/>
                </a:solidFill>
              </a:rPr>
              <a:t>3</a:t>
            </a:r>
            <a:endParaRPr lang="en-US" b="1" dirty="0">
              <a:solidFill>
                <a:srgbClr val="FF0000"/>
              </a:solidFill>
            </a:endParaRPr>
          </a:p>
        </p:txBody>
      </p:sp>
      <p:sp>
        <p:nvSpPr>
          <p:cNvPr id="19" name="TextBox 18"/>
          <p:cNvSpPr txBox="1"/>
          <p:nvPr/>
        </p:nvSpPr>
        <p:spPr>
          <a:xfrm>
            <a:off x="11684000" y="3871611"/>
            <a:ext cx="508000" cy="523220"/>
          </a:xfrm>
          <a:prstGeom prst="rect">
            <a:avLst/>
          </a:prstGeom>
          <a:noFill/>
        </p:spPr>
        <p:txBody>
          <a:bodyPr wrap="square" rtlCol="0">
            <a:spAutoFit/>
          </a:bodyPr>
          <a:lstStyle/>
          <a:p>
            <a:r>
              <a:rPr lang="en-US" sz="2800" b="1" dirty="0">
                <a:solidFill>
                  <a:srgbClr val="FF0000"/>
                </a:solidFill>
              </a:rPr>
              <a:t>6</a:t>
            </a:r>
            <a:endParaRPr lang="en-US" b="1" dirty="0">
              <a:solidFill>
                <a:srgbClr val="FF0000"/>
              </a:solidFill>
            </a:endParaRPr>
          </a:p>
        </p:txBody>
      </p:sp>
      <p:sp>
        <p:nvSpPr>
          <p:cNvPr id="21" name="TextBox 20"/>
          <p:cNvSpPr txBox="1"/>
          <p:nvPr/>
        </p:nvSpPr>
        <p:spPr>
          <a:xfrm>
            <a:off x="4461757" y="4664163"/>
            <a:ext cx="508000" cy="523220"/>
          </a:xfrm>
          <a:prstGeom prst="rect">
            <a:avLst/>
          </a:prstGeom>
          <a:noFill/>
        </p:spPr>
        <p:txBody>
          <a:bodyPr wrap="square" rtlCol="0">
            <a:spAutoFit/>
          </a:bodyPr>
          <a:lstStyle/>
          <a:p>
            <a:r>
              <a:rPr lang="en-US" sz="2800" b="1" dirty="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15450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2046"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13" grpId="0"/>
      <p:bldP spid="15" grpId="0"/>
      <p:bldP spid="18"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58242" y="798335"/>
            <a:ext cx="10815315" cy="523220"/>
          </a:xfrm>
          <a:prstGeom prst="rect">
            <a:avLst/>
          </a:prstGeom>
          <a:noFill/>
          <a:effectLst/>
        </p:spPr>
        <p:txBody>
          <a:bodyPr wrap="square" rtlCol="0">
            <a:spAutoFit/>
          </a:bodyPr>
          <a:lstStyle/>
          <a:p>
            <a:r>
              <a:rPr lang="en-US" sz="2800" b="1" dirty="0"/>
              <a:t>GAME: </a:t>
            </a:r>
            <a:r>
              <a:rPr lang="en-US" sz="2800" b="1" dirty="0">
                <a:solidFill>
                  <a:srgbClr val="EF4B66"/>
                </a:solidFill>
              </a:rPr>
              <a:t>BROKEN TELEPHONE</a:t>
            </a:r>
            <a:endParaRPr lang="en-US" sz="2800" b="1" dirty="0">
              <a:solidFill>
                <a:srgbClr val="EF4B66"/>
              </a:solidFill>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645024" y="78457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7809" y="6819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066009" y="152004"/>
            <a:ext cx="4132696" cy="646331"/>
          </a:xfrm>
          <a:prstGeom prst="rect">
            <a:avLst/>
          </a:prstGeom>
          <a:solidFill>
            <a:schemeClr val="accent2">
              <a:lumMod val="20000"/>
              <a:lumOff val="80000"/>
            </a:schemeClr>
          </a:solidFill>
          <a:effectLst/>
        </p:spPr>
        <p:txBody>
          <a:bodyPr wrap="square" rtlCol="0">
            <a:spAutoFit/>
          </a:bodyPr>
          <a:lstStyle/>
          <a:p>
            <a:pPr algn="ct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PRODUCTION</a:t>
            </a:r>
          </a:p>
        </p:txBody>
      </p:sp>
      <p:sp>
        <p:nvSpPr>
          <p:cNvPr id="2" name="Rectangle 1"/>
          <p:cNvSpPr/>
          <p:nvPr/>
        </p:nvSpPr>
        <p:spPr>
          <a:xfrm>
            <a:off x="645024" y="1237525"/>
            <a:ext cx="11273679" cy="4278094"/>
          </a:xfrm>
          <a:prstGeom prst="rect">
            <a:avLst/>
          </a:prstGeom>
        </p:spPr>
        <p:txBody>
          <a:bodyPr wrap="square">
            <a:spAutoFit/>
          </a:bodyPr>
          <a:lstStyle/>
          <a:p>
            <a:pPr algn="ctr"/>
            <a:r>
              <a:rPr lang="en-US" sz="2800" b="1" dirty="0">
                <a:solidFill>
                  <a:srgbClr val="00B050"/>
                </a:solidFill>
              </a:rPr>
              <a:t>RULE</a:t>
            </a:r>
            <a:r>
              <a:rPr lang="en-US" sz="2800" dirty="0">
                <a:solidFill>
                  <a:srgbClr val="00B050"/>
                </a:solidFill>
              </a:rPr>
              <a:t>:</a:t>
            </a:r>
          </a:p>
          <a:p>
            <a:pPr algn="just" fontAlgn="base">
              <a:buFont typeface="+mj-lt"/>
              <a:buAutoNum type="arabicPeriod"/>
            </a:pPr>
            <a:r>
              <a:rPr lang="en-US" sz="2400" dirty="0">
                <a:solidFill>
                  <a:srgbClr val="000000"/>
                </a:solidFill>
                <a:latin typeface="system"/>
              </a:rPr>
              <a:t>Gather 3 or more players.</a:t>
            </a:r>
          </a:p>
          <a:p>
            <a:pPr algn="just" fontAlgn="base">
              <a:buFont typeface="+mj-lt"/>
              <a:buAutoNum type="arabicPeriod"/>
            </a:pPr>
            <a:r>
              <a:rPr lang="en-US" sz="2400" dirty="0">
                <a:solidFill>
                  <a:srgbClr val="000000"/>
                </a:solidFill>
                <a:latin typeface="system"/>
              </a:rPr>
              <a:t>The person starting the game thinks of SENTENCE and whispers it into the next player’s ear only once, with no repeats allowed.</a:t>
            </a:r>
          </a:p>
          <a:p>
            <a:pPr algn="just" fontAlgn="base">
              <a:buFont typeface="+mj-lt"/>
              <a:buAutoNum type="arabicPeriod"/>
            </a:pPr>
            <a:r>
              <a:rPr lang="en-US" sz="2400" dirty="0">
                <a:solidFill>
                  <a:srgbClr val="000000"/>
                </a:solidFill>
                <a:latin typeface="system"/>
              </a:rPr>
              <a:t>That listener tries to correctly repeat that SENTENCE into the next player’s ear (Paying attention to the sentence’s stress). The last person in the line or at the end of the circle repeats the SENTENCE</a:t>
            </a:r>
          </a:p>
          <a:p>
            <a:pPr algn="just" fontAlgn="base">
              <a:buFont typeface="+mj-lt"/>
              <a:buAutoNum type="arabicPeriod"/>
            </a:pPr>
            <a:r>
              <a:rPr lang="en-US" sz="2400" dirty="0">
                <a:solidFill>
                  <a:srgbClr val="000000"/>
                </a:solidFill>
                <a:latin typeface="system"/>
              </a:rPr>
              <a:t>Allow a moment for giggles if the message is “broken” or changed. The player who started announces the correct SENTENCE</a:t>
            </a:r>
          </a:p>
          <a:p>
            <a:pPr algn="just" fontAlgn="base">
              <a:buFont typeface="+mj-lt"/>
              <a:buAutoNum type="arabicPeriod"/>
            </a:pPr>
            <a:r>
              <a:rPr lang="en-US" sz="2400" dirty="0">
                <a:solidFill>
                  <a:srgbClr val="000000"/>
                </a:solidFill>
                <a:latin typeface="system"/>
              </a:rPr>
              <a:t>Players take turns thinking of the next SENTENCE to pass through a whisper.</a:t>
            </a:r>
          </a:p>
          <a:p>
            <a:pPr algn="just"/>
            <a:endParaRPr lang="en-US" sz="2800" dirty="0">
              <a:solidFill>
                <a:srgbClr val="00B050"/>
              </a:solidFill>
            </a:endParaRPr>
          </a:p>
        </p:txBody>
      </p:sp>
      <p:pic>
        <p:nvPicPr>
          <p:cNvPr id="3" name="Picture 2"/>
          <p:cNvPicPr>
            <a:picLocks noChangeAspect="1"/>
          </p:cNvPicPr>
          <p:nvPr/>
        </p:nvPicPr>
        <p:blipFill>
          <a:blip r:embed="rId3"/>
          <a:stretch>
            <a:fillRect/>
          </a:stretch>
        </p:blipFill>
        <p:spPr>
          <a:xfrm>
            <a:off x="7579969" y="5213271"/>
            <a:ext cx="4680857" cy="1418254"/>
          </a:xfrm>
          <a:prstGeom prst="rect">
            <a:avLst/>
          </a:prstGeom>
        </p:spPr>
      </p:pic>
      <p:pic>
        <p:nvPicPr>
          <p:cNvPr id="13" name="Picture 12"/>
          <p:cNvPicPr>
            <a:picLocks noChangeAspect="1"/>
          </p:cNvPicPr>
          <p:nvPr/>
        </p:nvPicPr>
        <p:blipFill>
          <a:blip r:embed="rId3"/>
          <a:stretch>
            <a:fillRect/>
          </a:stretch>
        </p:blipFill>
        <p:spPr>
          <a:xfrm>
            <a:off x="68826" y="5185279"/>
            <a:ext cx="4680857" cy="1418254"/>
          </a:xfrm>
          <a:prstGeom prst="rect">
            <a:avLst/>
          </a:prstGeom>
        </p:spPr>
      </p:pic>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21880" y="172699"/>
            <a:ext cx="4724030" cy="646331"/>
          </a:xfrm>
          <a:prstGeom prst="rect">
            <a:avLst/>
          </a:prstGeom>
          <a:solidFill>
            <a:schemeClr val="accent2">
              <a:lumMod val="20000"/>
              <a:lumOff val="80000"/>
            </a:schemeClr>
          </a:solidFill>
          <a:effectLst/>
        </p:spPr>
        <p:txBody>
          <a:bodyPr wrap="square" rtlCol="0">
            <a:spAutoFit/>
          </a:bodyPr>
          <a:lstStyle/>
          <a:p>
            <a:pPr algn="ct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1198782" y="1948750"/>
            <a:ext cx="9770226" cy="267765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a:t>words and phrases related to new technologies.</a:t>
            </a:r>
          </a:p>
          <a:p>
            <a:pPr marL="457200" indent="-457200">
              <a:lnSpc>
                <a:spcPct val="150000"/>
              </a:lnSpc>
              <a:buFont typeface="Wingdings" panose="05000000000000000000" pitchFamily="2" charset="2"/>
              <a:buChar char="ü"/>
            </a:pPr>
            <a:r>
              <a:rPr lang="en-US" sz="2800" dirty="0"/>
              <a:t>new verb phrases that are used to talk about inventions, discoveries, creation, and development.</a:t>
            </a:r>
          </a:p>
          <a:p>
            <a:pPr marL="457200" indent="-457200">
              <a:lnSpc>
                <a:spcPct val="150000"/>
              </a:lnSpc>
              <a:buFont typeface="Wingdings" panose="05000000000000000000" pitchFamily="2" charset="2"/>
              <a:buChar char="ü"/>
            </a:pPr>
            <a:r>
              <a:rPr lang="en-US" sz="2800" dirty="0"/>
              <a:t>sentences stress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826" y="495864"/>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032" y="1014558"/>
            <a:ext cx="5737212" cy="738664"/>
          </a:xfrm>
          <a:prstGeom prst="rect">
            <a:avLst/>
          </a:prstGeom>
        </p:spPr>
        <p:txBody>
          <a:bodyPr wrap="none">
            <a:spAutoFit/>
          </a:bodyPr>
          <a:lstStyle/>
          <a:p>
            <a:pPr lvl="0">
              <a:lnSpc>
                <a:spcPct val="150000"/>
              </a:lnSpc>
            </a:pPr>
            <a:r>
              <a:rPr lang="en-US" sz="2800" b="1" dirty="0">
                <a:solidFill>
                  <a:srgbClr val="0070C0"/>
                </a:solidFill>
              </a:rPr>
              <a:t>* 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19773" y="134829"/>
            <a:ext cx="5614395" cy="923330"/>
          </a:xfrm>
          <a:prstGeom prst="rect">
            <a:avLst/>
          </a:prstGeom>
          <a:noFill/>
          <a:effectLst/>
        </p:spPr>
        <p:txBody>
          <a:bodyPr wrap="square" rtlCol="0">
            <a:spAutoFit/>
          </a:bodyPr>
          <a:lstStyle/>
          <a:p>
            <a:r>
              <a:rPr lang="en-US" sz="5400" b="1" dirty="0">
                <a:effectLst>
                  <a:glow rad="88900">
                    <a:schemeClr val="bg1"/>
                  </a:glow>
                </a:effectLst>
                <a:latin typeface="Arial Black" panose="020B0A04020102020204" pitchFamily="34" charset="0"/>
                <a:cs typeface="Arial" panose="020B0604020202020204" pitchFamily="34" charset="0"/>
              </a:rPr>
              <a:t>* Homework</a:t>
            </a:r>
          </a:p>
        </p:txBody>
      </p:sp>
      <p:sp>
        <p:nvSpPr>
          <p:cNvPr id="2" name="TextBox 1"/>
          <p:cNvSpPr txBox="1"/>
          <p:nvPr/>
        </p:nvSpPr>
        <p:spPr>
          <a:xfrm>
            <a:off x="614886" y="1151736"/>
            <a:ext cx="8149852" cy="4616648"/>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a:t>Learn by heart words and phrases related to new technologies and new verb phrases that are used to talk about inventions, discoveries, creation, and development.</a:t>
            </a:r>
          </a:p>
          <a:p>
            <a:pPr marL="457200" indent="-457200">
              <a:lnSpc>
                <a:spcPct val="150000"/>
              </a:lnSpc>
              <a:buFont typeface="Wingdings" panose="05000000000000000000" pitchFamily="2" charset="2"/>
              <a:buChar char="ü"/>
            </a:pPr>
            <a:r>
              <a:rPr lang="en-US" sz="2800" dirty="0"/>
              <a:t>Learn by heart “REMEMBER” about sentence stress</a:t>
            </a:r>
          </a:p>
          <a:p>
            <a:pPr marL="457200" indent="-457200">
              <a:lnSpc>
                <a:spcPct val="150000"/>
              </a:lnSpc>
              <a:buFont typeface="Wingdings" panose="05000000000000000000" pitchFamily="2" charset="2"/>
              <a:buChar char="ü"/>
            </a:pPr>
            <a:r>
              <a:rPr lang="en-US" sz="2800" dirty="0"/>
              <a:t>Do Exercise ………..page ……Unit 11/Workbook</a:t>
            </a:r>
          </a:p>
          <a:p>
            <a:pPr>
              <a:lnSpc>
                <a:spcPct val="150000"/>
              </a:lnSpc>
            </a:pPr>
            <a:r>
              <a:rPr lang="en-US" sz="2800" dirty="0"/>
              <a:t> </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291297" y="86456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20506D-D0FB-4364-9BF0-303257236434}"/>
              </a:ext>
            </a:extLst>
          </p:cNvPr>
          <p:cNvSpPr txBox="1"/>
          <p:nvPr/>
        </p:nvSpPr>
        <p:spPr>
          <a:xfrm>
            <a:off x="304397" y="85831"/>
            <a:ext cx="2895230" cy="646331"/>
          </a:xfrm>
          <a:prstGeom prst="rect">
            <a:avLst/>
          </a:prstGeom>
          <a:noFill/>
          <a:effectLst/>
        </p:spPr>
        <p:txBody>
          <a:bodyPr wrap="square" rtlCol="0">
            <a:spAutoFit/>
          </a:bodyPr>
          <a:lstStyle/>
          <a:p>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
        <p:nvSpPr>
          <p:cNvPr id="15" name="Rectangle 14"/>
          <p:cNvSpPr/>
          <p:nvPr/>
        </p:nvSpPr>
        <p:spPr>
          <a:xfrm>
            <a:off x="3784922" y="7452"/>
            <a:ext cx="590638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C00000"/>
                </a:solidFill>
                <a:effectLst>
                  <a:outerShdw dist="38100" dir="2700000" algn="tl" rotWithShape="0">
                    <a:schemeClr val="accent2"/>
                  </a:outerShdw>
                </a:effectLst>
              </a:rPr>
              <a:t>GAME: </a:t>
            </a:r>
            <a:r>
              <a:rPr lang="en-US" sz="4400" b="1" dirty="0">
                <a:ln w="6600">
                  <a:solidFill>
                    <a:schemeClr val="accent2"/>
                  </a:solidFill>
                  <a:prstDash val="solid"/>
                </a:ln>
                <a:solidFill>
                  <a:srgbClr val="002060"/>
                </a:solidFill>
                <a:effectLst>
                  <a:outerShdw dist="38100" dir="2700000" algn="tl" rotWithShape="0">
                    <a:schemeClr val="accent2"/>
                  </a:outerShdw>
                </a:effectLst>
              </a:rPr>
              <a:t>Matching</a:t>
            </a:r>
            <a:endParaRPr lang="en-US" sz="4400" b="1" cap="none" spc="0" dirty="0">
              <a:ln w="6600">
                <a:solidFill>
                  <a:schemeClr val="accent2"/>
                </a:solidFill>
                <a:prstDash val="solid"/>
              </a:ln>
              <a:solidFill>
                <a:srgbClr val="002060"/>
              </a:solidFill>
              <a:effectLst>
                <a:outerShdw dist="38100" dir="2700000" algn="tl" rotWithShape="0">
                  <a:schemeClr val="accent2"/>
                </a:outerShdw>
              </a:effectLst>
            </a:endParaRPr>
          </a:p>
        </p:txBody>
      </p:sp>
      <p:pic>
        <p:nvPicPr>
          <p:cNvPr id="3" name="Picture 2"/>
          <p:cNvPicPr>
            <a:picLocks noChangeAspect="1"/>
          </p:cNvPicPr>
          <p:nvPr/>
        </p:nvPicPr>
        <p:blipFill>
          <a:blip r:embed="rId2"/>
          <a:stretch>
            <a:fillRect/>
          </a:stretch>
        </p:blipFill>
        <p:spPr>
          <a:xfrm>
            <a:off x="301099" y="1772092"/>
            <a:ext cx="2810907" cy="1695599"/>
          </a:xfrm>
          <a:prstGeom prst="rect">
            <a:avLst/>
          </a:prstGeom>
        </p:spPr>
      </p:pic>
      <p:sp>
        <p:nvSpPr>
          <p:cNvPr id="9" name="Right Arrow 8"/>
          <p:cNvSpPr/>
          <p:nvPr/>
        </p:nvSpPr>
        <p:spPr>
          <a:xfrm>
            <a:off x="83976" y="1698171"/>
            <a:ext cx="625151" cy="3638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176816" y="1800670"/>
            <a:ext cx="3237384" cy="1670141"/>
          </a:xfrm>
          <a:prstGeom prst="rect">
            <a:avLst/>
          </a:prstGeom>
        </p:spPr>
      </p:pic>
      <p:pic>
        <p:nvPicPr>
          <p:cNvPr id="12" name="Picture 11"/>
          <p:cNvPicPr>
            <a:picLocks noChangeAspect="1"/>
          </p:cNvPicPr>
          <p:nvPr/>
        </p:nvPicPr>
        <p:blipFill>
          <a:blip r:embed="rId4"/>
          <a:stretch>
            <a:fillRect/>
          </a:stretch>
        </p:blipFill>
        <p:spPr>
          <a:xfrm>
            <a:off x="8491550" y="1814078"/>
            <a:ext cx="2891440" cy="1653613"/>
          </a:xfrm>
          <a:prstGeom prst="rect">
            <a:avLst/>
          </a:prstGeom>
        </p:spPr>
      </p:pic>
      <p:pic>
        <p:nvPicPr>
          <p:cNvPr id="14" name="Picture 13"/>
          <p:cNvPicPr>
            <a:picLocks noChangeAspect="1"/>
          </p:cNvPicPr>
          <p:nvPr/>
        </p:nvPicPr>
        <p:blipFill>
          <a:blip r:embed="rId5"/>
          <a:stretch>
            <a:fillRect/>
          </a:stretch>
        </p:blipFill>
        <p:spPr>
          <a:xfrm>
            <a:off x="304396" y="4242883"/>
            <a:ext cx="2722086" cy="1990260"/>
          </a:xfrm>
          <a:prstGeom prst="rect">
            <a:avLst/>
          </a:prstGeom>
        </p:spPr>
      </p:pic>
      <p:pic>
        <p:nvPicPr>
          <p:cNvPr id="17" name="Picture 16"/>
          <p:cNvPicPr>
            <a:picLocks noChangeAspect="1"/>
          </p:cNvPicPr>
          <p:nvPr/>
        </p:nvPicPr>
        <p:blipFill>
          <a:blip r:embed="rId6"/>
          <a:stretch>
            <a:fillRect/>
          </a:stretch>
        </p:blipFill>
        <p:spPr>
          <a:xfrm>
            <a:off x="4075031" y="4242883"/>
            <a:ext cx="3135087" cy="1990260"/>
          </a:xfrm>
          <a:prstGeom prst="rect">
            <a:avLst/>
          </a:prstGeom>
        </p:spPr>
      </p:pic>
      <p:pic>
        <p:nvPicPr>
          <p:cNvPr id="18" name="Picture 17"/>
          <p:cNvPicPr>
            <a:picLocks noChangeAspect="1"/>
          </p:cNvPicPr>
          <p:nvPr/>
        </p:nvPicPr>
        <p:blipFill>
          <a:blip r:embed="rId7"/>
          <a:stretch>
            <a:fillRect/>
          </a:stretch>
        </p:blipFill>
        <p:spPr>
          <a:xfrm>
            <a:off x="8299985" y="4232542"/>
            <a:ext cx="3274570" cy="1914401"/>
          </a:xfrm>
          <a:prstGeom prst="rect">
            <a:avLst/>
          </a:prstGeom>
        </p:spPr>
      </p:pic>
      <p:sp>
        <p:nvSpPr>
          <p:cNvPr id="19" name="Rectangle 18"/>
          <p:cNvSpPr/>
          <p:nvPr/>
        </p:nvSpPr>
        <p:spPr>
          <a:xfrm>
            <a:off x="8776291" y="1277110"/>
            <a:ext cx="2728247" cy="523220"/>
          </a:xfrm>
          <a:prstGeom prst="rect">
            <a:avLst/>
          </a:prstGeom>
          <a:noFill/>
        </p:spPr>
        <p:txBody>
          <a:bodyPr wrap="none" lIns="91440" tIns="45720" rIns="91440" bIns="45720">
            <a:spAutoFit/>
          </a:bodyPr>
          <a:lstStyle/>
          <a:p>
            <a:pPr algn="ctr"/>
            <a:r>
              <a:rPr lang="en-US" sz="2800" b="1" cap="none" spc="0" dirty="0">
                <a:ln w="0"/>
                <a:solidFill>
                  <a:srgbClr val="0070C0"/>
                </a:solidFill>
                <a:effectLst>
                  <a:outerShdw blurRad="38100" dist="19050" dir="2700000" algn="tl" rotWithShape="0">
                    <a:schemeClr val="dk1">
                      <a:alpha val="40000"/>
                    </a:schemeClr>
                  </a:outerShdw>
                </a:effectLst>
              </a:rPr>
              <a:t>Computer screen</a:t>
            </a:r>
          </a:p>
        </p:txBody>
      </p:sp>
      <p:sp>
        <p:nvSpPr>
          <p:cNvPr id="20" name="Rectangle 19"/>
          <p:cNvSpPr/>
          <p:nvPr/>
        </p:nvSpPr>
        <p:spPr>
          <a:xfrm>
            <a:off x="4643860" y="802536"/>
            <a:ext cx="2567369" cy="523220"/>
          </a:xfrm>
          <a:prstGeom prst="rect">
            <a:avLst/>
          </a:prstGeom>
          <a:noFill/>
        </p:spPr>
        <p:txBody>
          <a:bodyPr wrap="none" lIns="91440" tIns="45720" rIns="91440" bIns="45720">
            <a:spAutoFit/>
          </a:bodyPr>
          <a:lstStyle/>
          <a:p>
            <a:pPr algn="ctr"/>
            <a:r>
              <a:rPr lang="en-US" sz="2800" b="1" cap="none" spc="0" dirty="0">
                <a:ln w="0"/>
                <a:solidFill>
                  <a:srgbClr val="0070C0"/>
                </a:solidFill>
                <a:effectLst>
                  <a:outerShdw blurRad="38100" dist="19050" dir="2700000" algn="tl" rotWithShape="0">
                    <a:schemeClr val="dk1">
                      <a:alpha val="40000"/>
                    </a:schemeClr>
                  </a:outerShdw>
                </a:effectLst>
              </a:rPr>
              <a:t>Breakout rooms</a:t>
            </a:r>
          </a:p>
        </p:txBody>
      </p:sp>
      <p:sp>
        <p:nvSpPr>
          <p:cNvPr id="21" name="Rectangle 20"/>
          <p:cNvSpPr/>
          <p:nvPr/>
        </p:nvSpPr>
        <p:spPr>
          <a:xfrm>
            <a:off x="4650647" y="1206118"/>
            <a:ext cx="2296399" cy="523220"/>
          </a:xfrm>
          <a:prstGeom prst="rect">
            <a:avLst/>
          </a:prstGeom>
          <a:noFill/>
        </p:spPr>
        <p:txBody>
          <a:bodyPr wrap="none" lIns="91440" tIns="45720" rIns="91440" bIns="45720">
            <a:spAutoFit/>
          </a:bodyPr>
          <a:lstStyle/>
          <a:p>
            <a:pPr algn="ctr"/>
            <a:r>
              <a:rPr lang="en-US" sz="2800" b="1" cap="none" spc="0" dirty="0">
                <a:ln w="0"/>
                <a:solidFill>
                  <a:srgbClr val="0070C0"/>
                </a:solidFill>
                <a:effectLst>
                  <a:outerShdw blurRad="38100" dist="19050" dir="2700000" algn="tl" rotWithShape="0">
                    <a:schemeClr val="dk1">
                      <a:alpha val="40000"/>
                    </a:schemeClr>
                  </a:outerShdw>
                </a:effectLst>
              </a:rPr>
              <a:t>Robot teacher</a:t>
            </a:r>
          </a:p>
        </p:txBody>
      </p:sp>
      <p:sp>
        <p:nvSpPr>
          <p:cNvPr id="22" name="Rectangle 21"/>
          <p:cNvSpPr/>
          <p:nvPr/>
        </p:nvSpPr>
        <p:spPr>
          <a:xfrm>
            <a:off x="380496" y="1253437"/>
            <a:ext cx="1952779" cy="523220"/>
          </a:xfrm>
          <a:prstGeom prst="rect">
            <a:avLst/>
          </a:prstGeom>
          <a:noFill/>
        </p:spPr>
        <p:txBody>
          <a:bodyPr wrap="none" lIns="91440" tIns="45720" rIns="91440" bIns="45720">
            <a:spAutoFit/>
          </a:bodyPr>
          <a:lstStyle/>
          <a:p>
            <a:pPr algn="ctr"/>
            <a:r>
              <a:rPr lang="en-US" sz="2800" b="1" cap="none" spc="0" dirty="0">
                <a:ln w="0"/>
                <a:solidFill>
                  <a:srgbClr val="0070C0"/>
                </a:solidFill>
                <a:effectLst>
                  <a:outerShdw blurRad="38100" dist="19050" dir="2700000" algn="tl" rotWithShape="0">
                    <a:schemeClr val="dk1">
                      <a:alpha val="40000"/>
                    </a:schemeClr>
                  </a:outerShdw>
                </a:effectLst>
              </a:rPr>
              <a:t>Online class</a:t>
            </a:r>
          </a:p>
        </p:txBody>
      </p:sp>
      <p:sp>
        <p:nvSpPr>
          <p:cNvPr id="23" name="Rectangle 22"/>
          <p:cNvSpPr/>
          <p:nvPr/>
        </p:nvSpPr>
        <p:spPr>
          <a:xfrm>
            <a:off x="8776291" y="870485"/>
            <a:ext cx="2790572" cy="523220"/>
          </a:xfrm>
          <a:prstGeom prst="rect">
            <a:avLst/>
          </a:prstGeom>
          <a:noFill/>
        </p:spPr>
        <p:txBody>
          <a:bodyPr wrap="none" lIns="91440" tIns="45720" rIns="91440" bIns="45720">
            <a:spAutoFit/>
          </a:bodyPr>
          <a:lstStyle/>
          <a:p>
            <a:pPr algn="ctr"/>
            <a:r>
              <a:rPr lang="en-US" sz="2800" b="1" cap="none" spc="0" dirty="0">
                <a:ln w="0"/>
                <a:solidFill>
                  <a:srgbClr val="0070C0"/>
                </a:solidFill>
                <a:effectLst>
                  <a:outerShdw blurRad="38100" dist="19050" dir="2700000" algn="tl" rotWithShape="0">
                    <a:schemeClr val="dk1">
                      <a:alpha val="40000"/>
                    </a:schemeClr>
                  </a:outerShdw>
                </a:effectLst>
              </a:rPr>
              <a:t>3D contact lenses</a:t>
            </a:r>
          </a:p>
        </p:txBody>
      </p:sp>
      <p:sp>
        <p:nvSpPr>
          <p:cNvPr id="24" name="Rectangle 23"/>
          <p:cNvSpPr/>
          <p:nvPr/>
        </p:nvSpPr>
        <p:spPr>
          <a:xfrm>
            <a:off x="540758" y="773279"/>
            <a:ext cx="1882247" cy="523220"/>
          </a:xfrm>
          <a:prstGeom prst="rect">
            <a:avLst/>
          </a:prstGeom>
          <a:noFill/>
        </p:spPr>
        <p:txBody>
          <a:bodyPr wrap="none" lIns="91440" tIns="45720" rIns="91440" bIns="45720">
            <a:spAutoFit/>
          </a:bodyPr>
          <a:lstStyle/>
          <a:p>
            <a:pPr algn="ctr"/>
            <a:r>
              <a:rPr lang="en-US" sz="2800" b="1" dirty="0">
                <a:ln w="0"/>
                <a:solidFill>
                  <a:srgbClr val="0070C0"/>
                </a:solidFill>
                <a:effectLst>
                  <a:outerShdw blurRad="38100" dist="19050" dir="2700000" algn="tl" rotWithShape="0">
                    <a:schemeClr val="dk1">
                      <a:alpha val="40000"/>
                    </a:schemeClr>
                  </a:outerShdw>
                </a:effectLst>
              </a:rPr>
              <a:t>C</a:t>
            </a:r>
            <a:r>
              <a:rPr lang="en-US" sz="2800" b="1" cap="none" spc="0" dirty="0">
                <a:ln w="0"/>
                <a:solidFill>
                  <a:srgbClr val="0070C0"/>
                </a:solidFill>
                <a:effectLst>
                  <a:outerShdw blurRad="38100" dist="19050" dir="2700000" algn="tl" rotWithShape="0">
                    <a:schemeClr val="dk1">
                      <a:alpha val="40000"/>
                    </a:schemeClr>
                  </a:outerShdw>
                </a:effectLst>
              </a:rPr>
              <a:t>onnection</a:t>
            </a:r>
          </a:p>
        </p:txBody>
      </p:sp>
      <p:sp>
        <p:nvSpPr>
          <p:cNvPr id="2" name="Oval 1"/>
          <p:cNvSpPr/>
          <p:nvPr/>
        </p:nvSpPr>
        <p:spPr>
          <a:xfrm>
            <a:off x="83976" y="3542203"/>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1</a:t>
            </a:r>
          </a:p>
        </p:txBody>
      </p:sp>
      <p:sp>
        <p:nvSpPr>
          <p:cNvPr id="25" name="Oval 24"/>
          <p:cNvSpPr/>
          <p:nvPr/>
        </p:nvSpPr>
        <p:spPr>
          <a:xfrm>
            <a:off x="4176816" y="3556645"/>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2</a:t>
            </a:r>
          </a:p>
        </p:txBody>
      </p:sp>
      <p:sp>
        <p:nvSpPr>
          <p:cNvPr id="26" name="Oval 25"/>
          <p:cNvSpPr/>
          <p:nvPr/>
        </p:nvSpPr>
        <p:spPr>
          <a:xfrm>
            <a:off x="8486641" y="3609025"/>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3</a:t>
            </a:r>
          </a:p>
        </p:txBody>
      </p:sp>
      <p:sp>
        <p:nvSpPr>
          <p:cNvPr id="27" name="Oval 26"/>
          <p:cNvSpPr/>
          <p:nvPr/>
        </p:nvSpPr>
        <p:spPr>
          <a:xfrm>
            <a:off x="218969" y="6403973"/>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4</a:t>
            </a:r>
          </a:p>
        </p:txBody>
      </p:sp>
      <p:sp>
        <p:nvSpPr>
          <p:cNvPr id="28" name="Oval 27"/>
          <p:cNvSpPr/>
          <p:nvPr/>
        </p:nvSpPr>
        <p:spPr>
          <a:xfrm>
            <a:off x="4176816" y="6347631"/>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5</a:t>
            </a:r>
          </a:p>
        </p:txBody>
      </p:sp>
      <p:sp>
        <p:nvSpPr>
          <p:cNvPr id="29" name="Oval 28"/>
          <p:cNvSpPr/>
          <p:nvPr/>
        </p:nvSpPr>
        <p:spPr>
          <a:xfrm>
            <a:off x="8341816" y="6284602"/>
            <a:ext cx="289650" cy="272713"/>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6</a:t>
            </a:r>
          </a:p>
        </p:txBody>
      </p:sp>
    </p:spTree>
    <p:extLst>
      <p:ext uri="{BB962C8B-B14F-4D97-AF65-F5344CB8AC3E}">
        <p14:creationId xmlns:p14="http://schemas.microsoft.com/office/powerpoint/2010/main" val="23708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44444E-6 L -0.69609 0.32314 " pathEditMode="relative" rAng="0" ptsTypes="AA">
                                      <p:cBhvr>
                                        <p:cTn id="6" dur="2000" fill="hold"/>
                                        <p:tgtEl>
                                          <p:spTgt spid="19"/>
                                        </p:tgtEl>
                                        <p:attrNameLst>
                                          <p:attrName>ppt_x</p:attrName>
                                          <p:attrName>ppt_y</p:attrName>
                                        </p:attrNameLst>
                                      </p:cBhvr>
                                      <p:rCtr x="-34805" y="1615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6 -2.59259E-6 L -0.00807 0.3882 " pathEditMode="relative" rAng="0" ptsTypes="AA">
                                      <p:cBhvr>
                                        <p:cTn id="10" dur="2000" fill="hold"/>
                                        <p:tgtEl>
                                          <p:spTgt spid="20"/>
                                        </p:tgtEl>
                                        <p:attrNameLst>
                                          <p:attrName>ppt_x</p:attrName>
                                          <p:attrName>ppt_y</p:attrName>
                                        </p:attrNameLst>
                                      </p:cBhvr>
                                      <p:rCtr x="-404" y="193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04167E-6 1.11111E-6 L 0.34453 0.33356 " pathEditMode="relative" rAng="0" ptsTypes="AA">
                                      <p:cBhvr>
                                        <p:cTn id="14" dur="2000" fill="hold"/>
                                        <p:tgtEl>
                                          <p:spTgt spid="21"/>
                                        </p:tgtEl>
                                        <p:attrNameLst>
                                          <p:attrName>ppt_x</p:attrName>
                                          <p:attrName>ppt_y</p:attrName>
                                        </p:attrNameLst>
                                      </p:cBhvr>
                                      <p:rCtr x="17227" y="1666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875E-6 -3.33333E-6 L 0.01393 0.72963 " pathEditMode="relative" rAng="0" ptsTypes="AA">
                                      <p:cBhvr>
                                        <p:cTn id="18" dur="2000" fill="hold"/>
                                        <p:tgtEl>
                                          <p:spTgt spid="22"/>
                                        </p:tgtEl>
                                        <p:attrNameLst>
                                          <p:attrName>ppt_x</p:attrName>
                                          <p:attrName>ppt_y</p:attrName>
                                        </p:attrNameLst>
                                      </p:cBhvr>
                                      <p:rCtr x="690" y="364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9167E-6 3.7037E-6 L -0.35611 0.78541 " pathEditMode="relative" rAng="0" ptsTypes="AA">
                                      <p:cBhvr>
                                        <p:cTn id="22" dur="2000" fill="hold"/>
                                        <p:tgtEl>
                                          <p:spTgt spid="23"/>
                                        </p:tgtEl>
                                        <p:attrNameLst>
                                          <p:attrName>ppt_x</p:attrName>
                                          <p:attrName>ppt_y</p:attrName>
                                        </p:attrNameLst>
                                      </p:cBhvr>
                                      <p:rCtr x="-17812" y="392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3632 -0.00834 L 0.67683 0.7912 " pathEditMode="relative" rAng="0" ptsTypes="AA">
                                      <p:cBhvr>
                                        <p:cTn id="26" dur="2000" fill="hold"/>
                                        <p:tgtEl>
                                          <p:spTgt spid="24"/>
                                        </p:tgtEl>
                                        <p:attrNameLst>
                                          <p:attrName>ppt_x</p:attrName>
                                          <p:attrName>ppt_y</p:attrName>
                                        </p:attrNameLst>
                                      </p:cBhvr>
                                      <p:rCtr x="35651" y="39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3986140" y="1331183"/>
            <a:ext cx="5059836" cy="762084"/>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50251" y="1083486"/>
            <a:ext cx="1274265" cy="1202868"/>
          </a:xfrm>
          <a:prstGeom prst="rect">
            <a:avLst/>
          </a:prstGeom>
        </p:spPr>
      </p:pic>
      <p:sp>
        <p:nvSpPr>
          <p:cNvPr id="36" name="TextBox 35"/>
          <p:cNvSpPr txBox="1"/>
          <p:nvPr/>
        </p:nvSpPr>
        <p:spPr>
          <a:xfrm>
            <a:off x="4353495" y="1417958"/>
            <a:ext cx="4851063" cy="584775"/>
          </a:xfrm>
          <a:prstGeom prst="rect">
            <a:avLst/>
          </a:prstGeom>
          <a:noFill/>
        </p:spPr>
        <p:txBody>
          <a:bodyPr wrap="square" rtlCol="0">
            <a:spAutoFit/>
          </a:bodyPr>
          <a:lstStyle/>
          <a:p>
            <a:r>
              <a:rPr lang="en-US" sz="2800" b="1" dirty="0">
                <a:solidFill>
                  <a:schemeClr val="bg1"/>
                </a:solidFill>
              </a:rPr>
              <a:t>LESSON 2:  </a:t>
            </a:r>
            <a:r>
              <a:rPr lang="en-US" sz="3200" b="1" dirty="0">
                <a:solidFill>
                  <a:schemeClr val="bg1"/>
                </a:solidFill>
              </a:rPr>
              <a:t>A closer look 1</a:t>
            </a:r>
          </a:p>
        </p:txBody>
      </p:sp>
      <p:grpSp>
        <p:nvGrpSpPr>
          <p:cNvPr id="16" name="Group 15"/>
          <p:cNvGrpSpPr/>
          <p:nvPr/>
        </p:nvGrpSpPr>
        <p:grpSpPr>
          <a:xfrm>
            <a:off x="7620" y="-7620"/>
            <a:ext cx="12192000" cy="975807"/>
            <a:chOff x="0" y="-3"/>
            <a:chExt cx="12192000" cy="1083309"/>
          </a:xfr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t="100000" r="100000"/>
            </a:path>
            <a:tileRect l="-100000" b="-100000"/>
          </a:gradFill>
        </p:grpSpPr>
        <p:sp>
          <p:nvSpPr>
            <p:cNvPr id="18" name="Round Single Corner Rectangle 17"/>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2261781" y="112190"/>
            <a:ext cx="712319" cy="709214"/>
            <a:chOff x="2180974" y="148629"/>
            <a:chExt cx="712319" cy="709214"/>
          </a:xfrm>
        </p:grpSpPr>
        <p:sp>
          <p:nvSpPr>
            <p:cNvPr id="26" name="Oval 2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hord 2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29" name="TextBox 28"/>
          <p:cNvSpPr txBox="1"/>
          <p:nvPr/>
        </p:nvSpPr>
        <p:spPr>
          <a:xfrm>
            <a:off x="3150251" y="88279"/>
            <a:ext cx="7813218" cy="707886"/>
          </a:xfrm>
          <a:prstGeom prst="rect">
            <a:avLst/>
          </a:prstGeom>
          <a:noFill/>
        </p:spPr>
        <p:txBody>
          <a:bodyPr wrap="square" rtlCol="0">
            <a:spAutoFit/>
          </a:bodyPr>
          <a:lstStyle/>
          <a:p>
            <a:r>
              <a:rPr lang="en-US" sz="4000" b="1" dirty="0">
                <a:solidFill>
                  <a:schemeClr val="bg1"/>
                </a:solidFill>
                <a:latin typeface="Myriad Pro" pitchFamily="34" charset="0"/>
              </a:rPr>
              <a:t>SCIENCE AND TECHNOLOGY</a:t>
            </a:r>
          </a:p>
        </p:txBody>
      </p:sp>
      <p:sp>
        <p:nvSpPr>
          <p:cNvPr id="32" name="TextBox 31"/>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pic>
        <p:nvPicPr>
          <p:cNvPr id="15" name="Picture 14"/>
          <p:cNvPicPr>
            <a:picLocks noChangeAspect="1"/>
          </p:cNvPicPr>
          <p:nvPr/>
        </p:nvPicPr>
        <p:blipFill>
          <a:blip r:embed="rId4"/>
          <a:stretch>
            <a:fillRect/>
          </a:stretch>
        </p:blipFill>
        <p:spPr>
          <a:xfrm>
            <a:off x="3887817" y="2180042"/>
            <a:ext cx="4735073" cy="4521776"/>
          </a:xfrm>
          <a:prstGeom prst="ellipse">
            <a:avLst/>
          </a:prstGeom>
          <a:ln>
            <a:noFill/>
          </a:ln>
          <a:effectLst>
            <a:softEdge rad="112500"/>
          </a:effec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1220" y="144324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AD4F0F"/>
                </a:solidFill>
              </a:rPr>
              <a:t>face recognition (n)</a:t>
            </a:r>
            <a:endParaRPr lang="en-US" sz="4400" b="1" dirty="0">
              <a:solidFill>
                <a:srgbClr val="AD4F0F"/>
              </a:solidFill>
              <a:cs typeface="Calibri" panose="020F0502020204030204" pitchFamily="34" charset="0"/>
            </a:endParaRPr>
          </a:p>
        </p:txBody>
      </p:sp>
      <p:sp>
        <p:nvSpPr>
          <p:cNvPr id="12" name="Rectangle 11"/>
          <p:cNvSpPr/>
          <p:nvPr/>
        </p:nvSpPr>
        <p:spPr>
          <a:xfrm>
            <a:off x="191767" y="3745532"/>
            <a:ext cx="5126474" cy="1077218"/>
          </a:xfrm>
          <a:prstGeom prst="rect">
            <a:avLst/>
          </a:prstGeom>
        </p:spPr>
        <p:txBody>
          <a:bodyPr wrap="square">
            <a:spAutoFit/>
          </a:bodyPr>
          <a:lstStyle/>
          <a:p>
            <a:pPr lvl="0" algn="ctr"/>
            <a:r>
              <a:rPr lang="en-US" sz="3200" b="1" dirty="0" err="1"/>
              <a:t>Công</a:t>
            </a:r>
            <a:r>
              <a:rPr lang="en-US" sz="3200" b="1" dirty="0"/>
              <a:t> </a:t>
            </a:r>
            <a:r>
              <a:rPr lang="en-US" sz="3200" b="1" dirty="0" err="1"/>
              <a:t>nghệ</a:t>
            </a:r>
            <a:r>
              <a:rPr lang="en-US" sz="3200" b="1" dirty="0"/>
              <a:t> </a:t>
            </a:r>
            <a:r>
              <a:rPr lang="en-US" sz="3200" b="1" dirty="0" err="1"/>
              <a:t>nhận</a:t>
            </a:r>
            <a:r>
              <a:rPr lang="en-US" sz="3200" b="1" dirty="0"/>
              <a:t> </a:t>
            </a:r>
            <a:r>
              <a:rPr lang="en-US" sz="3200" b="1" dirty="0" err="1"/>
              <a:t>biết</a:t>
            </a:r>
            <a:r>
              <a:rPr lang="en-US" sz="3200" b="1" dirty="0"/>
              <a:t>/ </a:t>
            </a:r>
            <a:r>
              <a:rPr lang="en-US" sz="3200" b="1" dirty="0" err="1"/>
              <a:t>diện</a:t>
            </a:r>
            <a:r>
              <a:rPr lang="en-US" sz="3200" b="1" dirty="0"/>
              <a:t> </a:t>
            </a:r>
            <a:r>
              <a:rPr lang="en-US" sz="3200" b="1" dirty="0" err="1"/>
              <a:t>gương</a:t>
            </a:r>
            <a:r>
              <a:rPr lang="en-US" sz="3200" b="1" dirty="0"/>
              <a:t> </a:t>
            </a:r>
            <a:r>
              <a:rPr lang="en-US" sz="3200" b="1" dirty="0" err="1"/>
              <a:t>mặt</a:t>
            </a:r>
            <a:endParaRPr lang="en-US" sz="3200" b="1" dirty="0"/>
          </a:p>
        </p:txBody>
      </p:sp>
      <p:sp>
        <p:nvSpPr>
          <p:cNvPr id="2" name="Rectangle 1"/>
          <p:cNvSpPr/>
          <p:nvPr/>
        </p:nvSpPr>
        <p:spPr>
          <a:xfrm>
            <a:off x="872927" y="2851192"/>
            <a:ext cx="3402983" cy="646331"/>
          </a:xfrm>
          <a:prstGeom prst="rect">
            <a:avLst/>
          </a:prstGeom>
        </p:spPr>
        <p:txBody>
          <a:bodyPr wrap="none">
            <a:spAutoFit/>
          </a:bodyPr>
          <a:lstStyle/>
          <a:p>
            <a:pPr algn="ctr"/>
            <a:r>
              <a:rPr lang="en-US" sz="3600" b="1" dirty="0">
                <a:solidFill>
                  <a:schemeClr val="accent5">
                    <a:lumMod val="50000"/>
                  </a:schemeClr>
                </a:solidFill>
              </a:rPr>
              <a:t>/</a:t>
            </a:r>
            <a:r>
              <a:rPr lang="en-US" sz="3600" b="1" dirty="0" err="1">
                <a:solidFill>
                  <a:schemeClr val="accent5">
                    <a:lumMod val="50000"/>
                  </a:schemeClr>
                </a:solidFill>
              </a:rPr>
              <a:t>feɪsˌrekəɡˈnɪʃn</a:t>
            </a:r>
            <a:r>
              <a:rPr lang="en-US" sz="36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699760" y="1330303"/>
            <a:ext cx="6085840" cy="4468244"/>
          </a:xfrm>
          <a:prstGeom prst="rect">
            <a:avLst/>
          </a:prstGeom>
        </p:spPr>
      </p:pic>
      <p:pic>
        <p:nvPicPr>
          <p:cNvPr id="4" name="face recogni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35440" y="4983249"/>
            <a:ext cx="639128" cy="639128"/>
          </a:xfrm>
          <a:prstGeom prst="rect">
            <a:avLst/>
          </a:prstGeom>
        </p:spPr>
      </p:pic>
      <p:sp>
        <p:nvSpPr>
          <p:cNvPr id="13" name="Rectangle 12"/>
          <p:cNvSpPr/>
          <p:nvPr/>
        </p:nvSpPr>
        <p:spPr>
          <a:xfrm>
            <a:off x="290772" y="95509"/>
            <a:ext cx="3689901" cy="64633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6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spTree>
    <p:extLst>
      <p:ext uri="{BB962C8B-B14F-4D97-AF65-F5344CB8AC3E}">
        <p14:creationId xmlns:p14="http://schemas.microsoft.com/office/powerpoint/2010/main" val="6016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8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55149" y="185681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srgbClr val="AD4F0F"/>
                </a:solidFill>
                <a:latin typeface="Calibri" panose="020F0502020204030204"/>
              </a:rPr>
              <a:t>e</a:t>
            </a:r>
            <a:r>
              <a:rPr lang="en-US" sz="4400" b="1" noProof="0" dirty="0" err="1">
                <a:solidFill>
                  <a:srgbClr val="AD4F0F"/>
                </a:solidFill>
                <a:latin typeface="Calibri" panose="020F0502020204030204"/>
              </a:rPr>
              <a:t>xperiment</a:t>
            </a:r>
            <a:r>
              <a:rPr lang="en-US" sz="4400" b="1" noProof="0" dirty="0">
                <a:solidFill>
                  <a:srgbClr val="AD4F0F"/>
                </a:solidFill>
                <a:latin typeface="Calibri" panose="020F0502020204030204"/>
              </a:rPr>
              <a:t> </a:t>
            </a:r>
            <a:r>
              <a:rPr kumimoji="0" lang="en-US" sz="4400" b="1" i="0" u="none" strike="noStrike" kern="1200" cap="none" spc="0" normalizeH="0" baseline="0" noProof="0" dirty="0">
                <a:ln>
                  <a:noFill/>
                </a:ln>
                <a:solidFill>
                  <a:srgbClr val="AD4F0F"/>
                </a:solidFill>
                <a:effectLst/>
                <a:uLnTx/>
                <a:uFillTx/>
                <a:latin typeface="Calibri" panose="020F0502020204030204"/>
                <a:cs typeface="Calibri" panose="020F0502020204030204" pitchFamily="34" charset="0"/>
              </a:rPr>
              <a:t>(n)</a:t>
            </a:r>
          </a:p>
        </p:txBody>
      </p:sp>
      <p:sp>
        <p:nvSpPr>
          <p:cNvPr id="12" name="Rectangle 11"/>
          <p:cNvSpPr/>
          <p:nvPr/>
        </p:nvSpPr>
        <p:spPr>
          <a:xfrm>
            <a:off x="281188" y="3690794"/>
            <a:ext cx="4050892"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panose="020F0502020204030204"/>
              </a:rPr>
              <a:t>Thí</a:t>
            </a:r>
            <a:r>
              <a:rPr lang="en-US" sz="3200" b="1" dirty="0">
                <a:solidFill>
                  <a:prstClr val="black"/>
                </a:solidFill>
                <a:latin typeface="Calibri" panose="020F0502020204030204"/>
              </a:rPr>
              <a:t> </a:t>
            </a:r>
            <a:r>
              <a:rPr lang="en-US" sz="3200" b="1" dirty="0" err="1">
                <a:solidFill>
                  <a:prstClr val="black"/>
                </a:solidFill>
                <a:latin typeface="Calibri" panose="020F0502020204030204"/>
              </a:rPr>
              <a:t>nghiệm</a:t>
            </a:r>
            <a:endParaRPr kumimoji="0" lang="en-US" sz="3200" b="1" i="0" u="none" strike="noStrike" kern="1200" cap="none" spc="0" normalizeH="0" baseline="0" noProof="0" dirty="0">
              <a:ln>
                <a:noFill/>
              </a:ln>
              <a:solidFill>
                <a:prstClr val="black"/>
              </a:solidFill>
              <a:effectLst/>
              <a:uLnTx/>
              <a:uFillTx/>
              <a:latin typeface="Calibri" panose="020F0502020204030204"/>
            </a:endParaRPr>
          </a:p>
        </p:txBody>
      </p:sp>
      <p:sp>
        <p:nvSpPr>
          <p:cNvPr id="2" name="Rectangle 1"/>
          <p:cNvSpPr/>
          <p:nvPr/>
        </p:nvSpPr>
        <p:spPr>
          <a:xfrm>
            <a:off x="767333" y="2810139"/>
            <a:ext cx="3078600" cy="646331"/>
          </a:xfrm>
          <a:prstGeom prst="rect">
            <a:avLst/>
          </a:prstGeom>
        </p:spPr>
        <p:txBody>
          <a:bodyPr wrap="none">
            <a:spAutoFit/>
          </a:bodyPr>
          <a:lstStyle/>
          <a:p>
            <a:pPr lvl="0" algn="ctr">
              <a:defRPr/>
            </a:pPr>
            <a:r>
              <a:rPr lang="en-US" sz="3600" b="1" dirty="0">
                <a:solidFill>
                  <a:srgbClr val="4472C4">
                    <a:lumMod val="50000"/>
                  </a:srgbClr>
                </a:solidFill>
              </a:rPr>
              <a:t>/</a:t>
            </a:r>
            <a:r>
              <a:rPr lang="en-US" sz="3600" b="1" dirty="0" err="1">
                <a:solidFill>
                  <a:srgbClr val="4472C4">
                    <a:lumMod val="50000"/>
                  </a:srgbClr>
                </a:solidFill>
              </a:rPr>
              <a:t>ɪkˈsperɪmənt</a:t>
            </a:r>
            <a:r>
              <a:rPr lang="en-US" sz="3600" b="1" dirty="0">
                <a:solidFill>
                  <a:srgbClr val="4472C4">
                    <a:lumMod val="50000"/>
                  </a:srgbClr>
                </a:solidFill>
              </a:rPr>
              <a:t>/</a:t>
            </a:r>
            <a:endPar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ndParaRPr>
          </a:p>
        </p:txBody>
      </p:sp>
      <p:pic>
        <p:nvPicPr>
          <p:cNvPr id="3" name="Picture 2"/>
          <p:cNvPicPr>
            <a:picLocks noChangeAspect="1"/>
          </p:cNvPicPr>
          <p:nvPr/>
        </p:nvPicPr>
        <p:blipFill>
          <a:blip r:embed="rId5"/>
          <a:stretch>
            <a:fillRect/>
          </a:stretch>
        </p:blipFill>
        <p:spPr>
          <a:xfrm>
            <a:off x="6406926" y="648900"/>
            <a:ext cx="4953000" cy="4953000"/>
          </a:xfrm>
          <a:prstGeom prst="rect">
            <a:avLst/>
          </a:prstGeom>
        </p:spPr>
      </p:pic>
      <p:pic>
        <p:nvPicPr>
          <p:cNvPr id="4" name="experime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72921"/>
            <a:ext cx="663221" cy="663221"/>
          </a:xfrm>
          <a:prstGeom prst="rect">
            <a:avLst/>
          </a:prstGeom>
        </p:spPr>
      </p:pic>
      <p:sp>
        <p:nvSpPr>
          <p:cNvPr id="13" name="Rectangle 12"/>
          <p:cNvSpPr/>
          <p:nvPr/>
        </p:nvSpPr>
        <p:spPr>
          <a:xfrm>
            <a:off x="290772" y="95509"/>
            <a:ext cx="3689901" cy="64633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6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spTree>
    <p:extLst>
      <p:ext uri="{BB962C8B-B14F-4D97-AF65-F5344CB8AC3E}">
        <p14:creationId xmlns:p14="http://schemas.microsoft.com/office/powerpoint/2010/main" val="27607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43640" y="1515755"/>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srgbClr val="AD4F0F"/>
                </a:solidFill>
                <a:latin typeface="Calibri" panose="020F0502020204030204"/>
              </a:rPr>
              <a:t>eye tracking </a:t>
            </a:r>
            <a:r>
              <a:rPr kumimoji="0" lang="en-US" sz="4400" b="1" i="0" u="none" strike="noStrike" kern="1200" cap="none" spc="0" normalizeH="0" baseline="0" noProof="0" dirty="0">
                <a:ln>
                  <a:noFill/>
                </a:ln>
                <a:solidFill>
                  <a:srgbClr val="AD4F0F"/>
                </a:solidFill>
                <a:effectLst/>
                <a:uLnTx/>
                <a:uFillTx/>
                <a:latin typeface="Calibri" panose="020F0502020204030204"/>
                <a:cs typeface="Calibri" panose="020F0502020204030204" pitchFamily="34" charset="0"/>
              </a:rPr>
              <a:t>(n)</a:t>
            </a:r>
          </a:p>
        </p:txBody>
      </p:sp>
      <p:sp>
        <p:nvSpPr>
          <p:cNvPr id="12" name="Rectangle 11"/>
          <p:cNvSpPr/>
          <p:nvPr/>
        </p:nvSpPr>
        <p:spPr>
          <a:xfrm>
            <a:off x="98404" y="3437704"/>
            <a:ext cx="46768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Calibri" panose="020F0502020204030204"/>
              </a:rPr>
              <a:t>Theo </a:t>
            </a:r>
            <a:r>
              <a:rPr lang="en-US" sz="3600" b="1" noProof="0" dirty="0" err="1">
                <a:solidFill>
                  <a:prstClr val="black"/>
                </a:solidFill>
                <a:latin typeface="Calibri" panose="020F0502020204030204"/>
              </a:rPr>
              <a:t>dõi</a:t>
            </a:r>
            <a:r>
              <a:rPr lang="en-US" sz="3600" b="1" noProof="0" dirty="0">
                <a:solidFill>
                  <a:prstClr val="black"/>
                </a:solidFill>
                <a:latin typeface="Calibri" panose="020F0502020204030204"/>
              </a:rPr>
              <a:t> </a:t>
            </a:r>
            <a:r>
              <a:rPr lang="en-US" sz="3600" b="1" noProof="0" dirty="0" err="1">
                <a:solidFill>
                  <a:prstClr val="black"/>
                </a:solidFill>
                <a:latin typeface="Calibri" panose="020F0502020204030204"/>
              </a:rPr>
              <a:t>mắt</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2" name="Rectangle 1"/>
          <p:cNvSpPr/>
          <p:nvPr/>
        </p:nvSpPr>
        <p:spPr>
          <a:xfrm>
            <a:off x="1176120" y="2608829"/>
            <a:ext cx="2521460" cy="646331"/>
          </a:xfrm>
          <a:prstGeom prst="rect">
            <a:avLst/>
          </a:prstGeom>
        </p:spPr>
        <p:txBody>
          <a:bodyPr wrap="none">
            <a:spAutoFit/>
          </a:bodyPr>
          <a:lstStyle/>
          <a:p>
            <a:pPr lvl="0" algn="ctr"/>
            <a:r>
              <a:rPr lang="en-US" sz="3600" b="1" dirty="0">
                <a:solidFill>
                  <a:srgbClr val="4472C4">
                    <a:lumMod val="50000"/>
                  </a:srgbClr>
                </a:solidFill>
              </a:rPr>
              <a:t>/’</a:t>
            </a:r>
            <a:r>
              <a:rPr lang="en-US" sz="3600" b="1" dirty="0" err="1">
                <a:solidFill>
                  <a:srgbClr val="4472C4">
                    <a:lumMod val="50000"/>
                  </a:srgbClr>
                </a:solidFill>
              </a:rPr>
              <a:t>ai</a:t>
            </a:r>
            <a:r>
              <a:rPr lang="en-US" sz="3600" b="1" dirty="0">
                <a:solidFill>
                  <a:srgbClr val="4472C4">
                    <a:lumMod val="50000"/>
                  </a:srgbClr>
                </a:solidFill>
              </a:rPr>
              <a:t> ,</a:t>
            </a:r>
            <a:r>
              <a:rPr lang="en-US" sz="3600" b="1" dirty="0" err="1">
                <a:solidFill>
                  <a:srgbClr val="4472C4">
                    <a:lumMod val="50000"/>
                  </a:srgbClr>
                </a:solidFill>
              </a:rPr>
              <a:t>trækɪŋ</a:t>
            </a:r>
            <a:r>
              <a:rPr lang="en-US" sz="3600" b="1" dirty="0">
                <a:solidFill>
                  <a:srgbClr val="4472C4">
                    <a:lumMod val="50000"/>
                  </a:srgbClr>
                </a:solidFill>
              </a:rPr>
              <a:t>/</a:t>
            </a:r>
            <a:endPar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ndParaRPr>
          </a:p>
        </p:txBody>
      </p:sp>
      <p:pic>
        <p:nvPicPr>
          <p:cNvPr id="4" name="Picture 3"/>
          <p:cNvPicPr>
            <a:picLocks noChangeAspect="1"/>
          </p:cNvPicPr>
          <p:nvPr/>
        </p:nvPicPr>
        <p:blipFill>
          <a:blip r:embed="rId5"/>
          <a:stretch>
            <a:fillRect/>
          </a:stretch>
        </p:blipFill>
        <p:spPr>
          <a:xfrm>
            <a:off x="6992987" y="128676"/>
            <a:ext cx="4914762" cy="4089039"/>
          </a:xfrm>
          <a:prstGeom prst="rect">
            <a:avLst/>
          </a:prstGeom>
        </p:spPr>
      </p:pic>
      <p:pic>
        <p:nvPicPr>
          <p:cNvPr id="5" name="eye track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56591" y="4820577"/>
            <a:ext cx="700088" cy="700088"/>
          </a:xfrm>
          <a:prstGeom prst="rect">
            <a:avLst/>
          </a:prstGeom>
        </p:spPr>
      </p:pic>
      <p:sp>
        <p:nvSpPr>
          <p:cNvPr id="13" name="Rectangle 12"/>
          <p:cNvSpPr/>
          <p:nvPr/>
        </p:nvSpPr>
        <p:spPr>
          <a:xfrm>
            <a:off x="290772" y="95509"/>
            <a:ext cx="3689901" cy="64633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6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pic>
        <p:nvPicPr>
          <p:cNvPr id="3" name="Picture 2"/>
          <p:cNvPicPr>
            <a:picLocks noChangeAspect="1"/>
          </p:cNvPicPr>
          <p:nvPr/>
        </p:nvPicPr>
        <p:blipFill>
          <a:blip r:embed="rId7"/>
          <a:stretch>
            <a:fillRect/>
          </a:stretch>
        </p:blipFill>
        <p:spPr>
          <a:xfrm>
            <a:off x="4775296" y="4290549"/>
            <a:ext cx="3930584" cy="2460231"/>
          </a:xfrm>
          <a:prstGeom prst="rect">
            <a:avLst/>
          </a:prstGeom>
        </p:spPr>
      </p:pic>
    </p:spTree>
    <p:extLst>
      <p:ext uri="{BB962C8B-B14F-4D97-AF65-F5344CB8AC3E}">
        <p14:creationId xmlns:p14="http://schemas.microsoft.com/office/powerpoint/2010/main" val="30829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76"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81188" y="153365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srgbClr val="AD4F0F"/>
                </a:solidFill>
                <a:latin typeface="Calibri" panose="020F0502020204030204"/>
              </a:rPr>
              <a:t>fingerprint scanner</a:t>
            </a:r>
            <a:r>
              <a:rPr kumimoji="0" lang="en-US" sz="4400" b="1" i="0" u="none" strike="noStrike" kern="1200" cap="none" spc="0" normalizeH="0" baseline="0" noProof="0" dirty="0">
                <a:ln>
                  <a:noFill/>
                </a:ln>
                <a:solidFill>
                  <a:srgbClr val="AD4F0F"/>
                </a:solidFill>
                <a:effectLst/>
                <a:uLnTx/>
                <a:uFillTx/>
                <a:latin typeface="Calibri" panose="020F0502020204030204"/>
                <a:cs typeface="Calibri" panose="020F0502020204030204" pitchFamily="34" charset="0"/>
              </a:rPr>
              <a:t>(n)</a:t>
            </a:r>
          </a:p>
        </p:txBody>
      </p:sp>
      <p:sp>
        <p:nvSpPr>
          <p:cNvPr id="12" name="Rectangle 11"/>
          <p:cNvSpPr/>
          <p:nvPr/>
        </p:nvSpPr>
        <p:spPr>
          <a:xfrm>
            <a:off x="281188" y="3690794"/>
            <a:ext cx="46768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panose="020F0502020204030204"/>
              </a:rPr>
              <a:t>Máy</a:t>
            </a:r>
            <a:r>
              <a:rPr lang="en-US" sz="3600" dirty="0">
                <a:solidFill>
                  <a:prstClr val="black"/>
                </a:solidFill>
                <a:latin typeface="Calibri" panose="020F0502020204030204"/>
              </a:rPr>
              <a:t> </a:t>
            </a:r>
            <a:r>
              <a:rPr lang="en-US" sz="3600" dirty="0" err="1">
                <a:solidFill>
                  <a:prstClr val="black"/>
                </a:solidFill>
                <a:latin typeface="Calibri" panose="020F0502020204030204"/>
              </a:rPr>
              <a:t>quét</a:t>
            </a:r>
            <a:r>
              <a:rPr lang="en-US" sz="3600" dirty="0">
                <a:solidFill>
                  <a:prstClr val="black"/>
                </a:solidFill>
                <a:latin typeface="Calibri" panose="020F0502020204030204"/>
              </a:rPr>
              <a:t> </a:t>
            </a:r>
            <a:r>
              <a:rPr lang="en-US" sz="3600" dirty="0" err="1">
                <a:solidFill>
                  <a:prstClr val="black"/>
                </a:solidFill>
                <a:latin typeface="Calibri" panose="020F0502020204030204"/>
              </a:rPr>
              <a:t>vân</a:t>
            </a:r>
            <a:r>
              <a:rPr lang="en-US" sz="3600" dirty="0">
                <a:solidFill>
                  <a:prstClr val="black"/>
                </a:solidFill>
                <a:latin typeface="Calibri" panose="020F0502020204030204"/>
              </a:rPr>
              <a:t> </a:t>
            </a:r>
            <a:r>
              <a:rPr lang="en-US" sz="3600" dirty="0" err="1">
                <a:solidFill>
                  <a:prstClr val="black"/>
                </a:solidFill>
                <a:latin typeface="Calibri" panose="020F0502020204030204"/>
              </a:rPr>
              <a:t>tay</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
        <p:nvSpPr>
          <p:cNvPr id="2" name="Rectangle 1"/>
          <p:cNvSpPr/>
          <p:nvPr/>
        </p:nvSpPr>
        <p:spPr>
          <a:xfrm>
            <a:off x="507615" y="2704061"/>
            <a:ext cx="4634282" cy="646331"/>
          </a:xfrm>
          <a:prstGeom prst="rect">
            <a:avLst/>
          </a:prstGeom>
        </p:spPr>
        <p:txBody>
          <a:bodyPr wrap="none">
            <a:spAutoFit/>
          </a:bodyPr>
          <a:lstStyle/>
          <a:p>
            <a:pPr lvl="0" algn="ctr"/>
            <a:r>
              <a:rPr lang="en-US" sz="3600" b="1" dirty="0">
                <a:solidFill>
                  <a:srgbClr val="4472C4">
                    <a:lumMod val="50000"/>
                  </a:srgbClr>
                </a:solidFill>
              </a:rPr>
              <a:t>/ˈ</a:t>
            </a:r>
            <a:r>
              <a:rPr lang="en-US" sz="3600" b="1" dirty="0" err="1">
                <a:solidFill>
                  <a:srgbClr val="4472C4">
                    <a:lumMod val="50000"/>
                  </a:srgbClr>
                </a:solidFill>
              </a:rPr>
              <a:t>fɪŋɡəprɪnt</a:t>
            </a:r>
            <a:r>
              <a:rPr lang="en-US" sz="3600" b="1" dirty="0">
                <a:solidFill>
                  <a:srgbClr val="4472C4">
                    <a:lumMod val="50000"/>
                  </a:srgbClr>
                </a:solidFill>
              </a:rPr>
              <a:t> ˈ</a:t>
            </a:r>
            <a:r>
              <a:rPr lang="en-US" sz="3600" b="1" dirty="0" err="1">
                <a:solidFill>
                  <a:srgbClr val="4472C4">
                    <a:lumMod val="50000"/>
                  </a:srgbClr>
                </a:solidFill>
              </a:rPr>
              <a:t>skænə</a:t>
            </a:r>
            <a:r>
              <a:rPr lang="en-US" sz="3600" b="1" dirty="0">
                <a:solidFill>
                  <a:srgbClr val="4472C4">
                    <a:lumMod val="50000"/>
                  </a:srgbClr>
                </a:solidFill>
              </a:rPr>
              <a:t>(r)/</a:t>
            </a:r>
            <a:endPar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ndParaRPr>
          </a:p>
        </p:txBody>
      </p:sp>
      <p:pic>
        <p:nvPicPr>
          <p:cNvPr id="3" name="Picture 2"/>
          <p:cNvPicPr>
            <a:picLocks noChangeAspect="1"/>
          </p:cNvPicPr>
          <p:nvPr/>
        </p:nvPicPr>
        <p:blipFill>
          <a:blip r:embed="rId5"/>
          <a:stretch>
            <a:fillRect/>
          </a:stretch>
        </p:blipFill>
        <p:spPr>
          <a:xfrm>
            <a:off x="6102339" y="1596613"/>
            <a:ext cx="6072051" cy="3542030"/>
          </a:xfrm>
          <a:prstGeom prst="rect">
            <a:avLst/>
          </a:prstGeom>
        </p:spPr>
      </p:pic>
      <p:pic>
        <p:nvPicPr>
          <p:cNvPr id="5" name="fingerprint scan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69590" y="4541829"/>
            <a:ext cx="700088" cy="700088"/>
          </a:xfrm>
          <a:prstGeom prst="rect">
            <a:avLst/>
          </a:prstGeom>
        </p:spPr>
      </p:pic>
      <p:sp>
        <p:nvSpPr>
          <p:cNvPr id="13" name="Rectangle 12"/>
          <p:cNvSpPr/>
          <p:nvPr/>
        </p:nvSpPr>
        <p:spPr>
          <a:xfrm>
            <a:off x="290772" y="95509"/>
            <a:ext cx="3689901" cy="64633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6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spTree>
    <p:extLst>
      <p:ext uri="{BB962C8B-B14F-4D97-AF65-F5344CB8AC3E}">
        <p14:creationId xmlns:p14="http://schemas.microsoft.com/office/powerpoint/2010/main" val="26509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7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06518" y="193573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srgbClr val="AD4F0F"/>
                </a:solidFill>
                <a:latin typeface="Calibri" panose="020F0502020204030204"/>
                <a:cs typeface="Calibri" panose="020F0502020204030204" pitchFamily="34" charset="0"/>
              </a:rPr>
              <a:t>d</a:t>
            </a:r>
            <a:r>
              <a:rPr kumimoji="0" lang="en-US" sz="4400" b="1" i="0" u="none" strike="noStrike" kern="1200" cap="none" spc="0" normalizeH="0" baseline="0" noProof="0" dirty="0" err="1">
                <a:ln>
                  <a:noFill/>
                </a:ln>
                <a:solidFill>
                  <a:srgbClr val="AD4F0F"/>
                </a:solidFill>
                <a:effectLst/>
                <a:uLnTx/>
                <a:uFillTx/>
                <a:latin typeface="Calibri" panose="020F0502020204030204"/>
                <a:cs typeface="Calibri" panose="020F0502020204030204" pitchFamily="34" charset="0"/>
              </a:rPr>
              <a:t>igital</a:t>
            </a:r>
            <a:r>
              <a:rPr kumimoji="0" lang="en-US" sz="4400" b="1" i="0" u="none" strike="noStrike" kern="1200" cap="none" spc="0" normalizeH="0" baseline="0" noProof="0" dirty="0">
                <a:ln>
                  <a:noFill/>
                </a:ln>
                <a:solidFill>
                  <a:srgbClr val="AD4F0F"/>
                </a:solidFill>
                <a:effectLst/>
                <a:uLnTx/>
                <a:uFillTx/>
                <a:latin typeface="Calibri" panose="020F0502020204030204"/>
                <a:cs typeface="Calibri" panose="020F0502020204030204" pitchFamily="34" charset="0"/>
              </a:rPr>
              <a:t> communication (n)</a:t>
            </a:r>
          </a:p>
        </p:txBody>
      </p:sp>
      <p:sp>
        <p:nvSpPr>
          <p:cNvPr id="12" name="Rectangle 11"/>
          <p:cNvSpPr/>
          <p:nvPr/>
        </p:nvSpPr>
        <p:spPr>
          <a:xfrm>
            <a:off x="487067" y="4225055"/>
            <a:ext cx="46768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Calibri" panose="020F0502020204030204"/>
              </a:rPr>
              <a:t>Giao</a:t>
            </a:r>
            <a:r>
              <a:rPr lang="en-US" sz="3600" dirty="0">
                <a:solidFill>
                  <a:prstClr val="black"/>
                </a:solidFill>
                <a:latin typeface="Calibri" panose="020F0502020204030204"/>
              </a:rPr>
              <a:t> </a:t>
            </a:r>
            <a:r>
              <a:rPr lang="en-US" sz="3600" dirty="0" err="1">
                <a:solidFill>
                  <a:prstClr val="black"/>
                </a:solidFill>
                <a:latin typeface="Calibri" panose="020F0502020204030204"/>
              </a:rPr>
              <a:t>tiếp</a:t>
            </a:r>
            <a:r>
              <a:rPr lang="en-US" sz="3600" dirty="0">
                <a:solidFill>
                  <a:prstClr val="black"/>
                </a:solidFill>
                <a:latin typeface="Calibri" panose="020F0502020204030204"/>
              </a:rPr>
              <a:t> </a:t>
            </a:r>
            <a:r>
              <a:rPr lang="en-US" sz="3600" dirty="0" err="1">
                <a:solidFill>
                  <a:prstClr val="black"/>
                </a:solidFill>
                <a:latin typeface="Calibri" panose="020F0502020204030204"/>
              </a:rPr>
              <a:t>kỹ</a:t>
            </a:r>
            <a:r>
              <a:rPr lang="en-US" sz="3600" noProof="0" dirty="0">
                <a:solidFill>
                  <a:prstClr val="black"/>
                </a:solidFill>
                <a:latin typeface="Calibri" panose="020F0502020204030204"/>
              </a:rPr>
              <a:t> </a:t>
            </a:r>
            <a:r>
              <a:rPr lang="en-US" sz="3600" noProof="0" dirty="0" err="1">
                <a:solidFill>
                  <a:prstClr val="black"/>
                </a:solidFill>
                <a:latin typeface="Calibri" panose="020F0502020204030204"/>
              </a:rPr>
              <a:t>thuật</a:t>
            </a:r>
            <a:r>
              <a:rPr lang="en-US" sz="3600" noProof="0" dirty="0">
                <a:solidFill>
                  <a:prstClr val="black"/>
                </a:solidFill>
                <a:latin typeface="Calibri" panose="020F0502020204030204"/>
              </a:rPr>
              <a:t> </a:t>
            </a:r>
            <a:r>
              <a:rPr lang="en-US" sz="3600" noProof="0" dirty="0" err="1">
                <a:solidFill>
                  <a:prstClr val="black"/>
                </a:solidFill>
                <a:latin typeface="Calibri" panose="020F0502020204030204"/>
              </a:rPr>
              <a:t>số</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
        <p:nvSpPr>
          <p:cNvPr id="2" name="Rectangle 1"/>
          <p:cNvSpPr/>
          <p:nvPr/>
        </p:nvSpPr>
        <p:spPr>
          <a:xfrm>
            <a:off x="290772" y="3301322"/>
            <a:ext cx="5441105" cy="646331"/>
          </a:xfrm>
          <a:prstGeom prst="rect">
            <a:avLst/>
          </a:prstGeom>
        </p:spPr>
        <p:txBody>
          <a:bodyPr wrap="none">
            <a:spAutoFit/>
          </a:bodyPr>
          <a:lstStyle/>
          <a:p>
            <a:pPr lvl="0" algn="ctr"/>
            <a:r>
              <a:rPr lang="en-US" sz="3600" b="1" dirty="0">
                <a:solidFill>
                  <a:srgbClr val="4472C4">
                    <a:lumMod val="50000"/>
                  </a:srgbClr>
                </a:solidFill>
              </a:rPr>
              <a:t>/ˈ</a:t>
            </a:r>
            <a:r>
              <a:rPr lang="en-US" sz="3600" b="1" dirty="0" err="1">
                <a:solidFill>
                  <a:srgbClr val="4472C4">
                    <a:lumMod val="50000"/>
                  </a:srgbClr>
                </a:solidFill>
              </a:rPr>
              <a:t>dɪdʒɪtl</a:t>
            </a:r>
            <a:r>
              <a:rPr lang="en-US" sz="3600" b="1" dirty="0">
                <a:solidFill>
                  <a:srgbClr val="4472C4">
                    <a:lumMod val="50000"/>
                  </a:srgbClr>
                </a:solidFill>
              </a:rPr>
              <a:t> /</a:t>
            </a:r>
            <a:r>
              <a:rPr lang="en-US" sz="3600" b="1" dirty="0" err="1">
                <a:solidFill>
                  <a:srgbClr val="4472C4">
                    <a:lumMod val="50000"/>
                  </a:srgbClr>
                </a:solidFill>
              </a:rPr>
              <a:t>kəˌmjuːnɪˈkeɪʃn</a:t>
            </a:r>
            <a:r>
              <a:rPr lang="en-US" sz="3600" b="1" dirty="0">
                <a:solidFill>
                  <a:srgbClr val="4472C4">
                    <a:lumMod val="50000"/>
                  </a:srgbClr>
                </a:solidFill>
              </a:rPr>
              <a:t>/</a:t>
            </a:r>
            <a:endParaRPr kumimoji="0" lang="en-US" sz="3600" b="1" i="0" u="none" strike="noStrike" kern="1200" cap="none" spc="0" normalizeH="0" baseline="0" noProof="0" dirty="0">
              <a:ln>
                <a:noFill/>
              </a:ln>
              <a:solidFill>
                <a:srgbClr val="4472C4">
                  <a:lumMod val="50000"/>
                </a:srgbClr>
              </a:solidFill>
              <a:effectLst/>
              <a:uLnTx/>
              <a:uFillTx/>
              <a:latin typeface="Calibri" panose="020F0502020204030204"/>
            </a:endParaRPr>
          </a:p>
        </p:txBody>
      </p:sp>
      <p:pic>
        <p:nvPicPr>
          <p:cNvPr id="4" name="Picture 3"/>
          <p:cNvPicPr>
            <a:picLocks noChangeAspect="1"/>
          </p:cNvPicPr>
          <p:nvPr/>
        </p:nvPicPr>
        <p:blipFill>
          <a:blip r:embed="rId5"/>
          <a:stretch>
            <a:fillRect/>
          </a:stretch>
        </p:blipFill>
        <p:spPr>
          <a:xfrm>
            <a:off x="5896460" y="418674"/>
            <a:ext cx="6293635" cy="3839117"/>
          </a:xfrm>
          <a:prstGeom prst="rect">
            <a:avLst/>
          </a:prstGeom>
        </p:spPr>
      </p:pic>
      <p:pic>
        <p:nvPicPr>
          <p:cNvPr id="5" name="digital communic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53415" y="4990124"/>
            <a:ext cx="620228" cy="620228"/>
          </a:xfrm>
          <a:prstGeom prst="rect">
            <a:avLst/>
          </a:prstGeom>
        </p:spPr>
      </p:pic>
      <p:sp>
        <p:nvSpPr>
          <p:cNvPr id="13" name="Rectangle 12"/>
          <p:cNvSpPr/>
          <p:nvPr/>
        </p:nvSpPr>
        <p:spPr>
          <a:xfrm>
            <a:off x="290772" y="95509"/>
            <a:ext cx="3689901" cy="646331"/>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6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spTree>
    <p:extLst>
      <p:ext uri="{BB962C8B-B14F-4D97-AF65-F5344CB8AC3E}">
        <p14:creationId xmlns:p14="http://schemas.microsoft.com/office/powerpoint/2010/main" val="29542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0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672" r="2730" b="20882"/>
          <a:stretch/>
        </p:blipFill>
        <p:spPr>
          <a:xfrm>
            <a:off x="8163170" y="4689987"/>
            <a:ext cx="3185652" cy="18000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905" r="52952" b="17242"/>
          <a:stretch/>
        </p:blipFill>
        <p:spPr>
          <a:xfrm>
            <a:off x="8163170" y="2417739"/>
            <a:ext cx="2963393" cy="1713072"/>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9849" t="8881" r="2476" b="20334"/>
          <a:stretch/>
        </p:blipFill>
        <p:spPr>
          <a:xfrm>
            <a:off x="4502200" y="2417739"/>
            <a:ext cx="2802193" cy="1784187"/>
          </a:xfrm>
          <a:prstGeom prst="rect">
            <a:avLst/>
          </a:prstGeom>
        </p:spPr>
      </p:pic>
      <p:sp>
        <p:nvSpPr>
          <p:cNvPr id="12" name="TextBox 11"/>
          <p:cNvSpPr txBox="1"/>
          <p:nvPr/>
        </p:nvSpPr>
        <p:spPr>
          <a:xfrm>
            <a:off x="811731" y="671415"/>
            <a:ext cx="9549138"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the words and phrases under each picture.</a:t>
            </a:r>
          </a:p>
        </p:txBody>
      </p:sp>
      <p:sp>
        <p:nvSpPr>
          <p:cNvPr id="16" name="Rounded Rectangle 15"/>
          <p:cNvSpPr/>
          <p:nvPr/>
        </p:nvSpPr>
        <p:spPr>
          <a:xfrm>
            <a:off x="290772" y="6581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3557" y="55554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Rectangle 12"/>
          <p:cNvSpPr/>
          <p:nvPr/>
        </p:nvSpPr>
        <p:spPr>
          <a:xfrm>
            <a:off x="290772" y="95509"/>
            <a:ext cx="3689901" cy="584775"/>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ln w="6600">
                  <a:solidFill>
                    <a:srgbClr val="ED7D31"/>
                  </a:solidFill>
                  <a:prstDash val="solid"/>
                </a:ln>
                <a:solidFill>
                  <a:srgbClr val="0070C0"/>
                </a:solidFill>
                <a:effectLst>
                  <a:outerShdw dist="38100" dir="2700000" algn="tl" rotWithShape="0">
                    <a:srgbClr val="ED7D31"/>
                  </a:outerShdw>
                </a:effectLst>
                <a:latin typeface="Calibri" panose="020F0502020204030204"/>
              </a:rPr>
              <a:t>I. </a:t>
            </a:r>
            <a:r>
              <a:rPr kumimoji="0" lang="en-US" sz="3200" b="1" i="0" u="none" strike="noStrike" kern="1200" cap="none" spc="0" normalizeH="0" baseline="0" noProof="0" dirty="0">
                <a:ln w="6600">
                  <a:solidFill>
                    <a:srgbClr val="ED7D31"/>
                  </a:solidFill>
                  <a:prstDash val="solid"/>
                </a:ln>
                <a:solidFill>
                  <a:srgbClr val="0070C0"/>
                </a:solidFill>
                <a:effectLst>
                  <a:outerShdw dist="38100" dir="2700000" algn="tl" rotWithShape="0">
                    <a:srgbClr val="ED7D31"/>
                  </a:outerShdw>
                </a:effectLst>
                <a:uLnTx/>
                <a:uFillTx/>
                <a:latin typeface="Calibri" panose="020F0502020204030204"/>
              </a:rPr>
              <a:t>VOCABULARY</a:t>
            </a:r>
          </a:p>
        </p:txBody>
      </p:sp>
      <p:sp>
        <p:nvSpPr>
          <p:cNvPr id="14" name="Rounded Rectangle 13"/>
          <p:cNvSpPr/>
          <p:nvPr/>
        </p:nvSpPr>
        <p:spPr>
          <a:xfrm>
            <a:off x="542074" y="1266001"/>
            <a:ext cx="10815315" cy="1018817"/>
          </a:xfrm>
          <a:prstGeom prst="roundRect">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12811" y="1342363"/>
            <a:ext cx="2642833" cy="523220"/>
          </a:xfrm>
          <a:prstGeom prst="rect">
            <a:avLst/>
          </a:prstGeom>
          <a:noFill/>
        </p:spPr>
        <p:txBody>
          <a:bodyPr wrap="square" rtlCol="0">
            <a:spAutoFit/>
          </a:bodyPr>
          <a:lstStyle/>
          <a:p>
            <a:r>
              <a:rPr lang="en-US" sz="2800" b="1" dirty="0">
                <a:solidFill>
                  <a:srgbClr val="FF0000"/>
                </a:solidFill>
              </a:rPr>
              <a:t>face recognition</a:t>
            </a:r>
          </a:p>
        </p:txBody>
      </p:sp>
      <p:sp>
        <p:nvSpPr>
          <p:cNvPr id="22" name="TextBox 21"/>
          <p:cNvSpPr txBox="1"/>
          <p:nvPr/>
        </p:nvSpPr>
        <p:spPr>
          <a:xfrm>
            <a:off x="4052659" y="1342363"/>
            <a:ext cx="2189018" cy="523220"/>
          </a:xfrm>
          <a:prstGeom prst="rect">
            <a:avLst/>
          </a:prstGeom>
          <a:noFill/>
        </p:spPr>
        <p:txBody>
          <a:bodyPr wrap="square" rtlCol="0">
            <a:spAutoFit/>
          </a:bodyPr>
          <a:lstStyle/>
          <a:p>
            <a:r>
              <a:rPr lang="en-US" sz="2800" b="1" dirty="0">
                <a:solidFill>
                  <a:srgbClr val="FF0000"/>
                </a:solidFill>
              </a:rPr>
              <a:t>experiment</a:t>
            </a:r>
          </a:p>
        </p:txBody>
      </p:sp>
      <p:sp>
        <p:nvSpPr>
          <p:cNvPr id="23" name="TextBox 22"/>
          <p:cNvSpPr txBox="1"/>
          <p:nvPr/>
        </p:nvSpPr>
        <p:spPr>
          <a:xfrm>
            <a:off x="4052659" y="1739430"/>
            <a:ext cx="3701277" cy="523220"/>
          </a:xfrm>
          <a:prstGeom prst="rect">
            <a:avLst/>
          </a:prstGeom>
          <a:noFill/>
        </p:spPr>
        <p:txBody>
          <a:bodyPr wrap="square" rtlCol="0">
            <a:spAutoFit/>
          </a:bodyPr>
          <a:lstStyle/>
          <a:p>
            <a:r>
              <a:rPr lang="en-US" sz="2800" b="1" dirty="0">
                <a:solidFill>
                  <a:srgbClr val="FF0000"/>
                </a:solidFill>
              </a:rPr>
              <a:t>fingerprint scanner</a:t>
            </a:r>
          </a:p>
        </p:txBody>
      </p:sp>
      <p:sp>
        <p:nvSpPr>
          <p:cNvPr id="24" name="TextBox 23"/>
          <p:cNvSpPr txBox="1"/>
          <p:nvPr/>
        </p:nvSpPr>
        <p:spPr>
          <a:xfrm>
            <a:off x="8072174" y="1297326"/>
            <a:ext cx="3054389" cy="523220"/>
          </a:xfrm>
          <a:prstGeom prst="rect">
            <a:avLst/>
          </a:prstGeom>
          <a:noFill/>
        </p:spPr>
        <p:txBody>
          <a:bodyPr wrap="square" rtlCol="0">
            <a:spAutoFit/>
          </a:bodyPr>
          <a:lstStyle/>
          <a:p>
            <a:r>
              <a:rPr lang="en-US" sz="2800" b="1" dirty="0">
                <a:solidFill>
                  <a:srgbClr val="FF0000"/>
                </a:solidFill>
              </a:rPr>
              <a:t>video conference</a:t>
            </a:r>
          </a:p>
        </p:txBody>
      </p:sp>
      <p:sp>
        <p:nvSpPr>
          <p:cNvPr id="25" name="TextBox 24"/>
          <p:cNvSpPr txBox="1"/>
          <p:nvPr/>
        </p:nvSpPr>
        <p:spPr>
          <a:xfrm>
            <a:off x="716546" y="1761512"/>
            <a:ext cx="3017875" cy="523220"/>
          </a:xfrm>
          <a:prstGeom prst="rect">
            <a:avLst/>
          </a:prstGeom>
          <a:noFill/>
        </p:spPr>
        <p:txBody>
          <a:bodyPr wrap="square" rtlCol="0">
            <a:spAutoFit/>
          </a:bodyPr>
          <a:lstStyle/>
          <a:p>
            <a:r>
              <a:rPr lang="en-US" sz="2800" b="1" dirty="0">
                <a:solidFill>
                  <a:srgbClr val="FF0000"/>
                </a:solidFill>
              </a:rPr>
              <a:t>eye tracking</a:t>
            </a:r>
          </a:p>
        </p:txBody>
      </p:sp>
      <p:sp>
        <p:nvSpPr>
          <p:cNvPr id="26" name="TextBox 25"/>
          <p:cNvSpPr txBox="1"/>
          <p:nvPr/>
        </p:nvSpPr>
        <p:spPr>
          <a:xfrm>
            <a:off x="7712201" y="1708159"/>
            <a:ext cx="3485609" cy="523220"/>
          </a:xfrm>
          <a:prstGeom prst="rect">
            <a:avLst/>
          </a:prstGeom>
          <a:noFill/>
        </p:spPr>
        <p:txBody>
          <a:bodyPr wrap="square" rtlCol="0">
            <a:spAutoFit/>
          </a:bodyPr>
          <a:lstStyle/>
          <a:p>
            <a:r>
              <a:rPr lang="en-US" sz="2800" b="1" dirty="0">
                <a:solidFill>
                  <a:srgbClr val="FF0000"/>
                </a:solidFill>
              </a:rPr>
              <a:t>digital communication</a:t>
            </a:r>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6942" t="5915" r="50067" b="20137"/>
          <a:stretch/>
        </p:blipFill>
        <p:spPr>
          <a:xfrm>
            <a:off x="855216" y="2361094"/>
            <a:ext cx="2903488" cy="1837795"/>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300"/>
                    </a14:imgEffect>
                    <a14:imgEffect>
                      <a14:saturation sat="200000"/>
                    </a14:imgEffect>
                  </a14:imgLayer>
                </a14:imgProps>
              </a:ext>
              <a:ext uri="{28A0092B-C50C-407E-A947-70E740481C1C}">
                <a14:useLocalDpi xmlns:a14="http://schemas.microsoft.com/office/drawing/2010/main" val="0"/>
              </a:ext>
            </a:extLst>
          </a:blip>
          <a:srcRect l="46279" r="1110" b="16202"/>
          <a:stretch/>
        </p:blipFill>
        <p:spPr>
          <a:xfrm>
            <a:off x="811731" y="4664338"/>
            <a:ext cx="2831690" cy="1727024"/>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178" r="53288" b="17571"/>
          <a:stretch/>
        </p:blipFill>
        <p:spPr>
          <a:xfrm>
            <a:off x="4456413" y="4621161"/>
            <a:ext cx="2893765" cy="1864476"/>
          </a:xfrm>
          <a:prstGeom prst="rect">
            <a:avLst/>
          </a:prstGeom>
        </p:spPr>
      </p:pic>
      <p:sp>
        <p:nvSpPr>
          <p:cNvPr id="4" name="Oval 3"/>
          <p:cNvSpPr/>
          <p:nvPr/>
        </p:nvSpPr>
        <p:spPr>
          <a:xfrm>
            <a:off x="324467" y="4140643"/>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1</a:t>
            </a:r>
          </a:p>
        </p:txBody>
      </p:sp>
      <p:sp>
        <p:nvSpPr>
          <p:cNvPr id="30" name="Oval 29"/>
          <p:cNvSpPr/>
          <p:nvPr/>
        </p:nvSpPr>
        <p:spPr>
          <a:xfrm>
            <a:off x="4141441" y="4205698"/>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2</a:t>
            </a:r>
          </a:p>
        </p:txBody>
      </p:sp>
      <p:sp>
        <p:nvSpPr>
          <p:cNvPr id="31" name="Oval 30"/>
          <p:cNvSpPr/>
          <p:nvPr/>
        </p:nvSpPr>
        <p:spPr>
          <a:xfrm>
            <a:off x="7819792" y="4198889"/>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3</a:t>
            </a:r>
          </a:p>
        </p:txBody>
      </p:sp>
      <p:sp>
        <p:nvSpPr>
          <p:cNvPr id="32" name="Oval 31"/>
          <p:cNvSpPr/>
          <p:nvPr/>
        </p:nvSpPr>
        <p:spPr>
          <a:xfrm>
            <a:off x="296515" y="6162985"/>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4</a:t>
            </a:r>
          </a:p>
        </p:txBody>
      </p:sp>
      <p:sp>
        <p:nvSpPr>
          <p:cNvPr id="33" name="Oval 32"/>
          <p:cNvSpPr/>
          <p:nvPr/>
        </p:nvSpPr>
        <p:spPr>
          <a:xfrm>
            <a:off x="4095654" y="6460506"/>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5</a:t>
            </a:r>
          </a:p>
        </p:txBody>
      </p:sp>
      <p:sp>
        <p:nvSpPr>
          <p:cNvPr id="34" name="Oval 33"/>
          <p:cNvSpPr/>
          <p:nvPr/>
        </p:nvSpPr>
        <p:spPr>
          <a:xfrm>
            <a:off x="7819792" y="6485637"/>
            <a:ext cx="360759" cy="372363"/>
          </a:xfrm>
          <a:prstGeom prst="ellipse">
            <a:avLst/>
          </a:prstGeom>
          <a:ln w="190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6</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872 0.00278 L -0.57734 0.34143 " pathEditMode="relative" rAng="0" ptsTypes="AA">
                                      <p:cBhvr>
                                        <p:cTn id="6" dur="2000" fill="hold"/>
                                        <p:tgtEl>
                                          <p:spTgt spid="26"/>
                                        </p:tgtEl>
                                        <p:attrNameLst>
                                          <p:attrName>ppt_x</p:attrName>
                                          <p:attrName>ppt_y</p:attrName>
                                        </p:attrNameLst>
                                      </p:cBhvr>
                                      <p:rCtr x="-29310" y="169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125E-6 3.7037E-6 L 0.32591 0.40277 " pathEditMode="relative" rAng="0" ptsTypes="AA">
                                      <p:cBhvr>
                                        <p:cTn id="10" dur="2000" fill="hold"/>
                                        <p:tgtEl>
                                          <p:spTgt spid="15"/>
                                        </p:tgtEl>
                                        <p:attrNameLst>
                                          <p:attrName>ppt_x</p:attrName>
                                          <p:attrName>ppt_y</p:attrName>
                                        </p:attrNameLst>
                                      </p:cBhvr>
                                      <p:rCtr x="16289" y="2013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586 -0.00023 L 0.65143 0.33102 " pathEditMode="relative" rAng="0" ptsTypes="AA">
                                      <p:cBhvr>
                                        <p:cTn id="14" dur="2000" fill="hold"/>
                                        <p:tgtEl>
                                          <p:spTgt spid="25"/>
                                        </p:tgtEl>
                                        <p:attrNameLst>
                                          <p:attrName>ppt_x</p:attrName>
                                          <p:attrName>ppt_y</p:attrName>
                                        </p:attrNameLst>
                                      </p:cBhvr>
                                      <p:rCtr x="29635" y="165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3034 0.00139 L -0.24323 0.72708 " pathEditMode="relative" rAng="0" ptsTypes="AA">
                                      <p:cBhvr>
                                        <p:cTn id="18" dur="2000" fill="hold"/>
                                        <p:tgtEl>
                                          <p:spTgt spid="22"/>
                                        </p:tgtEl>
                                        <p:attrNameLst>
                                          <p:attrName>ppt_x</p:attrName>
                                          <p:attrName>ppt_y</p:attrName>
                                        </p:attrNameLst>
                                      </p:cBhvr>
                                      <p:rCtr x="-10651" y="3627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0.00277 L 0.03685 0.6706 " pathEditMode="relative" rAng="0" ptsTypes="AA">
                                      <p:cBhvr>
                                        <p:cTn id="22" dur="2000" fill="hold"/>
                                        <p:tgtEl>
                                          <p:spTgt spid="23"/>
                                        </p:tgtEl>
                                        <p:attrNameLst>
                                          <p:attrName>ppt_x</p:attrName>
                                          <p:attrName>ppt_y</p:attrName>
                                        </p:attrNameLst>
                                      </p:cBhvr>
                                      <p:rCtr x="1836" y="3338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7 -0.0081 L 0.02474 0.74329 " pathEditMode="relative" rAng="0" ptsTypes="AA">
                                      <p:cBhvr>
                                        <p:cTn id="26" dur="2000" fill="hold"/>
                                        <p:tgtEl>
                                          <p:spTgt spid="24"/>
                                        </p:tgtEl>
                                        <p:attrNameLst>
                                          <p:attrName>ppt_x</p:attrName>
                                          <p:attrName>ppt_y</p:attrName>
                                        </p:attrNameLst>
                                      </p:cBhvr>
                                      <p:rCtr x="1237" y="3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5488</TotalTime>
  <Words>812</Words>
  <Application>Microsoft Office PowerPoint</Application>
  <PresentationFormat>Widescreen</PresentationFormat>
  <Paragraphs>151</Paragraphs>
  <Slides>19</Slides>
  <Notes>15</Notes>
  <HiddenSlides>0</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Arial Narrow</vt:lpstr>
      <vt:lpstr>Calibri</vt:lpstr>
      <vt:lpstr>Calibri Light</vt:lpstr>
      <vt:lpstr>Myriad Pro</vt:lpstr>
      <vt:lpstr>Palatino Linotype</vt:lpstr>
      <vt:lpstr>system</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phamthihongthu1982@outlook.com</cp:lastModifiedBy>
  <cp:revision>267</cp:revision>
  <dcterms:created xsi:type="dcterms:W3CDTF">2020-12-09T02:04:09Z</dcterms:created>
  <dcterms:modified xsi:type="dcterms:W3CDTF">2025-04-08T15:20:13Z</dcterms:modified>
</cp:coreProperties>
</file>