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51" r:id="rId2"/>
    <p:sldId id="340" r:id="rId3"/>
    <p:sldId id="256" r:id="rId4"/>
    <p:sldId id="362" r:id="rId5"/>
    <p:sldId id="361" r:id="rId6"/>
    <p:sldId id="342" r:id="rId7"/>
    <p:sldId id="335" r:id="rId8"/>
    <p:sldId id="343" r:id="rId9"/>
    <p:sldId id="337" r:id="rId10"/>
    <p:sldId id="313" r:id="rId11"/>
    <p:sldId id="364" r:id="rId12"/>
    <p:sldId id="367" r:id="rId13"/>
    <p:sldId id="366" r:id="rId14"/>
    <p:sldId id="3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F6"/>
    <a:srgbClr val="7192A9"/>
    <a:srgbClr val="EF4B66"/>
    <a:srgbClr val="F7A5A5"/>
    <a:srgbClr val="F37D91"/>
    <a:srgbClr val="FBCDCD"/>
    <a:srgbClr val="F26649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3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81607" y="2441975"/>
            <a:ext cx="7274035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002060"/>
              </a:solidFill>
              <a:latin typeface="VNI-Aristo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0"/>
            <a:ext cx="1289268" cy="1129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-125652" y="5679158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06213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GAME: </a:t>
            </a:r>
            <a:r>
              <a:rPr lang="en-US" sz="2800" b="1" dirty="0"/>
              <a:t>He/ She said that…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577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4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ooper Black" panose="0208090404030B020404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* PRODUCTION: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198" y="1703134"/>
            <a:ext cx="11274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Work in pairs. One student says a sentence and the other changes that sentence into reported speech. Then swap roles.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31964" y="207665"/>
            <a:ext cx="78183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48" y="2890685"/>
            <a:ext cx="4633695" cy="37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56154" y="220867"/>
            <a:ext cx="706939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.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509925"/>
            <a:ext cx="10461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the rules of changing direct speech into reported speech by heart.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87" y="365200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71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55" y="292397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75" y="2410700"/>
            <a:ext cx="8515315" cy="38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1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.VnCooper" panose="020B7200000000000000" pitchFamily="34" charset="0"/>
              </a:rPr>
              <a:t>RULE: </a:t>
            </a:r>
          </a:p>
          <a:p>
            <a:r>
              <a:rPr lang="en-US" dirty="0"/>
              <a:t>Work in 4 groups</a:t>
            </a:r>
          </a:p>
          <a:p>
            <a:r>
              <a:rPr lang="en-US" dirty="0"/>
              <a:t>Look at the pictures in 30 seconds and try to remember what each people said.</a:t>
            </a:r>
          </a:p>
          <a:p>
            <a:r>
              <a:rPr lang="en-US" dirty="0"/>
              <a:t>Write down on the posters what each of the people in the picture said.</a:t>
            </a:r>
          </a:p>
          <a:p>
            <a:r>
              <a:rPr lang="en-US" dirty="0"/>
              <a:t>The group with the most correct answers is the winner.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7514" y="636045"/>
            <a:ext cx="1107300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part of the conversation in GETTING STARTED again. Then match Minh’s uncle’s direct speech with his reported speech.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4322" y="7386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107" y="636045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32" y="2896067"/>
            <a:ext cx="5572874" cy="2789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506" y="2805025"/>
            <a:ext cx="5640934" cy="28235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6294" y="1632262"/>
            <a:ext cx="9683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Minh</a:t>
            </a:r>
            <a:r>
              <a:rPr lang="en-US" sz="2800" dirty="0"/>
              <a:t>: …</a:t>
            </a:r>
            <a:r>
              <a:rPr lang="en-US" sz="2800" i="1" dirty="0"/>
              <a:t>My uncle said the robots would be able to mark our work and give us feedback too.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5624" y="3045898"/>
            <a:ext cx="512808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70C0"/>
                </a:solidFill>
              </a:rPr>
              <a:t>Direct speech</a:t>
            </a:r>
          </a:p>
          <a:p>
            <a:pPr algn="just"/>
            <a:r>
              <a:rPr lang="en-US" sz="2600" b="1" dirty="0">
                <a:solidFill>
                  <a:srgbClr val="C00000"/>
                </a:solidFill>
              </a:rPr>
              <a:t>1. </a:t>
            </a:r>
            <a:r>
              <a:rPr lang="en-US" sz="2600" b="1" dirty="0"/>
              <a:t>The robots will be able to mark our work.</a:t>
            </a:r>
          </a:p>
          <a:p>
            <a:pPr algn="just"/>
            <a:r>
              <a:rPr lang="en-US" sz="2600" b="1" dirty="0">
                <a:solidFill>
                  <a:srgbClr val="C00000"/>
                </a:solidFill>
              </a:rPr>
              <a:t>2. </a:t>
            </a:r>
            <a:r>
              <a:rPr lang="en-US" sz="2600" b="1" dirty="0"/>
              <a:t>The robots will be able to give us feedback too.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47802" y="3068967"/>
            <a:ext cx="512808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Reported speech</a:t>
            </a:r>
          </a:p>
          <a:p>
            <a:pPr algn="just"/>
            <a:r>
              <a:rPr lang="en-US" sz="2600" b="1" dirty="0">
                <a:solidFill>
                  <a:srgbClr val="C00000"/>
                </a:solidFill>
              </a:rPr>
              <a:t>A. </a:t>
            </a:r>
            <a:r>
              <a:rPr lang="en-US" sz="2600" b="1" dirty="0">
                <a:solidFill>
                  <a:srgbClr val="0070C0"/>
                </a:solidFill>
              </a:rPr>
              <a:t>My uncle said the robots would be able to give us feedback too.</a:t>
            </a:r>
          </a:p>
          <a:p>
            <a:pPr algn="just"/>
            <a:r>
              <a:rPr lang="en-US" sz="2600" b="1" dirty="0">
                <a:solidFill>
                  <a:srgbClr val="C00000"/>
                </a:solidFill>
              </a:rPr>
              <a:t>B. </a:t>
            </a:r>
            <a:r>
              <a:rPr lang="en-US" sz="2600" b="1" dirty="0">
                <a:solidFill>
                  <a:srgbClr val="0070C0"/>
                </a:solidFill>
              </a:rPr>
              <a:t>My uncle said the robots will be able to mark our work.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9238" y="5807863"/>
            <a:ext cx="174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.VnVogue" panose="020B7200000000000000" pitchFamily="34" charset="0"/>
              </a:rPr>
              <a:t>1.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7802" y="5807863"/>
            <a:ext cx="174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.VnVogue" panose="020B7200000000000000" pitchFamily="34" charset="0"/>
              </a:rPr>
              <a:t>2.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3771" y="72024"/>
            <a:ext cx="353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ooper Black" panose="0208090404030B020404" pitchFamily="18" charset="0"/>
              </a:rPr>
              <a:t>* WARM UP</a:t>
            </a:r>
          </a:p>
        </p:txBody>
      </p: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24024" y="1299301"/>
            <a:ext cx="5059538" cy="787874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09" y="1015264"/>
            <a:ext cx="1310469" cy="12417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91379" y="1350512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</a:t>
            </a:r>
            <a:r>
              <a:rPr lang="en-US" sz="3200" b="1" dirty="0">
                <a:solidFill>
                  <a:schemeClr val="bg1"/>
                </a:solidFill>
              </a:rPr>
              <a:t>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" y="-7620"/>
            <a:ext cx="12192000" cy="975807"/>
            <a:chOff x="0" y="-3"/>
            <a:chExt cx="12192000" cy="1083309"/>
          </a:xfr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6" name="Oval 2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hord 2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492" y="2411565"/>
            <a:ext cx="6781960" cy="44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98807" y="101102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 REPORTED SPEECH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17" y="90440"/>
            <a:ext cx="273344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vi-VN" sz="2800" b="1" u="sng" dirty="0">
                <a:solidFill>
                  <a:srgbClr val="EF4B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GRAMMAR</a:t>
            </a:r>
            <a:endParaRPr lang="en-US" sz="2800" u="sng" dirty="0">
              <a:solidFill>
                <a:srgbClr val="EF4B66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729" y="2211825"/>
            <a:ext cx="11163148" cy="155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805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(Reported speech)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(direct speech),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(indirect speech).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1785" y="758879"/>
            <a:ext cx="4227760" cy="492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endParaRPr lang="en-US" sz="24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6064" y="3835182"/>
            <a:ext cx="1057321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lang="en-US" sz="2800" b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 speech: "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800" u="sng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become a scientist," Nam said.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Reported speech: </a:t>
            </a:r>
            <a:r>
              <a:rPr lang="en-US" sz="2800" b="1" i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said that </a:t>
            </a:r>
            <a:r>
              <a:rPr lang="en-US" sz="2800" b="1" i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wanted 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become a scientist.</a:t>
            </a:r>
            <a:endParaRPr lang="en-US" sz="28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064" y="1437775"/>
            <a:ext cx="999311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What is reported speech? 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en-US" sz="28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103" y="75279"/>
            <a:ext cx="1858298" cy="62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669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Form:</a:t>
            </a:r>
            <a:endParaRPr lang="en-US" sz="3200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3369" y="129327"/>
            <a:ext cx="8209936" cy="2357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  +   said  (that) + S  +  V </a:t>
            </a: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say</a:t>
            </a: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told</a:t>
            </a: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tell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103" y="2879445"/>
            <a:ext cx="1101212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669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669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said</a:t>
            </a:r>
            <a:r>
              <a:rPr lang="en-US" sz="2800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told.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669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marR="0" indent="-22669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vi-VN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3: Thay đổi các đại từ và tính từ sở hữu.</a:t>
            </a:r>
            <a:endParaRPr lang="en-US" sz="28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 err="1">
                <a:latin typeface="Palatino Linotype" panose="02040502050505030304" pitchFamily="18" charset="0"/>
              </a:rPr>
              <a:t>Bước</a:t>
            </a:r>
            <a:r>
              <a:rPr lang="en-US" sz="2800" b="1" dirty="0">
                <a:latin typeface="Palatino Linotype" panose="02040502050505030304" pitchFamily="18" charset="0"/>
              </a:rPr>
              <a:t> 4: </a:t>
            </a:r>
            <a:r>
              <a:rPr lang="en-US" sz="2800" b="1" dirty="0" err="1">
                <a:latin typeface="Palatino Linotype" panose="02040502050505030304" pitchFamily="18" charset="0"/>
              </a:rPr>
              <a:t>Thay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đổi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các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trạng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từ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chỉ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nơi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chốn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và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thời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gian</a:t>
            </a:r>
            <a:r>
              <a:rPr lang="en-US" sz="2800" b="1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7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61877" y="186813"/>
            <a:ext cx="7865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 REPORTED SPEECH (STATEMENTS)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053952">
            <a:off x="123814" y="555557"/>
            <a:ext cx="2508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REMEMBER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39851"/>
              </p:ext>
            </p:extLst>
          </p:nvPr>
        </p:nvGraphicFramePr>
        <p:xfrm>
          <a:off x="474672" y="1307740"/>
          <a:ext cx="1171732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776">
                  <a:extLst>
                    <a:ext uri="{9D8B030D-6E8A-4147-A177-3AD203B41FA5}">
                      <a16:colId xmlns:a16="http://schemas.microsoft.com/office/drawing/2014/main" val="3912085108"/>
                    </a:ext>
                  </a:extLst>
                </a:gridCol>
                <a:gridCol w="3905776">
                  <a:extLst>
                    <a:ext uri="{9D8B030D-6E8A-4147-A177-3AD203B41FA5}">
                      <a16:colId xmlns:a16="http://schemas.microsoft.com/office/drawing/2014/main" val="2265218966"/>
                    </a:ext>
                  </a:extLst>
                </a:gridCol>
                <a:gridCol w="3905776">
                  <a:extLst>
                    <a:ext uri="{9D8B030D-6E8A-4147-A177-3AD203B41FA5}">
                      <a16:colId xmlns:a16="http://schemas.microsoft.com/office/drawing/2014/main" val="775495047"/>
                    </a:ext>
                  </a:extLst>
                </a:gridCol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</a:p>
                    <a:p>
                      <a:pPr algn="l"/>
                      <a:endParaRPr lang="en-US" sz="2800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Present simple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Past simple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60592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Present continuous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Past continuous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2001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Will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would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53191"/>
                  </a:ext>
                </a:extLst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now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Then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381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Today/ this week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That day/ that week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7314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tomorrow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 following day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98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here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There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42592"/>
                  </a:ext>
                </a:extLst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3. Change pronouns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He/ She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570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86616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Him/her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5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4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9677" y="705459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286" y="7199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071" y="6172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1324" y="32521"/>
            <a:ext cx="266965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* PRACTICE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16044" y="1222542"/>
            <a:ext cx="10975956" cy="51181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“I </a:t>
            </a:r>
            <a:r>
              <a:rPr lang="en-US" b="1" i="1" dirty="0"/>
              <a:t>am </a:t>
            </a:r>
            <a:r>
              <a:rPr lang="en-US" dirty="0"/>
              <a:t>a member of the IT club.”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=&gt; Minh said that he _______ a member of the IT club.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2. “Mai </a:t>
            </a:r>
            <a:r>
              <a:rPr lang="en-US" b="1" i="1" dirty="0"/>
              <a:t>will</a:t>
            </a:r>
            <a:r>
              <a:rPr lang="en-US" dirty="0"/>
              <a:t> take an online course to improve her speaking.”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=&gt; Nam said Mai________ take an online course to improve her speaking.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3.  “I </a:t>
            </a:r>
            <a:r>
              <a:rPr lang="en-US" b="1" i="1" dirty="0"/>
              <a:t>am</a:t>
            </a:r>
            <a:r>
              <a:rPr lang="en-US" dirty="0"/>
              <a:t> talking to </a:t>
            </a:r>
            <a:r>
              <a:rPr lang="en-US" dirty="0" err="1"/>
              <a:t>Phong</a:t>
            </a:r>
            <a:r>
              <a:rPr lang="en-US" dirty="0"/>
              <a:t> on the phone.”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=&gt; Tom said he ___________ to </a:t>
            </a:r>
            <a:r>
              <a:rPr lang="en-US" dirty="0" err="1"/>
              <a:t>Phong</a:t>
            </a:r>
            <a:r>
              <a:rPr lang="en-US" dirty="0"/>
              <a:t> on the phone.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4. “They </a:t>
            </a:r>
            <a:r>
              <a:rPr lang="en-US" b="1" i="1" dirty="0"/>
              <a:t>are </a:t>
            </a:r>
            <a:r>
              <a:rPr lang="en-US" dirty="0"/>
              <a:t>going to send me an email.”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=&gt; He said they _________ to send me an email.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5. “I </a:t>
            </a:r>
            <a:r>
              <a:rPr lang="en-US" b="1" i="1" dirty="0"/>
              <a:t>don’t</a:t>
            </a:r>
            <a:r>
              <a:rPr lang="en-US" dirty="0"/>
              <a:t> have an iPod to listen to music.”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She said that </a:t>
            </a:r>
            <a:r>
              <a:rPr lang="en-US" dirty="0" err="1"/>
              <a:t>she___________an</a:t>
            </a:r>
            <a:r>
              <a:rPr lang="en-US" dirty="0"/>
              <a:t> iPod to listen to music.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04855" y="1675378"/>
            <a:ext cx="9517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6575" y="2620657"/>
            <a:ext cx="1265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would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3132" y="3575267"/>
            <a:ext cx="1903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was walking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12863" y="4554402"/>
            <a:ext cx="2116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were going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9610" y="5533537"/>
            <a:ext cx="1739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didn’t have</a:t>
            </a: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3267" y="366565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7876" y="3810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661" y="278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04004" y="790718"/>
            <a:ext cx="9184337" cy="502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3969" y="770825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1241" y="798815"/>
            <a:ext cx="105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9295" y="774649"/>
            <a:ext cx="250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that year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135" y="790351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that day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77931" y="800535"/>
            <a:ext cx="248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next day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13157" y="1221061"/>
            <a:ext cx="10975956" cy="511814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600" dirty="0"/>
              <a:t>“I am having a science test </a:t>
            </a:r>
            <a:r>
              <a:rPr lang="en-US" sz="2600" b="1" i="1" dirty="0"/>
              <a:t>tomorrow</a:t>
            </a:r>
            <a:r>
              <a:rPr lang="en-US" sz="2600" dirty="0"/>
              <a:t>,” Mary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=&gt; Minh said she was having a science test _____________.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2. “The group is working on their project </a:t>
            </a:r>
            <a:r>
              <a:rPr lang="en-US" sz="2600" b="1" i="1" dirty="0"/>
              <a:t>now</a:t>
            </a:r>
            <a:r>
              <a:rPr lang="en-US" sz="2600" dirty="0"/>
              <a:t>,” Tom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=&gt; Tom said the group was working on their project 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3.  “Mai is reading about Thomas Edison </a:t>
            </a:r>
            <a:r>
              <a:rPr lang="en-US" sz="2600" b="1" i="1" dirty="0"/>
              <a:t>today,</a:t>
            </a:r>
            <a:r>
              <a:rPr lang="en-US" sz="2600" dirty="0"/>
              <a:t>” the teacher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=&gt; The teacher said that Mai was reading about Thomas Edison 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4. “They will invent a smart cooker </a:t>
            </a:r>
            <a:r>
              <a:rPr lang="en-US" sz="2600" b="1" i="1" dirty="0"/>
              <a:t>this year</a:t>
            </a:r>
            <a:r>
              <a:rPr lang="en-US" sz="2600" dirty="0"/>
              <a:t>, ” my mom said.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 =&gt; My mum said that they would invent a smart cooker____________.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5. “My teacher will park her car </a:t>
            </a:r>
            <a:r>
              <a:rPr lang="en-US" sz="2600" b="1" i="1" dirty="0"/>
              <a:t>here,</a:t>
            </a:r>
            <a:r>
              <a:rPr lang="en-US" sz="2600" dirty="0"/>
              <a:t>” said </a:t>
            </a:r>
            <a:r>
              <a:rPr lang="en-US" sz="2600" dirty="0" err="1"/>
              <a:t>Mi</a:t>
            </a:r>
            <a:endParaRPr lang="en-US" sz="2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err="1"/>
              <a:t>Mi</a:t>
            </a:r>
            <a:r>
              <a:rPr lang="en-US" sz="2600" dirty="0"/>
              <a:t> said her teacher would park her car________.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555 L -0.16602 0.1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6302 0.2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21706 0.4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1041 0.56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34128 0.7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1756" y="39606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in each pair so that it means the same as 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6365" y="410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150" y="307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42731" y="1185278"/>
            <a:ext cx="10975956" cy="45525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1. “We will live much longer in the future,” said the scientist.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=&gt; Our scientist said that 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2. “Our school is going to have a new laboratory here, ”said our teacher.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=&gt; Our teacher said that 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3. “They are developing technology to monitor students better,” my dad said.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=&gt; My dad said that _____________________________________________________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4. “There are no classes tomorrow because our teacher is ill,” Tom said.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=&gt; Tom said that ________________________________________________________</a:t>
            </a:r>
          </a:p>
          <a:p>
            <a:pPr marL="0" indent="0">
              <a:buNone/>
            </a:pPr>
            <a:r>
              <a:rPr lang="en-US" sz="2400" dirty="0"/>
              <a:t>5. “We want some students to join the science club next semester,” the teacher said.</a:t>
            </a:r>
          </a:p>
          <a:p>
            <a:pPr marL="0" indent="0">
              <a:buNone/>
            </a:pPr>
            <a:r>
              <a:rPr lang="en-US" sz="2400" dirty="0"/>
              <a:t>=&gt; The teacher said that__________________________________________________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5144" y="1613724"/>
            <a:ext cx="594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we would live much longer in the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6050" y="2523589"/>
            <a:ext cx="751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our school was going to have a new laboratory there.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9026" y="5198963"/>
            <a:ext cx="895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they wanted some students to join the science club the next semester.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70547" y="4323565"/>
            <a:ext cx="854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there were no classes the next day because their teacher was ill.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2627" y="3431771"/>
            <a:ext cx="828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they were developing technology to monitor students better.</a:t>
            </a:r>
          </a:p>
        </p:txBody>
      </p: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4747</TotalTime>
  <Words>983</Words>
  <Application>Microsoft Office PowerPoint</Application>
  <PresentationFormat>Widescreen</PresentationFormat>
  <Paragraphs>132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.VnCooper</vt:lpstr>
      <vt:lpstr>.VnVogue</vt:lpstr>
      <vt:lpstr>Algerian</vt:lpstr>
      <vt:lpstr>Arial</vt:lpstr>
      <vt:lpstr>Arial Black</vt:lpstr>
      <vt:lpstr>Calibri</vt:lpstr>
      <vt:lpstr>Calibri Light</vt:lpstr>
      <vt:lpstr>Cooper Black</vt:lpstr>
      <vt:lpstr>Myriad Pro</vt:lpstr>
      <vt:lpstr>Open Sans Extrabold</vt:lpstr>
      <vt:lpstr>Palatino Linotype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phamthihongthu1982@outlook.com</cp:lastModifiedBy>
  <cp:revision>282</cp:revision>
  <dcterms:created xsi:type="dcterms:W3CDTF">2020-12-09T02:04:09Z</dcterms:created>
  <dcterms:modified xsi:type="dcterms:W3CDTF">2025-04-08T15:17:14Z</dcterms:modified>
</cp:coreProperties>
</file>