
<file path=[Content_Types].xml><?xml version="1.0" encoding="utf-8"?>
<Types xmlns="http://schemas.openxmlformats.org/package/2006/content-types">
  <Default Extension="bin" ContentType="application/vnd.openxmlformats-officedocument.oleObject"/>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345" r:id="rId2"/>
    <p:sldId id="256" r:id="rId3"/>
    <p:sldId id="332" r:id="rId4"/>
    <p:sldId id="339" r:id="rId5"/>
    <p:sldId id="335" r:id="rId6"/>
    <p:sldId id="348" r:id="rId7"/>
    <p:sldId id="349" r:id="rId8"/>
    <p:sldId id="340" r:id="rId9"/>
    <p:sldId id="343" r:id="rId10"/>
    <p:sldId id="352" r:id="rId11"/>
    <p:sldId id="342" r:id="rId12"/>
    <p:sldId id="355" r:id="rId13"/>
    <p:sldId id="330" r:id="rId14"/>
    <p:sldId id="34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DCD"/>
    <a:srgbClr val="7192A9"/>
    <a:srgbClr val="EF4B66"/>
    <a:srgbClr val="E0702A"/>
    <a:srgbClr val="F26649"/>
    <a:srgbClr val="D8E5E5"/>
    <a:srgbClr val="F37D91"/>
    <a:srgbClr val="F7A5A5"/>
    <a:srgbClr val="F3F6F6"/>
    <a:srgbClr val="3B8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4660"/>
  </p:normalViewPr>
  <p:slideViewPr>
    <p:cSldViewPr snapToGrid="0" showGuides="1">
      <p:cViewPr varScale="1">
        <p:scale>
          <a:sx n="78" d="100"/>
          <a:sy n="78" d="100"/>
        </p:scale>
        <p:origin x="1032"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779021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666440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42625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3595353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451814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897846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4349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52039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86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66814"/>
            <a:ext cx="109728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5" y="76200"/>
            <a:ext cx="120904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53664" y="782093"/>
            <a:ext cx="4884671" cy="769441"/>
          </a:xfrm>
          <a:prstGeom prst="rect">
            <a:avLst/>
          </a:prstGeom>
        </p:spPr>
        <p:txBody>
          <a:bodyPr wrap="none">
            <a:spAutoFit/>
          </a:bodyPr>
          <a:lstStyle/>
          <a:p>
            <a:r>
              <a:rPr lang="en-GB" sz="4400" b="1" dirty="0">
                <a:solidFill>
                  <a:srgbClr val="FFFF00"/>
                </a:solidFill>
                <a:latin typeface="VNI-Ariston" pitchFamily="2" charset="0"/>
              </a:rPr>
              <a:t>Hello everyone !!!</a:t>
            </a:r>
            <a:endParaRPr lang="en-US" sz="4400" b="1" dirty="0">
              <a:solidFill>
                <a:srgbClr val="FFFF00"/>
              </a:solidFill>
              <a:latin typeface="VNI-Ariston" pitchFamily="2" charset="0"/>
            </a:endParaRPr>
          </a:p>
        </p:txBody>
      </p:sp>
    </p:spTree>
    <p:extLst>
      <p:ext uri="{BB962C8B-B14F-4D97-AF65-F5344CB8AC3E}">
        <p14:creationId xmlns:p14="http://schemas.microsoft.com/office/powerpoint/2010/main" val="1124539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6516" y="1531303"/>
            <a:ext cx="6223819" cy="646331"/>
          </a:xfrm>
          <a:prstGeom prst="rect">
            <a:avLst/>
          </a:prstGeom>
        </p:spPr>
        <p:txBody>
          <a:bodyPr wrap="square">
            <a:spAutoFit/>
          </a:bodyPr>
          <a:lstStyle/>
          <a:p>
            <a:pPr marL="571500" indent="-571500">
              <a:buFont typeface="Wingdings" panose="05000000000000000000" pitchFamily="2" charset="2"/>
              <a:buChar char="§"/>
            </a:pPr>
            <a:r>
              <a:rPr lang="en-US" sz="3600" dirty="0" err="1"/>
              <a:t>Flatform</a:t>
            </a:r>
            <a:r>
              <a:rPr lang="en-US" sz="3600" dirty="0"/>
              <a:t>: </a:t>
            </a:r>
            <a:r>
              <a:rPr lang="en-US" sz="3600" b="1" dirty="0">
                <a:solidFill>
                  <a:srgbClr val="0070C0"/>
                </a:solidFill>
              </a:rPr>
              <a:t>Zoom meeting</a:t>
            </a:r>
          </a:p>
        </p:txBody>
      </p:sp>
      <p:graphicFrame>
        <p:nvGraphicFramePr>
          <p:cNvPr id="7" name="Table 6"/>
          <p:cNvGraphicFramePr>
            <a:graphicFrameLocks noGrp="1"/>
          </p:cNvGraphicFramePr>
          <p:nvPr>
            <p:extLst>
              <p:ext uri="{D42A27DB-BD31-4B8C-83A1-F6EECF244321}">
                <p14:modId xmlns:p14="http://schemas.microsoft.com/office/powerpoint/2010/main" val="384143126"/>
              </p:ext>
            </p:extLst>
          </p:nvPr>
        </p:nvGraphicFramePr>
        <p:xfrm>
          <a:off x="1080571" y="2409840"/>
          <a:ext cx="7685468" cy="3169920"/>
        </p:xfrm>
        <a:graphic>
          <a:graphicData uri="http://schemas.openxmlformats.org/drawingml/2006/table">
            <a:tbl>
              <a:tblPr firstRow="1" bandRow="1">
                <a:tableStyleId>{5C22544A-7EE6-4342-B048-85BDC9FD1C3A}</a:tableStyleId>
              </a:tblPr>
              <a:tblGrid>
                <a:gridCol w="3842734">
                  <a:extLst>
                    <a:ext uri="{9D8B030D-6E8A-4147-A177-3AD203B41FA5}">
                      <a16:colId xmlns:a16="http://schemas.microsoft.com/office/drawing/2014/main" val="280053644"/>
                    </a:ext>
                  </a:extLst>
                </a:gridCol>
                <a:gridCol w="3842734">
                  <a:extLst>
                    <a:ext uri="{9D8B030D-6E8A-4147-A177-3AD203B41FA5}">
                      <a16:colId xmlns:a16="http://schemas.microsoft.com/office/drawing/2014/main" val="3104932886"/>
                    </a:ext>
                  </a:extLst>
                </a:gridCol>
              </a:tblGrid>
              <a:tr h="370840">
                <a:tc>
                  <a:txBody>
                    <a:bodyPr/>
                    <a:lstStyle/>
                    <a:p>
                      <a:pPr algn="ctr"/>
                      <a:r>
                        <a:rPr lang="vi-VN" sz="2800" dirty="0"/>
                        <a:t>Benefits </a:t>
                      </a:r>
                      <a:endParaRPr lang="en-US" sz="2800" dirty="0"/>
                    </a:p>
                  </a:txBody>
                  <a:tcPr/>
                </a:tc>
                <a:tc>
                  <a:txBody>
                    <a:bodyPr/>
                    <a:lstStyle/>
                    <a:p>
                      <a:pPr algn="ctr"/>
                      <a:r>
                        <a:rPr lang="vi-VN" sz="2800" dirty="0"/>
                        <a:t>Problems</a:t>
                      </a:r>
                      <a:endParaRPr lang="en-US" sz="2800" dirty="0"/>
                    </a:p>
                  </a:txBody>
                  <a:tcPr/>
                </a:tc>
                <a:extLst>
                  <a:ext uri="{0D108BD9-81ED-4DB2-BD59-A6C34878D82A}">
                    <a16:rowId xmlns:a16="http://schemas.microsoft.com/office/drawing/2014/main" val="3872982004"/>
                  </a:ext>
                </a:extLst>
              </a:tr>
              <a:tr h="370840">
                <a:tc>
                  <a:txBody>
                    <a:bodyPr/>
                    <a:lstStyle/>
                    <a:p>
                      <a:pPr marL="285750" indent="-285750">
                        <a:buFont typeface="Wingdings" panose="05000000000000000000" pitchFamily="2" charset="2"/>
                        <a:buChar char="ü"/>
                      </a:pPr>
                      <a:r>
                        <a:rPr lang="vi-VN" sz="2400" dirty="0"/>
                        <a:t>user-friendly</a:t>
                      </a:r>
                      <a:r>
                        <a:rPr lang="en-US" sz="2400" dirty="0"/>
                        <a:t> </a:t>
                      </a:r>
                    </a:p>
                    <a:p>
                      <a:pPr marL="285750" indent="-285750">
                        <a:buFont typeface="Wingdings" panose="05000000000000000000" pitchFamily="2" charset="2"/>
                        <a:buChar char="ü"/>
                      </a:pPr>
                      <a:r>
                        <a:rPr lang="vi-VN" sz="2400" dirty="0"/>
                        <a:t>multi-functional</a:t>
                      </a:r>
                      <a:r>
                        <a:rPr lang="en-US" sz="2400" baseline="0" dirty="0"/>
                        <a:t> </a:t>
                      </a:r>
                      <a:r>
                        <a:rPr lang="vi-VN" sz="2400" dirty="0"/>
                        <a:t>: screen sharing, room breaking...)</a:t>
                      </a:r>
                      <a:endParaRPr lang="en-US" sz="2400" dirty="0"/>
                    </a:p>
                    <a:p>
                      <a:pPr marL="285750" indent="-285750">
                        <a:buFont typeface="Wingdings" panose="05000000000000000000" pitchFamily="2" charset="2"/>
                        <a:buChar char="ü"/>
                      </a:pPr>
                      <a:r>
                        <a:rPr lang="vi-VN" sz="2400" dirty="0"/>
                        <a:t>high security</a:t>
                      </a:r>
                      <a:r>
                        <a:rPr lang="en-US" sz="2400" baseline="0" dirty="0"/>
                        <a:t>   </a:t>
                      </a:r>
                    </a:p>
                    <a:p>
                      <a:pPr marL="285750" indent="-285750">
                        <a:buFont typeface="Wingdings" panose="05000000000000000000" pitchFamily="2" charset="2"/>
                        <a:buChar char="ü"/>
                      </a:pPr>
                      <a:r>
                        <a:rPr lang="vi-VN" sz="2400" dirty="0"/>
                        <a:t>possible for large-sized class</a:t>
                      </a:r>
                      <a:endParaRPr lang="en-US" sz="2400"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dirty="0"/>
                        <a:t> </a:t>
                      </a:r>
                      <a:r>
                        <a:rPr lang="vi-VN" sz="2800" dirty="0"/>
                        <a:t>limit time</a:t>
                      </a:r>
                      <a:r>
                        <a:rPr lang="en-US" sz="2800" baseline="0" dirty="0"/>
                        <a:t> </a:t>
                      </a:r>
                    </a:p>
                    <a:p>
                      <a:pPr marL="285750" indent="-285750">
                        <a:buFont typeface="Wingdings" panose="05000000000000000000" pitchFamily="2" charset="2"/>
                        <a:buChar char="ü"/>
                      </a:pPr>
                      <a:r>
                        <a:rPr lang="en-US" sz="2800" dirty="0"/>
                        <a:t> </a:t>
                      </a:r>
                      <a:r>
                        <a:rPr lang="vi-VN" sz="2800" dirty="0"/>
                        <a:t>chargeable</a:t>
                      </a:r>
                      <a:endParaRPr lang="en-US" sz="2800" baseline="0" dirty="0"/>
                    </a:p>
                    <a:p>
                      <a:endParaRPr lang="en-US" dirty="0"/>
                    </a:p>
                  </a:txBody>
                  <a:tcPr/>
                </a:tc>
                <a:extLst>
                  <a:ext uri="{0D108BD9-81ED-4DB2-BD59-A6C34878D82A}">
                    <a16:rowId xmlns:a16="http://schemas.microsoft.com/office/drawing/2014/main" val="2024190089"/>
                  </a:ext>
                </a:extLst>
              </a:tr>
            </a:tbl>
          </a:graphicData>
        </a:graphic>
      </p:graphicFrame>
      <p:pic>
        <p:nvPicPr>
          <p:cNvPr id="5" name="Picture 4"/>
          <p:cNvPicPr>
            <a:picLocks noChangeAspect="1"/>
          </p:cNvPicPr>
          <p:nvPr/>
        </p:nvPicPr>
        <p:blipFill>
          <a:blip r:embed="rId2"/>
          <a:stretch>
            <a:fillRect/>
          </a:stretch>
        </p:blipFill>
        <p:spPr>
          <a:xfrm>
            <a:off x="8766039" y="1531303"/>
            <a:ext cx="2851355" cy="2864136"/>
          </a:xfrm>
          <a:prstGeom prst="rect">
            <a:avLst/>
          </a:prstGeom>
        </p:spPr>
      </p:pic>
      <p:sp>
        <p:nvSpPr>
          <p:cNvPr id="6" name="Rounded Rectangle 5"/>
          <p:cNvSpPr/>
          <p:nvPr/>
        </p:nvSpPr>
        <p:spPr>
          <a:xfrm>
            <a:off x="365992" y="771285"/>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8" name="TextBox 7"/>
          <p:cNvSpPr txBox="1"/>
          <p:nvPr/>
        </p:nvSpPr>
        <p:spPr>
          <a:xfrm>
            <a:off x="418777" y="66864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9" name="Rectangle 8"/>
          <p:cNvSpPr/>
          <p:nvPr/>
        </p:nvSpPr>
        <p:spPr>
          <a:xfrm>
            <a:off x="3956281" y="39739"/>
            <a:ext cx="4941139" cy="646331"/>
          </a:xfrm>
          <a:prstGeom prst="rect">
            <a:avLst/>
          </a:prstGeom>
          <a:noFill/>
        </p:spPr>
        <p:txBody>
          <a:bodyPr wrap="square" lIns="91440" tIns="45720" rIns="91440" bIns="45720">
            <a:spAutoFit/>
          </a:bodyPr>
          <a:lstStyle/>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36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LEARNING ONLINE</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sp>
        <p:nvSpPr>
          <p:cNvPr id="10" name="TextBox 9"/>
          <p:cNvSpPr txBox="1"/>
          <p:nvPr/>
        </p:nvSpPr>
        <p:spPr>
          <a:xfrm>
            <a:off x="1080571" y="607089"/>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groups. Talk about a </a:t>
            </a:r>
            <a:r>
              <a:rPr lang="en-US" sz="2400" b="1" u="sng" dirty="0">
                <a:solidFill>
                  <a:srgbClr val="0070C0"/>
                </a:solidFill>
                <a:effectLst>
                  <a:glow rad="88900">
                    <a:schemeClr val="bg1"/>
                  </a:glow>
                </a:effectLst>
                <a:cs typeface="Arial" panose="020B0604020202020204" pitchFamily="34" charset="0"/>
              </a:rPr>
              <a:t>platform</a:t>
            </a:r>
            <a:r>
              <a:rPr lang="en-US" sz="2400" b="1" dirty="0">
                <a:effectLst>
                  <a:glow rad="88900">
                    <a:schemeClr val="bg1"/>
                  </a:glow>
                </a:effectLst>
                <a:cs typeface="Arial" panose="020B0604020202020204" pitchFamily="34" charset="0"/>
              </a:rPr>
              <a:t> you use for your online classes or one you know about. What are the benefits and problems of using it?</a:t>
            </a:r>
          </a:p>
        </p:txBody>
      </p:sp>
    </p:spTree>
    <p:extLst>
      <p:ext uri="{BB962C8B-B14F-4D97-AF65-F5344CB8AC3E}">
        <p14:creationId xmlns:p14="http://schemas.microsoft.com/office/powerpoint/2010/main" val="289473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268690" y="94773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301155" y="84509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39" name="TextBox 38"/>
          <p:cNvSpPr txBox="1"/>
          <p:nvPr/>
        </p:nvSpPr>
        <p:spPr>
          <a:xfrm>
            <a:off x="803761" y="1005439"/>
            <a:ext cx="11399423" cy="492443"/>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Report the answers of one of your group members to the class.</a:t>
            </a:r>
          </a:p>
        </p:txBody>
      </p:sp>
      <p:sp>
        <p:nvSpPr>
          <p:cNvPr id="17" name="Content Placeholder 2"/>
          <p:cNvSpPr>
            <a:spLocks noGrp="1"/>
          </p:cNvSpPr>
          <p:nvPr>
            <p:ph idx="1"/>
          </p:nvPr>
        </p:nvSpPr>
        <p:spPr>
          <a:xfrm>
            <a:off x="519993" y="1642350"/>
            <a:ext cx="10970404" cy="3263611"/>
          </a:xfrm>
        </p:spPr>
        <p:txBody>
          <a:bodyPr>
            <a:normAutofit/>
          </a:bodyPr>
          <a:lstStyle/>
          <a:p>
            <a:pPr algn="just">
              <a:lnSpc>
                <a:spcPct val="100000"/>
              </a:lnSpc>
            </a:pPr>
            <a:r>
              <a:rPr lang="en-US" b="1" i="1" dirty="0"/>
              <a:t>You can conclude: </a:t>
            </a:r>
          </a:p>
          <a:p>
            <a:pPr algn="just">
              <a:lnSpc>
                <a:spcPct val="100000"/>
              </a:lnSpc>
              <a:buFontTx/>
              <a:buChar char="-"/>
            </a:pPr>
            <a:r>
              <a:rPr lang="en-US" dirty="0"/>
              <a:t>The name of the </a:t>
            </a:r>
            <a:r>
              <a:rPr lang="en-US" dirty="0">
                <a:effectLst>
                  <a:glow rad="88900">
                    <a:schemeClr val="bg1"/>
                  </a:glow>
                </a:effectLst>
                <a:cs typeface="Arial" panose="020B0604020202020204" pitchFamily="34" charset="0"/>
              </a:rPr>
              <a:t>platform you use for your online classes or one you know about. </a:t>
            </a:r>
          </a:p>
          <a:p>
            <a:pPr algn="just">
              <a:lnSpc>
                <a:spcPct val="100000"/>
              </a:lnSpc>
              <a:buFontTx/>
              <a:buChar char="-"/>
            </a:pPr>
            <a:r>
              <a:rPr lang="en-US" dirty="0"/>
              <a:t>Its benefits</a:t>
            </a:r>
          </a:p>
          <a:p>
            <a:pPr algn="just">
              <a:lnSpc>
                <a:spcPct val="100000"/>
              </a:lnSpc>
              <a:buFontTx/>
              <a:buChar char="-"/>
            </a:pPr>
            <a:r>
              <a:rPr lang="en-US" dirty="0"/>
              <a:t>Its problems</a:t>
            </a:r>
          </a:p>
          <a:p>
            <a:pPr marL="0" indent="0">
              <a:buNone/>
            </a:pPr>
            <a:endParaRPr lang="en-US" dirty="0"/>
          </a:p>
        </p:txBody>
      </p:sp>
      <p:sp>
        <p:nvSpPr>
          <p:cNvPr id="4" name="Rounded Rectangle 3"/>
          <p:cNvSpPr/>
          <p:nvPr/>
        </p:nvSpPr>
        <p:spPr>
          <a:xfrm>
            <a:off x="3352799" y="2981394"/>
            <a:ext cx="7906033" cy="3415894"/>
          </a:xfrm>
          <a:prstGeom prst="roundRect">
            <a:avLst/>
          </a:prstGeom>
          <a:solidFill>
            <a:srgbClr val="FBC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Example:</a:t>
            </a:r>
          </a:p>
          <a:p>
            <a:pPr algn="just">
              <a:lnSpc>
                <a:spcPct val="150000"/>
              </a:lnSpc>
            </a:pPr>
            <a:r>
              <a:rPr lang="en-US" sz="2400" i="1" dirty="0">
                <a:solidFill>
                  <a:schemeClr val="tx1"/>
                </a:solidFill>
              </a:rPr>
              <a:t> Lan said that her extra class used Microsoft Teams. She said that she and her classmates found it difficult to use. However, it is convenient to have online classes on Microsoft Teams when the weather is bad.</a:t>
            </a:r>
          </a:p>
        </p:txBody>
      </p:sp>
    </p:spTree>
    <p:extLst>
      <p:ext uri="{BB962C8B-B14F-4D97-AF65-F5344CB8AC3E}">
        <p14:creationId xmlns:p14="http://schemas.microsoft.com/office/powerpoint/2010/main" val="8896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1000"/>
                                        <p:tgtEl>
                                          <p:spTgt spid="17">
                                            <p:txEl>
                                              <p:pRg st="3" end="3"/>
                                            </p:txEl>
                                          </p:spTgt>
                                        </p:tgtEl>
                                      </p:cBhvr>
                                    </p:animEffect>
                                    <p:anim calcmode="lin" valueType="num">
                                      <p:cBhvr>
                                        <p:cTn id="29"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0699" y="1392477"/>
            <a:ext cx="7159236" cy="3046988"/>
          </a:xfrm>
          <a:prstGeom prst="rect">
            <a:avLst/>
          </a:prstGeom>
        </p:spPr>
        <p:txBody>
          <a:bodyPr wrap="square">
            <a:spAutoFit/>
          </a:bodyPr>
          <a:lstStyle/>
          <a:p>
            <a:r>
              <a:rPr lang="en-US" sz="3200" dirty="0"/>
              <a:t>Lan said that her extra class used Zoom. She said that It’s quite convenient and it is easy to use. It’s </a:t>
            </a:r>
            <a:r>
              <a:rPr lang="vi-VN" sz="3200" dirty="0"/>
              <a:t>user-friendly</a:t>
            </a:r>
            <a:r>
              <a:rPr lang="en-US" sz="3200" dirty="0"/>
              <a:t>,… However, one problem reported is that the users have to pay fee to have meetings without the time limitation. </a:t>
            </a:r>
          </a:p>
        </p:txBody>
      </p:sp>
      <p:sp>
        <p:nvSpPr>
          <p:cNvPr id="4" name="Rounded Rectangle 3"/>
          <p:cNvSpPr/>
          <p:nvPr/>
        </p:nvSpPr>
        <p:spPr>
          <a:xfrm>
            <a:off x="257506" y="397123"/>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5" name="TextBox 4"/>
          <p:cNvSpPr txBox="1"/>
          <p:nvPr/>
        </p:nvSpPr>
        <p:spPr>
          <a:xfrm>
            <a:off x="289971" y="29448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6" name="TextBox 5"/>
          <p:cNvSpPr txBox="1"/>
          <p:nvPr/>
        </p:nvSpPr>
        <p:spPr>
          <a:xfrm>
            <a:off x="792577" y="454832"/>
            <a:ext cx="11399423" cy="492443"/>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Report the answers of one of your group members to the class.</a:t>
            </a:r>
          </a:p>
        </p:txBody>
      </p:sp>
      <p:pic>
        <p:nvPicPr>
          <p:cNvPr id="7" name="Picture 6"/>
          <p:cNvPicPr>
            <a:picLocks noChangeAspect="1"/>
          </p:cNvPicPr>
          <p:nvPr/>
        </p:nvPicPr>
        <p:blipFill>
          <a:blip r:embed="rId2"/>
          <a:stretch>
            <a:fillRect/>
          </a:stretch>
        </p:blipFill>
        <p:spPr>
          <a:xfrm>
            <a:off x="8441574" y="1128180"/>
            <a:ext cx="2851355" cy="2864136"/>
          </a:xfrm>
          <a:prstGeom prst="rect">
            <a:avLst/>
          </a:prstGeom>
        </p:spPr>
      </p:pic>
    </p:spTree>
    <p:extLst>
      <p:ext uri="{BB962C8B-B14F-4D97-AF65-F5344CB8AC3E}">
        <p14:creationId xmlns:p14="http://schemas.microsoft.com/office/powerpoint/2010/main" val="1444441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68448" y="309358"/>
            <a:ext cx="3222317" cy="646331"/>
          </a:xfrm>
          <a:prstGeom prst="rect">
            <a:avLst/>
          </a:prstGeom>
          <a:solidFill>
            <a:schemeClr val="accent2"/>
          </a:solidFill>
          <a:effectLst/>
        </p:spPr>
        <p:txBody>
          <a:bodyPr wrap="square" rtlCol="0">
            <a:spAutoFit/>
          </a:bodyPr>
          <a:lstStyle/>
          <a:p>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 Homework</a:t>
            </a:r>
          </a:p>
        </p:txBody>
      </p:sp>
      <p:sp>
        <p:nvSpPr>
          <p:cNvPr id="2" name="TextBox 1"/>
          <p:cNvSpPr txBox="1"/>
          <p:nvPr/>
        </p:nvSpPr>
        <p:spPr>
          <a:xfrm>
            <a:off x="615526" y="1177716"/>
            <a:ext cx="9993479" cy="3323987"/>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2800" dirty="0"/>
              <a:t>Learn the ways of giving and responding to good news.</a:t>
            </a:r>
          </a:p>
          <a:p>
            <a:pPr marL="457200" indent="-457200">
              <a:lnSpc>
                <a:spcPct val="150000"/>
              </a:lnSpc>
              <a:buFont typeface="Wingdings" panose="05000000000000000000" pitchFamily="2" charset="2"/>
              <a:buChar char="ü"/>
            </a:pPr>
            <a:r>
              <a:rPr lang="en-US" sz="2800" dirty="0"/>
              <a:t>Write a paragraph of 50-70 words about the benefits and problems of a platform you use for your online classes.</a:t>
            </a:r>
          </a:p>
          <a:p>
            <a:pPr marL="457200" indent="-457200">
              <a:lnSpc>
                <a:spcPct val="150000"/>
              </a:lnSpc>
              <a:buFont typeface="Wingdings" panose="05000000000000000000" pitchFamily="2" charset="2"/>
              <a:buChar char="ü"/>
            </a:pPr>
            <a:r>
              <a:rPr lang="en-US" sz="2800" dirty="0"/>
              <a:t>Do Exercises in the Workbook</a:t>
            </a:r>
          </a:p>
          <a:p>
            <a:pPr>
              <a:lnSpc>
                <a:spcPct val="150000"/>
              </a:lnSpc>
            </a:pPr>
            <a:endParaRPr lang="en-US" sz="2800" dirty="0"/>
          </a:p>
        </p:txBody>
      </p:sp>
      <p:pic>
        <p:nvPicPr>
          <p:cNvPr id="9" name="Picture 8">
            <a:extLst>
              <a:ext uri="{FF2B5EF4-FFF2-40B4-BE49-F238E27FC236}">
                <a16:creationId xmlns:a16="http://schemas.microsoft.com/office/drawing/2014/main" id="{03BC39F2-4045-47C3-BEE7-34D157487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8239513" y="3504521"/>
            <a:ext cx="4249429" cy="2965261"/>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name="Bitmap Image" r:id="rId3" imgW="1219370" imgH="1228571" progId="Paint.Picture">
                    <p:embed/>
                  </p:oleObj>
                </mc:Choice>
                <mc:Fallback>
                  <p:oleObj name="Bitmap Image" r:id="rId3" imgW="1219370" imgH="1228571" progId="Paint.Picture">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454402" y="7620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kern="1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Thank you!</a:t>
            </a:r>
          </a:p>
          <a:p>
            <a:pPr algn="ctr"/>
            <a:r>
              <a:rPr lang="en-GB" sz="4800" kern="1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2302289875"/>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484802" y="1391526"/>
            <a:ext cx="5059836" cy="781760"/>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2674373" y="1194891"/>
            <a:ext cx="1262605" cy="1145186"/>
          </a:xfrm>
          <a:prstGeom prst="rect">
            <a:avLst/>
          </a:prstGeom>
        </p:spPr>
      </p:pic>
      <p:sp>
        <p:nvSpPr>
          <p:cNvPr id="36" name="TextBox 35"/>
          <p:cNvSpPr txBox="1"/>
          <p:nvPr/>
        </p:nvSpPr>
        <p:spPr>
          <a:xfrm>
            <a:off x="4304335" y="1391526"/>
            <a:ext cx="4851063" cy="584775"/>
          </a:xfrm>
          <a:prstGeom prst="rect">
            <a:avLst/>
          </a:prstGeom>
          <a:noFill/>
        </p:spPr>
        <p:txBody>
          <a:bodyPr wrap="square" rtlCol="0">
            <a:spAutoFit/>
          </a:bodyPr>
          <a:lstStyle/>
          <a:p>
            <a:r>
              <a:rPr lang="en-US" sz="2800" b="1" dirty="0">
                <a:solidFill>
                  <a:schemeClr val="bg1"/>
                </a:solidFill>
              </a:rPr>
              <a:t>LESSON 4:  </a:t>
            </a:r>
            <a:r>
              <a:rPr lang="en-US" sz="3200" b="1" dirty="0">
                <a:solidFill>
                  <a:schemeClr val="bg1"/>
                </a:solidFill>
              </a:rPr>
              <a:t>Communication</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0" y="88279"/>
            <a:ext cx="8158451" cy="707886"/>
          </a:xfrm>
          <a:prstGeom prst="rect">
            <a:avLst/>
          </a:prstGeom>
          <a:noFill/>
        </p:spPr>
        <p:txBody>
          <a:bodyPr wrap="square" rtlCol="0">
            <a:spAutoFit/>
          </a:bodyPr>
          <a:lstStyle/>
          <a:p>
            <a:r>
              <a:rPr lang="en-US" sz="4000" b="1" dirty="0">
                <a:solidFill>
                  <a:schemeClr val="bg1"/>
                </a:solidFill>
                <a:latin typeface="Myriad Pro" pitchFamily="34" charset="0"/>
              </a:rPr>
              <a:t>SCIENCE AND TECHNOLOGY</a:t>
            </a:r>
          </a:p>
        </p:txBody>
      </p:sp>
      <p:sp>
        <p:nvSpPr>
          <p:cNvPr id="17" name="TextBox 16"/>
          <p:cNvSpPr txBox="1"/>
          <p:nvPr/>
        </p:nvSpPr>
        <p:spPr>
          <a:xfrm>
            <a:off x="2243706" y="109060"/>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11</a:t>
            </a:r>
          </a:p>
        </p:txBody>
      </p:sp>
    </p:spTree>
    <p:extLst>
      <p:ext uri="{BB962C8B-B14F-4D97-AF65-F5344CB8AC3E}">
        <p14:creationId xmlns:p14="http://schemas.microsoft.com/office/powerpoint/2010/main" val="25262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ponding to Good New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0271" y="616150"/>
            <a:ext cx="11385755" cy="5927218"/>
          </a:xfrm>
          <a:prstGeom prst="rect">
            <a:avLst/>
          </a:prstGeom>
        </p:spPr>
      </p:pic>
      <p:sp>
        <p:nvSpPr>
          <p:cNvPr id="8" name="TextBox 7">
            <a:extLst>
              <a:ext uri="{FF2B5EF4-FFF2-40B4-BE49-F238E27FC236}">
                <a16:creationId xmlns:a16="http://schemas.microsoft.com/office/drawing/2014/main" id="{3620506D-D0FB-4364-9BF0-303257236434}"/>
              </a:ext>
            </a:extLst>
          </p:cNvPr>
          <p:cNvSpPr txBox="1"/>
          <p:nvPr/>
        </p:nvSpPr>
        <p:spPr>
          <a:xfrm>
            <a:off x="654632" y="7452"/>
            <a:ext cx="2894316" cy="584775"/>
          </a:xfrm>
          <a:prstGeom prst="rect">
            <a:avLst/>
          </a:prstGeom>
          <a:noFill/>
          <a:effectLst/>
        </p:spPr>
        <p:txBody>
          <a:bodyPr wrap="square" rtlCol="0">
            <a:spAutoFit/>
          </a:bodyPr>
          <a:lstStyle/>
          <a:p>
            <a:r>
              <a:rPr lang="en-US" sz="3200" b="1" dirty="0">
                <a:solidFill>
                  <a:srgbClr val="0070C0"/>
                </a:solidFill>
                <a:effectLst>
                  <a:glow rad="88900">
                    <a:schemeClr val="bg1"/>
                  </a:glow>
                </a:effectLst>
                <a:latin typeface="Arial Black" panose="020B0A04020102020204" pitchFamily="34" charset="0"/>
                <a:cs typeface="Arial" panose="020B0604020202020204" pitchFamily="34" charset="0"/>
              </a:rPr>
              <a:t>* </a:t>
            </a:r>
            <a:r>
              <a:rPr lang="en-US" sz="3200" b="1" u="sng" dirty="0">
                <a:solidFill>
                  <a:srgbClr val="0070C0"/>
                </a:solidFill>
                <a:effectLst>
                  <a:glow rad="88900">
                    <a:schemeClr val="bg1"/>
                  </a:glow>
                </a:effectLst>
                <a:latin typeface="Arial Black" panose="020B0A04020102020204" pitchFamily="34" charset="0"/>
                <a:cs typeface="Arial" panose="020B0604020202020204" pitchFamily="34" charset="0"/>
              </a:rPr>
              <a:t>WARM-UP</a:t>
            </a:r>
          </a:p>
        </p:txBody>
      </p:sp>
      <p:sp>
        <p:nvSpPr>
          <p:cNvPr id="15" name="Rectangle 14"/>
          <p:cNvSpPr/>
          <p:nvPr/>
        </p:nvSpPr>
        <p:spPr>
          <a:xfrm>
            <a:off x="3735761" y="-54104"/>
            <a:ext cx="5906387" cy="707886"/>
          </a:xfrm>
          <a:prstGeom prst="rect">
            <a:avLst/>
          </a:prstGeom>
          <a:noFill/>
        </p:spPr>
        <p:txBody>
          <a:bodyPr wrap="square" lIns="91440" tIns="45720" rIns="91440" bIns="45720">
            <a:spAutoFit/>
          </a:bodyPr>
          <a:lstStyle/>
          <a:p>
            <a:r>
              <a:rPr lang="en-US" sz="4000" b="1" dirty="0">
                <a:ln w="6600">
                  <a:solidFill>
                    <a:schemeClr val="accent2"/>
                  </a:solidFill>
                  <a:prstDash val="solid"/>
                </a:ln>
                <a:solidFill>
                  <a:srgbClr val="0070C0"/>
                </a:solidFill>
                <a:effectLst>
                  <a:outerShdw dist="38100" dir="2700000" algn="tl" rotWithShape="0">
                    <a:schemeClr val="accent2"/>
                  </a:outerShdw>
                </a:effectLst>
              </a:rPr>
              <a:t>CLIP WATCHING </a:t>
            </a:r>
            <a:endParaRPr lang="en-US" sz="4000" b="1" cap="none" spc="0" dirty="0">
              <a:ln w="6600">
                <a:solidFill>
                  <a:schemeClr val="accent2"/>
                </a:solidFill>
                <a:prstDash val="solid"/>
              </a:ln>
              <a:solidFill>
                <a:srgbClr val="0070C0"/>
              </a:solidFill>
              <a:effectLst>
                <a:outerShdw dist="38100" dir="2700000" algn="tl" rotWithShape="0">
                  <a:schemeClr val="accent2"/>
                </a:outerShdw>
              </a:effectLst>
            </a:endParaRPr>
          </a:p>
        </p:txBody>
      </p:sp>
      <p:sp>
        <p:nvSpPr>
          <p:cNvPr id="9" name="Content Placeholder 2"/>
          <p:cNvSpPr>
            <a:spLocks noGrp="1"/>
          </p:cNvSpPr>
          <p:nvPr>
            <p:ph idx="1"/>
          </p:nvPr>
        </p:nvSpPr>
        <p:spPr>
          <a:xfrm>
            <a:off x="2443619" y="299839"/>
            <a:ext cx="7055058" cy="1159336"/>
          </a:xfrm>
        </p:spPr>
        <p:txBody>
          <a:bodyPr>
            <a:normAutofit lnSpcReduction="10000"/>
          </a:bodyPr>
          <a:lstStyle/>
          <a:p>
            <a:pPr marL="0" indent="0" algn="ctr">
              <a:lnSpc>
                <a:spcPct val="170000"/>
              </a:lnSpc>
              <a:buNone/>
            </a:pPr>
            <a:r>
              <a:rPr lang="en-US" sz="4200" b="1" dirty="0"/>
              <a:t>What is the clip about?</a:t>
            </a:r>
          </a:p>
          <a:p>
            <a:pPr marL="0" indent="0">
              <a:buNone/>
            </a:pPr>
            <a:endParaRPr lang="en-US" dirty="0"/>
          </a:p>
        </p:txBody>
      </p:sp>
      <p:sp>
        <p:nvSpPr>
          <p:cNvPr id="2" name="Rectangle 1"/>
          <p:cNvSpPr/>
          <p:nvPr/>
        </p:nvSpPr>
        <p:spPr>
          <a:xfrm>
            <a:off x="570270" y="6074097"/>
            <a:ext cx="11385755" cy="707886"/>
          </a:xfrm>
          <a:prstGeom prst="rect">
            <a:avLst/>
          </a:prstGeom>
          <a:solidFill>
            <a:schemeClr val="accent4">
              <a:lumMod val="75000"/>
            </a:schemeClr>
          </a:solidFill>
        </p:spPr>
        <p:txBody>
          <a:bodyPr wrap="square" lIns="91440" tIns="45720" rIns="91440" bIns="45720">
            <a:spAutoFit/>
          </a:bodyPr>
          <a:lstStyle/>
          <a:p>
            <a:pPr algn="ctr"/>
            <a:r>
              <a:rPr lang="en-US" sz="4000" b="1" dirty="0">
                <a:ln w="9525">
                  <a:solidFill>
                    <a:schemeClr val="bg1"/>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rPr>
              <a:t>Giving and responding to good news</a:t>
            </a:r>
            <a:endParaRPr lang="en-US" sz="4000" b="1" cap="none" spc="0" dirty="0">
              <a:ln w="9525">
                <a:solidFill>
                  <a:schemeClr val="bg1"/>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6442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12"/>
                </p:tgtEl>
              </p:cMediaNode>
            </p:video>
          </p:childTnLst>
        </p:cTn>
      </p:par>
    </p:tnLst>
    <p:bldLst>
      <p:bldP spid="9" grpId="0" build="p"/>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388" y="2304064"/>
            <a:ext cx="5131429" cy="4509861"/>
          </a:xfrm>
          <a:noFill/>
          <a:ln>
            <a:solidFill>
              <a:schemeClr val="bg1"/>
            </a:solidFill>
          </a:ln>
        </p:spPr>
        <p:txBody>
          <a:bodyPr>
            <a:normAutofit fontScale="92500" lnSpcReduction="10000"/>
          </a:bodyPr>
          <a:lstStyle/>
          <a:p>
            <a:pPr marL="0" indent="0" algn="just">
              <a:lnSpc>
                <a:spcPct val="120000"/>
              </a:lnSpc>
              <a:buNone/>
            </a:pPr>
            <a:r>
              <a:rPr lang="en-US" b="1" i="1" dirty="0"/>
              <a:t>Nick:</a:t>
            </a:r>
            <a:r>
              <a:rPr lang="en-US" i="1" dirty="0"/>
              <a:t> </a:t>
            </a:r>
            <a:r>
              <a:rPr lang="en-US" dirty="0">
                <a:solidFill>
                  <a:srgbClr val="EF4B66"/>
                </a:solidFill>
              </a:rPr>
              <a:t>Great news for us. </a:t>
            </a:r>
            <a:r>
              <a:rPr lang="en-US" dirty="0"/>
              <a:t>We’ll have school clouds so we won’t have to carry lots of books to school.</a:t>
            </a:r>
          </a:p>
          <a:p>
            <a:pPr marL="0" indent="0" algn="just">
              <a:lnSpc>
                <a:spcPct val="120000"/>
              </a:lnSpc>
              <a:buNone/>
            </a:pPr>
            <a:r>
              <a:rPr lang="en-US" b="1" i="1" dirty="0" err="1"/>
              <a:t>Mi</a:t>
            </a:r>
            <a:r>
              <a:rPr lang="en-US" b="1" i="1" dirty="0"/>
              <a:t>:</a:t>
            </a:r>
            <a:r>
              <a:rPr lang="en-US" i="1" dirty="0"/>
              <a:t> </a:t>
            </a:r>
            <a:r>
              <a:rPr lang="en-US" dirty="0">
                <a:solidFill>
                  <a:srgbClr val="EF4B66"/>
                </a:solidFill>
              </a:rPr>
              <a:t>Great!</a:t>
            </a:r>
          </a:p>
          <a:p>
            <a:pPr marL="0" indent="0" algn="just">
              <a:lnSpc>
                <a:spcPct val="120000"/>
              </a:lnSpc>
              <a:buNone/>
            </a:pPr>
            <a:r>
              <a:rPr lang="en-US" b="1" i="1" dirty="0"/>
              <a:t>Nick: </a:t>
            </a:r>
            <a:r>
              <a:rPr lang="en-US" dirty="0"/>
              <a:t>And my dad promised to give me a new </a:t>
            </a:r>
            <a:r>
              <a:rPr lang="en-US" dirty="0" err="1"/>
              <a:t>Ipad</a:t>
            </a:r>
            <a:r>
              <a:rPr lang="en-US" dirty="0"/>
              <a:t> to read books from the school clouds.</a:t>
            </a:r>
          </a:p>
          <a:p>
            <a:pPr marL="0" indent="0" algn="just">
              <a:lnSpc>
                <a:spcPct val="120000"/>
              </a:lnSpc>
              <a:buNone/>
            </a:pPr>
            <a:r>
              <a:rPr lang="en-US" b="1" i="1" dirty="0" err="1"/>
              <a:t>Mi</a:t>
            </a:r>
            <a:r>
              <a:rPr lang="en-US" b="1" i="1" dirty="0"/>
              <a:t>: </a:t>
            </a:r>
            <a:r>
              <a:rPr lang="en-US" dirty="0">
                <a:solidFill>
                  <a:srgbClr val="EF4B66"/>
                </a:solidFill>
              </a:rPr>
              <a:t>Congratulations!</a:t>
            </a:r>
          </a:p>
          <a:p>
            <a:pPr marL="0" indent="0">
              <a:buNone/>
            </a:pPr>
            <a:r>
              <a:rPr lang="en-US" dirty="0"/>
              <a:t> </a:t>
            </a:r>
          </a:p>
        </p:txBody>
      </p:sp>
      <p:sp>
        <p:nvSpPr>
          <p:cNvPr id="34" name="Rounded Rectangle 33"/>
          <p:cNvSpPr/>
          <p:nvPr/>
        </p:nvSpPr>
        <p:spPr>
          <a:xfrm>
            <a:off x="381388" y="15666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434173" y="14639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6" name="TextBox 35"/>
          <p:cNvSpPr txBox="1"/>
          <p:nvPr/>
        </p:nvSpPr>
        <p:spPr>
          <a:xfrm>
            <a:off x="450648" y="64796"/>
            <a:ext cx="3521584" cy="615553"/>
          </a:xfrm>
          <a:prstGeom prst="rect">
            <a:avLst/>
          </a:prstGeom>
          <a:noFill/>
          <a:effectLst/>
        </p:spPr>
        <p:txBody>
          <a:bodyPr wrap="square" rtlCol="0">
            <a:spAutoFit/>
          </a:bodyPr>
          <a:lstStyle/>
          <a:p>
            <a:pPr marL="571500" indent="-571500">
              <a:buFont typeface="Wingdings" panose="05000000000000000000" pitchFamily="2" charset="2"/>
              <a:buChar char="v"/>
            </a:pPr>
            <a:r>
              <a:rPr lang="en-US" sz="3400" b="1" u="sng" dirty="0">
                <a:solidFill>
                  <a:srgbClr val="C00000"/>
                </a:solidFill>
                <a:effectLst>
                  <a:glow rad="88900">
                    <a:schemeClr val="bg1"/>
                  </a:glow>
                </a:effectLst>
                <a:latin typeface="Arial Black" panose="020B0A04020102020204" pitchFamily="34" charset="0"/>
                <a:cs typeface="Arial" panose="020B0604020202020204" pitchFamily="34" charset="0"/>
              </a:rPr>
              <a:t>PRACTICE</a:t>
            </a:r>
          </a:p>
        </p:txBody>
      </p:sp>
      <p:sp>
        <p:nvSpPr>
          <p:cNvPr id="37" name="Rectangle 36"/>
          <p:cNvSpPr/>
          <p:nvPr/>
        </p:nvSpPr>
        <p:spPr>
          <a:xfrm>
            <a:off x="2270648" y="139629"/>
            <a:ext cx="10083079"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EVERYDAY ENGLISH: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 Giving and responding to good news</a:t>
            </a:r>
            <a:endParaRPr kumimoji="0" lang="en-US" sz="40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sp>
        <p:nvSpPr>
          <p:cNvPr id="16" name="TextBox 15"/>
          <p:cNvSpPr txBox="1"/>
          <p:nvPr/>
        </p:nvSpPr>
        <p:spPr>
          <a:xfrm>
            <a:off x="936779" y="1552123"/>
            <a:ext cx="11399423"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Listen and read the conversation, paying attention to the highlighted parts.</a:t>
            </a:r>
          </a:p>
        </p:txBody>
      </p:sp>
      <p:pic>
        <p:nvPicPr>
          <p:cNvPr id="4" name="07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4336" y="2120444"/>
            <a:ext cx="572566" cy="57256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517883303"/>
              </p:ext>
            </p:extLst>
          </p:nvPr>
        </p:nvGraphicFramePr>
        <p:xfrm>
          <a:off x="5726217" y="3382465"/>
          <a:ext cx="6465783" cy="3352800"/>
        </p:xfrm>
        <a:graphic>
          <a:graphicData uri="http://schemas.openxmlformats.org/drawingml/2006/table">
            <a:tbl>
              <a:tblPr firstRow="1" bandRow="1">
                <a:tableStyleId>{5C22544A-7EE6-4342-B048-85BDC9FD1C3A}</a:tableStyleId>
              </a:tblPr>
              <a:tblGrid>
                <a:gridCol w="2101242">
                  <a:extLst>
                    <a:ext uri="{9D8B030D-6E8A-4147-A177-3AD203B41FA5}">
                      <a16:colId xmlns:a16="http://schemas.microsoft.com/office/drawing/2014/main" val="1702826962"/>
                    </a:ext>
                  </a:extLst>
                </a:gridCol>
                <a:gridCol w="4364541">
                  <a:extLst>
                    <a:ext uri="{9D8B030D-6E8A-4147-A177-3AD203B41FA5}">
                      <a16:colId xmlns:a16="http://schemas.microsoft.com/office/drawing/2014/main" val="690903817"/>
                    </a:ext>
                  </a:extLst>
                </a:gridCol>
              </a:tblGrid>
              <a:tr h="523309">
                <a:tc>
                  <a:txBody>
                    <a:bodyPr/>
                    <a:lstStyle/>
                    <a:p>
                      <a:pPr algn="ctr"/>
                      <a:r>
                        <a:rPr lang="en-US" sz="2600" dirty="0">
                          <a:solidFill>
                            <a:schemeClr val="tx1"/>
                          </a:solidFill>
                        </a:rPr>
                        <a:t>Giving good</a:t>
                      </a:r>
                      <a:r>
                        <a:rPr lang="en-US" sz="2600" baseline="0" dirty="0">
                          <a:solidFill>
                            <a:schemeClr val="tx1"/>
                          </a:solidFill>
                        </a:rPr>
                        <a:t> news</a:t>
                      </a:r>
                      <a:endParaRPr lang="en-US" sz="2600" dirty="0">
                        <a:solidFill>
                          <a:schemeClr val="tx1"/>
                        </a:solidFill>
                      </a:endParaRPr>
                    </a:p>
                  </a:txBody>
                  <a:tcPr>
                    <a:solidFill>
                      <a:srgbClr val="FBCDCD"/>
                    </a:solidFill>
                  </a:tcPr>
                </a:tc>
                <a:tc>
                  <a:txBody>
                    <a:bodyPr/>
                    <a:lstStyle/>
                    <a:p>
                      <a:pPr algn="ctr"/>
                      <a:r>
                        <a:rPr lang="en-US" sz="2600" dirty="0">
                          <a:solidFill>
                            <a:schemeClr val="tx1"/>
                          </a:solidFill>
                        </a:rPr>
                        <a:t>Responding</a:t>
                      </a:r>
                      <a:r>
                        <a:rPr lang="en-US" sz="2600" baseline="0" dirty="0">
                          <a:solidFill>
                            <a:schemeClr val="tx1"/>
                          </a:solidFill>
                        </a:rPr>
                        <a:t> to good news</a:t>
                      </a:r>
                      <a:endParaRPr lang="en-US" sz="2600" dirty="0">
                        <a:solidFill>
                          <a:schemeClr val="tx1"/>
                        </a:solidFill>
                      </a:endParaRPr>
                    </a:p>
                  </a:txBody>
                  <a:tcPr>
                    <a:solidFill>
                      <a:srgbClr val="FBCDCD"/>
                    </a:solidFill>
                  </a:tcPr>
                </a:tc>
                <a:extLst>
                  <a:ext uri="{0D108BD9-81ED-4DB2-BD59-A6C34878D82A}">
                    <a16:rowId xmlns:a16="http://schemas.microsoft.com/office/drawing/2014/main" val="3356117564"/>
                  </a:ext>
                </a:extLst>
              </a:tr>
              <a:tr h="2179095">
                <a:tc>
                  <a:txBody>
                    <a:bodyPr/>
                    <a:lstStyle/>
                    <a:p>
                      <a:r>
                        <a:rPr lang="en-US" sz="2600" dirty="0">
                          <a:solidFill>
                            <a:schemeClr val="tx1"/>
                          </a:solidFill>
                        </a:rPr>
                        <a:t>- </a:t>
                      </a:r>
                      <a:r>
                        <a:rPr lang="en-US" sz="2600" i="1" dirty="0">
                          <a:solidFill>
                            <a:srgbClr val="FF0000"/>
                          </a:solidFill>
                        </a:rPr>
                        <a:t>Great news</a:t>
                      </a:r>
                      <a:r>
                        <a:rPr lang="en-US" sz="2600" i="1" baseline="0" dirty="0">
                          <a:solidFill>
                            <a:srgbClr val="FF0000"/>
                          </a:solidFill>
                        </a:rPr>
                        <a:t> for us.</a:t>
                      </a:r>
                    </a:p>
                    <a:p>
                      <a:r>
                        <a:rPr lang="en-US" sz="2600" dirty="0">
                          <a:solidFill>
                            <a:schemeClr val="tx1"/>
                          </a:solidFill>
                        </a:rPr>
                        <a:t>- (Tell the news)</a:t>
                      </a:r>
                    </a:p>
                  </a:txBody>
                  <a:tcPr>
                    <a:solidFill>
                      <a:schemeClr val="accent4">
                        <a:lumMod val="20000"/>
                        <a:lumOff val="80000"/>
                      </a:schemeClr>
                    </a:solidFill>
                  </a:tcPr>
                </a:tc>
                <a:tc>
                  <a:txBody>
                    <a:bodyPr/>
                    <a:lstStyle/>
                    <a:p>
                      <a:pPr marL="342900" indent="-342900">
                        <a:buFontTx/>
                        <a:buChar char="-"/>
                      </a:pPr>
                      <a:r>
                        <a:rPr lang="en-US" sz="2600" i="1" dirty="0">
                          <a:solidFill>
                            <a:srgbClr val="FF0000"/>
                          </a:solidFill>
                        </a:rPr>
                        <a:t>Great!</a:t>
                      </a:r>
                      <a:r>
                        <a:rPr lang="en-US" sz="2600" dirty="0">
                          <a:solidFill>
                            <a:schemeClr val="tx1"/>
                          </a:solidFill>
                        </a:rPr>
                        <a:t>:</a:t>
                      </a:r>
                      <a:r>
                        <a:rPr lang="en-US" sz="2600" baseline="0" dirty="0">
                          <a:solidFill>
                            <a:schemeClr val="tx1"/>
                          </a:solidFill>
                        </a:rPr>
                        <a:t> if good news is general and good for every one.</a:t>
                      </a:r>
                    </a:p>
                    <a:p>
                      <a:pPr marL="342900" indent="-342900">
                        <a:buFontTx/>
                        <a:buChar char="-"/>
                      </a:pPr>
                      <a:r>
                        <a:rPr lang="en-US" sz="2600" i="1" baseline="0" dirty="0">
                          <a:solidFill>
                            <a:srgbClr val="FF0000"/>
                          </a:solidFill>
                        </a:rPr>
                        <a:t>Congratulations!</a:t>
                      </a:r>
                      <a:r>
                        <a:rPr lang="en-US" sz="2600" baseline="0" dirty="0">
                          <a:solidFill>
                            <a:schemeClr val="tx1"/>
                          </a:solidFill>
                        </a:rPr>
                        <a:t>: if the news is good for the speaker only</a:t>
                      </a:r>
                      <a:endParaRPr lang="en-US" sz="2600"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826818491"/>
                  </a:ext>
                </a:extLst>
              </a:tr>
            </a:tbl>
          </a:graphicData>
        </a:graphic>
      </p:graphicFrame>
    </p:spTree>
    <p:extLst>
      <p:ext uri="{BB962C8B-B14F-4D97-AF65-F5344CB8AC3E}">
        <p14:creationId xmlns:p14="http://schemas.microsoft.com/office/powerpoint/2010/main" val="386609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26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44963" y="2165787"/>
            <a:ext cx="9015347" cy="4509861"/>
          </a:xfrm>
        </p:spPr>
        <p:txBody>
          <a:bodyPr>
            <a:normAutofit/>
          </a:bodyPr>
          <a:lstStyle/>
          <a:p>
            <a:pPr marL="514350" indent="-514350" algn="just">
              <a:lnSpc>
                <a:spcPct val="170000"/>
              </a:lnSpc>
              <a:buAutoNum type="arabicPeriod"/>
            </a:pPr>
            <a:r>
              <a:rPr lang="en-US" b="1" dirty="0"/>
              <a:t>You tell your classmate about the new </a:t>
            </a:r>
            <a:r>
              <a:rPr lang="en-US" b="1" u="sng" dirty="0"/>
              <a:t>vending machine </a:t>
            </a:r>
            <a:r>
              <a:rPr lang="en-US" b="1" dirty="0"/>
              <a:t>at your school.</a:t>
            </a:r>
          </a:p>
          <a:p>
            <a:pPr marL="0" indent="0" algn="just">
              <a:lnSpc>
                <a:spcPct val="170000"/>
              </a:lnSpc>
              <a:buNone/>
            </a:pPr>
            <a:endParaRPr lang="en-US" b="1" dirty="0"/>
          </a:p>
          <a:p>
            <a:pPr marL="0" indent="0" algn="just">
              <a:lnSpc>
                <a:spcPct val="170000"/>
              </a:lnSpc>
              <a:buNone/>
            </a:pPr>
            <a:r>
              <a:rPr lang="en-US" b="1" dirty="0"/>
              <a:t>2. You tell your classmate about a new laptop that your  dad gave you on your birthday.</a:t>
            </a:r>
            <a:endParaRPr lang="en-US" dirty="0"/>
          </a:p>
        </p:txBody>
      </p:sp>
      <p:sp>
        <p:nvSpPr>
          <p:cNvPr id="34" name="Rounded Rectangle 33"/>
          <p:cNvSpPr/>
          <p:nvPr/>
        </p:nvSpPr>
        <p:spPr>
          <a:xfrm>
            <a:off x="507373" y="131579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60158" y="119448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9" name="TextBox 38"/>
          <p:cNvSpPr txBox="1"/>
          <p:nvPr/>
        </p:nvSpPr>
        <p:spPr>
          <a:xfrm>
            <a:off x="1062764" y="1280705"/>
            <a:ext cx="11399423" cy="954107"/>
          </a:xfrm>
          <a:prstGeom prst="rect">
            <a:avLst/>
          </a:prstGeom>
          <a:noFill/>
          <a:effectLst/>
        </p:spPr>
        <p:txBody>
          <a:bodyPr wrap="square" rtlCol="0">
            <a:spAutoFit/>
          </a:bodyPr>
          <a:lstStyle/>
          <a:p>
            <a:r>
              <a:rPr lang="en-US" sz="2800" b="1" dirty="0"/>
              <a:t>Work in pairs. Give news and respond to the news in the following situations.</a:t>
            </a:r>
          </a:p>
        </p:txBody>
      </p:sp>
      <p:sp>
        <p:nvSpPr>
          <p:cNvPr id="15" name="Rectangle 14"/>
          <p:cNvSpPr/>
          <p:nvPr/>
        </p:nvSpPr>
        <p:spPr>
          <a:xfrm>
            <a:off x="1366080" y="-5845"/>
            <a:ext cx="10083079"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EVERYDAY ENGLISH: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 Giving and responding to good news</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pic>
        <p:nvPicPr>
          <p:cNvPr id="2" name="Picture 1"/>
          <p:cNvPicPr>
            <a:picLocks noChangeAspect="1"/>
          </p:cNvPicPr>
          <p:nvPr/>
        </p:nvPicPr>
        <p:blipFill>
          <a:blip r:embed="rId3"/>
          <a:stretch>
            <a:fillRect/>
          </a:stretch>
        </p:blipFill>
        <p:spPr>
          <a:xfrm>
            <a:off x="8818533" y="1757758"/>
            <a:ext cx="3196994" cy="2897033"/>
          </a:xfrm>
          <a:prstGeom prst="rect">
            <a:avLst/>
          </a:prstGeom>
        </p:spPr>
      </p:pic>
      <p:pic>
        <p:nvPicPr>
          <p:cNvPr id="3" name="Picture 2"/>
          <p:cNvPicPr>
            <a:picLocks noChangeAspect="1"/>
          </p:cNvPicPr>
          <p:nvPr/>
        </p:nvPicPr>
        <p:blipFill>
          <a:blip r:embed="rId4"/>
          <a:stretch>
            <a:fillRect/>
          </a:stretch>
        </p:blipFill>
        <p:spPr>
          <a:xfrm>
            <a:off x="9094839" y="4739149"/>
            <a:ext cx="2836860" cy="2015158"/>
          </a:xfrm>
          <a:prstGeom prst="rect">
            <a:avLst/>
          </a:prstGeom>
        </p:spPr>
      </p:pic>
      <p:sp>
        <p:nvSpPr>
          <p:cNvPr id="14" name="TextBox 13"/>
          <p:cNvSpPr txBox="1"/>
          <p:nvPr/>
        </p:nvSpPr>
        <p:spPr>
          <a:xfrm>
            <a:off x="6685935" y="2836942"/>
            <a:ext cx="3215149" cy="369332"/>
          </a:xfrm>
          <a:prstGeom prst="rect">
            <a:avLst/>
          </a:prstGeom>
          <a:noFill/>
        </p:spPr>
        <p:txBody>
          <a:bodyPr wrap="square" rtlCol="0">
            <a:spAutoFit/>
          </a:bodyPr>
          <a:lstStyle/>
          <a:p>
            <a:r>
              <a:rPr lang="en-US" b="1" i="1" dirty="0" err="1">
                <a:solidFill>
                  <a:srgbClr val="0070C0"/>
                </a:solidFill>
              </a:rPr>
              <a:t>Máy</a:t>
            </a:r>
            <a:r>
              <a:rPr lang="en-US" b="1" i="1" dirty="0">
                <a:solidFill>
                  <a:srgbClr val="0070C0"/>
                </a:solidFill>
              </a:rPr>
              <a:t> </a:t>
            </a:r>
            <a:r>
              <a:rPr lang="en-US" b="1" i="1" dirty="0" err="1">
                <a:solidFill>
                  <a:srgbClr val="0070C0"/>
                </a:solidFill>
              </a:rPr>
              <a:t>bán</a:t>
            </a:r>
            <a:r>
              <a:rPr lang="en-US" b="1" i="1" dirty="0">
                <a:solidFill>
                  <a:srgbClr val="0070C0"/>
                </a:solidFill>
              </a:rPr>
              <a:t> </a:t>
            </a:r>
            <a:r>
              <a:rPr lang="en-US" b="1" i="1" dirty="0" err="1">
                <a:solidFill>
                  <a:srgbClr val="0070C0"/>
                </a:solidFill>
              </a:rPr>
              <a:t>hàng</a:t>
            </a:r>
            <a:r>
              <a:rPr lang="en-US" b="1" i="1" dirty="0">
                <a:solidFill>
                  <a:srgbClr val="0070C0"/>
                </a:solidFill>
              </a:rPr>
              <a:t> </a:t>
            </a:r>
            <a:r>
              <a:rPr lang="en-US" b="1" i="1" dirty="0" err="1">
                <a:solidFill>
                  <a:srgbClr val="0070C0"/>
                </a:solidFill>
              </a:rPr>
              <a:t>tự</a:t>
            </a:r>
            <a:r>
              <a:rPr lang="en-US" b="1" i="1" dirty="0">
                <a:solidFill>
                  <a:srgbClr val="0070C0"/>
                </a:solidFill>
              </a:rPr>
              <a:t> </a:t>
            </a:r>
            <a:r>
              <a:rPr lang="en-US" b="1" i="1" dirty="0" err="1">
                <a:solidFill>
                  <a:srgbClr val="0070C0"/>
                </a:solidFill>
              </a:rPr>
              <a:t>động</a:t>
            </a:r>
            <a:endParaRPr lang="en-US" b="1" i="1" dirty="0">
              <a:solidFill>
                <a:srgbClr val="0070C0"/>
              </a:solidFill>
            </a:endParaRPr>
          </a:p>
        </p:txBody>
      </p:sp>
    </p:spTree>
    <p:extLst>
      <p:ext uri="{BB962C8B-B14F-4D97-AF65-F5344CB8AC3E}">
        <p14:creationId xmlns:p14="http://schemas.microsoft.com/office/powerpoint/2010/main" val="32581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56610" y="2244446"/>
            <a:ext cx="7948293" cy="871072"/>
          </a:xfrm>
        </p:spPr>
        <p:txBody>
          <a:bodyPr>
            <a:normAutofit lnSpcReduction="10000"/>
          </a:bodyPr>
          <a:lstStyle/>
          <a:p>
            <a:pPr marL="514350" indent="-514350" algn="just">
              <a:lnSpc>
                <a:spcPct val="100000"/>
              </a:lnSpc>
              <a:buAutoNum type="arabicPeriod"/>
            </a:pPr>
            <a:r>
              <a:rPr lang="en-US" sz="2600" b="1" dirty="0"/>
              <a:t>You tell your classmate about the new vending machine at your school.</a:t>
            </a:r>
          </a:p>
          <a:p>
            <a:pPr marL="0" indent="0" algn="just">
              <a:lnSpc>
                <a:spcPct val="100000"/>
              </a:lnSpc>
              <a:buNone/>
            </a:pPr>
            <a:endParaRPr lang="en-US" b="1" dirty="0"/>
          </a:p>
        </p:txBody>
      </p:sp>
      <p:sp>
        <p:nvSpPr>
          <p:cNvPr id="34" name="Rounded Rectangle 33"/>
          <p:cNvSpPr/>
          <p:nvPr/>
        </p:nvSpPr>
        <p:spPr>
          <a:xfrm>
            <a:off x="507373" y="131579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60158" y="119448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9" name="TextBox 38"/>
          <p:cNvSpPr txBox="1"/>
          <p:nvPr/>
        </p:nvSpPr>
        <p:spPr>
          <a:xfrm>
            <a:off x="1062764" y="1280705"/>
            <a:ext cx="11399423" cy="954107"/>
          </a:xfrm>
          <a:prstGeom prst="rect">
            <a:avLst/>
          </a:prstGeom>
          <a:noFill/>
          <a:effectLst/>
        </p:spPr>
        <p:txBody>
          <a:bodyPr wrap="square" rtlCol="0">
            <a:spAutoFit/>
          </a:bodyPr>
          <a:lstStyle/>
          <a:p>
            <a:r>
              <a:rPr lang="en-US" sz="2800" b="1" dirty="0"/>
              <a:t>Work in pairs. Give news and respond to the news in the following situations.</a:t>
            </a:r>
          </a:p>
        </p:txBody>
      </p:sp>
      <p:sp>
        <p:nvSpPr>
          <p:cNvPr id="15" name="Rectangle 14"/>
          <p:cNvSpPr/>
          <p:nvPr/>
        </p:nvSpPr>
        <p:spPr>
          <a:xfrm>
            <a:off x="1366080" y="-5845"/>
            <a:ext cx="10083079"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EVERYDAY ENGLISH: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 Giving and responding to good news</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pic>
        <p:nvPicPr>
          <p:cNvPr id="2" name="Picture 1"/>
          <p:cNvPicPr>
            <a:picLocks noChangeAspect="1"/>
          </p:cNvPicPr>
          <p:nvPr/>
        </p:nvPicPr>
        <p:blipFill>
          <a:blip r:embed="rId3"/>
          <a:stretch>
            <a:fillRect/>
          </a:stretch>
        </p:blipFill>
        <p:spPr>
          <a:xfrm>
            <a:off x="8415409" y="2234812"/>
            <a:ext cx="3422629" cy="2897033"/>
          </a:xfrm>
          <a:prstGeom prst="rect">
            <a:avLst/>
          </a:prstGeom>
        </p:spPr>
      </p:pic>
      <p:sp>
        <p:nvSpPr>
          <p:cNvPr id="5" name="Rectangle 4"/>
          <p:cNvSpPr/>
          <p:nvPr/>
        </p:nvSpPr>
        <p:spPr>
          <a:xfrm>
            <a:off x="344862" y="3108214"/>
            <a:ext cx="9654544" cy="3208571"/>
          </a:xfrm>
          <a:prstGeom prst="rect">
            <a:avLst/>
          </a:prstGeom>
        </p:spPr>
        <p:txBody>
          <a:bodyPr wrap="square">
            <a:spAutoFit/>
          </a:bodyPr>
          <a:lstStyle/>
          <a:p>
            <a:pPr>
              <a:lnSpc>
                <a:spcPct val="150000"/>
              </a:lnSpc>
            </a:pPr>
            <a:r>
              <a:rPr lang="vi-VN" sz="2700" b="1" dirty="0">
                <a:latin typeface="+mj-lt"/>
              </a:rPr>
              <a:t>A: </a:t>
            </a:r>
            <a:r>
              <a:rPr lang="vi-VN" sz="2700" dirty="0">
                <a:latin typeface="+mj-lt"/>
              </a:rPr>
              <a:t>Great news for us. Our school has the new vending machine</a:t>
            </a:r>
            <a:endParaRPr lang="en-US" sz="2700" dirty="0">
              <a:latin typeface="+mj-lt"/>
            </a:endParaRPr>
          </a:p>
          <a:p>
            <a:pPr>
              <a:lnSpc>
                <a:spcPct val="150000"/>
              </a:lnSpc>
            </a:pPr>
            <a:r>
              <a:rPr lang="vi-VN" sz="2700" b="1" dirty="0">
                <a:solidFill>
                  <a:srgbClr val="C00000"/>
                </a:solidFill>
                <a:latin typeface="+mj-lt"/>
              </a:rPr>
              <a:t>B: </a:t>
            </a:r>
            <a:r>
              <a:rPr lang="vi-VN" sz="2700" dirty="0">
                <a:latin typeface="+mj-lt"/>
              </a:rPr>
              <a:t>Great!</a:t>
            </a:r>
            <a:r>
              <a:rPr lang="en-US" sz="2700" dirty="0">
                <a:latin typeface="+mj-lt"/>
              </a:rPr>
              <a:t> </a:t>
            </a:r>
            <a:r>
              <a:rPr lang="en-US" sz="2700" dirty="0">
                <a:latin typeface="Times New Roman" panose="02020603050405020304" pitchFamily="18" charset="0"/>
                <a:cs typeface="Times New Roman" panose="02020603050405020304" pitchFamily="18" charset="0"/>
              </a:rPr>
              <a:t>That's awesome! What kind of food does it have?</a:t>
            </a:r>
          </a:p>
          <a:p>
            <a:pPr>
              <a:lnSpc>
                <a:spcPct val="150000"/>
              </a:lnSpc>
            </a:pPr>
            <a:r>
              <a:rPr lang="en-US" sz="2700" b="1" dirty="0">
                <a:latin typeface="Times New Roman" panose="02020603050405020304" pitchFamily="18" charset="0"/>
                <a:cs typeface="Times New Roman" panose="02020603050405020304" pitchFamily="18" charset="0"/>
              </a:rPr>
              <a:t>A: </a:t>
            </a:r>
            <a:r>
              <a:rPr lang="en-US" sz="2700" dirty="0">
                <a:latin typeface="Times New Roman" panose="02020603050405020304" pitchFamily="18" charset="0"/>
                <a:cs typeface="Times New Roman" panose="02020603050405020304" pitchFamily="18" charset="0"/>
              </a:rPr>
              <a:t>Well, there are snacks, cookies, and even some healthy options like fruit cups and yoghurt. </a:t>
            </a:r>
          </a:p>
          <a:p>
            <a:pPr>
              <a:lnSpc>
                <a:spcPct val="150000"/>
              </a:lnSpc>
            </a:pPr>
            <a:r>
              <a:rPr lang="en-US" sz="2700" b="1" dirty="0">
                <a:solidFill>
                  <a:srgbClr val="C00000"/>
                </a:solidFill>
                <a:latin typeface="Times New Roman" panose="02020603050405020304" pitchFamily="18" charset="0"/>
                <a:cs typeface="Times New Roman" panose="02020603050405020304" pitchFamily="18" charset="0"/>
              </a:rPr>
              <a:t>B: </a:t>
            </a:r>
            <a:r>
              <a:rPr lang="en-US" sz="2700" dirty="0">
                <a:latin typeface="Times New Roman" panose="02020603050405020304" pitchFamily="18" charset="0"/>
                <a:cs typeface="Times New Roman" panose="02020603050405020304" pitchFamily="18" charset="0"/>
              </a:rPr>
              <a:t>That's fantastic! I'm looking forward to trying it out. </a:t>
            </a:r>
          </a:p>
        </p:txBody>
      </p:sp>
    </p:spTree>
    <p:extLst>
      <p:ext uri="{BB962C8B-B14F-4D97-AF65-F5344CB8AC3E}">
        <p14:creationId xmlns:p14="http://schemas.microsoft.com/office/powerpoint/2010/main" val="135134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44963" y="2165788"/>
            <a:ext cx="9015347" cy="1065154"/>
          </a:xfrm>
        </p:spPr>
        <p:txBody>
          <a:bodyPr>
            <a:normAutofit/>
          </a:bodyPr>
          <a:lstStyle/>
          <a:p>
            <a:pPr marL="0" indent="0" algn="just">
              <a:lnSpc>
                <a:spcPct val="100000"/>
              </a:lnSpc>
              <a:buNone/>
            </a:pPr>
            <a:r>
              <a:rPr lang="en-US" sz="2600" b="1" dirty="0"/>
              <a:t>2. You tell your classmate about a new laptop that your  dad gave you on your birthday.</a:t>
            </a:r>
            <a:endParaRPr lang="en-US" sz="2600" dirty="0"/>
          </a:p>
        </p:txBody>
      </p:sp>
      <p:sp>
        <p:nvSpPr>
          <p:cNvPr id="34" name="Rounded Rectangle 33"/>
          <p:cNvSpPr/>
          <p:nvPr/>
        </p:nvSpPr>
        <p:spPr>
          <a:xfrm>
            <a:off x="507373" y="131579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60158" y="119448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9" name="TextBox 38"/>
          <p:cNvSpPr txBox="1"/>
          <p:nvPr/>
        </p:nvSpPr>
        <p:spPr>
          <a:xfrm>
            <a:off x="1062764" y="1280705"/>
            <a:ext cx="11399423" cy="954107"/>
          </a:xfrm>
          <a:prstGeom prst="rect">
            <a:avLst/>
          </a:prstGeom>
          <a:noFill/>
          <a:effectLst/>
        </p:spPr>
        <p:txBody>
          <a:bodyPr wrap="square" rtlCol="0">
            <a:spAutoFit/>
          </a:bodyPr>
          <a:lstStyle/>
          <a:p>
            <a:r>
              <a:rPr lang="en-US" sz="2800" b="1" dirty="0"/>
              <a:t>Work in pairs. Give news and respond to the news in the following situations.</a:t>
            </a:r>
          </a:p>
        </p:txBody>
      </p:sp>
      <p:sp>
        <p:nvSpPr>
          <p:cNvPr id="15" name="Rectangle 14"/>
          <p:cNvSpPr/>
          <p:nvPr/>
        </p:nvSpPr>
        <p:spPr>
          <a:xfrm>
            <a:off x="1366080" y="-5845"/>
            <a:ext cx="10083079"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EVERYDAY ENGLISH: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 Giving and responding to good news</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pic>
        <p:nvPicPr>
          <p:cNvPr id="3" name="Picture 2"/>
          <p:cNvPicPr>
            <a:picLocks noChangeAspect="1"/>
          </p:cNvPicPr>
          <p:nvPr/>
        </p:nvPicPr>
        <p:blipFill>
          <a:blip r:embed="rId3"/>
          <a:stretch>
            <a:fillRect/>
          </a:stretch>
        </p:blipFill>
        <p:spPr>
          <a:xfrm>
            <a:off x="8681883" y="2831691"/>
            <a:ext cx="3259648" cy="2251586"/>
          </a:xfrm>
          <a:prstGeom prst="rect">
            <a:avLst/>
          </a:prstGeom>
        </p:spPr>
      </p:pic>
      <p:sp>
        <p:nvSpPr>
          <p:cNvPr id="4" name="Rectangle 3"/>
          <p:cNvSpPr/>
          <p:nvPr/>
        </p:nvSpPr>
        <p:spPr>
          <a:xfrm>
            <a:off x="344963" y="3337065"/>
            <a:ext cx="7804627" cy="2492990"/>
          </a:xfrm>
          <a:prstGeom prst="rect">
            <a:avLst/>
          </a:prstGeom>
        </p:spPr>
        <p:txBody>
          <a:bodyPr wrap="square">
            <a:spAutoFit/>
          </a:bodyPr>
          <a:lstStyle/>
          <a:p>
            <a:pPr algn="just"/>
            <a:r>
              <a:rPr lang="en-US" sz="2600" b="1" dirty="0">
                <a:solidFill>
                  <a:srgbClr val="0070C0"/>
                </a:solidFill>
                <a:latin typeface="Roboto" panose="02000000000000000000" pitchFamily="2" charset="0"/>
              </a:rPr>
              <a:t>A: </a:t>
            </a:r>
            <a:r>
              <a:rPr lang="en-US" sz="2600" dirty="0">
                <a:solidFill>
                  <a:srgbClr val="01051C"/>
                </a:solidFill>
                <a:latin typeface="Roboto" panose="02000000000000000000" pitchFamily="2" charset="0"/>
              </a:rPr>
              <a:t>I have some exciting news! On my birthday, my dad surprised me with a new laptop.</a:t>
            </a:r>
          </a:p>
          <a:p>
            <a:pPr algn="just"/>
            <a:r>
              <a:rPr lang="en-US" sz="2600" b="1" dirty="0">
                <a:solidFill>
                  <a:srgbClr val="C00000"/>
                </a:solidFill>
                <a:latin typeface="Roboto" panose="02000000000000000000" pitchFamily="2" charset="0"/>
              </a:rPr>
              <a:t>B: </a:t>
            </a:r>
            <a:r>
              <a:rPr lang="en-US" sz="2600" dirty="0">
                <a:solidFill>
                  <a:srgbClr val="01051C"/>
                </a:solidFill>
                <a:latin typeface="Roboto" panose="02000000000000000000" pitchFamily="2" charset="0"/>
              </a:rPr>
              <a:t>Wow, that's amazing! What are you planning to do with your new laptop?</a:t>
            </a:r>
          </a:p>
          <a:p>
            <a:pPr algn="just"/>
            <a:r>
              <a:rPr lang="en-US" sz="2600" b="1" dirty="0">
                <a:solidFill>
                  <a:srgbClr val="0070C0"/>
                </a:solidFill>
                <a:latin typeface="Roboto" panose="02000000000000000000" pitchFamily="2" charset="0"/>
              </a:rPr>
              <a:t>A: </a:t>
            </a:r>
            <a:r>
              <a:rPr lang="en-US" sz="2600" dirty="0">
                <a:solidFill>
                  <a:srgbClr val="01051C"/>
                </a:solidFill>
                <a:latin typeface="Roboto" panose="02000000000000000000" pitchFamily="2" charset="0"/>
              </a:rPr>
              <a:t>Well, I will use it for schoolwork and projects.</a:t>
            </a:r>
          </a:p>
          <a:p>
            <a:pPr algn="just"/>
            <a:r>
              <a:rPr lang="en-US" sz="2600" b="1" dirty="0">
                <a:solidFill>
                  <a:srgbClr val="C00000"/>
                </a:solidFill>
                <a:latin typeface="Roboto" panose="02000000000000000000" pitchFamily="2" charset="0"/>
              </a:rPr>
              <a:t>B: </a:t>
            </a:r>
            <a:r>
              <a:rPr lang="en-US" sz="2600" dirty="0">
                <a:solidFill>
                  <a:srgbClr val="01051C"/>
                </a:solidFill>
                <a:latin typeface="Roboto" panose="02000000000000000000" pitchFamily="2" charset="0"/>
              </a:rPr>
              <a:t>That sounds fantastic! </a:t>
            </a:r>
            <a:endParaRPr lang="en-US" sz="2600" b="0" i="0" dirty="0">
              <a:solidFill>
                <a:srgbClr val="01051C"/>
              </a:solidFill>
              <a:effectLst/>
              <a:latin typeface="Roboto" panose="02000000000000000000" pitchFamily="2" charset="0"/>
            </a:endParaRPr>
          </a:p>
        </p:txBody>
      </p:sp>
    </p:spTree>
    <p:extLst>
      <p:ext uri="{BB962C8B-B14F-4D97-AF65-F5344CB8AC3E}">
        <p14:creationId xmlns:p14="http://schemas.microsoft.com/office/powerpoint/2010/main" val="37991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536868" y="66463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89653" y="56199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7" name="Rectangle 36"/>
          <p:cNvSpPr/>
          <p:nvPr/>
        </p:nvSpPr>
        <p:spPr>
          <a:xfrm>
            <a:off x="3505868" y="0"/>
            <a:ext cx="4292949" cy="646331"/>
          </a:xfrm>
          <a:prstGeom prst="rect">
            <a:avLst/>
          </a:prstGeom>
          <a:noFill/>
        </p:spPr>
        <p:txBody>
          <a:bodyPr wrap="square" lIns="91440" tIns="45720" rIns="91440" bIns="45720">
            <a:spAutoFit/>
          </a:bodyPr>
          <a:lstStyle/>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36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LEARNING ONLINE</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sp>
        <p:nvSpPr>
          <p:cNvPr id="39" name="TextBox 38"/>
          <p:cNvSpPr txBox="1"/>
          <p:nvPr/>
        </p:nvSpPr>
        <p:spPr>
          <a:xfrm>
            <a:off x="1222181" y="564588"/>
            <a:ext cx="10880706" cy="892552"/>
          </a:xfrm>
          <a:prstGeom prst="rect">
            <a:avLst/>
          </a:prstGeom>
          <a:noFill/>
          <a:effectLst/>
        </p:spPr>
        <p:txBody>
          <a:bodyPr wrap="square" rtlCol="0">
            <a:spAutoFit/>
          </a:bodyPr>
          <a:lstStyle/>
          <a:p>
            <a:r>
              <a:rPr lang="en-US" sz="2600" b="1" dirty="0">
                <a:effectLst>
                  <a:glow rad="88900">
                    <a:schemeClr val="bg1"/>
                  </a:glow>
                </a:effectLst>
                <a:cs typeface="Arial" panose="020B0604020202020204" pitchFamily="34" charset="0"/>
              </a:rPr>
              <a:t>Work in pairs. Read the posts from some students about online learning and complete the table.</a:t>
            </a:r>
          </a:p>
        </p:txBody>
      </p:sp>
      <p:pic>
        <p:nvPicPr>
          <p:cNvPr id="5" name="Picture 4"/>
          <p:cNvPicPr>
            <a:picLocks noChangeAspect="1"/>
          </p:cNvPicPr>
          <p:nvPr/>
        </p:nvPicPr>
        <p:blipFill>
          <a:blip r:embed="rId3"/>
          <a:stretch>
            <a:fillRect/>
          </a:stretch>
        </p:blipFill>
        <p:spPr>
          <a:xfrm>
            <a:off x="1222182" y="1478004"/>
            <a:ext cx="3739700" cy="2644974"/>
          </a:xfrm>
          <a:prstGeom prst="rect">
            <a:avLst/>
          </a:prstGeom>
        </p:spPr>
      </p:pic>
      <p:pic>
        <p:nvPicPr>
          <p:cNvPr id="19" name="Picture 18"/>
          <p:cNvPicPr>
            <a:picLocks noChangeAspect="1"/>
          </p:cNvPicPr>
          <p:nvPr/>
        </p:nvPicPr>
        <p:blipFill>
          <a:blip r:embed="rId3"/>
          <a:stretch>
            <a:fillRect/>
          </a:stretch>
        </p:blipFill>
        <p:spPr>
          <a:xfrm>
            <a:off x="5941593" y="1471782"/>
            <a:ext cx="5402425" cy="2644974"/>
          </a:xfrm>
          <a:prstGeom prst="rect">
            <a:avLst/>
          </a:prstGeom>
        </p:spPr>
      </p:pic>
      <p:pic>
        <p:nvPicPr>
          <p:cNvPr id="26" name="Picture 25"/>
          <p:cNvPicPr>
            <a:picLocks noChangeAspect="1"/>
          </p:cNvPicPr>
          <p:nvPr/>
        </p:nvPicPr>
        <p:blipFill>
          <a:blip r:embed="rId3"/>
          <a:stretch>
            <a:fillRect/>
          </a:stretch>
        </p:blipFill>
        <p:spPr>
          <a:xfrm>
            <a:off x="452285" y="1285430"/>
            <a:ext cx="5461742" cy="2856210"/>
          </a:xfrm>
          <a:prstGeom prst="rect">
            <a:avLst/>
          </a:prstGeom>
        </p:spPr>
      </p:pic>
      <p:pic>
        <p:nvPicPr>
          <p:cNvPr id="27" name="Picture 26"/>
          <p:cNvPicPr>
            <a:picLocks noChangeAspect="1"/>
          </p:cNvPicPr>
          <p:nvPr/>
        </p:nvPicPr>
        <p:blipFill>
          <a:blip r:embed="rId3"/>
          <a:stretch>
            <a:fillRect/>
          </a:stretch>
        </p:blipFill>
        <p:spPr>
          <a:xfrm>
            <a:off x="424719" y="4040777"/>
            <a:ext cx="5489307" cy="2607031"/>
          </a:xfrm>
          <a:prstGeom prst="rect">
            <a:avLst/>
          </a:prstGeom>
        </p:spPr>
      </p:pic>
      <p:pic>
        <p:nvPicPr>
          <p:cNvPr id="30" name="Picture 29"/>
          <p:cNvPicPr>
            <a:picLocks noChangeAspect="1"/>
          </p:cNvPicPr>
          <p:nvPr/>
        </p:nvPicPr>
        <p:blipFill>
          <a:blip r:embed="rId3"/>
          <a:stretch>
            <a:fillRect/>
          </a:stretch>
        </p:blipFill>
        <p:spPr>
          <a:xfrm>
            <a:off x="5941593" y="1269876"/>
            <a:ext cx="5943599" cy="2856210"/>
          </a:xfrm>
          <a:prstGeom prst="rect">
            <a:avLst/>
          </a:prstGeom>
        </p:spPr>
      </p:pic>
      <p:pic>
        <p:nvPicPr>
          <p:cNvPr id="31" name="Picture 30"/>
          <p:cNvPicPr>
            <a:picLocks noChangeAspect="1"/>
          </p:cNvPicPr>
          <p:nvPr/>
        </p:nvPicPr>
        <p:blipFill>
          <a:blip r:embed="rId3"/>
          <a:stretch>
            <a:fillRect/>
          </a:stretch>
        </p:blipFill>
        <p:spPr>
          <a:xfrm>
            <a:off x="5941592" y="4071874"/>
            <a:ext cx="5943600" cy="2633725"/>
          </a:xfrm>
          <a:prstGeom prst="rect">
            <a:avLst/>
          </a:prstGeom>
        </p:spPr>
      </p:pic>
      <p:sp>
        <p:nvSpPr>
          <p:cNvPr id="7" name="TextBox 6"/>
          <p:cNvSpPr txBox="1"/>
          <p:nvPr/>
        </p:nvSpPr>
        <p:spPr>
          <a:xfrm>
            <a:off x="788171" y="1668342"/>
            <a:ext cx="4796552" cy="2308324"/>
          </a:xfrm>
          <a:prstGeom prst="rect">
            <a:avLst/>
          </a:prstGeom>
          <a:noFill/>
        </p:spPr>
        <p:txBody>
          <a:bodyPr wrap="square" rtlCol="0">
            <a:spAutoFit/>
          </a:bodyPr>
          <a:lstStyle/>
          <a:p>
            <a:pPr algn="just"/>
            <a:r>
              <a:rPr lang="en-US" sz="2400" b="1" dirty="0" err="1"/>
              <a:t>Mi</a:t>
            </a:r>
            <a:r>
              <a:rPr lang="en-US" sz="2400" b="1" dirty="0"/>
              <a:t>: </a:t>
            </a:r>
            <a:r>
              <a:rPr lang="en-US" sz="2400" dirty="0"/>
              <a:t>Our teacher uses Zoom to teach. But some students don’t have computers or smart phones. Others complain about the poor connection. I also feel more stressed when learning online.</a:t>
            </a:r>
          </a:p>
        </p:txBody>
      </p:sp>
      <p:sp>
        <p:nvSpPr>
          <p:cNvPr id="33" name="TextBox 32"/>
          <p:cNvSpPr txBox="1"/>
          <p:nvPr/>
        </p:nvSpPr>
        <p:spPr>
          <a:xfrm>
            <a:off x="817261" y="4275632"/>
            <a:ext cx="4796552" cy="1938992"/>
          </a:xfrm>
          <a:prstGeom prst="rect">
            <a:avLst/>
          </a:prstGeom>
          <a:noFill/>
        </p:spPr>
        <p:txBody>
          <a:bodyPr wrap="square" rtlCol="0">
            <a:spAutoFit/>
          </a:bodyPr>
          <a:lstStyle/>
          <a:p>
            <a:pPr algn="just"/>
            <a:r>
              <a:rPr lang="en-US" sz="2400" b="1" dirty="0"/>
              <a:t>Tom: </a:t>
            </a:r>
            <a:r>
              <a:rPr lang="en-US" sz="2400" dirty="0"/>
              <a:t>Our teacher uses Google Meet for video conferencing. It’s quite convenient, and we don’t have to get up early. Still, I prefer to study face-to-face. I want to see my classmates.</a:t>
            </a:r>
          </a:p>
        </p:txBody>
      </p:sp>
      <p:sp>
        <p:nvSpPr>
          <p:cNvPr id="38" name="TextBox 37"/>
          <p:cNvSpPr txBox="1"/>
          <p:nvPr/>
        </p:nvSpPr>
        <p:spPr>
          <a:xfrm>
            <a:off x="6474386" y="1668342"/>
            <a:ext cx="4837901" cy="1938992"/>
          </a:xfrm>
          <a:prstGeom prst="rect">
            <a:avLst/>
          </a:prstGeom>
          <a:noFill/>
        </p:spPr>
        <p:txBody>
          <a:bodyPr wrap="square" rtlCol="0">
            <a:spAutoFit/>
          </a:bodyPr>
          <a:lstStyle/>
          <a:p>
            <a:pPr algn="just"/>
            <a:r>
              <a:rPr lang="en-US" sz="2400" b="1" dirty="0" err="1"/>
              <a:t>Phong</a:t>
            </a:r>
            <a:r>
              <a:rPr lang="en-US" sz="2400" b="1" dirty="0"/>
              <a:t>: </a:t>
            </a:r>
            <a:r>
              <a:rPr lang="en-US" sz="2400" dirty="0"/>
              <a:t>We use Microsoft Teams. I don’t like online learning. My eyes get tired. I can’t concentrate well. But online learning helps us become more independent.</a:t>
            </a:r>
          </a:p>
        </p:txBody>
      </p:sp>
      <p:sp>
        <p:nvSpPr>
          <p:cNvPr id="40" name="TextBox 39"/>
          <p:cNvSpPr txBox="1"/>
          <p:nvPr/>
        </p:nvSpPr>
        <p:spPr>
          <a:xfrm>
            <a:off x="6524268" y="4380273"/>
            <a:ext cx="4796552" cy="1938992"/>
          </a:xfrm>
          <a:prstGeom prst="rect">
            <a:avLst/>
          </a:prstGeom>
          <a:noFill/>
        </p:spPr>
        <p:txBody>
          <a:bodyPr wrap="square" rtlCol="0">
            <a:spAutoFit/>
          </a:bodyPr>
          <a:lstStyle/>
          <a:p>
            <a:pPr algn="just"/>
            <a:r>
              <a:rPr lang="en-US" sz="2400" b="1" dirty="0"/>
              <a:t>Nick: </a:t>
            </a:r>
            <a:r>
              <a:rPr lang="en-US" sz="2400" dirty="0"/>
              <a:t>We use Zoom to discuss and share ideas. We interact in breakout rooms. It also helps us avoid traffic jams. But I’m not happy about the Internet connection at times.</a:t>
            </a:r>
          </a:p>
        </p:txBody>
      </p:sp>
    </p:spTree>
    <p:extLst>
      <p:ext uri="{BB962C8B-B14F-4D97-AF65-F5344CB8AC3E}">
        <p14:creationId xmlns:p14="http://schemas.microsoft.com/office/powerpoint/2010/main" val="1988017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576198" y="10693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8983" y="9666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6" name="TextBox 35"/>
          <p:cNvSpPr txBox="1"/>
          <p:nvPr/>
        </p:nvSpPr>
        <p:spPr>
          <a:xfrm>
            <a:off x="628983" y="142945"/>
            <a:ext cx="4132696" cy="584775"/>
          </a:xfrm>
          <a:prstGeom prst="rect">
            <a:avLst/>
          </a:prstGeom>
          <a:noFill/>
          <a:effectLst/>
        </p:spPr>
        <p:txBody>
          <a:bodyPr wrap="square" rtlCol="0">
            <a:spAutoFit/>
          </a:bodyPr>
          <a:lstStyle/>
          <a:p>
            <a:pPr marL="571500" indent="-571500">
              <a:buFont typeface="Wingdings" panose="05000000000000000000" pitchFamily="2" charset="2"/>
              <a:buChar char="v"/>
            </a:pPr>
            <a:r>
              <a:rPr lang="en-US" sz="3200" b="1" u="sng" dirty="0">
                <a:solidFill>
                  <a:srgbClr val="C00000"/>
                </a:solidFill>
                <a:effectLst>
                  <a:glow rad="88900">
                    <a:schemeClr val="bg1"/>
                  </a:glow>
                </a:effectLst>
                <a:latin typeface="Arial" panose="020B0604020202020204" pitchFamily="34" charset="0"/>
                <a:cs typeface="Arial" panose="020B0604020202020204" pitchFamily="34" charset="0"/>
              </a:rPr>
              <a:t>PRACTICE</a:t>
            </a:r>
          </a:p>
        </p:txBody>
      </p:sp>
      <p:sp>
        <p:nvSpPr>
          <p:cNvPr id="37" name="Rectangle 36"/>
          <p:cNvSpPr/>
          <p:nvPr/>
        </p:nvSpPr>
        <p:spPr>
          <a:xfrm>
            <a:off x="2270648" y="83643"/>
            <a:ext cx="10083079"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6600">
                  <a:solidFill>
                    <a:srgbClr val="ED7D31"/>
                  </a:solidFill>
                  <a:prstDash val="solid"/>
                </a:ln>
                <a:solidFill>
                  <a:srgbClr val="002060"/>
                </a:solidFill>
                <a:effectLst>
                  <a:outerShdw dist="38100" dir="2700000" algn="tl" rotWithShape="0">
                    <a:srgbClr val="ED7D31"/>
                  </a:outerShdw>
                </a:effectLst>
                <a:latin typeface="Calibri" panose="020F0502020204030204"/>
              </a:rPr>
              <a:t>LEARNING ONLINE</a:t>
            </a:r>
            <a:endParaRPr kumimoji="0" lang="en-US" sz="44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libri" panose="020F0502020204030204"/>
            </a:endParaRPr>
          </a:p>
        </p:txBody>
      </p:sp>
      <p:sp>
        <p:nvSpPr>
          <p:cNvPr id="39" name="TextBox 38"/>
          <p:cNvSpPr txBox="1"/>
          <p:nvPr/>
        </p:nvSpPr>
        <p:spPr>
          <a:xfrm>
            <a:off x="1131590" y="949543"/>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pairs. Read the posts from some students about </a:t>
            </a:r>
            <a:r>
              <a:rPr lang="en-US" sz="2400" b="1" u="sng" dirty="0">
                <a:solidFill>
                  <a:srgbClr val="0070C0"/>
                </a:solidFill>
                <a:effectLst>
                  <a:glow rad="88900">
                    <a:schemeClr val="bg1"/>
                  </a:glow>
                </a:effectLst>
                <a:cs typeface="Arial" panose="020B0604020202020204" pitchFamily="34" charset="0"/>
              </a:rPr>
              <a:t>online learning </a:t>
            </a:r>
            <a:r>
              <a:rPr lang="en-US" sz="2400" b="1" dirty="0">
                <a:effectLst>
                  <a:glow rad="88900">
                    <a:schemeClr val="bg1"/>
                  </a:glow>
                </a:effectLst>
                <a:cs typeface="Arial" panose="020B0604020202020204" pitchFamily="34" charset="0"/>
              </a:rPr>
              <a:t>and complete the table.</a:t>
            </a:r>
          </a:p>
        </p:txBody>
      </p:sp>
      <p:graphicFrame>
        <p:nvGraphicFramePr>
          <p:cNvPr id="22" name="Table 21"/>
          <p:cNvGraphicFramePr>
            <a:graphicFrameLocks noGrp="1"/>
          </p:cNvGraphicFramePr>
          <p:nvPr>
            <p:extLst>
              <p:ext uri="{D42A27DB-BD31-4B8C-83A1-F6EECF244321}">
                <p14:modId xmlns:p14="http://schemas.microsoft.com/office/powerpoint/2010/main" val="1109699578"/>
              </p:ext>
            </p:extLst>
          </p:nvPr>
        </p:nvGraphicFramePr>
        <p:xfrm>
          <a:off x="628983" y="1850984"/>
          <a:ext cx="11252685" cy="4111277"/>
        </p:xfrm>
        <a:graphic>
          <a:graphicData uri="http://schemas.openxmlformats.org/drawingml/2006/table">
            <a:tbl>
              <a:tblPr firstRow="1" bandRow="1">
                <a:tableStyleId>{5C22544A-7EE6-4342-B048-85BDC9FD1C3A}</a:tableStyleId>
              </a:tblPr>
              <a:tblGrid>
                <a:gridCol w="4464221">
                  <a:extLst>
                    <a:ext uri="{9D8B030D-6E8A-4147-A177-3AD203B41FA5}">
                      <a16:colId xmlns:a16="http://schemas.microsoft.com/office/drawing/2014/main" val="1702826962"/>
                    </a:ext>
                  </a:extLst>
                </a:gridCol>
                <a:gridCol w="6788464">
                  <a:extLst>
                    <a:ext uri="{9D8B030D-6E8A-4147-A177-3AD203B41FA5}">
                      <a16:colId xmlns:a16="http://schemas.microsoft.com/office/drawing/2014/main" val="690903817"/>
                    </a:ext>
                  </a:extLst>
                </a:gridCol>
              </a:tblGrid>
              <a:tr h="576214">
                <a:tc>
                  <a:txBody>
                    <a:bodyPr/>
                    <a:lstStyle/>
                    <a:p>
                      <a:pPr algn="ctr"/>
                      <a:r>
                        <a:rPr lang="en-US" sz="2400" dirty="0">
                          <a:solidFill>
                            <a:schemeClr val="tx1"/>
                          </a:solidFill>
                        </a:rPr>
                        <a:t>Benefits</a:t>
                      </a:r>
                    </a:p>
                  </a:txBody>
                  <a:tcPr>
                    <a:solidFill>
                      <a:srgbClr val="FBCDCD"/>
                    </a:solidFill>
                  </a:tcPr>
                </a:tc>
                <a:tc>
                  <a:txBody>
                    <a:bodyPr/>
                    <a:lstStyle/>
                    <a:p>
                      <a:pPr algn="ctr"/>
                      <a:r>
                        <a:rPr lang="en-US" sz="2400" dirty="0">
                          <a:solidFill>
                            <a:schemeClr val="tx1"/>
                          </a:solidFill>
                        </a:rPr>
                        <a:t>Problems</a:t>
                      </a:r>
                    </a:p>
                  </a:txBody>
                  <a:tcPr>
                    <a:solidFill>
                      <a:srgbClr val="FBCDCD"/>
                    </a:solidFill>
                  </a:tcPr>
                </a:tc>
                <a:extLst>
                  <a:ext uri="{0D108BD9-81ED-4DB2-BD59-A6C34878D82A}">
                    <a16:rowId xmlns:a16="http://schemas.microsoft.com/office/drawing/2014/main" val="3356117564"/>
                  </a:ext>
                </a:extLst>
              </a:tr>
              <a:tr h="3535063">
                <a:tc>
                  <a:txBody>
                    <a:bodyPr/>
                    <a:lstStyle/>
                    <a:p>
                      <a:pPr marL="514350" indent="-514350">
                        <a:buAutoNum type="arabicPeriod"/>
                      </a:pPr>
                      <a:r>
                        <a:rPr lang="en-US" sz="2400" dirty="0">
                          <a:solidFill>
                            <a:schemeClr val="tx1"/>
                          </a:solidFill>
                        </a:rPr>
                        <a:t>It’s convenient.</a:t>
                      </a:r>
                    </a:p>
                    <a:p>
                      <a:pPr marL="514350" indent="-514350">
                        <a:buAutoNum type="arabicPeriod"/>
                      </a:pPr>
                      <a:r>
                        <a:rPr lang="en-US" sz="2400" dirty="0">
                          <a:solidFill>
                            <a:schemeClr val="tx1"/>
                          </a:solidFill>
                        </a:rPr>
                        <a:t>________________________________________________</a:t>
                      </a:r>
                    </a:p>
                    <a:p>
                      <a:pPr marL="514350" indent="-514350">
                        <a:buAutoNum type="arabicPeriod"/>
                      </a:pPr>
                      <a:r>
                        <a:rPr lang="en-US" sz="2400" dirty="0">
                          <a:solidFill>
                            <a:schemeClr val="tx1"/>
                          </a:solidFill>
                        </a:rPr>
                        <a:t>________________________________________________</a:t>
                      </a:r>
                    </a:p>
                    <a:p>
                      <a:pPr marL="514350" indent="-514350">
                        <a:buAutoNum type="arabicPeriod"/>
                      </a:pPr>
                      <a:r>
                        <a:rPr lang="en-US" sz="2400" dirty="0">
                          <a:solidFill>
                            <a:schemeClr val="tx1"/>
                          </a:solidFill>
                        </a:rPr>
                        <a:t>________________________________________________</a:t>
                      </a:r>
                    </a:p>
                  </a:txBody>
                  <a:tcPr>
                    <a:solidFill>
                      <a:schemeClr val="accent4">
                        <a:lumMod val="20000"/>
                        <a:lumOff val="80000"/>
                      </a:schemeClr>
                    </a:solidFill>
                  </a:tcPr>
                </a:tc>
                <a:tc>
                  <a:txBody>
                    <a:bodyPr/>
                    <a:lstStyle/>
                    <a:p>
                      <a:pPr marL="457200" indent="-457200">
                        <a:buFontTx/>
                        <a:buAutoNum type="arabicPeriod"/>
                      </a:pPr>
                      <a:r>
                        <a:rPr lang="en-US" sz="2400" baseline="0" dirty="0">
                          <a:solidFill>
                            <a:schemeClr val="tx1"/>
                          </a:solidFill>
                        </a:rPr>
                        <a:t>Some students don’t have computers or smart phones.</a:t>
                      </a:r>
                    </a:p>
                    <a:p>
                      <a:pPr marL="457200" indent="-457200">
                        <a:buFontTx/>
                        <a:buAutoNum type="arabicPeriod"/>
                      </a:pPr>
                      <a:r>
                        <a:rPr lang="en-US" sz="2400" baseline="0" dirty="0">
                          <a:solidFill>
                            <a:schemeClr val="tx1"/>
                          </a:solidFill>
                        </a:rPr>
                        <a:t>_______________________________________</a:t>
                      </a:r>
                    </a:p>
                    <a:p>
                      <a:pPr marL="457200" indent="-457200">
                        <a:buFontTx/>
                        <a:buAutoNum type="arabicPeriod"/>
                      </a:pPr>
                      <a:r>
                        <a:rPr lang="en-US" sz="2400" baseline="0" dirty="0">
                          <a:solidFill>
                            <a:schemeClr val="tx1"/>
                          </a:solidFill>
                        </a:rPr>
                        <a:t>_______________________________________</a:t>
                      </a:r>
                    </a:p>
                    <a:p>
                      <a:pPr marL="0" indent="0">
                        <a:buFontTx/>
                        <a:buNone/>
                      </a:pPr>
                      <a:r>
                        <a:rPr lang="en-US" sz="2400" baseline="0" dirty="0">
                          <a:solidFill>
                            <a:schemeClr val="tx1"/>
                          </a:solidFill>
                        </a:rPr>
                        <a:t>      _______________________________________</a:t>
                      </a:r>
                    </a:p>
                    <a:p>
                      <a:pPr marL="457200" indent="-457200">
                        <a:buFontTx/>
                        <a:buAutoNum type="arabicPeriod" startAt="4"/>
                      </a:pPr>
                      <a:r>
                        <a:rPr lang="en-US" sz="2400" baseline="0" dirty="0">
                          <a:solidFill>
                            <a:schemeClr val="tx1"/>
                          </a:solidFill>
                        </a:rPr>
                        <a:t>_______________________________________</a:t>
                      </a:r>
                    </a:p>
                    <a:p>
                      <a:pPr marL="457200" indent="-457200">
                        <a:buFontTx/>
                        <a:buAutoNum type="arabicPeriod" startAt="4"/>
                      </a:pPr>
                      <a:r>
                        <a:rPr lang="en-US" sz="2400" baseline="0" dirty="0">
                          <a:solidFill>
                            <a:schemeClr val="tx1"/>
                          </a:solidFill>
                        </a:rPr>
                        <a:t>_______________________________________</a:t>
                      </a:r>
                    </a:p>
                    <a:p>
                      <a:pPr marL="0" indent="0">
                        <a:buFontTx/>
                        <a:buNone/>
                      </a:pPr>
                      <a:r>
                        <a:rPr lang="en-US" sz="2400" baseline="0" dirty="0">
                          <a:solidFill>
                            <a:schemeClr val="tx1"/>
                          </a:solidFill>
                        </a:rPr>
                        <a:t>       _______________________________________</a:t>
                      </a:r>
                      <a:endParaRPr lang="en-US" sz="240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2826818491"/>
                  </a:ext>
                </a:extLst>
              </a:tr>
            </a:tbl>
          </a:graphicData>
        </a:graphic>
      </p:graphicFrame>
      <p:sp>
        <p:nvSpPr>
          <p:cNvPr id="2" name="TextBox 1"/>
          <p:cNvSpPr txBox="1"/>
          <p:nvPr/>
        </p:nvSpPr>
        <p:spPr>
          <a:xfrm>
            <a:off x="1078804" y="2817850"/>
            <a:ext cx="4081025" cy="830997"/>
          </a:xfrm>
          <a:prstGeom prst="rect">
            <a:avLst/>
          </a:prstGeom>
          <a:noFill/>
        </p:spPr>
        <p:txBody>
          <a:bodyPr wrap="square" rtlCol="0">
            <a:spAutoFit/>
          </a:bodyPr>
          <a:lstStyle/>
          <a:p>
            <a:r>
              <a:rPr lang="en-US" sz="2400" dirty="0">
                <a:solidFill>
                  <a:srgbClr val="0070C0"/>
                </a:solidFill>
              </a:rPr>
              <a:t>Students don’t have to get up early.</a:t>
            </a:r>
          </a:p>
        </p:txBody>
      </p:sp>
      <p:sp>
        <p:nvSpPr>
          <p:cNvPr id="24" name="TextBox 23"/>
          <p:cNvSpPr txBox="1"/>
          <p:nvPr/>
        </p:nvSpPr>
        <p:spPr>
          <a:xfrm>
            <a:off x="1131590" y="3546291"/>
            <a:ext cx="4081025" cy="830997"/>
          </a:xfrm>
          <a:prstGeom prst="rect">
            <a:avLst/>
          </a:prstGeom>
          <a:noFill/>
        </p:spPr>
        <p:txBody>
          <a:bodyPr wrap="square" rtlCol="0">
            <a:spAutoFit/>
          </a:bodyPr>
          <a:lstStyle/>
          <a:p>
            <a:r>
              <a:rPr lang="en-US" sz="2400" dirty="0">
                <a:solidFill>
                  <a:srgbClr val="0070C0"/>
                </a:solidFill>
              </a:rPr>
              <a:t>It helps students become more independent.</a:t>
            </a:r>
          </a:p>
        </p:txBody>
      </p:sp>
      <p:sp>
        <p:nvSpPr>
          <p:cNvPr id="28" name="TextBox 27"/>
          <p:cNvSpPr txBox="1"/>
          <p:nvPr/>
        </p:nvSpPr>
        <p:spPr>
          <a:xfrm>
            <a:off x="1140921" y="4268612"/>
            <a:ext cx="4081025" cy="830997"/>
          </a:xfrm>
          <a:prstGeom prst="rect">
            <a:avLst/>
          </a:prstGeom>
          <a:noFill/>
        </p:spPr>
        <p:txBody>
          <a:bodyPr wrap="square" rtlCol="0">
            <a:spAutoFit/>
          </a:bodyPr>
          <a:lstStyle/>
          <a:p>
            <a:r>
              <a:rPr lang="en-US" sz="2400" dirty="0">
                <a:solidFill>
                  <a:srgbClr val="0070C0"/>
                </a:solidFill>
              </a:rPr>
              <a:t>It helps students avoid traffic jams.</a:t>
            </a:r>
          </a:p>
        </p:txBody>
      </p:sp>
      <p:sp>
        <p:nvSpPr>
          <p:cNvPr id="29" name="TextBox 28"/>
          <p:cNvSpPr txBox="1"/>
          <p:nvPr/>
        </p:nvSpPr>
        <p:spPr>
          <a:xfrm>
            <a:off x="5492097" y="3162395"/>
            <a:ext cx="7272181" cy="461665"/>
          </a:xfrm>
          <a:prstGeom prst="rect">
            <a:avLst/>
          </a:prstGeom>
          <a:noFill/>
        </p:spPr>
        <p:txBody>
          <a:bodyPr wrap="square" rtlCol="0">
            <a:spAutoFit/>
          </a:bodyPr>
          <a:lstStyle/>
          <a:p>
            <a:r>
              <a:rPr lang="en-US" sz="2400" dirty="0"/>
              <a:t>The Internet connection is poor.</a:t>
            </a:r>
          </a:p>
        </p:txBody>
      </p:sp>
      <p:sp>
        <p:nvSpPr>
          <p:cNvPr id="41" name="TextBox 40"/>
          <p:cNvSpPr txBox="1"/>
          <p:nvPr/>
        </p:nvSpPr>
        <p:spPr>
          <a:xfrm>
            <a:off x="5516499" y="3536963"/>
            <a:ext cx="7272181" cy="830997"/>
          </a:xfrm>
          <a:prstGeom prst="rect">
            <a:avLst/>
          </a:prstGeom>
          <a:noFill/>
        </p:spPr>
        <p:txBody>
          <a:bodyPr wrap="square" rtlCol="0">
            <a:spAutoFit/>
          </a:bodyPr>
          <a:lstStyle/>
          <a:p>
            <a:r>
              <a:rPr lang="en-US" sz="2400" dirty="0"/>
              <a:t>It makes some students feel more stressed when learning online.</a:t>
            </a:r>
          </a:p>
        </p:txBody>
      </p:sp>
      <p:sp>
        <p:nvSpPr>
          <p:cNvPr id="42" name="TextBox 41"/>
          <p:cNvSpPr txBox="1"/>
          <p:nvPr/>
        </p:nvSpPr>
        <p:spPr>
          <a:xfrm>
            <a:off x="5500951" y="4269001"/>
            <a:ext cx="7272181" cy="461665"/>
          </a:xfrm>
          <a:prstGeom prst="rect">
            <a:avLst/>
          </a:prstGeom>
          <a:noFill/>
        </p:spPr>
        <p:txBody>
          <a:bodyPr wrap="square" rtlCol="0">
            <a:spAutoFit/>
          </a:bodyPr>
          <a:lstStyle/>
          <a:p>
            <a:r>
              <a:rPr lang="en-US" sz="2400" dirty="0"/>
              <a:t>Students can’t meet their classmates.</a:t>
            </a:r>
          </a:p>
        </p:txBody>
      </p:sp>
      <p:sp>
        <p:nvSpPr>
          <p:cNvPr id="43" name="TextBox 42"/>
          <p:cNvSpPr txBox="1"/>
          <p:nvPr/>
        </p:nvSpPr>
        <p:spPr>
          <a:xfrm>
            <a:off x="5525830" y="4630593"/>
            <a:ext cx="6365169" cy="830997"/>
          </a:xfrm>
          <a:prstGeom prst="rect">
            <a:avLst/>
          </a:prstGeom>
          <a:noFill/>
        </p:spPr>
        <p:txBody>
          <a:bodyPr wrap="square" rtlCol="0">
            <a:spAutoFit/>
          </a:bodyPr>
          <a:lstStyle/>
          <a:p>
            <a:r>
              <a:rPr lang="en-US" sz="2400" dirty="0"/>
              <a:t>Some students get tired eyes and can’t concentrate well</a:t>
            </a:r>
          </a:p>
        </p:txBody>
      </p:sp>
    </p:spTree>
    <p:extLst>
      <p:ext uri="{BB962C8B-B14F-4D97-AF65-F5344CB8AC3E}">
        <p14:creationId xmlns:p14="http://schemas.microsoft.com/office/powerpoint/2010/main" val="347473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500" fill="hold"/>
                                        <p:tgtEl>
                                          <p:spTgt spid="41"/>
                                        </p:tgtEl>
                                        <p:attrNameLst>
                                          <p:attrName>ppt_x</p:attrName>
                                        </p:attrNameLst>
                                      </p:cBhvr>
                                      <p:tavLst>
                                        <p:tav tm="0">
                                          <p:val>
                                            <p:strVal val="#ppt_x"/>
                                          </p:val>
                                        </p:tav>
                                        <p:tav tm="100000">
                                          <p:val>
                                            <p:strVal val="#ppt_x"/>
                                          </p:val>
                                        </p:tav>
                                      </p:tavLst>
                                    </p:anim>
                                    <p:anim calcmode="lin" valueType="num">
                                      <p:cBhvr additive="base">
                                        <p:cTn id="3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500" fill="hold"/>
                                        <p:tgtEl>
                                          <p:spTgt spid="42"/>
                                        </p:tgtEl>
                                        <p:attrNameLst>
                                          <p:attrName>ppt_x</p:attrName>
                                        </p:attrNameLst>
                                      </p:cBhvr>
                                      <p:tavLst>
                                        <p:tav tm="0">
                                          <p:val>
                                            <p:strVal val="#ppt_x"/>
                                          </p:val>
                                        </p:tav>
                                        <p:tav tm="100000">
                                          <p:val>
                                            <p:strVal val="#ppt_x"/>
                                          </p:val>
                                        </p:tav>
                                      </p:tavLst>
                                    </p:anim>
                                    <p:anim calcmode="lin" valueType="num">
                                      <p:cBhvr additive="base">
                                        <p:cTn id="4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additive="base">
                                        <p:cTn id="48" dur="500" fill="hold"/>
                                        <p:tgtEl>
                                          <p:spTgt spid="43"/>
                                        </p:tgtEl>
                                        <p:attrNameLst>
                                          <p:attrName>ppt_x</p:attrName>
                                        </p:attrNameLst>
                                      </p:cBhvr>
                                      <p:tavLst>
                                        <p:tav tm="0">
                                          <p:val>
                                            <p:strVal val="#ppt_x"/>
                                          </p:val>
                                        </p:tav>
                                        <p:tav tm="100000">
                                          <p:val>
                                            <p:strVal val="#ppt_x"/>
                                          </p:val>
                                        </p:tav>
                                      </p:tavLst>
                                    </p:anim>
                                    <p:anim calcmode="lin" valueType="num">
                                      <p:cBhvr additive="base">
                                        <p:cTn id="4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8" grpId="0"/>
      <p:bldP spid="29" grpId="0"/>
      <p:bldP spid="41" grpId="0"/>
      <p:bldP spid="42" grpId="0"/>
      <p:bldP spid="4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4773</TotalTime>
  <Words>937</Words>
  <Application>Microsoft Office PowerPoint</Application>
  <PresentationFormat>Widescreen</PresentationFormat>
  <Paragraphs>119</Paragraphs>
  <Slides>14</Slides>
  <Notes>8</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5" baseType="lpstr">
      <vt:lpstr>Arial</vt:lpstr>
      <vt:lpstr>Arial Black</vt:lpstr>
      <vt:lpstr>Calibri</vt:lpstr>
      <vt:lpstr>Calibri Light</vt:lpstr>
      <vt:lpstr>Myriad Pro</vt:lpstr>
      <vt:lpstr>Roboto</vt:lpstr>
      <vt:lpstr>Times New Roman</vt:lpstr>
      <vt:lpstr>VNI-Ariston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phamthihongthu1982@outlook.com</cp:lastModifiedBy>
  <cp:revision>272</cp:revision>
  <dcterms:created xsi:type="dcterms:W3CDTF">2020-12-09T02:04:09Z</dcterms:created>
  <dcterms:modified xsi:type="dcterms:W3CDTF">2025-04-08T15:18:27Z</dcterms:modified>
</cp:coreProperties>
</file>