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57" r:id="rId3"/>
    <p:sldId id="264" r:id="rId4"/>
    <p:sldId id="277" r:id="rId5"/>
    <p:sldId id="278" r:id="rId6"/>
    <p:sldId id="273" r:id="rId7"/>
    <p:sldId id="258" r:id="rId8"/>
    <p:sldId id="268" r:id="rId9"/>
    <p:sldId id="260" r:id="rId10"/>
    <p:sldId id="269" r:id="rId11"/>
    <p:sldId id="261" r:id="rId12"/>
    <p:sldId id="272" r:id="rId13"/>
    <p:sldId id="262" r:id="rId14"/>
    <p:sldId id="26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007635"/>
    <a:srgbClr val="B7ECFF"/>
    <a:srgbClr val="97E4FF"/>
    <a:srgbClr val="FAF140"/>
    <a:srgbClr val="00B0F0"/>
    <a:srgbClr val="F16649"/>
    <a:srgbClr val="009E47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3B22C6-C0A3-4672-87FA-6E5EB14F8F17}"/>
              </a:ext>
            </a:extLst>
          </p:cNvPr>
          <p:cNvSpPr txBox="1"/>
          <p:nvPr/>
        </p:nvSpPr>
        <p:spPr>
          <a:xfrm>
            <a:off x="4240530" y="2654228"/>
            <a:ext cx="12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usually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71E3A-5324-4C61-9FD0-6F483509A846}"/>
              </a:ext>
            </a:extLst>
          </p:cNvPr>
          <p:cNvSpPr txBox="1"/>
          <p:nvPr/>
        </p:nvSpPr>
        <p:spPr>
          <a:xfrm>
            <a:off x="4201866" y="3646506"/>
            <a:ext cx="15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sometimes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4D0402-6A2D-4E20-967B-6E35D54E33DD}"/>
              </a:ext>
            </a:extLst>
          </p:cNvPr>
          <p:cNvSpPr txBox="1"/>
          <p:nvPr/>
        </p:nvSpPr>
        <p:spPr>
          <a:xfrm>
            <a:off x="4185696" y="5510557"/>
            <a:ext cx="100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  <a:effectLst>
                  <a:glow rad="127000">
                    <a:schemeClr val="bg1"/>
                  </a:glow>
                </a:effectLst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B1,2,3,4( Workbook- </a:t>
            </a:r>
            <a:r>
              <a:rPr lang="en-US"/>
              <a:t>page 4,5).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E06A-D2EA-48CC-B703-625FFE5F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9234311" cy="6976533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I. THE PRESENT SIMPLE TENSE (Thì hiện tại đơn)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marR="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 THỨC CỦA THÌ HIỆN TẠI ĐƠN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 err="1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a.Với</a:t>
            </a:r>
            <a:r>
              <a:rPr lang="en-US" b="1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b="1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BE: is/are/am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8DC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                     :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am/am not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He/she/it/Tom: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is/ isn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’t= is not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You/we/they/ Tom and Mary: 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are/ aren’t= aren’t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b. </a:t>
            </a:r>
            <a:r>
              <a:rPr lang="en-US" b="1" dirty="0" err="1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en-US" b="1" dirty="0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b="1" dirty="0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thường</a:t>
            </a:r>
            <a:r>
              <a:rPr lang="en-US" b="1" dirty="0">
                <a:solidFill>
                  <a:srgbClr val="338DCD"/>
                </a:solidFill>
                <a:effectLst/>
                <a:ea typeface="Calibri" panose="020F0502020204030204" pitchFamily="34" charset="0"/>
              </a:rPr>
              <a:t>: ( go/ play/ read/ write)</a:t>
            </a:r>
            <a:r>
              <a:rPr lang="en-US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338DC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+ ) S + V/ V </a:t>
            </a:r>
            <a:r>
              <a:rPr lang="en-US" sz="3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s/ es 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…..</a:t>
            </a:r>
            <a:b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- ) S + Do/ does + not + V-infinitive</a:t>
            </a:r>
            <a:b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? ) Do/ does + S +  V-infinitive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Yes, S + do/ does.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No, S + don't/ doesn't.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100" b="1" dirty="0">
                <a:solidFill>
                  <a:srgbClr val="0076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He/ she/ it: Vs/es ( goes/ plays/ watches/has/ washes/ does)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V+es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o, </a:t>
            </a: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s, ss, x, </a:t>
            </a: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100" b="1" dirty="0" err="1">
                <a:solidFill>
                  <a:srgbClr val="0076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g+es</a:t>
            </a:r>
            <a:endParaRPr lang="en-US" sz="3100" b="1" dirty="0">
              <a:solidFill>
                <a:srgbClr val="0076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0076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You/we/they/ Tom and Mary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V(</a:t>
            </a:r>
            <a:r>
              <a:rPr lang="en-US" sz="3100" b="1" dirty="0">
                <a:solidFill>
                  <a:srgbClr val="0076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go/ play/ </a:t>
            </a:r>
            <a:r>
              <a:rPr lang="en-US" sz="3100" b="1" dirty="0" err="1">
                <a:solidFill>
                  <a:srgbClr val="0076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watche</a:t>
            </a:r>
            <a:r>
              <a:rPr lang="en-US" sz="3100" b="1" dirty="0">
                <a:solidFill>
                  <a:srgbClr val="0076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/has/ wash/ do)</a:t>
            </a:r>
            <a:r>
              <a:rPr lang="en-US" sz="3100" b="1" dirty="0">
                <a:solidFill>
                  <a:srgbClr val="0076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100" b="1" dirty="0">
              <a:solidFill>
                <a:srgbClr val="00763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35838-7E7E-471B-B76D-9071EA42D2D7}"/>
              </a:ext>
            </a:extLst>
          </p:cNvPr>
          <p:cNvSpPr txBox="1"/>
          <p:nvPr/>
        </p:nvSpPr>
        <p:spPr>
          <a:xfrm>
            <a:off x="699911" y="2142675"/>
            <a:ext cx="5588000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S + is/ are/ am..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+ is/ am/ are + not ……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Is/ am/ are </a:t>
            </a:r>
            <a:r>
              <a:rPr lang="en-US"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+ ……?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E06A-D2EA-48CC-B703-625FFE5F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9234311" cy="6976533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CÁCH DÙNG CỦA THÌ HIỆN TẠI ĐƠN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We go to the cinema every weekend.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ngụ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Oh no! The train leaves at 5 pm.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 The cartoon starts at 7:45 p.m.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7:45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She works as a nurse. 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 The sun rises in the east.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I am thirsty.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I am not happy. 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6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03163"/>
          </a:xfrm>
        </p:spPr>
        <p:txBody>
          <a:bodyPr/>
          <a:lstStyle/>
          <a:p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94172"/>
              </p:ext>
            </p:extLst>
          </p:nvPr>
        </p:nvGraphicFramePr>
        <p:xfrm>
          <a:off x="0" y="1676400"/>
          <a:ext cx="9144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Khẳng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V (s/ es)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 like fish but she likes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chichens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a pupil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AF1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do/ does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not + V</a:t>
                      </a: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They don’t go to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shool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on Sundays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 doesn’t go to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shool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on Sundays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not</a:t>
                      </a:r>
                    </a:p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is not a pupil.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Do/ does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S + V?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you often play football?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S…?</a:t>
                      </a:r>
                    </a:p>
                    <a:p>
                      <a:pPr algn="ctr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she a teacher?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73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474447" y="1372506"/>
            <a:ext cx="8354860" cy="4586744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89787" y="3276552"/>
              <a:ext cx="5970257" cy="904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</a:t>
              </a:r>
              <a:r>
                <a:rPr lang="en-US" sz="3200" i="1" dirty="0" err="1"/>
                <a:t>es</a:t>
              </a:r>
              <a:r>
                <a:rPr lang="en-US" sz="3200" dirty="0"/>
                <a:t>.</a:t>
              </a:r>
            </a:p>
            <a:p>
              <a:pPr algn="just"/>
              <a:r>
                <a:rPr lang="en-US" sz="3200" dirty="0" err="1"/>
                <a:t>V+es</a:t>
              </a:r>
              <a:r>
                <a:rPr lang="en-US" sz="3200" dirty="0"/>
                <a:t>: </a:t>
              </a:r>
            </a:p>
            <a:p>
              <a:pPr algn="just"/>
              <a:endParaRPr lang="en-US" sz="3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6" y="1648235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862</Words>
  <Application>Microsoft Office PowerPoint</Application>
  <PresentationFormat>On-screen Show (4:3)</PresentationFormat>
  <Paragraphs>196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Malgun Gothic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70</cp:revision>
  <dcterms:created xsi:type="dcterms:W3CDTF">2020-12-09T02:04:09Z</dcterms:created>
  <dcterms:modified xsi:type="dcterms:W3CDTF">2025-09-28T09:06:57Z</dcterms:modified>
</cp:coreProperties>
</file>