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76" r:id="rId4"/>
    <p:sldId id="258" r:id="rId5"/>
    <p:sldId id="273" r:id="rId6"/>
    <p:sldId id="280" r:id="rId7"/>
    <p:sldId id="260" r:id="rId8"/>
    <p:sldId id="277" r:id="rId9"/>
    <p:sldId id="282" r:id="rId10"/>
    <p:sldId id="262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EE"/>
    <a:srgbClr val="0FB7BD"/>
    <a:srgbClr val="F16649"/>
    <a:srgbClr val="008000"/>
    <a:srgbClr val="F47A69"/>
    <a:srgbClr val="A3E7FF"/>
    <a:srgbClr val="EDE4BC"/>
    <a:srgbClr val="EF008D"/>
    <a:srgbClr val="FFFFFF"/>
    <a:srgbClr val="FD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368" y="66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41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0"/>
            <a:ext cx="9144000" cy="1578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31846"/>
            <a:ext cx="757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answers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write a paragraph of 40-50 words about your school. You can refer to the reading passages to help you.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228" y="1469353"/>
            <a:ext cx="9514112" cy="538864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828800" y="3839000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828800" y="4396501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828800" y="4951520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828800" y="5509021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828800" y="6072901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657602" y="2728657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828800" y="3286158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30828" y="2432088"/>
            <a:ext cx="226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My school is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0"/>
            <a:ext cx="9144000" cy="1578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31846"/>
            <a:ext cx="757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answers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write a paragraph of 40-50 words about your school. You can refer to the reading passages to help you.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228" y="1469353"/>
            <a:ext cx="9454460" cy="53548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0586" y="2852749"/>
            <a:ext cx="636045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00" algn="just"/>
            <a:r>
              <a:rPr lang="en-US" sz="2600" dirty="0">
                <a:solidFill>
                  <a:srgbClr val="221E1F"/>
                </a:solidFill>
                <a:latin typeface="Comic Sans MS" panose="030F0702030302020204" pitchFamily="66" charset="0"/>
              </a:rPr>
              <a:t>My school is </a:t>
            </a:r>
            <a:r>
              <a:rPr lang="en-US" sz="2600" dirty="0" err="1">
                <a:solidFill>
                  <a:srgbClr val="221E1F"/>
                </a:solidFill>
                <a:latin typeface="Comic Sans MS" panose="030F0702030302020204" pitchFamily="66" charset="0"/>
              </a:rPr>
              <a:t>Giang</a:t>
            </a:r>
            <a:r>
              <a:rPr lang="en-US" sz="2600" dirty="0">
                <a:solidFill>
                  <a:srgbClr val="221E1F"/>
                </a:solidFill>
                <a:latin typeface="Comic Sans MS" panose="030F0702030302020204" pitchFamily="66" charset="0"/>
              </a:rPr>
              <a:t> Son School. It is in the </a:t>
            </a:r>
            <a:r>
              <a:rPr lang="en-US" sz="2600" dirty="0" err="1">
                <a:solidFill>
                  <a:srgbClr val="221E1F"/>
                </a:solidFill>
                <a:latin typeface="Comic Sans MS" panose="030F0702030302020204" pitchFamily="66" charset="0"/>
              </a:rPr>
              <a:t>centre</a:t>
            </a:r>
            <a:r>
              <a:rPr lang="en-US" sz="2600" dirty="0">
                <a:solidFill>
                  <a:srgbClr val="221E1F"/>
                </a:solidFill>
                <a:latin typeface="Comic Sans MS" panose="030F0702030302020204" pitchFamily="66" charset="0"/>
              </a:rPr>
              <a:t> of my village. It has 12 classes with over 500 students. We study many subjects: </a:t>
            </a:r>
            <a:r>
              <a:rPr lang="en-US" sz="2600" dirty="0" err="1">
                <a:solidFill>
                  <a:srgbClr val="221E1F"/>
                </a:solidFill>
                <a:latin typeface="Comic Sans MS" panose="030F0702030302020204" pitchFamily="66" charset="0"/>
              </a:rPr>
              <a:t>maths</a:t>
            </a:r>
            <a:r>
              <a:rPr lang="en-US" sz="2600" dirty="0">
                <a:solidFill>
                  <a:srgbClr val="221E1F"/>
                </a:solidFill>
                <a:latin typeface="Comic Sans MS" panose="030F0702030302020204" pitchFamily="66" charset="0"/>
              </a:rPr>
              <a:t>, history, science, and of course, English. We often play games during break time. My teachers are friendly, and my friends are helpful. I like my school. </a:t>
            </a:r>
            <a:endParaRPr lang="en-US" sz="2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0586" y="2295512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R="2200" algn="just"/>
            <a:r>
              <a:rPr lang="en-US" sz="2600" b="1" i="1" dirty="0">
                <a:solidFill>
                  <a:srgbClr val="221E1F"/>
                </a:solidFill>
              </a:rPr>
              <a:t>Sample paragraph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4635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45169"/>
            <a:ext cx="4176100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0263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36061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5189563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051875"/>
            <a:ext cx="363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Janet, a student at Palmer School in America, is talking about her school. Guess the answers to these questions.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5348883"/>
            <a:ext cx="348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again and choose the correct answer A or B.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8825" y="4026356"/>
            <a:ext cx="391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answers to the following questions about your school.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5162221"/>
            <a:ext cx="385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the answers in </a:t>
            </a:r>
            <a:r>
              <a:rPr lang="en-US" b="1">
                <a:solidFill>
                  <a:srgbClr val="F16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to write a paragraph of 40-50 words about your school. You can refer to the reading passages to help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Listening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Writing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954515" cy="1717040"/>
            <a:chOff x="2094743" y="1826837"/>
            <a:chExt cx="4954515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954515" cy="777611"/>
              <a:chOff x="2100847" y="1826837"/>
              <a:chExt cx="4954515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9932"/>
                <a:ext cx="4176100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Listening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003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8938"/>
            <a:ext cx="6291943" cy="2329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09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2" y="25323"/>
            <a:ext cx="76200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Janet, a student at Palmer School in America, is talking about her school. Guess the answers to these questions.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8159" y="1796142"/>
            <a:ext cx="7307683" cy="1458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52245" y="19702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16185" y="1978888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Do you think the students there wear uniforms?</a:t>
            </a:r>
            <a:endParaRPr lang="en-US" sz="2400" i="1"/>
          </a:p>
        </p:txBody>
      </p:sp>
      <p:sp>
        <p:nvSpPr>
          <p:cNvPr id="23" name="TextBox 22"/>
          <p:cNvSpPr txBox="1"/>
          <p:nvPr/>
        </p:nvSpPr>
        <p:spPr>
          <a:xfrm>
            <a:off x="1252245" y="26146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6185" y="2623297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Do they learn Vietnamese as a foreign language?</a:t>
            </a:r>
            <a:endParaRPr lang="en-US" sz="2400" i="1"/>
          </a:p>
        </p:txBody>
      </p:sp>
      <p:sp>
        <p:nvSpPr>
          <p:cNvPr id="29" name="TextBox 28"/>
          <p:cNvSpPr txBox="1"/>
          <p:nvPr/>
        </p:nvSpPr>
        <p:spPr>
          <a:xfrm>
            <a:off x="1273628" y="3505200"/>
            <a:ext cx="6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Listen to the talk and check your guesses.</a:t>
            </a:r>
          </a:p>
        </p:txBody>
      </p:sp>
      <p:pic>
        <p:nvPicPr>
          <p:cNvPr id="3" name="Bản sao của B1_08">
            <a:hlinkClick r:id="" action="ppaction://media"/>
            <a:extLst>
              <a:ext uri="{FF2B5EF4-FFF2-40B4-BE49-F238E27FC236}">
                <a16:creationId xmlns:a16="http://schemas.microsoft.com/office/drawing/2014/main" id="{94DA427D-E1E9-43D9-B563-1E92491E3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60252" y="3505200"/>
            <a:ext cx="487363" cy="487363"/>
          </a:xfrm>
          <a:prstGeom prst="rect">
            <a:avLst/>
          </a:prstGeom>
        </p:spPr>
      </p:pic>
      <p:sp>
        <p:nvSpPr>
          <p:cNvPr id="4" name="Rounded Rectangle 3">
            <a:hlinkClick r:id="rId8" action="ppaction://hlinksldjump"/>
          </p:cNvPr>
          <p:cNvSpPr/>
          <p:nvPr/>
        </p:nvSpPr>
        <p:spPr>
          <a:xfrm>
            <a:off x="7335844" y="6343383"/>
            <a:ext cx="1715791" cy="461665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Audio script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0" y="0"/>
            <a:ext cx="9144000" cy="6137455"/>
            <a:chOff x="0" y="0"/>
            <a:chExt cx="9144000" cy="61374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338595" y="720545"/>
              <a:ext cx="8486470" cy="3860416"/>
            </a:xfrm>
            <a:prstGeom prst="rect">
              <a:avLst/>
            </a:prstGeom>
            <a:noFill/>
            <a:ln w="19050">
              <a:solidFill>
                <a:srgbClr val="0FB7BD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800" b="0" i="0" dirty="0">
                  <a:solidFill>
                    <a:srgbClr val="333333"/>
                  </a:solidFill>
                  <a:effectLst/>
                </a:rPr>
                <a:t>Hi. My name's Janet. I'm eleven years old. I'm now in year 6 at Palmer School. I like it here. My classmates are friendly. The teachers at my school are nice and very helpful, and my </a:t>
              </a:r>
              <a:r>
                <a:rPr lang="en-US" sz="2800" b="0" i="0" dirty="0" err="1">
                  <a:solidFill>
                    <a:srgbClr val="333333"/>
                  </a:solidFill>
                  <a:effectLst/>
                </a:rPr>
                <a:t>favourite</a:t>
              </a:r>
              <a:r>
                <a:rPr lang="en-US" sz="2800" b="0" i="0" dirty="0">
                  <a:solidFill>
                    <a:srgbClr val="333333"/>
                  </a:solidFill>
                  <a:effectLst/>
                </a:rPr>
                <a:t> teacher is Mrs. Smith. She teaches us </a:t>
              </a:r>
              <a:r>
                <a:rPr lang="en-US" sz="2800" b="0" i="0" dirty="0" err="1">
                  <a:solidFill>
                    <a:srgbClr val="333333"/>
                  </a:solidFill>
                  <a:effectLst/>
                </a:rPr>
                <a:t>maths</a:t>
              </a:r>
              <a:r>
                <a:rPr lang="en-US" sz="2800" b="0" i="0" dirty="0">
                  <a:solidFill>
                    <a:srgbClr val="333333"/>
                  </a:solidFill>
                  <a:effectLst/>
                </a:rPr>
                <a:t>. I have two hours to study Vietnamese every week. I usually do my homework in the library. We wear our uniforms every day, but today we aren't. We're going to have a biology lesson on a farm.</a:t>
              </a:r>
              <a:endParaRPr lang="en-US" sz="2800" i="0" dirty="0">
                <a:effectLst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7D81FC-37DB-4FB5-9734-64BA5B583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63" y="1"/>
              <a:ext cx="8726747" cy="82591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1997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5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ản sao của B1_08">
            <a:hlinkClick r:id="" action="ppaction://media"/>
            <a:extLst>
              <a:ext uri="{FF2B5EF4-FFF2-40B4-BE49-F238E27FC236}">
                <a16:creationId xmlns:a16="http://schemas.microsoft.com/office/drawing/2014/main" id="{2A18C022-8746-47C2-B36F-79B4977DB3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054" end="1025.931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6041" y="94867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173A66-523D-4042-846D-286346E48321}"/>
              </a:ext>
            </a:extLst>
          </p:cNvPr>
          <p:cNvSpPr txBox="1"/>
          <p:nvPr/>
        </p:nvSpPr>
        <p:spPr>
          <a:xfrm>
            <a:off x="338595" y="5158854"/>
            <a:ext cx="8716915" cy="2013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 VOCABULATY</a:t>
            </a:r>
          </a:p>
          <a:p>
            <a:pPr marL="0" marR="0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en-US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foreign language 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/ə/ /ˈ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fɒrɪn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/ˈ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læŋgwɪʤ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 (n) 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/ˈ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feɪvərɪt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  (adj):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en-US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baɪˈɒlədʒi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  (n):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n-US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a farm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ɒn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/ə/ 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fɑːm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 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OpenSans"/>
            </a:endParaRPr>
          </a:p>
          <a:p>
            <a:endParaRPr lang="en-US" dirty="0">
              <a:solidFill>
                <a:srgbClr val="000000"/>
              </a:solidFill>
              <a:latin typeface="OpenSans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8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8740"/>
            <a:ext cx="9144000" cy="4749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:2	          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1: MY NEW SCHOOL</a:t>
            </a:r>
            <a:endParaRPr lang="en-US" sz="3200" dirty="0">
              <a:latin typeface="Calibri" panose="020F0502020204030204" pitchFamily="34" charset="0"/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 :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       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4 : SKILLS 2</a:t>
            </a:r>
            <a:endParaRPr lang="en-US" sz="3200" dirty="0">
              <a:solidFill>
                <a:srgbClr val="00B050"/>
              </a:solidFill>
              <a:latin typeface="Calibri" panose="020F0502020204030204" pitchFamily="34" charset="0"/>
              <a:ea typeface="Arial Unicode MS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200" b="1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vocab</a:t>
            </a:r>
            <a:r>
              <a:rPr lang="en-US" sz="3200" b="1" cap="all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ulary</a:t>
            </a:r>
            <a:r>
              <a:rPr lang="en-US" sz="3200" b="1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foreign language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/ə/ /ˈ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fɒrɪn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/ˈ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læŋgwɪʤ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 (n)  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/ˈ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feɪvərɪt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  (adj):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baɪˈɒlədʒi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  (n):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a farm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ɒn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/ə/ 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fɑːm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  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9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72065"/>
            <a:ext cx="7906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again and choose the correct answer A or B.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85599" y="1755600"/>
            <a:ext cx="2684640" cy="461665"/>
            <a:chOff x="1230086" y="1785257"/>
            <a:chExt cx="268464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1085" y="1785257"/>
              <a:ext cx="230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maths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27179" y="1749262"/>
            <a:ext cx="2499351" cy="461665"/>
            <a:chOff x="1230086" y="1785257"/>
            <a:chExt cx="2499351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21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science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2834" y="2300323"/>
            <a:ext cx="7111847" cy="461665"/>
            <a:chOff x="363373" y="2525685"/>
            <a:chExt cx="7111847" cy="461665"/>
          </a:xfrm>
        </p:grpSpPr>
        <p:grpSp>
          <p:nvGrpSpPr>
            <p:cNvPr id="24" name="Group 23"/>
            <p:cNvGrpSpPr/>
            <p:nvPr/>
          </p:nvGrpSpPr>
          <p:grpSpPr>
            <a:xfrm>
              <a:off x="363373" y="2525685"/>
              <a:ext cx="7111847" cy="461665"/>
              <a:chOff x="369902" y="2142097"/>
              <a:chExt cx="7111847" cy="46166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7615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Today Janet           her uniform.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329886" y="28520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296486" y="2778381"/>
            <a:ext cx="2340436" cy="461665"/>
            <a:chOff x="1230086" y="1785257"/>
            <a:chExt cx="2340436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wearing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35343" y="2772043"/>
            <a:ext cx="2319736" cy="461665"/>
            <a:chOff x="1230086" y="1785257"/>
            <a:chExt cx="2319736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11086" y="1785257"/>
              <a:ext cx="1938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isn’t wearing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2834" y="3312216"/>
            <a:ext cx="7061016" cy="470318"/>
            <a:chOff x="838203" y="3668444"/>
            <a:chExt cx="7061016" cy="470318"/>
          </a:xfrm>
        </p:grpSpPr>
        <p:grpSp>
          <p:nvGrpSpPr>
            <p:cNvPr id="35" name="Group 34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Janet studies          for two hours a week.</a:t>
                </a: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 flipV="1">
              <a:off x="3032770" y="3984168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263827" y="3856574"/>
            <a:ext cx="3374583" cy="461665"/>
            <a:chOff x="1230086" y="1785257"/>
            <a:chExt cx="3374583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English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31530" y="3850236"/>
            <a:ext cx="3002378" cy="461665"/>
            <a:chOff x="1230086" y="1785257"/>
            <a:chExt cx="3002378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Vietnamese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93720" y="4453491"/>
            <a:ext cx="6812122" cy="470318"/>
            <a:chOff x="685414" y="6027003"/>
            <a:chExt cx="6812122" cy="470318"/>
          </a:xfrm>
        </p:grpSpPr>
        <p:grpSp>
          <p:nvGrpSpPr>
            <p:cNvPr id="46" name="Group 45"/>
            <p:cNvGrpSpPr/>
            <p:nvPr/>
          </p:nvGrpSpPr>
          <p:grpSpPr>
            <a:xfrm>
              <a:off x="685414" y="6027003"/>
              <a:ext cx="6812122" cy="470318"/>
              <a:chOff x="363373" y="3312302"/>
              <a:chExt cx="6812122" cy="470318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8105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Janet usually does her homework          .</a:t>
                </a: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V="1">
              <a:off x="5380694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270570" y="4954111"/>
            <a:ext cx="4018906" cy="461665"/>
            <a:chOff x="1230086" y="1785257"/>
            <a:chExt cx="4018906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363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 the library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43670" y="4937149"/>
            <a:ext cx="4153626" cy="461665"/>
            <a:chOff x="1230086" y="1785257"/>
            <a:chExt cx="4153626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377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at home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50176" y="1298331"/>
            <a:ext cx="6973597" cy="470318"/>
            <a:chOff x="794659" y="707494"/>
            <a:chExt cx="6973597" cy="470318"/>
          </a:xfrm>
        </p:grpSpPr>
        <p:grpSp>
          <p:nvGrpSpPr>
            <p:cNvPr id="57" name="Group 5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Janet’s favourite teacher is her          teacher.</a:t>
                </a:r>
                <a:endParaRPr lang="en-US" sz="2400" i="1"/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>
              <a:off x="5158194" y="1034375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904606" y="5542063"/>
            <a:ext cx="6869272" cy="470318"/>
            <a:chOff x="685414" y="6027003"/>
            <a:chExt cx="6869272" cy="470318"/>
          </a:xfrm>
        </p:grpSpPr>
        <p:grpSp>
          <p:nvGrpSpPr>
            <p:cNvPr id="62" name="Group 6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Her class is going to have a biology lesson          .</a:t>
                </a:r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flipV="1">
              <a:off x="6383263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281456" y="6042683"/>
            <a:ext cx="2688784" cy="461665"/>
            <a:chOff x="1230086" y="1785257"/>
            <a:chExt cx="268878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on a farm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044761" y="6025721"/>
            <a:ext cx="2726153" cy="461665"/>
            <a:chOff x="1230086" y="1785257"/>
            <a:chExt cx="2726153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345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 the classroom</a:t>
              </a:r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0679A8F5-8AD2-492D-B2EF-4B8ECFFA2C0C}"/>
              </a:ext>
            </a:extLst>
          </p:cNvPr>
          <p:cNvSpPr/>
          <p:nvPr/>
        </p:nvSpPr>
        <p:spPr>
          <a:xfrm>
            <a:off x="1270570" y="176842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9EE6A51-99CB-4760-92AA-D0E9572833D8}"/>
              </a:ext>
            </a:extLst>
          </p:cNvPr>
          <p:cNvSpPr/>
          <p:nvPr/>
        </p:nvSpPr>
        <p:spPr>
          <a:xfrm>
            <a:off x="4027179" y="384479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2176BDC-15EA-4A5F-B524-1CA58989543F}"/>
              </a:ext>
            </a:extLst>
          </p:cNvPr>
          <p:cNvSpPr/>
          <p:nvPr/>
        </p:nvSpPr>
        <p:spPr>
          <a:xfrm>
            <a:off x="1263827" y="496957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4C6E867-6148-49C1-B8FB-5CC5AB71085C}"/>
              </a:ext>
            </a:extLst>
          </p:cNvPr>
          <p:cNvSpPr/>
          <p:nvPr/>
        </p:nvSpPr>
        <p:spPr>
          <a:xfrm>
            <a:off x="1282210" y="607745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DA91430-0BFF-49BA-BFE4-311608045006}"/>
              </a:ext>
            </a:extLst>
          </p:cNvPr>
          <p:cNvSpPr/>
          <p:nvPr/>
        </p:nvSpPr>
        <p:spPr>
          <a:xfrm>
            <a:off x="4043670" y="280094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20201130_tienganh6_kntt_B1_08">
            <a:hlinkClick r:id="" action="ppaction://media"/>
            <a:extLst>
              <a:ext uri="{FF2B5EF4-FFF2-40B4-BE49-F238E27FC236}">
                <a16:creationId xmlns:a16="http://schemas.microsoft.com/office/drawing/2014/main" id="{6C2F8031-EF26-4216-8319-54E3716484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3415" y="525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78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2" grpId="0" animBg="1"/>
      <p:bldP spid="73" grpId="0" animBg="1"/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954515" cy="1717040"/>
            <a:chOff x="2094743" y="1826837"/>
            <a:chExt cx="4954515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954515" cy="777611"/>
              <a:chOff x="2100847" y="1826837"/>
              <a:chExt cx="4954515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9932"/>
                <a:ext cx="4176100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Writing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13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15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903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answers to the following questions about your school.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9998" y="908212"/>
            <a:ext cx="9034002" cy="7368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is the name of your school?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200" dirty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name of my school is Nam Hong secondary school/</a:t>
            </a:r>
          </a:p>
          <a:p>
            <a:r>
              <a:rPr lang="en-US" sz="2200" dirty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school’s name is Nam Hong secondary school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Where is your school?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200" dirty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in Dong Anh ( Ha </a:t>
            </a:r>
            <a:r>
              <a:rPr lang="en-US" sz="2200" dirty="0" err="1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200" dirty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 My school is in Dong Anh ( Ha </a:t>
            </a:r>
            <a:r>
              <a:rPr lang="en-US" sz="2200" dirty="0" err="1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200" dirty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How many classes does your school have?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200" dirty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27 classes in my school/ My school has 27 classes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What do students do at your school?</a:t>
            </a:r>
          </a:p>
          <a:p>
            <a:pPr>
              <a:spcAft>
                <a:spcPts val="9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200" dirty="0">
                <a:solidFill>
                  <a:srgbClr val="0088E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school, students have lessons, play at break time and have meals at the canteen</a:t>
            </a:r>
            <a:r>
              <a:rPr lang="en-US" sz="2200" dirty="0">
                <a:solidFill>
                  <a:srgbClr val="0088E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./ At school, students study many subjects such as </a:t>
            </a:r>
            <a:r>
              <a:rPr lang="en-US" sz="2200" dirty="0" err="1">
                <a:solidFill>
                  <a:srgbClr val="0088E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2200" dirty="0">
                <a:solidFill>
                  <a:srgbClr val="0088E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biology,…</a:t>
            </a:r>
            <a:endParaRPr lang="en-US" sz="2200" dirty="0">
              <a:solidFill>
                <a:srgbClr val="0088E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like about your school?</a:t>
            </a:r>
          </a:p>
          <a:p>
            <a:pPr>
              <a:spcAft>
                <a:spcPts val="8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dirty="0">
                <a:solidFill>
                  <a:srgbClr val="0088E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like my school because m</a:t>
            </a:r>
            <a:r>
              <a:rPr lang="en-US" sz="2200" dirty="0">
                <a:solidFill>
                  <a:srgbClr val="0088E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school is large and it has a lot of trees. Moreover, there is a </a:t>
            </a:r>
            <a:r>
              <a:rPr lang="en-US" sz="2200" dirty="0" err="1">
                <a:solidFill>
                  <a:srgbClr val="0088E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libary</a:t>
            </a:r>
            <a:r>
              <a:rPr lang="en-US" sz="2200" dirty="0">
                <a:solidFill>
                  <a:srgbClr val="0088E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students to take part in.</a:t>
            </a:r>
            <a:endParaRPr lang="en-US" sz="2200" dirty="0">
              <a:solidFill>
                <a:srgbClr val="0088E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  <a:p>
            <a:endParaRPr lang="en-US" sz="2400" dirty="0"/>
          </a:p>
          <a:p>
            <a:endParaRPr lang="en-US" sz="2400" i="1" dirty="0"/>
          </a:p>
          <a:p>
            <a:endParaRPr lang="en-US" sz="2400" i="1" dirty="0"/>
          </a:p>
          <a:p>
            <a:r>
              <a:rPr lang="en-US" sz="2400" i="1" dirty="0"/>
              <a:t>  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53124" y="192047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51880" y="422192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28735" y="356798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53124" y="285090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C83199D-B770-4FA8-8A9D-4FEA82EAF6E0}"/>
              </a:ext>
            </a:extLst>
          </p:cNvPr>
          <p:cNvCxnSpPr>
            <a:cxnSpLocks/>
          </p:cNvCxnSpPr>
          <p:nvPr/>
        </p:nvCxnSpPr>
        <p:spPr>
          <a:xfrm>
            <a:off x="219994" y="5803281"/>
            <a:ext cx="37168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72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1245</TotalTime>
  <Words>635</Words>
  <Application>Microsoft Office PowerPoint</Application>
  <PresentationFormat>On-screen Show (4:3)</PresentationFormat>
  <Paragraphs>86</Paragraphs>
  <Slides>11</Slides>
  <Notes>0</Notes>
  <HiddenSlides>1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Comic Sans MS</vt:lpstr>
      <vt:lpstr>OpenSans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91</cp:revision>
  <dcterms:created xsi:type="dcterms:W3CDTF">2020-12-09T02:04:09Z</dcterms:created>
  <dcterms:modified xsi:type="dcterms:W3CDTF">2025-09-28T09:09:03Z</dcterms:modified>
</cp:coreProperties>
</file>