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319" r:id="rId3"/>
    <p:sldId id="320" r:id="rId4"/>
    <p:sldId id="317" r:id="rId5"/>
    <p:sldId id="269" r:id="rId6"/>
    <p:sldId id="290" r:id="rId7"/>
    <p:sldId id="291" r:id="rId8"/>
    <p:sldId id="321" r:id="rId9"/>
    <p:sldId id="322" r:id="rId10"/>
    <p:sldId id="292" r:id="rId11"/>
    <p:sldId id="288" r:id="rId12"/>
    <p:sldId id="323" r:id="rId13"/>
    <p:sldId id="324" r:id="rId14"/>
    <p:sldId id="326" r:id="rId15"/>
    <p:sldId id="327" r:id="rId16"/>
    <p:sldId id="368" r:id="rId17"/>
    <p:sldId id="369" r:id="rId18"/>
    <p:sldId id="370" r:id="rId19"/>
    <p:sldId id="371" r:id="rId20"/>
    <p:sldId id="372" r:id="rId21"/>
    <p:sldId id="373" r:id="rId22"/>
    <p:sldId id="374" r:id="rId23"/>
    <p:sldId id="375" r:id="rId24"/>
    <p:sldId id="337" r:id="rId25"/>
    <p:sldId id="338" r:id="rId26"/>
    <p:sldId id="339" r:id="rId27"/>
    <p:sldId id="356" r:id="rId28"/>
    <p:sldId id="357" r:id="rId29"/>
    <p:sldId id="358" r:id="rId30"/>
    <p:sldId id="359" r:id="rId31"/>
    <p:sldId id="361" r:id="rId32"/>
    <p:sldId id="360" r:id="rId33"/>
    <p:sldId id="362" r:id="rId34"/>
    <p:sldId id="35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7158" autoAdjust="0"/>
  </p:normalViewPr>
  <p:slideViewPr>
    <p:cSldViewPr>
      <p:cViewPr varScale="1">
        <p:scale>
          <a:sx n="69" d="100"/>
          <a:sy n="69" d="100"/>
        </p:scale>
        <p:origin x="1542" y="72"/>
      </p:cViewPr>
      <p:guideLst>
        <p:guide orient="horz" pos="2160"/>
        <p:guide pos="2880"/>
      </p:guideLst>
    </p:cSldViewPr>
  </p:slideViewPr>
  <p:notesTextViewPr>
    <p:cViewPr>
      <p:scale>
        <a:sx n="200" d="100"/>
        <a:sy n="2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DE50D7-A6A6-4C18-8B43-02A09FEF4D62}" type="datetimeFigureOut">
              <a:rPr lang="vi-VN" smtClean="0"/>
              <a:t>14/10/2022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64F290-44A1-4CB5-AFA6-9C674626EE0E}" type="slidenum">
              <a:rPr lang="vi-VN" smtClean="0"/>
              <a:t>‹#›</a:t>
            </a:fld>
            <a:endParaRPr lang="vi-VN"/>
          </a:p>
        </p:txBody>
      </p:sp>
    </p:spTree>
    <p:extLst>
      <p:ext uri="{BB962C8B-B14F-4D97-AF65-F5344CB8AC3E}">
        <p14:creationId xmlns:p14="http://schemas.microsoft.com/office/powerpoint/2010/main" val="34830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2FB86-AC9F-40AC-B5EB-22E6AB7D15CC}" type="slidenum">
              <a:rPr lang="en-US" smtClean="0"/>
              <a:t>2</a:t>
            </a:fld>
            <a:endParaRPr lang="en-US"/>
          </a:p>
        </p:txBody>
      </p:sp>
    </p:spTree>
    <p:extLst>
      <p:ext uri="{BB962C8B-B14F-4D97-AF65-F5344CB8AC3E}">
        <p14:creationId xmlns:p14="http://schemas.microsoft.com/office/powerpoint/2010/main" val="251462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3083-17D7-4E87-9007-C5F195F25C2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E31B3F-95C5-47FB-A904-485971DC823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4223A8-A8D7-4158-B9E3-34C1FFA2C849}"/>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A1A769D-32D8-4FE5-9567-FF1CAEBBAD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3DF4A18-C0C0-40EC-A5BF-DF4792A54964}"/>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1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1D76-D96B-4FE5-84D6-1D165C1C2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8E589-E8B4-475D-B332-09A01ACEC0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1B6AE-7EA0-4D98-A42D-9CED7087C8B7}"/>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E95836B-6161-4B7F-BF51-3AB1C73CC99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11FCD5A-A1C5-4556-B8AC-3B4FD738EE2F}"/>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801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D711-C5AE-452E-92C4-8E6F45732B55}"/>
              </a:ext>
            </a:extLst>
          </p:cNvPr>
          <p:cNvSpPr>
            <a:spLocks noGrp="1"/>
          </p:cNvSpPr>
          <p:nvPr>
            <p:ph type="title"/>
          </p:nvPr>
        </p:nvSpPr>
        <p:spPr>
          <a:xfrm>
            <a:off x="623887"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EF3CC2-0EBE-4AD7-BC2D-E1E7260012F5}"/>
              </a:ext>
            </a:extLst>
          </p:cNvPr>
          <p:cNvSpPr>
            <a:spLocks noGrp="1"/>
          </p:cNvSpPr>
          <p:nvPr>
            <p:ph type="body" idx="1"/>
          </p:nvPr>
        </p:nvSpPr>
        <p:spPr>
          <a:xfrm>
            <a:off x="623887"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0FCF56-413E-4544-A1E1-E863E513255C}"/>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FAA40A8-6790-479C-BCEC-E28F476560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5F34AAA-7819-46C6-8B96-6987227C42AA}"/>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630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5D56-C8ED-49C4-AE76-0B2B085A3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66B4A1-FE06-4A7B-AF80-D4A20615F8B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A4186-DB7C-43A3-A6FF-BA0A600ED16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B60D9-A9B7-4F68-89BB-C76D7D604920}"/>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931F797-6AA1-4D67-A588-828386857BA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54F-D584-4464-A0BD-C70C5F306AFA}"/>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93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C2F88-ED36-415D-A5B5-24566E2B432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2C1CBB-368C-4E0B-BF5D-11CFA2012597}"/>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EEE773-FF12-4766-ACCE-FBAD8964532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D34934-C59E-4D92-83D6-6B963B43225D}"/>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114395-8087-4910-A8E2-01F6F5D1D09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F6A0D1-BB18-41D4-B0A6-F1A8CEE1B13A}"/>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130F03D-72E4-4E71-93EF-D8B838C9B7A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E14DA03-92D4-4232-A11F-231611E8AC3A}"/>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767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9C7C-4AFC-4D29-82D5-EC7D2238DE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68AEA6-9695-4269-95F1-E19EC8203209}"/>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F380725-34E8-449F-A24A-EF7B98ED13A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6E03780-15AB-4DB5-9D18-EDC18819A09A}"/>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189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706045-4B1B-449C-8E48-858B40F3607A}"/>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439CD25-E004-4ACE-96D4-ECE6E9E505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B44DC43A-5037-45E2-BF5B-CC5D5451E7DE}"/>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35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4135D-09F7-4220-BEEE-CEB03A78072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47419-95DF-468B-A2FD-9F0C577FFCB5}"/>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06CF8-82DC-4623-9971-36605FCCC30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45E3B-E9D6-4D23-A513-1B17FA6CE89A}"/>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8FC404C-B36F-4522-9C8D-46DA399223E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5928B9C-8D6E-4B3F-9370-040E108F8443}"/>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82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5B08-25EC-44DA-AC3C-F31A97C74D1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1D6662-DA0C-4696-83C2-0FE871641E8A}"/>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28834D-1BB6-457F-8B5C-B5FF584F5F4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D415EE-AFCE-4D65-8732-F2504FE12C1E}"/>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0E42F6C-9DF0-4053-9D53-FACB21401E8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CC15DB3-BAF0-40E9-B619-FFD44BF194D1}"/>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215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25F5-3465-4C05-8C22-F760EAFDB9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4A99A0-2190-4D38-A103-1061DF81A7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16F50-F02B-497F-A408-4A7A61668AE5}"/>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B3EF5A-4BAE-4BDD-914B-E5FC3E81BF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5DF06-346E-4EA0-9624-36B499037AE4}"/>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99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D801A-AA11-4743-B2FE-39C7ABFE8B72}"/>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18D492-4346-46C2-ACCF-C60AFF9702EE}"/>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C902A-FECD-4C20-8DD2-FDEB6962AC07}"/>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37463C-CEB2-4ADC-A0A4-2F4AAD0102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FA2509-4EA8-4516-8F9F-DFF478B65C92}"/>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592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10/14/2022</a:t>
            </a:fld>
            <a:endParaRPr lang="en-US"/>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082E7-24B4-48EF-B921-6327D7D0B57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EFC528-C397-4014-BEF1-D230E056BE6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90D2B-131C-4A50-BA76-E6BD3C5F190B}"/>
              </a:ext>
            </a:extLst>
          </p:cNvPr>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586B7-738E-4A28-AD8D-A6379D8C915D}" type="datetimeFigureOut">
              <a:rPr lang="en-US" smtClean="0">
                <a:solidFill>
                  <a:prstClr val="black">
                    <a:tint val="75000"/>
                  </a:prstClr>
                </a:solidFill>
              </a:rPr>
              <a:pPr/>
              <a:t>10/14/2022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509EFA2-C062-4A0D-9505-E3AF9AA9ACB2}"/>
              </a:ext>
            </a:extLst>
          </p:cNvPr>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86D9DC-41C6-4E96-952D-2F2218340050}"/>
              </a:ext>
            </a:extLst>
          </p:cNvPr>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57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3.png"/><Relationship Id="rId7"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audio" Target="../media/audio2.wav"/><Relationship Id="rId7" Type="http://schemas.openxmlformats.org/officeDocument/2006/relationships/image" Target="../media/image44.gif"/><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3.gif"/><Relationship Id="rId11" Type="http://schemas.openxmlformats.org/officeDocument/2006/relationships/image" Target="../media/image48.gif"/><Relationship Id="rId5" Type="http://schemas.openxmlformats.org/officeDocument/2006/relationships/image" Target="../media/image42.gif"/><Relationship Id="rId10" Type="http://schemas.openxmlformats.org/officeDocument/2006/relationships/image" Target="../media/image47.gif"/><Relationship Id="rId4" Type="http://schemas.openxmlformats.org/officeDocument/2006/relationships/image" Target="../media/image36.jpeg"/><Relationship Id="rId9" Type="http://schemas.openxmlformats.org/officeDocument/2006/relationships/image" Target="../media/image46.gif"/></Relationships>
</file>

<file path=ppt/slides/_rels/slide19.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2.wav"/><Relationship Id="rId7" Type="http://schemas.openxmlformats.org/officeDocument/2006/relationships/image" Target="../media/image43.gif"/><Relationship Id="rId12" Type="http://schemas.openxmlformats.org/officeDocument/2006/relationships/image" Target="../media/image48.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47.gif"/><Relationship Id="rId5" Type="http://schemas.openxmlformats.org/officeDocument/2006/relationships/image" Target="../media/image42.gif"/><Relationship Id="rId10" Type="http://schemas.openxmlformats.org/officeDocument/2006/relationships/image" Target="../media/image46.gif"/><Relationship Id="rId4" Type="http://schemas.openxmlformats.org/officeDocument/2006/relationships/image" Target="../media/image36.jpeg"/><Relationship Id="rId9" Type="http://schemas.openxmlformats.org/officeDocument/2006/relationships/image" Target="../media/image45.gif"/></Relationships>
</file>

<file path=ppt/slides/_rels/slide2.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2.png"/><Relationship Id="rId7" Type="http://schemas.openxmlformats.org/officeDocument/2006/relationships/image" Target="../media/image5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50.gif"/><Relationship Id="rId3" Type="http://schemas.openxmlformats.org/officeDocument/2006/relationships/audio" Target="../media/audio3.wav"/><Relationship Id="rId7" Type="http://schemas.openxmlformats.org/officeDocument/2006/relationships/image" Target="../media/image43.gif"/><Relationship Id="rId12" Type="http://schemas.openxmlformats.org/officeDocument/2006/relationships/image" Target="../media/image48.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47.gif"/><Relationship Id="rId5" Type="http://schemas.openxmlformats.org/officeDocument/2006/relationships/image" Target="../media/image42.gif"/><Relationship Id="rId10" Type="http://schemas.openxmlformats.org/officeDocument/2006/relationships/image" Target="../media/image46.gif"/><Relationship Id="rId4" Type="http://schemas.openxmlformats.org/officeDocument/2006/relationships/image" Target="../media/image36.jpeg"/><Relationship Id="rId9" Type="http://schemas.openxmlformats.org/officeDocument/2006/relationships/image" Target="../media/image45.gif"/></Relationships>
</file>

<file path=ppt/slides/_rels/slide21.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48.gif"/><Relationship Id="rId3" Type="http://schemas.openxmlformats.org/officeDocument/2006/relationships/audio" Target="../media/audio4.wav"/><Relationship Id="rId7" Type="http://schemas.openxmlformats.org/officeDocument/2006/relationships/image" Target="../media/image44.gif"/><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3.gif"/><Relationship Id="rId11" Type="http://schemas.openxmlformats.org/officeDocument/2006/relationships/image" Target="../media/image38.png"/><Relationship Id="rId5" Type="http://schemas.openxmlformats.org/officeDocument/2006/relationships/image" Target="../media/image42.gif"/><Relationship Id="rId10" Type="http://schemas.openxmlformats.org/officeDocument/2006/relationships/image" Target="../media/image50.gif"/><Relationship Id="rId4" Type="http://schemas.openxmlformats.org/officeDocument/2006/relationships/image" Target="../media/image36.jpeg"/><Relationship Id="rId9" Type="http://schemas.openxmlformats.org/officeDocument/2006/relationships/image" Target="../media/image47.gif"/></Relationships>
</file>

<file path=ppt/slides/_rels/slide22.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image" Target="../media/image51.gif"/><Relationship Id="rId7" Type="http://schemas.openxmlformats.org/officeDocument/2006/relationships/image" Target="../media/image55.gif"/><Relationship Id="rId2" Type="http://schemas.openxmlformats.org/officeDocument/2006/relationships/image" Target="../media/image36.jpeg"/><Relationship Id="rId1" Type="http://schemas.openxmlformats.org/officeDocument/2006/relationships/slideLayout" Target="../slideLayouts/slideLayout12.xml"/><Relationship Id="rId6" Type="http://schemas.openxmlformats.org/officeDocument/2006/relationships/image" Target="../media/image54.gif"/><Relationship Id="rId11" Type="http://schemas.openxmlformats.org/officeDocument/2006/relationships/image" Target="../media/image57.gif"/><Relationship Id="rId5" Type="http://schemas.openxmlformats.org/officeDocument/2006/relationships/image" Target="../media/image53.gif"/><Relationship Id="rId10" Type="http://schemas.openxmlformats.org/officeDocument/2006/relationships/image" Target="../media/image50.gif"/><Relationship Id="rId4" Type="http://schemas.openxmlformats.org/officeDocument/2006/relationships/image" Target="../media/image52.gif"/><Relationship Id="rId9" Type="http://schemas.openxmlformats.org/officeDocument/2006/relationships/image" Target="../media/image56.gif"/></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0.png"/><Relationship Id="rId3" Type="http://schemas.openxmlformats.org/officeDocument/2006/relationships/image" Target="../media/image48.png"/><Relationship Id="rId7" Type="http://schemas.openxmlformats.org/officeDocument/2006/relationships/image" Target="../media/image56.png"/><Relationship Id="rId12" Type="http://schemas.openxmlformats.org/officeDocument/2006/relationships/image" Target="../media/image61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0.png"/><Relationship Id="rId5" Type="http://schemas.openxmlformats.org/officeDocument/2006/relationships/image" Target="../media/image520.png"/><Relationship Id="rId15" Type="http://schemas.openxmlformats.org/officeDocument/2006/relationships/image" Target="../media/image62.png"/><Relationship Id="rId10" Type="http://schemas.openxmlformats.org/officeDocument/2006/relationships/image" Target="../media/image590.png"/><Relationship Id="rId4" Type="http://schemas.openxmlformats.org/officeDocument/2006/relationships/image" Target="../media/image490.png"/><Relationship Id="rId9" Type="http://schemas.openxmlformats.org/officeDocument/2006/relationships/image" Target="../media/image58.png"/><Relationship Id="rId14" Type="http://schemas.openxmlformats.org/officeDocument/2006/relationships/image" Target="../media/image700.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0.png"/><Relationship Id="rId1" Type="http://schemas.openxmlformats.org/officeDocument/2006/relationships/slideLayout" Target="../slideLayouts/slideLayout2.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0.png"/><Relationship Id="rId10" Type="http://schemas.openxmlformats.org/officeDocument/2006/relationships/image" Target="../media/image20.png"/><Relationship Id="rId4" Type="http://schemas.openxmlformats.org/officeDocument/2006/relationships/image" Target="../media/image140.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65.png"/><Relationship Id="rId2"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72.png"/><Relationship Id="rId5" Type="http://schemas.openxmlformats.org/officeDocument/2006/relationships/image" Target="../media/image63.png"/><Relationship Id="rId10" Type="http://schemas.openxmlformats.org/officeDocument/2006/relationships/image" Target="../media/image71.png"/><Relationship Id="rId4" Type="http://schemas.openxmlformats.org/officeDocument/2006/relationships/image" Target="../media/image54.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47" y="2649819"/>
            <a:ext cx="7197725" cy="3350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9839" y="509886"/>
            <a:ext cx="6312947" cy="1323439"/>
          </a:xfrm>
          <a:prstGeom prst="rect">
            <a:avLst/>
          </a:prstGeom>
          <a:noFill/>
        </p:spPr>
        <p:txBody>
          <a:bodyPr wrap="none" lIns="91440" tIns="45720" rIns="91440" bIns="45720">
            <a:spAutoFit/>
          </a:bodyPr>
          <a:lstStyle/>
          <a:p>
            <a:pPr algn="ctr"/>
            <a:r>
              <a:rPr lang="en-US" sz="8000" b="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endParaRPr lang="en-US" sz="80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1026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istrator\Downloads\—Pngtree—annoyed little girl thinking about_547296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71" r="31309" b="8869"/>
          <a:stretch/>
        </p:blipFill>
        <p:spPr bwMode="auto">
          <a:xfrm>
            <a:off x="152401" y="685802"/>
            <a:ext cx="2289987" cy="3966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istrator\Downloads\—Pngtree—annoyed little girl thinking about_547296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958" r="14822" b="77187"/>
          <a:stretch/>
        </p:blipFill>
        <p:spPr bwMode="auto">
          <a:xfrm rot="16046083">
            <a:off x="1715672" y="216352"/>
            <a:ext cx="1115303" cy="11450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55723" y="1407891"/>
            <a:ext cx="5678677" cy="954107"/>
          </a:xfrm>
          <a:prstGeom prst="rect">
            <a:avLst/>
          </a:prstGeom>
        </p:spPr>
        <p:txBody>
          <a:bodyPr wrap="square">
            <a:spAutoFit/>
          </a:bodyPr>
          <a:lstStyle/>
          <a:p>
            <a:r>
              <a:rPr lang="pt-BR" sz="2800" smtClean="0">
                <a:solidFill>
                  <a:srgbClr val="0000CC"/>
                </a:solidFill>
                <a:latin typeface="Times New Roman" pitchFamily="18" charset="0"/>
                <a:cs typeface="Times New Roman" pitchFamily="18" charset="0"/>
              </a:rPr>
              <a:t>Muốn tìm ước chung của hai số tự nhiên khác 0 ta làm thế nào?</a:t>
            </a:r>
            <a:endParaRPr lang="en-US" sz="2800">
              <a:solidFill>
                <a:srgbClr val="0000CC"/>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870237" y="2668814"/>
                <a:ext cx="4191000" cy="523220"/>
              </a:xfrm>
              <a:prstGeom prst="rect">
                <a:avLst/>
              </a:prstGeom>
            </p:spPr>
            <p:txBody>
              <a:bodyPr wrap="square">
                <a:spAutoFit/>
              </a:bodyPr>
              <a:lstStyle/>
              <a:p>
                <a:r>
                  <a:rPr lang="pt-BR" sz="2800" b="1" smtClean="0">
                    <a:latin typeface="Times New Roman" pitchFamily="18" charset="0"/>
                    <a:cs typeface="Times New Roman" pitchFamily="18" charset="0"/>
                  </a:rPr>
                  <a:t>Cách tìm </a:t>
                </a:r>
                <a14:m>
                  <m:oMath xmlns:m="http://schemas.openxmlformats.org/officeDocument/2006/math">
                    <m:r>
                      <a:rPr lang="en-US" sz="2800" b="1" i="0" smtClean="0">
                        <a:latin typeface="Cambria Math"/>
                        <a:cs typeface="Times New Roman" pitchFamily="18" charset="0"/>
                      </a:rPr>
                      <m:t>Ư</m:t>
                    </m:r>
                    <m:r>
                      <a:rPr lang="pt-BR" sz="2800" b="1" i="0" smtClean="0">
                        <a:latin typeface="Cambria Math"/>
                        <a:cs typeface="Times New Roman" pitchFamily="18" charset="0"/>
                      </a:rPr>
                      <m:t>𝐂</m:t>
                    </m:r>
                    <m:r>
                      <a:rPr lang="pt-BR" sz="2800" b="1" i="0" smtClean="0">
                        <a:latin typeface="Cambria Math"/>
                        <a:cs typeface="Times New Roman" pitchFamily="18" charset="0"/>
                      </a:rPr>
                      <m:t>(</m:t>
                    </m:r>
                    <m:r>
                      <a:rPr lang="pt-BR" sz="2800" b="1" i="0" smtClean="0">
                        <a:latin typeface="Cambria Math"/>
                        <a:cs typeface="Times New Roman" pitchFamily="18" charset="0"/>
                      </a:rPr>
                      <m:t>𝐚</m:t>
                    </m:r>
                    <m:r>
                      <a:rPr lang="pt-BR" sz="2800" b="1" i="0" smtClean="0">
                        <a:latin typeface="Cambria Math"/>
                        <a:cs typeface="Times New Roman" pitchFamily="18" charset="0"/>
                      </a:rPr>
                      <m:t>;</m:t>
                    </m:r>
                    <m:r>
                      <a:rPr lang="pt-BR" sz="2800" b="1" i="0" smtClean="0">
                        <a:latin typeface="Cambria Math"/>
                        <a:cs typeface="Times New Roman" pitchFamily="18" charset="0"/>
                      </a:rPr>
                      <m:t>𝐛</m:t>
                    </m:r>
                    <m:r>
                      <a:rPr lang="pt-BR" sz="2800" b="1" i="0" smtClean="0">
                        <a:latin typeface="Cambria Math"/>
                        <a:cs typeface="Times New Roman" pitchFamily="18" charset="0"/>
                      </a:rPr>
                      <m:t>)</m:t>
                    </m:r>
                  </m:oMath>
                </a14:m>
                <a:endParaRPr lang="en-US" sz="2800" b="1">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870237" y="2668814"/>
                <a:ext cx="4191000" cy="523220"/>
              </a:xfrm>
              <a:prstGeom prst="rect">
                <a:avLst/>
              </a:prstGeom>
              <a:blipFill rotWithShape="1">
                <a:blip r:embed="rId4"/>
                <a:stretch>
                  <a:fillRect l="-3057"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870237" y="3563257"/>
                <a:ext cx="4191000" cy="523220"/>
              </a:xfrm>
              <a:prstGeom prst="rect">
                <a:avLst/>
              </a:prstGeom>
            </p:spPr>
            <p:txBody>
              <a:bodyPr wrap="square">
                <a:spAutoFit/>
              </a:bodyPr>
              <a:lstStyle/>
              <a:p>
                <a:r>
                  <a:rPr lang="pt-BR" sz="2800" smtClean="0">
                    <a:latin typeface="Times New Roman" pitchFamily="18" charset="0"/>
                    <a:cs typeface="Times New Roman" pitchFamily="18" charset="0"/>
                  </a:rPr>
                  <a:t>- Tìm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𝑎</m:t>
                    </m:r>
                    <m:r>
                      <a:rPr lang="pt-BR" sz="2800" i="1" smtClean="0">
                        <a:latin typeface="Cambria Math"/>
                        <a:cs typeface="Times New Roman" pitchFamily="18" charset="0"/>
                      </a:rPr>
                      <m:t>)</m:t>
                    </m:r>
                  </m:oMath>
                </a14:m>
                <a:endParaRPr lang="en-US" sz="2800">
                  <a:latin typeface="Times New Roman" pitchFamily="18" charset="0"/>
                  <a:cs typeface="Times New Roman"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70237" y="3563257"/>
                <a:ext cx="4191000" cy="523220"/>
              </a:xfrm>
              <a:prstGeom prst="rect">
                <a:avLst/>
              </a:prstGeom>
              <a:blipFill rotWithShape="1">
                <a:blip r:embed="rId5"/>
                <a:stretch>
                  <a:fillRect l="-3057" t="-11765"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870237" y="4238877"/>
                <a:ext cx="4191000" cy="523220"/>
              </a:xfrm>
              <a:prstGeom prst="rect">
                <a:avLst/>
              </a:prstGeom>
            </p:spPr>
            <p:txBody>
              <a:bodyPr wrap="square">
                <a:spAutoFit/>
              </a:bodyPr>
              <a:lstStyle/>
              <a:p>
                <a:r>
                  <a:rPr lang="pt-BR" sz="2800" smtClean="0">
                    <a:latin typeface="Times New Roman" pitchFamily="18" charset="0"/>
                    <a:cs typeface="Times New Roman" pitchFamily="18" charset="0"/>
                  </a:rPr>
                  <a:t>- Tìm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𝑏</m:t>
                    </m:r>
                    <m:r>
                      <a:rPr lang="pt-BR" sz="2800" i="1" smtClean="0">
                        <a:latin typeface="Cambria Math"/>
                        <a:cs typeface="Times New Roman" pitchFamily="18" charset="0"/>
                      </a:rPr>
                      <m:t>)</m:t>
                    </m:r>
                  </m:oMath>
                </a14:m>
                <a:endParaRPr lang="en-US" sz="2800">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870237" y="4238877"/>
                <a:ext cx="4191000" cy="523220"/>
              </a:xfrm>
              <a:prstGeom prst="rect">
                <a:avLst/>
              </a:prstGeom>
              <a:blipFill rotWithShape="1">
                <a:blip r:embed="rId6"/>
                <a:stretch>
                  <a:fillRect l="-3057"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9601" y="5007926"/>
                <a:ext cx="8300499" cy="523220"/>
              </a:xfrm>
              <a:prstGeom prst="rect">
                <a:avLst/>
              </a:prstGeom>
            </p:spPr>
            <p:txBody>
              <a:bodyPr wrap="square">
                <a:spAutoFit/>
              </a:bodyPr>
              <a:lstStyle/>
              <a:p>
                <a:r>
                  <a:rPr lang="pt-BR" sz="2800" smtClean="0">
                    <a:latin typeface="Times New Roman" pitchFamily="18" charset="0"/>
                    <a:cs typeface="Times New Roman" pitchFamily="18" charset="0"/>
                  </a:rPr>
                  <a:t>- Tìm các phần tử chung của hai tập hợp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𝑎</m:t>
                    </m:r>
                    <m:r>
                      <a:rPr lang="pt-BR" sz="2800" i="1" smtClean="0">
                        <a:latin typeface="Cambria Math"/>
                        <a:cs typeface="Times New Roman" pitchFamily="18" charset="0"/>
                      </a:rPr>
                      <m:t>) </m:t>
                    </m:r>
                  </m:oMath>
                </a14:m>
                <a:r>
                  <a:rPr lang="pt-BR" sz="2800" smtClean="0">
                    <a:latin typeface="Times New Roman" pitchFamily="18" charset="0"/>
                    <a:cs typeface="Times New Roman" pitchFamily="18" charset="0"/>
                  </a:rPr>
                  <a:t>và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𝑏</m:t>
                    </m:r>
                    <m:r>
                      <a:rPr lang="pt-BR" sz="2800" i="1" smtClean="0">
                        <a:latin typeface="Cambria Math"/>
                        <a:cs typeface="Times New Roman" pitchFamily="18" charset="0"/>
                      </a:rPr>
                      <m:t>)</m:t>
                    </m:r>
                  </m:oMath>
                </a14:m>
                <a:endParaRPr lang="en-US" sz="2800">
                  <a:latin typeface="Times New Roman" pitchFamily="18" charset="0"/>
                  <a:cs typeface="Times New Roman"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09600" y="5007926"/>
                <a:ext cx="8300499" cy="523220"/>
              </a:xfrm>
              <a:prstGeom prst="rect">
                <a:avLst/>
              </a:prstGeom>
              <a:blipFill rotWithShape="1">
                <a:blip r:embed="rId7"/>
                <a:stretch>
                  <a:fillRect l="-1468" t="-11765"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12837" y="5801380"/>
                <a:ext cx="7645363" cy="523220"/>
              </a:xfrm>
              <a:prstGeom prst="rect">
                <a:avLst/>
              </a:prstGeom>
            </p:spPr>
            <p:txBody>
              <a:bodyPr wrap="square">
                <a:spAutoFit/>
              </a:bodyPr>
              <a:lstStyle/>
              <a:p>
                <a:r>
                  <a:rPr lang="pt-BR" sz="2800" smtClean="0">
                    <a:latin typeface="Times New Roman" pitchFamily="18" charset="0"/>
                    <a:cs typeface="Times New Roman" pitchFamily="18" charset="0"/>
                  </a:rPr>
                  <a:t>Tập hợp các phần tử chung đó chính là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𝐶</m:t>
                    </m:r>
                    <m:r>
                      <a:rPr lang="pt-BR" sz="2800" i="1" smtClean="0">
                        <a:latin typeface="Cambria Math"/>
                        <a:cs typeface="Times New Roman" pitchFamily="18" charset="0"/>
                      </a:rPr>
                      <m:t>(</m:t>
                    </m:r>
                    <m:r>
                      <a:rPr lang="pt-BR" sz="2800" i="1" smtClean="0">
                        <a:latin typeface="Cambria Math"/>
                        <a:cs typeface="Times New Roman" pitchFamily="18" charset="0"/>
                      </a:rPr>
                      <m:t>𝑎</m:t>
                    </m:r>
                    <m:r>
                      <a:rPr lang="pt-BR" sz="2800" i="1" smtClean="0">
                        <a:latin typeface="Cambria Math"/>
                        <a:cs typeface="Times New Roman" pitchFamily="18" charset="0"/>
                      </a:rPr>
                      <m:t>;</m:t>
                    </m:r>
                    <m:r>
                      <a:rPr lang="pt-BR" sz="2800" i="1" smtClean="0">
                        <a:latin typeface="Cambria Math"/>
                        <a:cs typeface="Times New Roman" pitchFamily="18" charset="0"/>
                      </a:rPr>
                      <m:t>𝑏</m:t>
                    </m:r>
                    <m:r>
                      <a:rPr lang="pt-BR" sz="2800" i="1" smtClean="0">
                        <a:latin typeface="Cambria Math"/>
                        <a:cs typeface="Times New Roman" pitchFamily="18" charset="0"/>
                      </a:rPr>
                      <m:t>)</m:t>
                    </m:r>
                  </m:oMath>
                </a14:m>
                <a:endParaRPr lang="en-US" sz="2800">
                  <a:latin typeface="Times New Roman" pitchFamily="18" charset="0"/>
                  <a:cs typeface="Times New Roman"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12837" y="5801380"/>
                <a:ext cx="7645363" cy="523220"/>
              </a:xfrm>
              <a:prstGeom prst="rect">
                <a:avLst/>
              </a:prstGeom>
              <a:blipFill rotWithShape="1">
                <a:blip r:embed="rId8"/>
                <a:stretch>
                  <a:fillRect l="-1594"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14223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770" t="32652" r="17901" b="51394"/>
          <a:stretch/>
        </p:blipFill>
        <p:spPr bwMode="auto">
          <a:xfrm>
            <a:off x="152400" y="3276600"/>
            <a:ext cx="8915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5" t="-44" r="46918" b="45416"/>
          <a:stretch/>
        </p:blipFill>
        <p:spPr bwMode="auto">
          <a:xfrm>
            <a:off x="914400" y="-3302"/>
            <a:ext cx="6858000" cy="312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6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926718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Administrator\Downloads\—Pngtree—group discussion learn life learning_381625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1312" y="2756709"/>
            <a:ext cx="3796493" cy="379649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 y="3230621"/>
            <a:ext cx="3071867" cy="65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a:spLocks noChangeArrowheads="1"/>
          </p:cNvSpPr>
          <p:nvPr/>
        </p:nvSpPr>
        <p:spPr bwMode="auto">
          <a:xfrm>
            <a:off x="0" y="4110335"/>
            <a:ext cx="548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CC"/>
                </a:solidFill>
                <a:effectLst/>
                <a:latin typeface="Times New Roman" pitchFamily="18" charset="0"/>
                <a:ea typeface="Arial" pitchFamily="34" charset="0"/>
                <a:cs typeface="Times New Roman" pitchFamily="18" charset="0"/>
              </a:rPr>
              <a:t> ƯCLN(90; 10) = 10, vì 90 chia</a:t>
            </a:r>
            <a:r>
              <a:rPr kumimoji="0" lang="vi-VN" sz="2400" b="0" i="0" u="none" strike="noStrike" cap="none" normalizeH="0" smtClean="0">
                <a:ln>
                  <a:noFill/>
                </a:ln>
                <a:solidFill>
                  <a:srgbClr val="0000CC"/>
                </a:solidFill>
                <a:effectLst/>
                <a:latin typeface="Times New Roman" pitchFamily="18" charset="0"/>
                <a:ea typeface="Arial" pitchFamily="34" charset="0"/>
                <a:cs typeface="Times New Roman" pitchFamily="18" charset="0"/>
              </a:rPr>
              <a:t> hết cho 10</a:t>
            </a:r>
            <a:endParaRPr kumimoji="0" lang="vi-VN" sz="3200" b="0" i="0" u="none" strike="noStrike" cap="none" normalizeH="0" baseline="0" smtClean="0">
              <a:ln>
                <a:noFill/>
              </a:ln>
              <a:solidFill>
                <a:srgbClr val="0000CC"/>
              </a:solidFill>
              <a:effectLst/>
              <a:latin typeface="Arial" pitchFamily="34" charset="0"/>
              <a:cs typeface="Arial" pitchFamily="34" charset="0"/>
            </a:endParaRPr>
          </a:p>
        </p:txBody>
      </p:sp>
      <p:graphicFrame>
        <p:nvGraphicFramePr>
          <p:cNvPr id="9" name="Object 8"/>
          <p:cNvGraphicFramePr>
            <a:graphicFrameLocks noChangeAspect="1"/>
          </p:cNvGraphicFramePr>
          <p:nvPr/>
        </p:nvGraphicFramePr>
        <p:xfrm>
          <a:off x="0" y="457200"/>
          <a:ext cx="76200" cy="190500"/>
        </p:xfrm>
        <a:graphic>
          <a:graphicData uri="http://schemas.openxmlformats.org/presentationml/2006/ole">
            <mc:AlternateContent xmlns:mc="http://schemas.openxmlformats.org/markup-compatibility/2006">
              <mc:Choice xmlns:v="urn:schemas-microsoft-com:vml" Requires="v">
                <p:oleObj spid="_x0000_s8209" name="Equation" r:id="rId6" imgW="76233" imgH="190583" progId="Equation.DSMT4">
                  <p:embed/>
                </p:oleObj>
              </mc:Choice>
              <mc:Fallback>
                <p:oleObj name="Equation" r:id="rId6" imgW="76233" imgH="190583"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762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493815"/>
            <a:ext cx="3642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10</a:t>
            </a: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1958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54200"/>
            <a:ext cx="990600" cy="508000"/>
          </a:xfrm>
        </p:spPr>
        <p:txBody>
          <a:bodyPr>
            <a:noAutofit/>
          </a:bodyPr>
          <a:lstStyle/>
          <a:p>
            <a:pPr algn="l"/>
            <a:r>
              <a:rPr lang="vi-VN" sz="2800" smtClean="0">
                <a:solidFill>
                  <a:srgbClr val="0000CC"/>
                </a:solidFill>
              </a:rPr>
              <a:t>Giải:</a:t>
            </a:r>
            <a:endParaRPr lang="vi-VN" sz="2800">
              <a:solidFill>
                <a:srgbClr val="0000CC"/>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296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28600" y="2438400"/>
            <a:ext cx="8229600" cy="2819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2800" smtClean="0">
                <a:solidFill>
                  <a:srgbClr val="0000CC"/>
                </a:solidFill>
              </a:rPr>
              <a:t>Ta có: ƯCLN(12; 15) = 3.Nên:</a:t>
            </a:r>
            <a:br>
              <a:rPr lang="vi-VN" sz="2800" smtClean="0">
                <a:solidFill>
                  <a:srgbClr val="0000CC"/>
                </a:solidFill>
              </a:rPr>
            </a:br>
            <a:r>
              <a:rPr lang="vi-VN" sz="2800" smtClean="0">
                <a:solidFill>
                  <a:srgbClr val="0000CC"/>
                </a:solidFill>
              </a:rPr>
              <a:t>Mỗi bạn được bố chia cho:</a:t>
            </a:r>
            <a:br>
              <a:rPr lang="vi-VN" sz="2800" smtClean="0">
                <a:solidFill>
                  <a:srgbClr val="0000CC"/>
                </a:solidFill>
              </a:rPr>
            </a:br>
            <a:r>
              <a:rPr lang="vi-VN" sz="2800" smtClean="0">
                <a:solidFill>
                  <a:srgbClr val="0000CC"/>
                </a:solidFill>
              </a:rPr>
              <a:t> + 12:3 = 4 (quả bóng màu xanh)</a:t>
            </a:r>
            <a:br>
              <a:rPr lang="vi-VN" sz="2800" smtClean="0">
                <a:solidFill>
                  <a:srgbClr val="0000CC"/>
                </a:solidFill>
              </a:rPr>
            </a:br>
            <a:r>
              <a:rPr lang="vi-VN" sz="2800" smtClean="0">
                <a:solidFill>
                  <a:srgbClr val="0000CC"/>
                </a:solidFill>
              </a:rPr>
              <a:t> + 15 : 3 = 5 (quả bóng mầu đỏ)</a:t>
            </a:r>
            <a:br>
              <a:rPr lang="vi-VN" sz="2800" smtClean="0">
                <a:solidFill>
                  <a:srgbClr val="0000CC"/>
                </a:solidFill>
              </a:rPr>
            </a:br>
            <a:endParaRPr lang="vi-VN" sz="2800">
              <a:solidFill>
                <a:srgbClr val="0000CC"/>
              </a:solidFill>
            </a:endParaRPr>
          </a:p>
        </p:txBody>
      </p:sp>
    </p:spTree>
    <p:extLst>
      <p:ext uri="{BB962C8B-B14F-4D97-AF65-F5344CB8AC3E}">
        <p14:creationId xmlns:p14="http://schemas.microsoft.com/office/powerpoint/2010/main" val="319858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667006"/>
            <a:ext cx="8229600" cy="4525963"/>
          </a:xfrm>
        </p:spPr>
        <p:txBody>
          <a:bodyPr>
            <a:normAutofit/>
          </a:bodyPr>
          <a:lstStyle/>
          <a:p>
            <a:r>
              <a:rPr lang="vi-VN" sz="2400" smtClean="0"/>
              <a:t>Ư(36</a:t>
            </a:r>
            <a:r>
              <a:rPr lang="vi-VN" sz="2400"/>
              <a:t>) = {1; 2; 3; 4; 6; 9;12;18;36}</a:t>
            </a:r>
          </a:p>
          <a:p>
            <a:r>
              <a:rPr lang="vi-VN" sz="2400"/>
              <a:t>Ư(40) = {1; 2; 4; 5; 8; 10; 20; 40}</a:t>
            </a:r>
          </a:p>
          <a:p>
            <a:r>
              <a:rPr lang="vi-VN" sz="2400"/>
              <a:t>ƯC(36; 40) = {1; 2; 4}</a:t>
            </a:r>
          </a:p>
          <a:p>
            <a:r>
              <a:rPr lang="vi-VN" sz="2400"/>
              <a:t>a) Có thể chia lớp thành 1; 2; 4 nhóm</a:t>
            </a:r>
          </a:p>
          <a:p>
            <a:r>
              <a:rPr lang="vi-VN" sz="2400"/>
              <a:t>b) Có thể chia nhiều nhất là 4 nhóm Hs, khi đó:</a:t>
            </a:r>
          </a:p>
          <a:p>
            <a:pPr marL="0" indent="0">
              <a:buNone/>
            </a:pPr>
            <a:endParaRPr lang="vi-VN" sz="2400" b="1"/>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918754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 y="2510145"/>
            <a:ext cx="764953" cy="461665"/>
          </a:xfrm>
          <a:prstGeom prst="rect">
            <a:avLst/>
          </a:prstGeom>
        </p:spPr>
        <p:txBody>
          <a:bodyPr wrap="none">
            <a:spAutoFit/>
          </a:bodyPr>
          <a:lstStyle/>
          <a:p>
            <a:r>
              <a:rPr lang="vi-VN" sz="2400" b="1" smtClean="0">
                <a:solidFill>
                  <a:srgbClr val="FF0000"/>
                </a:solidFill>
              </a:rPr>
              <a:t>Giải</a:t>
            </a:r>
            <a:endParaRPr lang="vi-VN" sz="2400" b="1">
              <a:solidFill>
                <a:srgbClr val="FF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374431144"/>
              </p:ext>
            </p:extLst>
          </p:nvPr>
        </p:nvGraphicFramePr>
        <p:xfrm>
          <a:off x="609600" y="5029200"/>
          <a:ext cx="7772400" cy="1682496"/>
        </p:xfrm>
        <a:graphic>
          <a:graphicData uri="http://schemas.openxmlformats.org/drawingml/2006/table">
            <a:tbl>
              <a:tblPr firstRow="1" firstCol="1" bandRow="1">
                <a:tableStyleId>{5C22544A-7EE6-4342-B048-85BDC9FD1C3A}</a:tableStyleId>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19100">
                <a:tc>
                  <a:txBody>
                    <a:bodyPr/>
                    <a:lstStyle/>
                    <a:p>
                      <a:pPr algn="ctr">
                        <a:lnSpc>
                          <a:spcPct val="115000"/>
                        </a:lnSpc>
                        <a:spcAft>
                          <a:spcPts val="0"/>
                        </a:spcAft>
                      </a:pPr>
                      <a:r>
                        <a:rPr lang="vi-VN" sz="2400">
                          <a:effectLst/>
                        </a:rPr>
                        <a:t>Số nhóm</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Số nam</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Số nữ</a:t>
                      </a:r>
                      <a:endParaRPr lang="vi-VN" sz="1800">
                        <a:effectLst/>
                        <a:latin typeface="Arial"/>
                        <a:ea typeface="Arial"/>
                        <a:cs typeface="Times New Roman"/>
                      </a:endParaRPr>
                    </a:p>
                  </a:txBody>
                  <a:tcPr marL="68580" marR="68580" marT="0" marB="0"/>
                </a:tc>
                <a:extLst>
                  <a:ext uri="{0D108BD9-81ED-4DB2-BD59-A6C34878D82A}">
                    <a16:rowId xmlns:a16="http://schemas.microsoft.com/office/drawing/2014/main" val="10000"/>
                  </a:ext>
                </a:extLst>
              </a:tr>
              <a:tr h="419100">
                <a:tc>
                  <a:txBody>
                    <a:bodyPr/>
                    <a:lstStyle/>
                    <a:p>
                      <a:pPr algn="ctr">
                        <a:lnSpc>
                          <a:spcPct val="115000"/>
                        </a:lnSpc>
                        <a:spcAft>
                          <a:spcPts val="0"/>
                        </a:spcAft>
                      </a:pPr>
                      <a:r>
                        <a:rPr lang="vi-VN" sz="2400">
                          <a:effectLst/>
                        </a:rPr>
                        <a:t>1</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36</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40</a:t>
                      </a:r>
                      <a:endParaRPr lang="vi-VN" sz="1800">
                        <a:effectLst/>
                        <a:latin typeface="Arial"/>
                        <a:ea typeface="Arial"/>
                        <a:cs typeface="Times New Roman"/>
                      </a:endParaRPr>
                    </a:p>
                  </a:txBody>
                  <a:tcPr marL="68580" marR="68580" marT="0" marB="0"/>
                </a:tc>
                <a:extLst>
                  <a:ext uri="{0D108BD9-81ED-4DB2-BD59-A6C34878D82A}">
                    <a16:rowId xmlns:a16="http://schemas.microsoft.com/office/drawing/2014/main" val="10001"/>
                  </a:ext>
                </a:extLst>
              </a:tr>
              <a:tr h="419100">
                <a:tc>
                  <a:txBody>
                    <a:bodyPr/>
                    <a:lstStyle/>
                    <a:p>
                      <a:pPr algn="ctr">
                        <a:lnSpc>
                          <a:spcPct val="115000"/>
                        </a:lnSpc>
                        <a:spcAft>
                          <a:spcPts val="0"/>
                        </a:spcAft>
                      </a:pPr>
                      <a:r>
                        <a:rPr lang="vi-VN" sz="2400">
                          <a:effectLst/>
                        </a:rPr>
                        <a:t>2</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18</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20</a:t>
                      </a:r>
                      <a:endParaRPr lang="vi-VN" sz="1800">
                        <a:effectLst/>
                        <a:latin typeface="Arial"/>
                        <a:ea typeface="Arial"/>
                        <a:cs typeface="Times New Roman"/>
                      </a:endParaRPr>
                    </a:p>
                  </a:txBody>
                  <a:tcPr marL="68580" marR="68580" marT="0" marB="0"/>
                </a:tc>
                <a:extLst>
                  <a:ext uri="{0D108BD9-81ED-4DB2-BD59-A6C34878D82A}">
                    <a16:rowId xmlns:a16="http://schemas.microsoft.com/office/drawing/2014/main" val="10002"/>
                  </a:ext>
                </a:extLst>
              </a:tr>
              <a:tr h="419100">
                <a:tc>
                  <a:txBody>
                    <a:bodyPr/>
                    <a:lstStyle/>
                    <a:p>
                      <a:pPr algn="ctr">
                        <a:lnSpc>
                          <a:spcPct val="115000"/>
                        </a:lnSpc>
                        <a:spcAft>
                          <a:spcPts val="0"/>
                        </a:spcAft>
                      </a:pPr>
                      <a:r>
                        <a:rPr lang="vi-VN" sz="2400">
                          <a:effectLst/>
                        </a:rPr>
                        <a:t>4</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9</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10</a:t>
                      </a:r>
                      <a:endParaRPr lang="vi-VN" sz="1800">
                        <a:effectLst/>
                        <a:latin typeface="Arial"/>
                        <a:ea typeface="Arial"/>
                        <a:cs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8524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38491B-E4F8-4DC3-9DEE-AAB83EDA8A0D}"/>
              </a:ext>
            </a:extLst>
          </p:cNvPr>
          <p:cNvPicPr>
            <a:picLocks noChangeAspect="1"/>
          </p:cNvPicPr>
          <p:nvPr/>
        </p:nvPicPr>
        <p:blipFill>
          <a:blip r:embed="rId3"/>
          <a:stretch>
            <a:fillRect/>
          </a:stretch>
        </p:blipFill>
        <p:spPr>
          <a:xfrm>
            <a:off x="1422530" y="804441"/>
            <a:ext cx="6298941"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1CA2A813-2228-4B8F-B454-D1A2A99A0EB9}"/>
              </a:ext>
            </a:extLst>
          </p:cNvPr>
          <p:cNvSpPr txBox="1"/>
          <p:nvPr/>
        </p:nvSpPr>
        <p:spPr>
          <a:xfrm>
            <a:off x="1380695" y="2828839"/>
            <a:ext cx="6382621" cy="2308324"/>
          </a:xfrm>
          <a:prstGeom prst="rect">
            <a:avLst/>
          </a:prstGeom>
          <a:noFill/>
        </p:spPr>
        <p:txBody>
          <a:bodyPr>
            <a:spAutoFit/>
          </a:bodyPr>
          <a:lstStyle/>
          <a:p>
            <a:pPr algn="ctr">
              <a:defRPr/>
            </a:pPr>
            <a:r>
              <a:rPr lang="en-US" sz="7200" b="1">
                <a:ln w="38100">
                  <a:solidFill>
                    <a:prstClr val="black"/>
                  </a:solidFill>
                </a:ln>
                <a:solidFill>
                  <a:srgbClr val="FFFF00"/>
                </a:solidFill>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6" name="Row_Row_Row_Your_Boat">
            <a:hlinkClick r:id="" action="ppaction://media"/>
            <a:extLst>
              <a:ext uri="{FF2B5EF4-FFF2-40B4-BE49-F238E27FC236}">
                <a16:creationId xmlns:a16="http://schemas.microsoft.com/office/drawing/2014/main" id="{55061827-0B13-432D-952A-9414359739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0508" y="-669925"/>
            <a:ext cx="36552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32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5"/>
                                        </p:tgtEl>
                                        <p:attrNameLst>
                                          <p:attrName>style.color</p:attrName>
                                        </p:attrNameLst>
                                      </p:cBhvr>
                                      <p:by>
                                        <p:hsl h="0" s="-12549" l="-25098"/>
                                      </p:by>
                                    </p:animClr>
                                    <p:animClr clrSpc="hsl" dir="cw">
                                      <p:cBhvr>
                                        <p:cTn id="7" dur="500" fill="hold"/>
                                        <p:tgtEl>
                                          <p:spTgt spid="5"/>
                                        </p:tgtEl>
                                        <p:attrNameLst>
                                          <p:attrName>fillcolor</p:attrName>
                                        </p:attrNameLst>
                                      </p:cBhvr>
                                      <p:by>
                                        <p:hsl h="0" s="-12549" l="-25098"/>
                                      </p:by>
                                    </p:animClr>
                                    <p:animClr clrSpc="hsl" dir="cw">
                                      <p:cBhvr>
                                        <p:cTn id="8" dur="500" fill="hold"/>
                                        <p:tgtEl>
                                          <p:spTgt spid="5"/>
                                        </p:tgtEl>
                                        <p:attrNameLst>
                                          <p:attrName>stroke.color</p:attrName>
                                        </p:attrNameLst>
                                      </p:cBhvr>
                                      <p:by>
                                        <p:hsl h="0" s="-12549" l="-25098"/>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DBCDD12-C4A0-4BC4-A22F-BABCEA78B9DE}"/>
              </a:ext>
            </a:extLst>
          </p:cNvPr>
          <p:cNvPicPr>
            <a:picLocks noChangeAspect="1"/>
          </p:cNvPicPr>
          <p:nvPr/>
        </p:nvPicPr>
        <p:blipFill>
          <a:blip r:embed="rId3"/>
          <a:stretch>
            <a:fillRect/>
          </a:stretch>
        </p:blipFill>
        <p:spPr>
          <a:xfrm>
            <a:off x="176211"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E5C8159-2646-440B-9001-60BE2E3EE031}"/>
              </a:ext>
            </a:extLst>
          </p:cNvPr>
          <p:cNvPicPr>
            <a:picLocks noChangeAspect="1"/>
          </p:cNvPicPr>
          <p:nvPr/>
        </p:nvPicPr>
        <p:blipFill rotWithShape="1">
          <a:blip r:embed="rId4"/>
          <a:srcRect l="18583" t="59154" r="35431" b="-1"/>
          <a:stretch/>
        </p:blipFill>
        <p:spPr>
          <a:xfrm>
            <a:off x="4277443" y="122991"/>
            <a:ext cx="4836728"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159352C-9081-421F-A871-2F889E537AD3}"/>
              </a:ext>
            </a:extLst>
          </p:cNvPr>
          <p:cNvSpPr txBox="1"/>
          <p:nvPr/>
        </p:nvSpPr>
        <p:spPr>
          <a:xfrm>
            <a:off x="151725" y="122991"/>
            <a:ext cx="3866512" cy="1015663"/>
          </a:xfrm>
          <a:prstGeom prst="rect">
            <a:avLst/>
          </a:prstGeom>
          <a:noFill/>
        </p:spPr>
        <p:txBody>
          <a:bodyPr>
            <a:spAutoFit/>
          </a:bodyPr>
          <a:lstStyle/>
          <a:p>
            <a:pPr>
              <a:defRPr/>
            </a:pPr>
            <a:r>
              <a:rPr lang="en-US"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ĐÊM QUA, MỘT C</a:t>
            </a:r>
            <a:r>
              <a:rPr lang="vi-VN"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Ơ</a:t>
            </a:r>
            <a:r>
              <a:rPr lang="en-US"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N BÃO LỚN ĐÃ XẢY RA N</a:t>
            </a:r>
            <a:r>
              <a:rPr lang="vi-VN"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Ơ</a:t>
            </a:r>
            <a:r>
              <a:rPr lang="en-US"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I VÙNG BIỂN CỦA CHÚ CÁ VOI </a:t>
            </a:r>
          </a:p>
        </p:txBody>
      </p:sp>
      <p:sp>
        <p:nvSpPr>
          <p:cNvPr id="7" name="TextBox 6">
            <a:extLst>
              <a:ext uri="{FF2B5EF4-FFF2-40B4-BE49-F238E27FC236}">
                <a16:creationId xmlns:a16="http://schemas.microsoft.com/office/drawing/2014/main" id="{DFBDF037-2DA5-42E3-83CE-0E65DD820D8A}"/>
              </a:ext>
            </a:extLst>
          </p:cNvPr>
          <p:cNvSpPr txBox="1"/>
          <p:nvPr/>
        </p:nvSpPr>
        <p:spPr>
          <a:xfrm>
            <a:off x="4183290" y="122991"/>
            <a:ext cx="3866512" cy="923330"/>
          </a:xfrm>
          <a:prstGeom prst="rect">
            <a:avLst/>
          </a:prstGeom>
          <a:noFill/>
        </p:spPr>
        <p:txBody>
          <a:bodyPr>
            <a:spAutoFit/>
          </a:bodyPr>
          <a:lstStyle/>
          <a:p>
            <a:pPr>
              <a:defRPr/>
            </a:pPr>
            <a:r>
              <a:rPr lang="en-US" b="1" dirty="0">
                <a:solidFill>
                  <a:srgbClr val="FFFF00"/>
                </a:solidFill>
                <a:highlight>
                  <a:srgbClr val="000000"/>
                </a:highlight>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8" name="Rectangle 7">
            <a:extLst>
              <a:ext uri="{FF2B5EF4-FFF2-40B4-BE49-F238E27FC236}">
                <a16:creationId xmlns:a16="http://schemas.microsoft.com/office/drawing/2014/main" id="{D2A240A5-4BA7-4AFF-BC06-CBDA06BB32EB}"/>
              </a:ext>
            </a:extLst>
          </p:cNvPr>
          <p:cNvSpPr/>
          <p:nvPr/>
        </p:nvSpPr>
        <p:spPr>
          <a:xfrm rot="20914512">
            <a:off x="4580335" y="4089401"/>
            <a:ext cx="3055144"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fontAlgn="base" hangingPunct="1">
              <a:lnSpc>
                <a:spcPct val="100000"/>
              </a:lnSpc>
              <a:spcBef>
                <a:spcPct val="0"/>
              </a:spcBef>
              <a:spcAft>
                <a:spcPct val="0"/>
              </a:spcAft>
              <a:buFontTx/>
              <a:buNone/>
              <a:defRPr/>
            </a:pPr>
            <a:r>
              <a:rPr lang="en-US" altLang="en-US" sz="1800" b="1">
                <a:solidFill>
                  <a:srgbClr val="FFFFFF"/>
                </a:solidFill>
                <a:latin typeface="Times New Roman" pitchFamily="18" charset="0"/>
                <a:cs typeface="Tahoma" pitchFamily="34" charset="0"/>
              </a:rPr>
              <a:t>CÁC EM TRẢ LỜI THẬT ĐÚNG ĐỂ GIÚP CHÚ CÁ VOI TỘI NGHIỆP VỀ NHÀ NHÉ </a:t>
            </a:r>
            <a:r>
              <a:rPr lang="en-US" altLang="en-US" sz="1800">
                <a:solidFill>
                  <a:srgbClr val="FFFFFF"/>
                </a:solidFill>
                <a:latin typeface="Tahoma" pitchFamily="34" charset="0"/>
                <a:cs typeface="Tahoma" pitchFamily="34" charset="0"/>
              </a:rPr>
              <a:t>!</a:t>
            </a:r>
          </a:p>
        </p:txBody>
      </p:sp>
      <p:sp>
        <p:nvSpPr>
          <p:cNvPr id="9" name="Heart 8">
            <a:extLst>
              <a:ext uri="{FF2B5EF4-FFF2-40B4-BE49-F238E27FC236}">
                <a16:creationId xmlns:a16="http://schemas.microsoft.com/office/drawing/2014/main" id="{AF479A84-9D5B-4145-9D21-682B2DE3ACCE}"/>
              </a:ext>
            </a:extLst>
          </p:cNvPr>
          <p:cNvSpPr/>
          <p:nvPr/>
        </p:nvSpPr>
        <p:spPr>
          <a:xfrm>
            <a:off x="7784308" y="4654561"/>
            <a:ext cx="719138"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2">
            <a:extLst>
              <a:ext uri="{FF2B5EF4-FFF2-40B4-BE49-F238E27FC236}">
                <a16:creationId xmlns:a16="http://schemas.microsoft.com/office/drawing/2014/main" id="{16E2BA55-A2F0-43C5-9628-1F077E2ECF68}"/>
              </a:ext>
            </a:extLst>
          </p:cNvPr>
          <p:cNvPicPr>
            <a:picLocks noChangeAspect="1" noChangeArrowheads="1"/>
          </p:cNvPicPr>
          <p:nvPr/>
        </p:nvPicPr>
        <p:blipFill>
          <a:blip r:embed="rId5"/>
          <a:srcRect/>
          <a:stretch>
            <a:fillRect/>
          </a:stretch>
        </p:blipFill>
        <p:spPr bwMode="auto">
          <a:xfrm>
            <a:off x="164016" y="3509553"/>
            <a:ext cx="3866512"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3F7B1E9B-D27F-472A-A2C5-45D91BA001A0}"/>
              </a:ext>
            </a:extLst>
          </p:cNvPr>
          <p:cNvSpPr txBox="1"/>
          <p:nvPr/>
        </p:nvSpPr>
        <p:spPr>
          <a:xfrm>
            <a:off x="151822" y="3465603"/>
            <a:ext cx="3890900" cy="923330"/>
          </a:xfrm>
          <a:prstGeom prst="rect">
            <a:avLst/>
          </a:prstGeom>
          <a:noFill/>
        </p:spPr>
        <p:txBody>
          <a:bodyPr>
            <a:spAutoFit/>
          </a:bodyPr>
          <a:lstStyle/>
          <a:p>
            <a:pPr>
              <a:defRPr/>
            </a:pPr>
            <a:r>
              <a:rPr lang="en-US" b="1" dirty="0">
                <a:solidFill>
                  <a:srgbClr val="FFFF00"/>
                </a:solidFill>
                <a:highlight>
                  <a:srgbClr val="000000"/>
                </a:highlight>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extLst>
      <p:ext uri="{BB962C8B-B14F-4D97-AF65-F5344CB8AC3E}">
        <p14:creationId xmlns:p14="http://schemas.microsoft.com/office/powerpoint/2010/main" val="93524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2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3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750"/>
                                        <p:tgtEl>
                                          <p:spTgt spid="8"/>
                                        </p:tgtEl>
                                      </p:cBhvr>
                                    </p:animEffect>
                                    <p:anim calcmode="lin" valueType="num">
                                      <p:cBhvr>
                                        <p:cTn id="28" dur="2750" fill="hold"/>
                                        <p:tgtEl>
                                          <p:spTgt spid="8"/>
                                        </p:tgtEl>
                                        <p:attrNameLst>
                                          <p:attrName>ppt_x</p:attrName>
                                        </p:attrNameLst>
                                      </p:cBhvr>
                                      <p:tavLst>
                                        <p:tav tm="0">
                                          <p:val>
                                            <p:strVal val="#ppt_x"/>
                                          </p:val>
                                        </p:tav>
                                        <p:tav tm="100000">
                                          <p:val>
                                            <p:strVal val="#ppt_x"/>
                                          </p:val>
                                        </p:tav>
                                      </p:tavLst>
                                    </p:anim>
                                    <p:anim calcmode="lin" valueType="num">
                                      <p:cBhvr>
                                        <p:cTn id="29" dur="2750" fill="hold"/>
                                        <p:tgtEl>
                                          <p:spTgt spid="8"/>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99697C5-BAE0-41BA-926A-7D8EC7639FF7}"/>
              </a:ext>
            </a:extLst>
          </p:cNvPr>
          <p:cNvSpPr/>
          <p:nvPr/>
        </p:nvSpPr>
        <p:spPr>
          <a:xfrm>
            <a:off x="791771" y="1055690"/>
            <a:ext cx="7560469"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extBox 3">
            <a:extLst>
              <a:ext uri="{FF2B5EF4-FFF2-40B4-BE49-F238E27FC236}">
                <a16:creationId xmlns:a16="http://schemas.microsoft.com/office/drawing/2014/main" id="{11B1591D-F198-4547-818F-7A35149A7872}"/>
              </a:ext>
            </a:extLst>
          </p:cNvPr>
          <p:cNvSpPr txBox="1">
            <a:spLocks noChangeArrowheads="1"/>
          </p:cNvSpPr>
          <p:nvPr/>
        </p:nvSpPr>
        <p:spPr bwMode="auto">
          <a:xfrm>
            <a:off x="975123" y="1800231"/>
            <a:ext cx="729257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0"/>
              </a:spcBef>
              <a:spcAft>
                <a:spcPct val="0"/>
              </a:spcAft>
              <a:buFontTx/>
              <a:buNone/>
              <a:defRPr/>
            </a:pPr>
            <a:r>
              <a:rPr lang="en-US" altLang="en-US" b="1">
                <a:solidFill>
                  <a:prstClr val="black"/>
                </a:solidFill>
                <a:latin typeface="Times New Roman" panose="02020603050405020304" pitchFamily="18" charset="0"/>
                <a:cs typeface="Tahoma" panose="020B0604030504040204" pitchFamily="34" charset="0"/>
              </a:rPr>
              <a:t>Có 4 câu hỏi, mỗi câu trả lời đúng thì m</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a sẽ đổ xuống và n</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ớc biển dâng lên, hoàn thành xong 4 câu sẽ cứu đ</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ợc cá voi.</a:t>
            </a:r>
          </a:p>
          <a:p>
            <a:pPr algn="just" fontAlgn="base">
              <a:lnSpc>
                <a:spcPct val="100000"/>
              </a:lnSpc>
              <a:spcBef>
                <a:spcPct val="0"/>
              </a:spcBef>
              <a:spcAft>
                <a:spcPct val="0"/>
              </a:spcAft>
              <a:buFontTx/>
              <a:buNone/>
              <a:defRPr/>
            </a:pPr>
            <a:endParaRPr lang="en-US" altLang="en-US" b="1">
              <a:solidFill>
                <a:prstClr val="black"/>
              </a:solidFill>
              <a:latin typeface="Times New Roman" panose="02020603050405020304" pitchFamily="18" charset="0"/>
              <a:cs typeface="Tahoma" panose="020B0604030504040204" pitchFamily="34" charset="0"/>
            </a:endParaRPr>
          </a:p>
          <a:p>
            <a:pPr algn="just" fontAlgn="base">
              <a:lnSpc>
                <a:spcPct val="100000"/>
              </a:lnSpc>
              <a:spcBef>
                <a:spcPct val="0"/>
              </a:spcBef>
              <a:spcAft>
                <a:spcPct val="0"/>
              </a:spcAft>
              <a:buFontTx/>
              <a:buNone/>
              <a:defRPr/>
            </a:pPr>
            <a:r>
              <a:rPr lang="en-US" altLang="en-US" b="1">
                <a:solidFill>
                  <a:prstClr val="black"/>
                </a:solidFill>
                <a:latin typeface="Times New Roman" panose="02020603050405020304" pitchFamily="18" charset="0"/>
                <a:cs typeface="Tahoma" panose="020B0604030504040204" pitchFamily="34" charset="0"/>
              </a:rPr>
              <a:t>Chú ý vì đây là trò ch</a:t>
            </a:r>
            <a:r>
              <a:rPr lang="vi-VN" altLang="en-US" b="1">
                <a:solidFill>
                  <a:prstClr val="black"/>
                </a:solidFill>
                <a:latin typeface="Times New Roman" panose="02020603050405020304" pitchFamily="18" charset="0"/>
                <a:cs typeface="Tahoma" panose="020B0604030504040204" pitchFamily="34" charset="0"/>
              </a:rPr>
              <a:t>ơ</a:t>
            </a:r>
            <a:r>
              <a:rPr lang="en-US" altLang="en-US" b="1">
                <a:solidFill>
                  <a:prstClr val="black"/>
                </a:solidFill>
                <a:latin typeface="Times New Roman" panose="02020603050405020304" pitchFamily="18" charset="0"/>
                <a:cs typeface="Tahoma" panose="020B0604030504040204" pitchFamily="34" charset="0"/>
              </a:rPr>
              <a:t>i nhân văn nên học sinh không trả lời đ</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extLst>
      <p:ext uri="{BB962C8B-B14F-4D97-AF65-F5344CB8AC3E}">
        <p14:creationId xmlns:p14="http://schemas.microsoft.com/office/powerpoint/2010/main" val="2341780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8EEA2015-12CD-46D7-9320-D9CE888093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0108" y="4397375"/>
            <a:ext cx="775692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0" descr="A picture containing leaf, fern&#10;&#10;Description automatically generated">
            <a:extLst>
              <a:ext uri="{FF2B5EF4-FFF2-40B4-BE49-F238E27FC236}">
                <a16:creationId xmlns:a16="http://schemas.microsoft.com/office/drawing/2014/main" id="{F2696427-D4C8-4ACA-8066-C777D82B1B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6411516" y="232887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9" descr="A picture containing leaf, fern&#10;&#10;Description automatically generated">
            <a:extLst>
              <a:ext uri="{FF2B5EF4-FFF2-40B4-BE49-F238E27FC236}">
                <a16:creationId xmlns:a16="http://schemas.microsoft.com/office/drawing/2014/main" id="{CD738ABA-40C0-42B4-8AC2-C0DCD4763F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4206" y="209550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2" descr="A picture containing animal, invertebrate, arthropod&#10;&#10;Description automatically generated">
            <a:extLst>
              <a:ext uri="{FF2B5EF4-FFF2-40B4-BE49-F238E27FC236}">
                <a16:creationId xmlns:a16="http://schemas.microsoft.com/office/drawing/2014/main" id="{92A5D20E-ADDB-4DDF-8FA2-F28C2E5C89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8523686"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3">
            <a:extLst>
              <a:ext uri="{FF2B5EF4-FFF2-40B4-BE49-F238E27FC236}">
                <a16:creationId xmlns:a16="http://schemas.microsoft.com/office/drawing/2014/main" id="{E80A9EA7-224C-405F-95F1-10F25D92EE4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4347"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90438C58-BEA7-4AAF-8220-2505380D589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outdoor&#10;&#10;Description automatically generated">
            <a:extLst>
              <a:ext uri="{FF2B5EF4-FFF2-40B4-BE49-F238E27FC236}">
                <a16:creationId xmlns:a16="http://schemas.microsoft.com/office/drawing/2014/main" id="{2E5509A2-16AB-48FA-8FF0-1D0B2289E39B}"/>
              </a:ext>
            </a:extLst>
          </p:cNvPr>
          <p:cNvPicPr>
            <a:picLocks noChangeAspect="1"/>
          </p:cNvPicPr>
          <p:nvPr/>
        </p:nvPicPr>
        <p:blipFill>
          <a:blip r:embed="rId10">
            <a:duotone>
              <a:schemeClr val="accent5">
                <a:shade val="45000"/>
                <a:satMod val="135000"/>
              </a:schemeClr>
              <a:prstClr val="white"/>
            </a:duotone>
          </a:blip>
          <a:stretch>
            <a:fillRect/>
          </a:stretch>
        </p:blipFill>
        <p:spPr>
          <a:xfrm>
            <a:off x="6359971" y="1582969"/>
            <a:ext cx="2525906" cy="4774365"/>
          </a:xfrm>
          <a:prstGeom prst="rect">
            <a:avLst/>
          </a:prstGeom>
        </p:spPr>
      </p:pic>
      <p:grpSp>
        <p:nvGrpSpPr>
          <p:cNvPr id="11" name="Group 10">
            <a:extLst>
              <a:ext uri="{FF2B5EF4-FFF2-40B4-BE49-F238E27FC236}">
                <a16:creationId xmlns:a16="http://schemas.microsoft.com/office/drawing/2014/main" id="{E8C549B6-1621-426D-8A8C-E8051A31B5A1}"/>
              </a:ext>
            </a:extLst>
          </p:cNvPr>
          <p:cNvGrpSpPr>
            <a:grpSpLocks/>
          </p:cNvGrpSpPr>
          <p:nvPr/>
        </p:nvGrpSpPr>
        <p:grpSpPr bwMode="auto">
          <a:xfrm>
            <a:off x="5928123" y="52388"/>
            <a:ext cx="3150394" cy="2692400"/>
            <a:chOff x="7367240" y="-61157"/>
            <a:chExt cx="5008074" cy="3210791"/>
          </a:xfrm>
        </p:grpSpPr>
        <p:pic>
          <p:nvPicPr>
            <p:cNvPr id="12" name="Picture 10">
              <a:extLst>
                <a:ext uri="{FF2B5EF4-FFF2-40B4-BE49-F238E27FC236}">
                  <a16:creationId xmlns:a16="http://schemas.microsoft.com/office/drawing/2014/main" id="{5E37F14D-2E3A-4E59-938C-415FC82B120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3">
              <a:extLst>
                <a:ext uri="{FF2B5EF4-FFF2-40B4-BE49-F238E27FC236}">
                  <a16:creationId xmlns:a16="http://schemas.microsoft.com/office/drawing/2014/main" id="{DEB706FC-614F-4E43-8D92-3E0CC4A2E55D}"/>
                </a:ext>
              </a:extLst>
            </p:cNvPr>
            <p:cNvSpPr txBox="1">
              <a:spLocks noChangeArrowheads="1"/>
            </p:cNvSpPr>
            <p:nvPr/>
          </p:nvSpPr>
          <p:spPr bwMode="auto">
            <a:xfrm>
              <a:off x="9280204" y="1113711"/>
              <a:ext cx="1795739" cy="99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400" b="1" dirty="0">
                  <a:solidFill>
                    <a:prstClr val="white"/>
                  </a:solidFill>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lang="en-US" altLang="en-US" sz="2400" dirty="0">
                <a:solidFill>
                  <a:prstClr val="white"/>
                </a:solidFill>
                <a:latin typeface="Arial" panose="020B0604020202020204" pitchFamily="34" charset="0"/>
                <a:cs typeface="Arial" panose="020B0604020202020204" pitchFamily="34" charset="0"/>
              </a:endParaRPr>
            </a:p>
          </p:txBody>
        </p:sp>
      </p:grpSp>
      <p:sp>
        <p:nvSpPr>
          <p:cNvPr id="14" name="Rectangle: Rounded Corners 13">
            <a:extLst>
              <a:ext uri="{FF2B5EF4-FFF2-40B4-BE49-F238E27FC236}">
                <a16:creationId xmlns:a16="http://schemas.microsoft.com/office/drawing/2014/main" id="{FD8145E0-B0A7-4DEE-A502-7B9D697B5585}"/>
              </a:ext>
            </a:extLst>
          </p:cNvPr>
          <p:cNvSpPr/>
          <p:nvPr/>
        </p:nvSpPr>
        <p:spPr>
          <a:xfrm>
            <a:off x="165498" y="6157924"/>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SỐ 1 …</a:t>
            </a:r>
          </a:p>
        </p:txBody>
      </p:sp>
      <p:grpSp>
        <p:nvGrpSpPr>
          <p:cNvPr id="15" name="Group 35">
            <a:extLst>
              <a:ext uri="{FF2B5EF4-FFF2-40B4-BE49-F238E27FC236}">
                <a16:creationId xmlns:a16="http://schemas.microsoft.com/office/drawing/2014/main" id="{A75F3F91-9777-4FCA-BCEF-BF1AB46DD407}"/>
              </a:ext>
            </a:extLst>
          </p:cNvPr>
          <p:cNvGrpSpPr>
            <a:grpSpLocks/>
          </p:cNvGrpSpPr>
          <p:nvPr/>
        </p:nvGrpSpPr>
        <p:grpSpPr bwMode="auto">
          <a:xfrm>
            <a:off x="1" y="3"/>
            <a:ext cx="5138612" cy="2487613"/>
            <a:chOff x="0" y="41007"/>
            <a:chExt cx="6980525" cy="2487384"/>
          </a:xfrm>
        </p:grpSpPr>
        <p:pic>
          <p:nvPicPr>
            <p:cNvPr id="16" name="Picture 34">
              <a:extLst>
                <a:ext uri="{FF2B5EF4-FFF2-40B4-BE49-F238E27FC236}">
                  <a16:creationId xmlns:a16="http://schemas.microsoft.com/office/drawing/2014/main" id="{62ABEB5C-88AC-4997-803D-F2E96B97BBB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1">
              <a:extLst>
                <a:ext uri="{FF2B5EF4-FFF2-40B4-BE49-F238E27FC236}">
                  <a16:creationId xmlns:a16="http://schemas.microsoft.com/office/drawing/2014/main" id="{F8D4B7AE-BA57-4182-A9A0-5B4855FB04DB}"/>
                </a:ext>
              </a:extLst>
            </p:cNvPr>
            <p:cNvSpPr txBox="1">
              <a:spLocks noChangeArrowheads="1"/>
            </p:cNvSpPr>
            <p:nvPr/>
          </p:nvSpPr>
          <p:spPr bwMode="auto">
            <a:xfrm>
              <a:off x="407108" y="564803"/>
              <a:ext cx="6214992" cy="156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400" b="1" i="1" dirty="0" err="1">
                  <a:solidFill>
                    <a:srgbClr val="1F4E79"/>
                  </a:solidFill>
                  <a:latin typeface="Arial" panose="020B0604020202020204" pitchFamily="34" charset="0"/>
                  <a:cs typeface="Arial" panose="020B0604020202020204" pitchFamily="34" charset="0"/>
                </a:rPr>
                <a:t>Câu</a:t>
              </a:r>
              <a:r>
                <a:rPr lang="en-US" altLang="en-US" sz="2400" b="1" i="1" dirty="0">
                  <a:solidFill>
                    <a:srgbClr val="1F4E79"/>
                  </a:solidFill>
                  <a:latin typeface="Arial" panose="020B0604020202020204" pitchFamily="34" charset="0"/>
                  <a:cs typeface="Arial" panose="020B0604020202020204" pitchFamily="34" charset="0"/>
                </a:rPr>
                <a:t> 1</a:t>
              </a:r>
              <a:r>
                <a:rPr lang="en-US" altLang="en-US" sz="2400" b="1" dirty="0">
                  <a:solidFill>
                    <a:srgbClr val="1F4E79"/>
                  </a:solidFill>
                  <a:latin typeface="Arial" panose="020B0604020202020204" pitchFamily="34" charset="0"/>
                  <a:cs typeface="Arial" panose="020B0604020202020204" pitchFamily="34" charset="0"/>
                </a:rPr>
                <a:t>.</a:t>
              </a:r>
              <a:r>
                <a:rPr lang="en-US" altLang="en-US" sz="2400" b="1" dirty="0">
                  <a:solidFill>
                    <a:srgbClr val="FF0000"/>
                  </a:solidFill>
                  <a:latin typeface="Arial" panose="020B0604020202020204" pitchFamily="34" charset="0"/>
                  <a:cs typeface="Arial" panose="020B0604020202020204" pitchFamily="34" charset="0"/>
                </a:rPr>
                <a:t> ƯCLN(12, 60) = 12 </a:t>
              </a:r>
              <a:r>
                <a:rPr lang="en-US" altLang="en-US" sz="2400" b="1" dirty="0" err="1">
                  <a:solidFill>
                    <a:srgbClr val="FF0000"/>
                  </a:solidFill>
                  <a:latin typeface="Arial" panose="020B0604020202020204" pitchFamily="34" charset="0"/>
                  <a:cs typeface="Arial" panose="020B0604020202020204" pitchFamily="34" charset="0"/>
                </a:rPr>
                <a:t>đúng</a:t>
              </a:r>
              <a:r>
                <a:rPr lang="en-US" altLang="en-US" sz="2400" b="1" dirty="0">
                  <a:solidFill>
                    <a:srgbClr val="FF0000"/>
                  </a:solidFill>
                  <a:latin typeface="Arial" panose="020B0604020202020204" pitchFamily="34" charset="0"/>
                  <a:cs typeface="Arial" panose="020B0604020202020204" pitchFamily="34" charset="0"/>
                </a:rPr>
                <a:t> hay </a:t>
              </a:r>
              <a:r>
                <a:rPr lang="en-US" altLang="en-US" sz="2400" b="1" dirty="0" err="1">
                  <a:solidFill>
                    <a:srgbClr val="FF0000"/>
                  </a:solidFill>
                  <a:latin typeface="Arial" panose="020B0604020202020204" pitchFamily="34" charset="0"/>
                  <a:cs typeface="Arial" panose="020B0604020202020204" pitchFamily="34" charset="0"/>
                </a:rPr>
                <a:t>sai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   </a:t>
              </a:r>
            </a:p>
            <a:p>
              <a:pPr algn="ctr" fontAlgn="base">
                <a:lnSpc>
                  <a:spcPct val="100000"/>
                </a:lnSpc>
                <a:spcBef>
                  <a:spcPct val="0"/>
                </a:spcBef>
                <a:spcAft>
                  <a:spcPct val="0"/>
                </a:spcAft>
                <a:buFontTx/>
                <a:buNone/>
                <a:defRPr/>
              </a:pPr>
              <a:endParaRPr lang="en-US" altLang="en-US" sz="2400" b="1" dirty="0">
                <a:solidFill>
                  <a:srgbClr val="0070C0"/>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defRPr/>
              </a:pPr>
              <a:r>
                <a:rPr lang="en-US" altLang="en-US" sz="2400" b="1" dirty="0">
                  <a:solidFill>
                    <a:srgbClr val="0070C0"/>
                  </a:solidFill>
                  <a:latin typeface="Arial" panose="020B0604020202020204" pitchFamily="34" charset="0"/>
                  <a:cs typeface="Arial" panose="020B0604020202020204" pitchFamily="34" charset="0"/>
                </a:rPr>
                <a:t>A. </a:t>
              </a:r>
              <a:r>
                <a:rPr lang="en-US" altLang="en-US" sz="2400" b="1" dirty="0" err="1">
                  <a:solidFill>
                    <a:srgbClr val="0070C0"/>
                  </a:solidFill>
                  <a:latin typeface="Arial" panose="020B0604020202020204" pitchFamily="34" charset="0"/>
                  <a:cs typeface="Arial" panose="020B0604020202020204" pitchFamily="34" charset="0"/>
                </a:rPr>
                <a:t>Đúng</a:t>
              </a:r>
              <a:r>
                <a:rPr lang="vi-VN" altLang="en-US" sz="2400" b="1" dirty="0">
                  <a:solidFill>
                    <a:srgbClr val="0070C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B. Sai</a:t>
              </a:r>
            </a:p>
          </p:txBody>
        </p:sp>
      </p:grpSp>
    </p:spTree>
    <p:extLst>
      <p:ext uri="{BB962C8B-B14F-4D97-AF65-F5344CB8AC3E}">
        <p14:creationId xmlns:p14="http://schemas.microsoft.com/office/powerpoint/2010/main" val="367224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4"/>
                                        </p:tgtEl>
                                      </p:cBhvr>
                                    </p:animEffect>
                                    <p:animScale>
                                      <p:cBhvr>
                                        <p:cTn id="9" dur="1000" autoRev="1" fill="hold"/>
                                        <p:tgtEl>
                                          <p:spTgt spid="14"/>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2000" fill="hold"/>
                                        <p:tgtEl>
                                          <p:spTgt spid="11"/>
                                        </p:tgtEl>
                                        <p:attrNameLst>
                                          <p:attrName>ppt_x</p:attrName>
                                        </p:attrNameLst>
                                      </p:cBhvr>
                                      <p:tavLst>
                                        <p:tav tm="0">
                                          <p:val>
                                            <p:strVal val="1+#ppt_w/2"/>
                                          </p:val>
                                        </p:tav>
                                        <p:tav tm="100000">
                                          <p:val>
                                            <p:strVal val="#ppt_x"/>
                                          </p:val>
                                        </p:tav>
                                      </p:tavLst>
                                    </p:anim>
                                    <p:anim calcmode="lin" valueType="num">
                                      <p:cBhvr additive="base">
                                        <p:cTn id="15" dur="20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20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3"/>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0"/>
                                        </p:tgtEl>
                                      </p:cBhvr>
                                    </p:animEffect>
                                    <p:set>
                                      <p:cBhvr>
                                        <p:cTn id="24"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330441C8-6B19-4801-99A6-1B03822F77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1986" y="4397375"/>
            <a:ext cx="77581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602F5A25-E677-4185-B49D-56616BFBB2DE}"/>
              </a:ext>
            </a:extLst>
          </p:cNvPr>
          <p:cNvGrpSpPr>
            <a:grpSpLocks/>
          </p:cNvGrpSpPr>
          <p:nvPr/>
        </p:nvGrpSpPr>
        <p:grpSpPr bwMode="auto">
          <a:xfrm>
            <a:off x="5" y="41277"/>
            <a:ext cx="5310917" cy="2487613"/>
            <a:chOff x="0" y="41007"/>
            <a:chExt cx="7081508" cy="2487384"/>
          </a:xfrm>
        </p:grpSpPr>
        <p:pic>
          <p:nvPicPr>
            <p:cNvPr id="6" name="Picture 34">
              <a:extLst>
                <a:ext uri="{FF2B5EF4-FFF2-40B4-BE49-F238E27FC236}">
                  <a16:creationId xmlns:a16="http://schemas.microsoft.com/office/drawing/2014/main" id="{9A912AD0-F945-4494-8F30-3AA53C4235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1">
              <a:extLst>
                <a:ext uri="{FF2B5EF4-FFF2-40B4-BE49-F238E27FC236}">
                  <a16:creationId xmlns:a16="http://schemas.microsoft.com/office/drawing/2014/main" id="{1B1738F7-9657-48BF-9517-11B0D888775D}"/>
                </a:ext>
              </a:extLst>
            </p:cNvPr>
            <p:cNvSpPr txBox="1">
              <a:spLocks noChangeArrowheads="1"/>
            </p:cNvSpPr>
            <p:nvPr/>
          </p:nvSpPr>
          <p:spPr bwMode="auto">
            <a:xfrm>
              <a:off x="320904" y="156349"/>
              <a:ext cx="6760604" cy="20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600" b="1" dirty="0">
                  <a:solidFill>
                    <a:srgbClr val="FF000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i="1" dirty="0" err="1">
                  <a:solidFill>
                    <a:srgbClr val="1F4E79"/>
                  </a:solidFill>
                  <a:latin typeface="Arial" panose="020B0604020202020204" pitchFamily="34" charset="0"/>
                  <a:cs typeface="Arial" panose="020B0604020202020204" pitchFamily="34" charset="0"/>
                </a:rPr>
                <a:t>Câu</a:t>
              </a:r>
              <a:r>
                <a:rPr lang="en-US" altLang="en-US" sz="2600" b="1" i="1" dirty="0">
                  <a:solidFill>
                    <a:srgbClr val="1F4E79"/>
                  </a:solidFill>
                  <a:latin typeface="Arial" panose="020B0604020202020204" pitchFamily="34" charset="0"/>
                  <a:cs typeface="Arial" panose="020B0604020202020204" pitchFamily="34" charset="0"/>
                </a:rPr>
                <a:t> 2</a:t>
              </a:r>
              <a:r>
                <a:rPr lang="en-US" altLang="en-US" sz="2600" b="1" dirty="0">
                  <a:solidFill>
                    <a:srgbClr val="1F4E79"/>
                  </a:solidFill>
                  <a:latin typeface="Arial" panose="020B0604020202020204" pitchFamily="34" charset="0"/>
                  <a:cs typeface="Arial" panose="020B0604020202020204" pitchFamily="34" charset="0"/>
                </a:rPr>
                <a:t>.</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Thê</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nào</a:t>
              </a:r>
              <a:r>
                <a:rPr lang="en-US" altLang="en-US" sz="2600" b="1" dirty="0">
                  <a:solidFill>
                    <a:srgbClr val="FF0000"/>
                  </a:solidFill>
                  <a:latin typeface="Arial" panose="020B0604020202020204" pitchFamily="34" charset="0"/>
                  <a:cs typeface="Arial" panose="020B0604020202020204" pitchFamily="34" charset="0"/>
                </a:rPr>
                <a:t> là </a:t>
              </a:r>
              <a:r>
                <a:rPr lang="en-US" altLang="en-US" sz="2600" b="1" dirty="0" err="1">
                  <a:solidFill>
                    <a:srgbClr val="FF0000"/>
                  </a:solidFill>
                  <a:latin typeface="Arial" panose="020B0604020202020204" pitchFamily="34" charset="0"/>
                  <a:cs typeface="Arial" panose="020B0604020202020204" pitchFamily="34" charset="0"/>
                </a:rPr>
                <a:t>ước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chung</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ước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chung</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lớn</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nhất</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của</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hai</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sô</a:t>
              </a:r>
              <a:r>
                <a:rPr lang="en-US" altLang="en-US" sz="2600" b="1" dirty="0">
                  <a:solidFill>
                    <a:srgbClr val="FF0000"/>
                  </a:solidFill>
                  <a:latin typeface="Arial" panose="020B0604020202020204" pitchFamily="34" charset="0"/>
                  <a:cs typeface="Arial" panose="020B0604020202020204" pitchFamily="34" charset="0"/>
                </a:rPr>
                <a:t>́?</a:t>
              </a:r>
            </a:p>
            <a:p>
              <a:pPr fontAlgn="base">
                <a:lnSpc>
                  <a:spcPct val="100000"/>
                </a:lnSpc>
                <a:spcBef>
                  <a:spcPct val="0"/>
                </a:spcBef>
                <a:spcAft>
                  <a:spcPct val="0"/>
                </a:spcAft>
                <a:buFontTx/>
                <a:buNone/>
                <a:defRPr/>
              </a:pPr>
              <a:r>
                <a:rPr lang="en-US" altLang="en-US" sz="2600" b="1" dirty="0">
                  <a:solidFill>
                    <a:srgbClr val="FF0000"/>
                  </a:solidFill>
                  <a:latin typeface="Arial" panose="020B0604020202020204" pitchFamily="34" charset="0"/>
                  <a:cs typeface="Arial" panose="020B0604020202020204" pitchFamily="34" charset="0"/>
                </a:rPr>
                <a:t>                          </a:t>
              </a:r>
            </a:p>
          </p:txBody>
        </p:sp>
      </p:grpSp>
      <p:pic>
        <p:nvPicPr>
          <p:cNvPr id="8" name="Picture 100" descr="A picture containing leaf, fern&#10;&#10;Description automatically generated">
            <a:extLst>
              <a:ext uri="{FF2B5EF4-FFF2-40B4-BE49-F238E27FC236}">
                <a16:creationId xmlns:a16="http://schemas.microsoft.com/office/drawing/2014/main" id="{1DFBBBF8-E520-4E00-9B9E-AE798A9A0B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6411516" y="232887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9" descr="A picture containing leaf, fern&#10;&#10;Description automatically generated">
            <a:extLst>
              <a:ext uri="{FF2B5EF4-FFF2-40B4-BE49-F238E27FC236}">
                <a16:creationId xmlns:a16="http://schemas.microsoft.com/office/drawing/2014/main" id="{32609C5C-F576-4E21-A9F1-7B816E873C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4206" y="209550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2" descr="A picture containing animal, invertebrate, arthropod&#10;&#10;Description automatically generated">
            <a:extLst>
              <a:ext uri="{FF2B5EF4-FFF2-40B4-BE49-F238E27FC236}">
                <a16:creationId xmlns:a16="http://schemas.microsoft.com/office/drawing/2014/main" id="{846E8A22-3951-4781-8EBC-5DC9788DF0D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8523686"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3">
            <a:extLst>
              <a:ext uri="{FF2B5EF4-FFF2-40B4-BE49-F238E27FC236}">
                <a16:creationId xmlns:a16="http://schemas.microsoft.com/office/drawing/2014/main" id="{4E142995-E8E9-474C-ABC6-962F98D802E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4347"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489C9C57-7AB3-4A83-80FF-941B29BEF51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outdoor&#10;&#10;Description automatically generated">
            <a:extLst>
              <a:ext uri="{FF2B5EF4-FFF2-40B4-BE49-F238E27FC236}">
                <a16:creationId xmlns:a16="http://schemas.microsoft.com/office/drawing/2014/main" id="{8266EC01-386A-4623-ACFF-88ADFB12339B}"/>
              </a:ext>
            </a:extLst>
          </p:cNvPr>
          <p:cNvPicPr>
            <a:picLocks noChangeAspect="1"/>
          </p:cNvPicPr>
          <p:nvPr/>
        </p:nvPicPr>
        <p:blipFill>
          <a:blip r:embed="rId11">
            <a:duotone>
              <a:schemeClr val="accent5">
                <a:shade val="45000"/>
                <a:satMod val="135000"/>
              </a:schemeClr>
              <a:prstClr val="white"/>
            </a:duotone>
          </a:blip>
          <a:stretch>
            <a:fillRect/>
          </a:stretch>
        </p:blipFill>
        <p:spPr>
          <a:xfrm>
            <a:off x="6359971" y="1582969"/>
            <a:ext cx="2525906" cy="4774365"/>
          </a:xfrm>
          <a:prstGeom prst="rect">
            <a:avLst/>
          </a:prstGeom>
        </p:spPr>
      </p:pic>
      <p:pic>
        <p:nvPicPr>
          <p:cNvPr id="14" name="Picture 13">
            <a:extLst>
              <a:ext uri="{FF2B5EF4-FFF2-40B4-BE49-F238E27FC236}">
                <a16:creationId xmlns:a16="http://schemas.microsoft.com/office/drawing/2014/main" id="{A25269A2-F91E-4DB5-826A-9F53A90FC9A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25210">
            <a:off x="5937648" y="52388"/>
            <a:ext cx="3150394"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46B5C23-4FE3-4E7C-9BA5-572732BA5F04}"/>
              </a:ext>
            </a:extLst>
          </p:cNvPr>
          <p:cNvSpPr/>
          <p:nvPr/>
        </p:nvSpPr>
        <p:spPr>
          <a:xfrm>
            <a:off x="165498" y="6157924"/>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SỐ 2 …</a:t>
            </a:r>
          </a:p>
        </p:txBody>
      </p:sp>
    </p:spTree>
    <p:extLst>
      <p:ext uri="{BB962C8B-B14F-4D97-AF65-F5344CB8AC3E}">
        <p14:creationId xmlns:p14="http://schemas.microsoft.com/office/powerpoint/2010/main" val="425299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5"/>
                                        </p:tgtEl>
                                      </p:cBhvr>
                                    </p:animEffect>
                                    <p:animScale>
                                      <p:cBhvr>
                                        <p:cTn id="9" dur="1000" autoRev="1" fill="hold"/>
                                        <p:tgtEl>
                                          <p:spTgt spid="1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ppt_x"/>
                                          </p:val>
                                        </p:tav>
                                        <p:tav tm="100000">
                                          <p:val>
                                            <p:strVal val="#ppt_x"/>
                                          </p:val>
                                        </p:tav>
                                      </p:tavLst>
                                    </p:anim>
                                    <p:anim calcmode="lin" valueType="num">
                                      <p:cBhvr additive="base">
                                        <p:cTn id="15"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0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3"/>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3"/>
                                        </p:tgtEl>
                                      </p:cBhvr>
                                    </p:animEffect>
                                    <p:set>
                                      <p:cBhvr>
                                        <p:cTn id="30"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6623" y="285051"/>
            <a:ext cx="5570756" cy="923330"/>
          </a:xfrm>
          <a:prstGeom prst="rect">
            <a:avLst/>
          </a:prstGeom>
          <a:noFill/>
        </p:spPr>
        <p:txBody>
          <a:bodyPr wrap="none" lIns="91440" tIns="45720" rIns="91440" bIns="45720">
            <a:spAutoFit/>
          </a:bodyPr>
          <a:lstStyle/>
          <a:p>
            <a:pPr algn="ctr"/>
            <a:r>
              <a:rPr lang="en-US" sz="5400"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AI NHANH HƠN?</a:t>
            </a:r>
            <a:endParaRPr lang="en-US" sz="5400"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2233109" y="1524849"/>
                <a:ext cx="3004349" cy="523220"/>
              </a:xfrm>
              <a:prstGeom prst="rect">
                <a:avLst/>
              </a:prstGeom>
            </p:spPr>
            <p:txBody>
              <a:bodyPr wrap="none">
                <a:spAutoFit/>
              </a:bodyPr>
              <a:lstStyle/>
              <a:p>
                <a:r>
                  <a:rPr lang="en-US" altLang="en-US" sz="2800" smtClean="0">
                    <a:solidFill>
                      <a:schemeClr val="tx1"/>
                    </a:solidFill>
                    <a:latin typeface="Times New Roman" panose="02020603050405020304" pitchFamily="18" charset="0"/>
                    <a:cs typeface="Times New Roman" panose="02020603050405020304" pitchFamily="18" charset="0"/>
                  </a:rPr>
                  <a:t>Tìm tập hợp </a:t>
                </a:r>
                <a14:m>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Ư(1</m:t>
                    </m:r>
                    <m:r>
                      <a:rPr lang="en-US" altLang="en-US" sz="2800" b="0" i="1" smtClean="0">
                        <a:solidFill>
                          <a:schemeClr val="tx1"/>
                        </a:solidFill>
                        <a:latin typeface="Cambria Math"/>
                        <a:cs typeface="Times New Roman" panose="02020603050405020304" pitchFamily="18" charset="0"/>
                      </a:rPr>
                      <m:t>8</m:t>
                    </m:r>
                    <m:r>
                      <a:rPr lang="en-US" altLang="en-US" sz="2800" b="0" i="1" smtClean="0">
                        <a:solidFill>
                          <a:schemeClr val="tx1"/>
                        </a:solidFill>
                        <a:latin typeface="Cambria Math" panose="02040503050406030204" pitchFamily="18" charset="0"/>
                        <a:cs typeface="Times New Roman" panose="02020603050405020304" pitchFamily="18" charset="0"/>
                      </a:rPr>
                      <m:t>)</m:t>
                    </m:r>
                  </m:oMath>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33104" y="1524849"/>
                <a:ext cx="3004349" cy="523220"/>
              </a:xfrm>
              <a:prstGeom prst="rect">
                <a:avLst/>
              </a:prstGeom>
              <a:blipFill rotWithShape="1">
                <a:blip r:embed="rId3"/>
                <a:stretch>
                  <a:fillRect l="-4057" t="-11628" b="-3139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233108" y="2866975"/>
                <a:ext cx="3004349" cy="523220"/>
              </a:xfrm>
              <a:prstGeom prst="rect">
                <a:avLst/>
              </a:prstGeom>
            </p:spPr>
            <p:txBody>
              <a:bodyPr wrap="none">
                <a:spAutoFit/>
              </a:bodyPr>
              <a:lstStyle/>
              <a:p>
                <a:r>
                  <a:rPr lang="en-US" altLang="en-US" sz="2800" smtClean="0">
                    <a:solidFill>
                      <a:schemeClr val="tx1"/>
                    </a:solidFill>
                    <a:latin typeface="Times New Roman" panose="02020603050405020304" pitchFamily="18" charset="0"/>
                    <a:cs typeface="Times New Roman" panose="02020603050405020304" pitchFamily="18" charset="0"/>
                  </a:rPr>
                  <a:t>Tìm tập hợp </a:t>
                </a:r>
                <a14:m>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Ư(30)</m:t>
                    </m:r>
                  </m:oMath>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233103" y="2866975"/>
                <a:ext cx="3004349" cy="523220"/>
              </a:xfrm>
              <a:prstGeom prst="rect">
                <a:avLst/>
              </a:prstGeom>
              <a:blipFill rotWithShape="0">
                <a:blip r:embed="rId4"/>
                <a:stretch>
                  <a:fillRect l="-4057" t="-11628" b="-31395"/>
                </a:stretch>
              </a:blipFill>
            </p:spPr>
            <p:txBody>
              <a:bodyPr/>
              <a:lstStyle/>
              <a:p>
                <a:r>
                  <a:rPr lang="en-US">
                    <a:noFill/>
                  </a:rPr>
                  <a:t> </a:t>
                </a:r>
              </a:p>
            </p:txBody>
          </p:sp>
        </mc:Fallback>
      </mc:AlternateContent>
      <p:pic>
        <p:nvPicPr>
          <p:cNvPr id="2050" name="Picture 2" descr="Hình ảnh Khai Mạc Mùa Đi Học Vui Vẻ Phim Hoạt Hình Học Sinh, Phí, Phim Hoạt  Hình Học Sinh, Học miễn phí tải tập tin PNG PSDComment và Vecto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06" b="97500" l="24271" r="80104"/>
                    </a14:imgEffect>
                  </a14:imgLayer>
                </a14:imgProps>
              </a:ext>
              <a:ext uri="{28A0092B-C50C-407E-A947-70E740481C1C}">
                <a14:useLocalDpi xmlns:a14="http://schemas.microsoft.com/office/drawing/2010/main" val="0"/>
              </a:ext>
            </a:extLst>
          </a:blip>
          <a:srcRect l="22882" t="1667" r="20035" b="6736"/>
          <a:stretch/>
        </p:blipFill>
        <p:spPr bwMode="auto">
          <a:xfrm>
            <a:off x="395797" y="1271828"/>
            <a:ext cx="855253" cy="1029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Khai Mạc Mùa Đi Học Vui Vẻ Phim Hoạt Hình Học Sinh, Phí, Phim Hoạt  Hình Học Sinh, Học miễn phí tải tập tin PNG PSDComment và Vecto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882" t="1667" r="20035" b="6736"/>
          <a:stretch/>
        </p:blipFill>
        <p:spPr bwMode="auto">
          <a:xfrm>
            <a:off x="395797" y="2747593"/>
            <a:ext cx="855253" cy="10292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p:cNvSpPr/>
              <p:nvPr/>
            </p:nvSpPr>
            <p:spPr>
              <a:xfrm>
                <a:off x="2805578" y="2086237"/>
                <a:ext cx="414959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d>
                        <m:dPr>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a:cs typeface="Times New Roman" panose="02020603050405020304" pitchFamily="18" charset="0"/>
                            </a:rPr>
                            <m:t>8</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1;2;3;6;</m:t>
                          </m:r>
                          <m:r>
                            <a:rPr lang="en-US" altLang="en-US" sz="2800" b="0" i="1" smtClean="0">
                              <a:solidFill>
                                <a:schemeClr val="tx1"/>
                              </a:solidFill>
                              <a:latin typeface="Cambria Math"/>
                              <a:cs typeface="Times New Roman" panose="02020603050405020304" pitchFamily="18" charset="0"/>
                            </a:rPr>
                            <m:t>9;</m:t>
                          </m:r>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a:cs typeface="Times New Roman" panose="02020603050405020304" pitchFamily="18" charset="0"/>
                            </a:rPr>
                            <m:t>8</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805578" y="2086237"/>
                <a:ext cx="4149598" cy="523220"/>
              </a:xfrm>
              <a:prstGeom prst="rect">
                <a:avLst/>
              </a:prstGeom>
              <a:blipFill rotWithShape="1">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805581" y="3536257"/>
                <a:ext cx="525348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d>
                        <m:dPr>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30</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1;2;3;5;6;10;15;30</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805578" y="3536257"/>
                <a:ext cx="5461880" cy="523220"/>
              </a:xfrm>
              <a:prstGeom prst="rect">
                <a:avLst/>
              </a:prstGeom>
              <a:blipFill rotWithShape="0">
                <a:blip r:embed="rId8"/>
                <a:stretch>
                  <a:fillRect/>
                </a:stretch>
              </a:blipFill>
            </p:spPr>
            <p:txBody>
              <a:bodyPr/>
              <a:lstStyle/>
              <a:p>
                <a:r>
                  <a:rPr lang="en-US">
                    <a:noFill/>
                  </a:rPr>
                  <a:t> </a:t>
                </a:r>
              </a:p>
            </p:txBody>
          </p:sp>
        </mc:Fallback>
      </mc:AlternateContent>
      <p:pic>
        <p:nvPicPr>
          <p:cNvPr id="2052" name="Picture 4" descr="Hình Học Sinh Nam Và Nữ - Vector Fre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28104" y1="41874" x2="43172" y2="72573"/>
                        <a14:foregroundMark x1="62404" y1="40921" x2="64194" y2="80051"/>
                        <a14:foregroundMark x1="56010" y1="81586" x2="52430" y2="84655"/>
                        <a14:foregroundMark x1="58056" y1="76982" x2="54476" y2="82609"/>
                        <a14:foregroundMark x1="58312" y1="80307" x2="54476" y2="84399"/>
                        <a14:foregroundMark x1="56777" y1="77749" x2="54476" y2="82609"/>
                        <a14:backgroundMark x1="16624" y1="42967" x2="18414" y2="65217"/>
                        <a14:backgroundMark x1="21739" y1="58568" x2="23529" y2="63171"/>
                      </a14:backgroundRemoval>
                    </a14:imgEffect>
                  </a14:imgLayer>
                </a14:imgProps>
              </a:ext>
              <a:ext uri="{28A0092B-C50C-407E-A947-70E740481C1C}">
                <a14:useLocalDpi xmlns:a14="http://schemas.microsoft.com/office/drawing/2010/main" val="0"/>
              </a:ext>
            </a:extLst>
          </a:blip>
          <a:srcRect l="11697" t="30330" r="12454" b="11415"/>
          <a:stretch/>
        </p:blipFill>
        <p:spPr bwMode="auto">
          <a:xfrm>
            <a:off x="395797" y="4460976"/>
            <a:ext cx="1231901" cy="9461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86000" y="4734580"/>
            <a:ext cx="7516307" cy="523220"/>
          </a:xfrm>
          <a:prstGeom prst="rect">
            <a:avLst/>
          </a:prstGeom>
          <a:noFill/>
        </p:spPr>
        <p:txBody>
          <a:bodyPr wrap="square" rtlCol="0">
            <a:spAutoFit/>
          </a:bodyPr>
          <a:lstStyle/>
          <a:p>
            <a:r>
              <a:rPr lang="en-US" sz="2800" smtClean="0">
                <a:solidFill>
                  <a:srgbClr val="0000FF"/>
                </a:solidFill>
                <a:latin typeface="Times New Roman" panose="02020603050405020304" pitchFamily="18" charset="0"/>
                <a:cs typeface="Times New Roman" panose="02020603050405020304" pitchFamily="18" charset="0"/>
              </a:rPr>
              <a:t>Số nào vừa là ước của 18, vừa là ước của 30?</a:t>
            </a:r>
            <a:endParaRPr 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0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wipe(left)">
                                      <p:cBhvr>
                                        <p:cTn id="39" dur="500"/>
                                        <p:tgtEl>
                                          <p:spTgt spid="205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749B6CEC-A84C-4212-8E57-12E490A76E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9069" y="4397375"/>
            <a:ext cx="775692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D41AA1F9-6338-4425-9696-542ACB14C829}"/>
              </a:ext>
            </a:extLst>
          </p:cNvPr>
          <p:cNvGrpSpPr>
            <a:grpSpLocks/>
          </p:cNvGrpSpPr>
          <p:nvPr/>
        </p:nvGrpSpPr>
        <p:grpSpPr bwMode="auto">
          <a:xfrm>
            <a:off x="0" y="53977"/>
            <a:ext cx="5497116" cy="2501528"/>
            <a:chOff x="0" y="41007"/>
            <a:chExt cx="6980525" cy="2501298"/>
          </a:xfrm>
        </p:grpSpPr>
        <p:pic>
          <p:nvPicPr>
            <p:cNvPr id="6" name="Picture 34">
              <a:extLst>
                <a:ext uri="{FF2B5EF4-FFF2-40B4-BE49-F238E27FC236}">
                  <a16:creationId xmlns:a16="http://schemas.microsoft.com/office/drawing/2014/main" id="{A7C9DE14-D256-40F1-AA73-DB6882ADB9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1">
              <a:extLst>
                <a:ext uri="{FF2B5EF4-FFF2-40B4-BE49-F238E27FC236}">
                  <a16:creationId xmlns:a16="http://schemas.microsoft.com/office/drawing/2014/main" id="{30725439-E154-4D43-80A2-478223A7E52F}"/>
                </a:ext>
              </a:extLst>
            </p:cNvPr>
            <p:cNvSpPr txBox="1">
              <a:spLocks noChangeArrowheads="1"/>
            </p:cNvSpPr>
            <p:nvPr/>
          </p:nvSpPr>
          <p:spPr bwMode="auto">
            <a:xfrm>
              <a:off x="219919" y="449617"/>
              <a:ext cx="6760604" cy="20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600" b="1" i="1" dirty="0" err="1">
                  <a:solidFill>
                    <a:srgbClr val="1F4E79"/>
                  </a:solidFill>
                  <a:latin typeface="Arial" panose="020B0604020202020204" pitchFamily="34" charset="0"/>
                  <a:cs typeface="Arial" panose="020B0604020202020204" pitchFamily="34" charset="0"/>
                </a:rPr>
                <a:t>Câu</a:t>
              </a:r>
              <a:r>
                <a:rPr lang="en-US" altLang="en-US" sz="2600" b="1" i="1" dirty="0">
                  <a:solidFill>
                    <a:srgbClr val="1F4E79"/>
                  </a:solidFill>
                  <a:latin typeface="Arial" panose="020B0604020202020204" pitchFamily="34" charset="0"/>
                  <a:cs typeface="Arial" panose="020B0604020202020204" pitchFamily="34" charset="0"/>
                </a:rPr>
                <a:t> 3</a:t>
              </a:r>
              <a:r>
                <a:rPr lang="en-US" altLang="en-US" sz="2600" b="1" dirty="0">
                  <a:solidFill>
                    <a:srgbClr val="1F4E79"/>
                  </a:solidFill>
                  <a:latin typeface="Arial" panose="020B0604020202020204" pitchFamily="34" charset="0"/>
                  <a:cs typeface="Arial" panose="020B0604020202020204" pitchFamily="34" charset="0"/>
                </a:rPr>
                <a:t>.</a:t>
              </a:r>
              <a:r>
                <a:rPr lang="en-US" altLang="en-US" sz="2600" b="1" dirty="0">
                  <a:solidFill>
                    <a:srgbClr val="FF0000"/>
                  </a:solidFill>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sô</a:t>
              </a:r>
              <a:r>
                <a:rPr lang="en-US" altLang="en-US" sz="2600" b="1" dirty="0">
                  <a:solidFill>
                    <a:srgbClr val="FF0000"/>
                  </a:solidFill>
                  <a:latin typeface="Arial" panose="020B0604020202020204" pitchFamily="34" charset="0"/>
                  <a:cs typeface="Arial" panose="020B0604020202020204" pitchFamily="34" charset="0"/>
                </a:rPr>
                <a:t>́ có </a:t>
              </a:r>
              <a:r>
                <a:rPr lang="en-US" altLang="en-US" sz="2600" b="1" dirty="0" err="1">
                  <a:solidFill>
                    <a:srgbClr val="FF0000"/>
                  </a:solidFill>
                  <a:latin typeface="Arial" panose="020B0604020202020204" pitchFamily="34" charset="0"/>
                  <a:cs typeface="Arial" panose="020B0604020202020204" pitchFamily="34" charset="0"/>
                </a:rPr>
                <a:t>hai</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chư</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sô</a:t>
              </a:r>
              <a:r>
                <a:rPr lang="en-US" altLang="en-US" sz="2600" b="1" dirty="0">
                  <a:solidFill>
                    <a:srgbClr val="FF0000"/>
                  </a:solidFill>
                  <a:latin typeface="Arial" panose="020B0604020202020204" pitchFamily="34" charset="0"/>
                  <a:cs typeface="Arial" panose="020B0604020202020204" pitchFamily="34" charset="0"/>
                </a:rPr>
                <a:t>́ là </a:t>
              </a:r>
              <a:r>
                <a:rPr lang="en-US" altLang="en-US" sz="2600" b="1" dirty="0" err="1">
                  <a:solidFill>
                    <a:srgbClr val="FF0000"/>
                  </a:solidFill>
                  <a:latin typeface="Arial" panose="020B0604020202020204" pitchFamily="34" charset="0"/>
                  <a:cs typeface="Arial" panose="020B0604020202020204" pitchFamily="34" charset="0"/>
                </a:rPr>
                <a:t>ước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chung</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của</a:t>
              </a:r>
              <a:r>
                <a:rPr lang="en-US" altLang="en-US" sz="2600" b="1" dirty="0">
                  <a:solidFill>
                    <a:srgbClr val="FF0000"/>
                  </a:solidFill>
                  <a:latin typeface="Arial" panose="020B0604020202020204" pitchFamily="34" charset="0"/>
                  <a:cs typeface="Arial" panose="020B0604020202020204" pitchFamily="34" charset="0"/>
                </a:rPr>
                <a:t> a </a:t>
              </a:r>
              <a:r>
                <a:rPr lang="en-US" altLang="en-US" sz="2600" b="1" dirty="0" err="1">
                  <a:solidFill>
                    <a:srgbClr val="FF0000"/>
                  </a:solidFill>
                  <a:latin typeface="Arial" panose="020B0604020202020204" pitchFamily="34" charset="0"/>
                  <a:cs typeface="Arial" panose="020B0604020202020204" pitchFamily="34" charset="0"/>
                </a:rPr>
                <a:t>va</a:t>
              </a:r>
              <a:r>
                <a:rPr lang="en-US" altLang="en-US" sz="2600" b="1" dirty="0">
                  <a:solidFill>
                    <a:srgbClr val="FF0000"/>
                  </a:solidFill>
                  <a:latin typeface="Arial" panose="020B0604020202020204" pitchFamily="34" charset="0"/>
                  <a:cs typeface="Arial" panose="020B0604020202020204" pitchFamily="34" charset="0"/>
                </a:rPr>
                <a:t>̀ b </a:t>
              </a:r>
              <a:r>
                <a:rPr lang="en-US" altLang="en-US" sz="2600" b="1" dirty="0" err="1">
                  <a:solidFill>
                    <a:srgbClr val="FF0000"/>
                  </a:solidFill>
                  <a:latin typeface="Arial" panose="020B0604020202020204" pitchFamily="34" charset="0"/>
                  <a:cs typeface="Arial" panose="020B0604020202020204" pitchFamily="34" charset="0"/>
                </a:rPr>
                <a:t>là</a:t>
              </a:r>
              <a:r>
                <a:rPr lang="en-US" altLang="en-US" sz="2600" b="1" dirty="0">
                  <a:solidFill>
                    <a:srgbClr val="FF000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600" b="1" dirty="0">
                  <a:solidFill>
                    <a:srgbClr val="0070C0"/>
                  </a:solidFill>
                  <a:latin typeface="Arial" panose="020B0604020202020204" pitchFamily="34" charset="0"/>
                  <a:cs typeface="Arial" panose="020B0604020202020204" pitchFamily="34" charset="0"/>
                </a:rPr>
                <a:t>  A. 10, 15</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a:solidFill>
                    <a:srgbClr val="0070C0"/>
                  </a:solidFill>
                  <a:latin typeface="Arial" panose="020B0604020202020204" pitchFamily="34" charset="0"/>
                  <a:cs typeface="Arial" panose="020B0604020202020204" pitchFamily="34" charset="0"/>
                </a:rPr>
                <a:t>B. 10, 30        C. 10, 15, 30  </a:t>
              </a:r>
            </a:p>
          </p:txBody>
        </p:sp>
      </p:grpSp>
      <p:pic>
        <p:nvPicPr>
          <p:cNvPr id="8" name="Picture 100" descr="A picture containing leaf, fern&#10;&#10;Description automatically generated">
            <a:extLst>
              <a:ext uri="{FF2B5EF4-FFF2-40B4-BE49-F238E27FC236}">
                <a16:creationId xmlns:a16="http://schemas.microsoft.com/office/drawing/2014/main" id="{59AA141D-A882-4466-B84B-71C3C9B4D85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6411516" y="232887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9" descr="A picture containing leaf, fern&#10;&#10;Description automatically generated">
            <a:extLst>
              <a:ext uri="{FF2B5EF4-FFF2-40B4-BE49-F238E27FC236}">
                <a16:creationId xmlns:a16="http://schemas.microsoft.com/office/drawing/2014/main" id="{6E28D4AF-5F0D-4E7C-847A-4DBA460FE1E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4206" y="209550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2" descr="A picture containing animal, invertebrate, arthropod&#10;&#10;Description automatically generated">
            <a:extLst>
              <a:ext uri="{FF2B5EF4-FFF2-40B4-BE49-F238E27FC236}">
                <a16:creationId xmlns:a16="http://schemas.microsoft.com/office/drawing/2014/main" id="{88F15F67-3E77-4AD7-BEDA-BF8B221A408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8523686"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3">
            <a:extLst>
              <a:ext uri="{FF2B5EF4-FFF2-40B4-BE49-F238E27FC236}">
                <a16:creationId xmlns:a16="http://schemas.microsoft.com/office/drawing/2014/main" id="{6F3A003F-0A6F-4CAB-9152-AB7E18331E4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4347"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94E9096-2D9C-4D40-B01F-7908FAB4E0E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outdoor&#10;&#10;Description automatically generated">
            <a:extLst>
              <a:ext uri="{FF2B5EF4-FFF2-40B4-BE49-F238E27FC236}">
                <a16:creationId xmlns:a16="http://schemas.microsoft.com/office/drawing/2014/main" id="{8ED849B5-B28F-4D74-9FC6-08DCB4C30400}"/>
              </a:ext>
            </a:extLst>
          </p:cNvPr>
          <p:cNvPicPr>
            <a:picLocks noChangeAspect="1"/>
          </p:cNvPicPr>
          <p:nvPr/>
        </p:nvPicPr>
        <p:blipFill>
          <a:blip r:embed="rId11">
            <a:duotone>
              <a:schemeClr val="accent5">
                <a:shade val="45000"/>
                <a:satMod val="135000"/>
              </a:schemeClr>
              <a:prstClr val="white"/>
            </a:duotone>
          </a:blip>
          <a:stretch>
            <a:fillRect/>
          </a:stretch>
        </p:blipFill>
        <p:spPr>
          <a:xfrm>
            <a:off x="6359971" y="1582969"/>
            <a:ext cx="2525906" cy="4774365"/>
          </a:xfrm>
          <a:prstGeom prst="rect">
            <a:avLst/>
          </a:prstGeom>
        </p:spPr>
      </p:pic>
      <p:grpSp>
        <p:nvGrpSpPr>
          <p:cNvPr id="14" name="Group 13">
            <a:extLst>
              <a:ext uri="{FF2B5EF4-FFF2-40B4-BE49-F238E27FC236}">
                <a16:creationId xmlns:a16="http://schemas.microsoft.com/office/drawing/2014/main" id="{EE38072A-D296-4851-BAF8-BCF4FE70F9A6}"/>
              </a:ext>
            </a:extLst>
          </p:cNvPr>
          <p:cNvGrpSpPr>
            <a:grpSpLocks/>
          </p:cNvGrpSpPr>
          <p:nvPr/>
        </p:nvGrpSpPr>
        <p:grpSpPr bwMode="auto">
          <a:xfrm>
            <a:off x="5937648" y="52388"/>
            <a:ext cx="3150394" cy="2692400"/>
            <a:chOff x="7367240" y="-61157"/>
            <a:chExt cx="5008074" cy="3210791"/>
          </a:xfrm>
        </p:grpSpPr>
        <p:pic>
          <p:nvPicPr>
            <p:cNvPr id="15" name="Picture 10">
              <a:extLst>
                <a:ext uri="{FF2B5EF4-FFF2-40B4-BE49-F238E27FC236}">
                  <a16:creationId xmlns:a16="http://schemas.microsoft.com/office/drawing/2014/main" id="{045153FA-2BD4-4687-BF43-89D4CCE7035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3">
              <a:extLst>
                <a:ext uri="{FF2B5EF4-FFF2-40B4-BE49-F238E27FC236}">
                  <a16:creationId xmlns:a16="http://schemas.microsoft.com/office/drawing/2014/main" id="{64361428-69EE-4E89-BCEE-25B7C81306CE}"/>
                </a:ext>
              </a:extLst>
            </p:cNvPr>
            <p:cNvSpPr txBox="1">
              <a:spLocks noChangeArrowheads="1"/>
            </p:cNvSpPr>
            <p:nvPr/>
          </p:nvSpPr>
          <p:spPr bwMode="auto">
            <a:xfrm>
              <a:off x="8251258" y="1071777"/>
              <a:ext cx="3051521" cy="11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dirty="0">
                  <a:solidFill>
                    <a:prstClr val="white"/>
                  </a:solidFill>
                  <a:latin typeface="Times New Roman" panose="02020603050405020304" pitchFamily="18" charset="0"/>
                  <a:cs typeface="Tahoma" panose="020B0604030504040204" pitchFamily="34" charset="0"/>
                </a:rPr>
                <a:t>   C. 10, 15, 30</a:t>
              </a:r>
            </a:p>
          </p:txBody>
        </p:sp>
      </p:grpSp>
      <p:pic>
        <p:nvPicPr>
          <p:cNvPr id="17" name="Picture 16">
            <a:extLst>
              <a:ext uri="{FF2B5EF4-FFF2-40B4-BE49-F238E27FC236}">
                <a16:creationId xmlns:a16="http://schemas.microsoft.com/office/drawing/2014/main" id="{1FB8559F-40DC-416E-BCDA-47AD65ECBF4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F1EEE337-F3BE-4256-952E-823D562C9BD8}"/>
              </a:ext>
            </a:extLst>
          </p:cNvPr>
          <p:cNvSpPr/>
          <p:nvPr/>
        </p:nvSpPr>
        <p:spPr>
          <a:xfrm>
            <a:off x="165498" y="6157924"/>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SỐ 3 …</a:t>
            </a:r>
          </a:p>
        </p:txBody>
      </p:sp>
    </p:spTree>
    <p:extLst>
      <p:ext uri="{BB962C8B-B14F-4D97-AF65-F5344CB8AC3E}">
        <p14:creationId xmlns:p14="http://schemas.microsoft.com/office/powerpoint/2010/main" val="103508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000" fill="hold"/>
                                        <p:tgtEl>
                                          <p:spTgt spid="14"/>
                                        </p:tgtEl>
                                        <p:attrNameLst>
                                          <p:attrName>ppt_x</p:attrName>
                                        </p:attrNameLst>
                                      </p:cBhvr>
                                      <p:tavLst>
                                        <p:tav tm="0">
                                          <p:val>
                                            <p:strVal val="1+#ppt_w/2"/>
                                          </p:val>
                                        </p:tav>
                                        <p:tav tm="100000">
                                          <p:val>
                                            <p:strVal val="#ppt_x"/>
                                          </p:val>
                                        </p:tav>
                                      </p:tavLst>
                                    </p:anim>
                                    <p:anim calcmode="lin" valueType="num">
                                      <p:cBhvr additive="base">
                                        <p:cTn id="21" dur="20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0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3"/>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3"/>
                                        </p:tgtEl>
                                      </p:cBhvr>
                                    </p:animEffect>
                                    <p:set>
                                      <p:cBhvr>
                                        <p:cTn id="30"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ACF57A2E-03F4-4E48-AC7B-243198DE14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2517" y="4397375"/>
            <a:ext cx="775692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0" descr="A picture containing leaf, fern&#10;&#10;Description automatically generated">
            <a:extLst>
              <a:ext uri="{FF2B5EF4-FFF2-40B4-BE49-F238E27FC236}">
                <a16:creationId xmlns:a16="http://schemas.microsoft.com/office/drawing/2014/main" id="{EE0CAF8D-1D43-4C7F-A7CB-50196D8D5F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6411516" y="232887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9" descr="A picture containing leaf, fern&#10;&#10;Description automatically generated">
            <a:extLst>
              <a:ext uri="{FF2B5EF4-FFF2-40B4-BE49-F238E27FC236}">
                <a16:creationId xmlns:a16="http://schemas.microsoft.com/office/drawing/2014/main" id="{21C49A84-8740-45EA-9A3A-113B7572C5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4206" y="209550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2" descr="A picture containing animal, invertebrate, arthropod&#10;&#10;Description automatically generated">
            <a:extLst>
              <a:ext uri="{FF2B5EF4-FFF2-40B4-BE49-F238E27FC236}">
                <a16:creationId xmlns:a16="http://schemas.microsoft.com/office/drawing/2014/main" id="{F9704E94-90BB-43DF-B925-04A6DB4A2D4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8523686"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3">
            <a:extLst>
              <a:ext uri="{FF2B5EF4-FFF2-40B4-BE49-F238E27FC236}">
                <a16:creationId xmlns:a16="http://schemas.microsoft.com/office/drawing/2014/main" id="{7364FD22-B041-4ED5-85BE-DB6D91DC514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4347"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outdoor&#10;&#10;Description automatically generated">
            <a:extLst>
              <a:ext uri="{FF2B5EF4-FFF2-40B4-BE49-F238E27FC236}">
                <a16:creationId xmlns:a16="http://schemas.microsoft.com/office/drawing/2014/main" id="{ABD3B80F-51D3-4F26-8F50-7DFC8726016F}"/>
              </a:ext>
            </a:extLst>
          </p:cNvPr>
          <p:cNvPicPr>
            <a:picLocks noChangeAspect="1"/>
          </p:cNvPicPr>
          <p:nvPr/>
        </p:nvPicPr>
        <p:blipFill>
          <a:blip r:embed="rId9">
            <a:duotone>
              <a:schemeClr val="accent5">
                <a:shade val="45000"/>
                <a:satMod val="135000"/>
              </a:schemeClr>
              <a:prstClr val="white"/>
            </a:duotone>
          </a:blip>
          <a:stretch>
            <a:fillRect/>
          </a:stretch>
        </p:blipFill>
        <p:spPr>
          <a:xfrm>
            <a:off x="6359971" y="1582969"/>
            <a:ext cx="2525906" cy="4774365"/>
          </a:xfrm>
          <a:prstGeom prst="rect">
            <a:avLst/>
          </a:prstGeom>
        </p:spPr>
      </p:pic>
      <p:pic>
        <p:nvPicPr>
          <p:cNvPr id="10" name="Picture 9">
            <a:extLst>
              <a:ext uri="{FF2B5EF4-FFF2-40B4-BE49-F238E27FC236}">
                <a16:creationId xmlns:a16="http://schemas.microsoft.com/office/drawing/2014/main" id="{6F9AC2D4-9A99-4032-BCB6-CBBF4C6134E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6F39A7A0-6107-4686-8B77-58315EDE64AB}"/>
              </a:ext>
            </a:extLst>
          </p:cNvPr>
          <p:cNvSpPr/>
          <p:nvPr/>
        </p:nvSpPr>
        <p:spPr>
          <a:xfrm>
            <a:off x="165498" y="6157924"/>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CUỐI …</a:t>
            </a:r>
          </a:p>
        </p:txBody>
      </p:sp>
      <p:pic>
        <p:nvPicPr>
          <p:cNvPr id="12" name="Skip_To_My_Lou">
            <a:hlinkClick r:id="" action="ppaction://media"/>
            <a:extLst>
              <a:ext uri="{FF2B5EF4-FFF2-40B4-BE49-F238E27FC236}">
                <a16:creationId xmlns:a16="http://schemas.microsoft.com/office/drawing/2014/main" id="{DCF8493F-A439-46DB-8CA8-F3832AA4F1D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4001" y="4029082"/>
            <a:ext cx="36552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050893DA-CD9A-4871-B560-060F1B999E66}"/>
              </a:ext>
            </a:extLst>
          </p:cNvPr>
          <p:cNvGrpSpPr/>
          <p:nvPr/>
        </p:nvGrpSpPr>
        <p:grpSpPr>
          <a:xfrm>
            <a:off x="-53825" y="117478"/>
            <a:ext cx="5153274" cy="2283922"/>
            <a:chOff x="-71766" y="117478"/>
            <a:chExt cx="6871032" cy="2283922"/>
          </a:xfrm>
        </p:grpSpPr>
        <p:pic>
          <p:nvPicPr>
            <p:cNvPr id="14" name="Picture 34">
              <a:extLst>
                <a:ext uri="{FF2B5EF4-FFF2-40B4-BE49-F238E27FC236}">
                  <a16:creationId xmlns:a16="http://schemas.microsoft.com/office/drawing/2014/main" id="{E8BFB460-5569-4200-B1A3-157876682B8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41">
              <a:extLst>
                <a:ext uri="{FF2B5EF4-FFF2-40B4-BE49-F238E27FC236}">
                  <a16:creationId xmlns:a16="http://schemas.microsoft.com/office/drawing/2014/main" id="{3E81EAE7-F2CE-4F70-B613-F767AF4EA924}"/>
                </a:ext>
              </a:extLst>
            </p:cNvPr>
            <p:cNvSpPr txBox="1">
              <a:spLocks noChangeArrowheads="1"/>
            </p:cNvSpPr>
            <p:nvPr/>
          </p:nvSpPr>
          <p:spPr bwMode="auto">
            <a:xfrm>
              <a:off x="630810" y="418744"/>
              <a:ext cx="589124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400" b="1" i="1" dirty="0" err="1">
                  <a:solidFill>
                    <a:srgbClr val="1F4E79"/>
                  </a:solidFill>
                  <a:latin typeface="Arial" panose="020B0604020202020204" pitchFamily="34" charset="0"/>
                  <a:cs typeface="Arial" panose="020B0604020202020204" pitchFamily="34" charset="0"/>
                </a:rPr>
                <a:t>Câu</a:t>
              </a:r>
              <a:r>
                <a:rPr lang="en-US" altLang="en-US" sz="2400" b="1" i="1" dirty="0">
                  <a:solidFill>
                    <a:srgbClr val="1F4E79"/>
                  </a:solidFill>
                  <a:latin typeface="Arial" panose="020B0604020202020204" pitchFamily="34" charset="0"/>
                  <a:cs typeface="Arial" panose="020B0604020202020204" pitchFamily="34" charset="0"/>
                </a:rPr>
                <a:t> 4.</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Kết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 </a:t>
              </a:r>
              <a:r>
                <a:rPr lang="en-US" altLang="en-US" sz="2400" b="1" dirty="0" err="1">
                  <a:solidFill>
                    <a:srgbClr val="FF0000"/>
                  </a:solidFill>
                  <a:latin typeface="Arial" panose="020B0604020202020204" pitchFamily="34" charset="0"/>
                  <a:cs typeface="Arial" panose="020B0604020202020204" pitchFamily="34" charset="0"/>
                </a:rPr>
                <a:t>đúng</a:t>
              </a:r>
              <a:r>
                <a:rPr lang="en-US" altLang="en-US" sz="2400" b="1" dirty="0">
                  <a:solidFill>
                    <a:srgbClr val="FF0000"/>
                  </a:solidFill>
                  <a:latin typeface="Arial" panose="020B0604020202020204" pitchFamily="34" charset="0"/>
                  <a:cs typeface="Arial" panose="020B0604020202020204" pitchFamily="34" charset="0"/>
                </a:rPr>
                <a:t> hay </a:t>
              </a:r>
              <a:r>
                <a:rPr lang="en-US" altLang="en-US" sz="2400" b="1" dirty="0" err="1">
                  <a:solidFill>
                    <a:srgbClr val="FF0000"/>
                  </a:solidFill>
                  <a:latin typeface="Arial" panose="020B0604020202020204" pitchFamily="34" charset="0"/>
                  <a:cs typeface="Arial" panose="020B0604020202020204" pitchFamily="34" charset="0"/>
                </a:rPr>
                <a:t>sai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400" b="1" dirty="0">
                  <a:solidFill>
                    <a:srgbClr val="0070C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400" b="1" dirty="0">
                  <a:solidFill>
                    <a:srgbClr val="0070C0"/>
                  </a:solidFill>
                  <a:latin typeface="Arial" panose="020B0604020202020204" pitchFamily="34" charset="0"/>
                  <a:cs typeface="Arial" panose="020B0604020202020204" pitchFamily="34" charset="0"/>
                </a:rPr>
                <a:t>            A. </a:t>
              </a:r>
              <a:r>
                <a:rPr lang="en-US" altLang="en-US" sz="2400" b="1" dirty="0" err="1">
                  <a:solidFill>
                    <a:srgbClr val="0070C0"/>
                  </a:solidFill>
                  <a:latin typeface="Arial" panose="020B0604020202020204" pitchFamily="34" charset="0"/>
                  <a:cs typeface="Arial" panose="020B0604020202020204" pitchFamily="34" charset="0"/>
                </a:rPr>
                <a:t>Đúng</a:t>
              </a:r>
              <a:r>
                <a:rPr lang="vi-VN" altLang="en-US" sz="2400" b="1" dirty="0">
                  <a:solidFill>
                    <a:srgbClr val="0070C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B. Sai</a:t>
              </a:r>
            </a:p>
          </p:txBody>
        </p:sp>
      </p:grpSp>
      <p:grpSp>
        <p:nvGrpSpPr>
          <p:cNvPr id="16" name="Group 15">
            <a:extLst>
              <a:ext uri="{FF2B5EF4-FFF2-40B4-BE49-F238E27FC236}">
                <a16:creationId xmlns:a16="http://schemas.microsoft.com/office/drawing/2014/main" id="{47E0C59B-59A8-423F-84ED-020B6E28B337}"/>
              </a:ext>
            </a:extLst>
          </p:cNvPr>
          <p:cNvGrpSpPr/>
          <p:nvPr/>
        </p:nvGrpSpPr>
        <p:grpSpPr>
          <a:xfrm>
            <a:off x="5382385" y="-180975"/>
            <a:ext cx="3843338" cy="3243263"/>
            <a:chOff x="7176514" y="-180976"/>
            <a:chExt cx="5124450" cy="3243263"/>
          </a:xfrm>
        </p:grpSpPr>
        <p:grpSp>
          <p:nvGrpSpPr>
            <p:cNvPr id="17" name="Group 15">
              <a:extLst>
                <a:ext uri="{FF2B5EF4-FFF2-40B4-BE49-F238E27FC236}">
                  <a16:creationId xmlns:a16="http://schemas.microsoft.com/office/drawing/2014/main" id="{CD461E29-EC2B-4FA1-A6FF-1DE7DA2FC6CE}"/>
                </a:ext>
              </a:extLst>
            </p:cNvPr>
            <p:cNvGrpSpPr>
              <a:grpSpLocks/>
            </p:cNvGrpSpPr>
            <p:nvPr/>
          </p:nvGrpSpPr>
          <p:grpSpPr bwMode="auto">
            <a:xfrm>
              <a:off x="7176514" y="-180976"/>
              <a:ext cx="5124450" cy="3243263"/>
              <a:chOff x="7367240" y="-61157"/>
              <a:chExt cx="5008074" cy="3210791"/>
            </a:xfrm>
          </p:grpSpPr>
          <p:pic>
            <p:nvPicPr>
              <p:cNvPr id="19" name="Picture 10">
                <a:extLst>
                  <a:ext uri="{FF2B5EF4-FFF2-40B4-BE49-F238E27FC236}">
                    <a16:creationId xmlns:a16="http://schemas.microsoft.com/office/drawing/2014/main" id="{BA0536D6-6662-493F-99EB-C0CBE1B6DCCE}"/>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3">
                <a:extLst>
                  <a:ext uri="{FF2B5EF4-FFF2-40B4-BE49-F238E27FC236}">
                    <a16:creationId xmlns:a16="http://schemas.microsoft.com/office/drawing/2014/main" id="{983AB3D8-FD33-4F99-88CE-CA4BB9AB4ED8}"/>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defRPr/>
                </a:pPr>
                <a:endParaRPr lang="en-US" altLang="en-US" b="1">
                  <a:solidFill>
                    <a:srgbClr val="FFFFFF"/>
                  </a:solidFill>
                  <a:latin typeface="Times New Roman" panose="02020603050405020304" pitchFamily="18" charset="0"/>
                  <a:cs typeface="Tahoma" panose="020B0604030504040204" pitchFamily="34" charset="0"/>
                </a:endParaRPr>
              </a:p>
            </p:txBody>
          </p:sp>
        </p:grpSp>
        <p:sp>
          <p:nvSpPr>
            <p:cNvPr id="18" name="TextBox 23">
              <a:extLst>
                <a:ext uri="{FF2B5EF4-FFF2-40B4-BE49-F238E27FC236}">
                  <a16:creationId xmlns:a16="http://schemas.microsoft.com/office/drawing/2014/main" id="{57413F19-C310-486D-BCFB-E9AE89A3D856}"/>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dirty="0">
                  <a:solidFill>
                    <a:prstClr val="white"/>
                  </a:solidFill>
                  <a:latin typeface="Times New Roman" panose="02020603050405020304" pitchFamily="18" charset="0"/>
                  <a:cs typeface="Tahoma" panose="020B0604030504040204" pitchFamily="34" charset="0"/>
                </a:rPr>
                <a:t>B. </a:t>
              </a:r>
              <a:r>
                <a:rPr lang="en-US" altLang="en-US" b="1" dirty="0">
                  <a:solidFill>
                    <a:prstClr val="white"/>
                  </a:solidFill>
                  <a:latin typeface="Times New Roman" panose="02020603050405020304" pitchFamily="18" charset="0"/>
                  <a:cs typeface="Times New Roman" panose="02020603050405020304" pitchFamily="18" charset="0"/>
                </a:rPr>
                <a:t>Sai</a:t>
              </a:r>
              <a:endParaRPr lang="en-US" altLang="en-US" dirty="0">
                <a:solidFill>
                  <a:prstClr val="white"/>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222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3"/>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1"/>
                                        </p:tgtEl>
                                      </p:cBhvr>
                                    </p:animEffect>
                                    <p:animScale>
                                      <p:cBhvr>
                                        <p:cTn id="19" dur="1000" autoRev="1" fill="hold"/>
                                        <p:tgtEl>
                                          <p:spTgt spid="11"/>
                                        </p:tgtEl>
                                      </p:cBhvr>
                                      <p:by x="105000" y="105000"/>
                                    </p:animScale>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20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3"/>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0"/>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0"/>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0"/>
                                        </p:tgtEl>
                                        <p:attrNameLst>
                                          <p:attrName>ppt_x</p:attrName>
                                        </p:attrNameLst>
                                      </p:cBhvr>
                                      <p:tavLst>
                                        <p:tav tm="0">
                                          <p:val>
                                            <p:strVal val="ppt_x"/>
                                          </p:val>
                                        </p:tav>
                                        <p:tav tm="100000">
                                          <p:val>
                                            <p:strVal val="1+ppt_w/2"/>
                                          </p:val>
                                        </p:tav>
                                      </p:tavLst>
                                    </p:anim>
                                    <p:anim calcmode="lin" valueType="num">
                                      <p:cBhvr additive="base">
                                        <p:cTn id="41" dur="5000"/>
                                        <p:tgtEl>
                                          <p:spTgt spid="10"/>
                                        </p:tgtEl>
                                        <p:attrNameLst>
                                          <p:attrName>ppt_y</p:attrName>
                                        </p:attrNameLst>
                                      </p:cBhvr>
                                      <p:tavLst>
                                        <p:tav tm="0">
                                          <p:val>
                                            <p:strVal val="ppt_y"/>
                                          </p:val>
                                        </p:tav>
                                        <p:tav tm="100000">
                                          <p:val>
                                            <p:strVal val="ppt_y"/>
                                          </p:val>
                                        </p:tav>
                                      </p:tavLst>
                                    </p:anim>
                                    <p:set>
                                      <p:cBhvr>
                                        <p:cTn id="42" dur="1" fill="hold">
                                          <p:stCondLst>
                                            <p:cond delay="4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8">
            <a:extLst>
              <a:ext uri="{FF2B5EF4-FFF2-40B4-BE49-F238E27FC236}">
                <a16:creationId xmlns:a16="http://schemas.microsoft.com/office/drawing/2014/main" id="{23D8AC0A-557E-40CF-8BEC-9C1DE845660E}"/>
              </a:ext>
            </a:extLst>
          </p:cNvPr>
          <p:cNvSpPr/>
          <p:nvPr/>
        </p:nvSpPr>
        <p:spPr>
          <a:xfrm>
            <a:off x="-29765" y="5091124"/>
            <a:ext cx="9164241"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18" descr="A close up of a logo&#10;&#10;Description automatically generated">
            <a:extLst>
              <a:ext uri="{FF2B5EF4-FFF2-40B4-BE49-F238E27FC236}">
                <a16:creationId xmlns:a16="http://schemas.microsoft.com/office/drawing/2014/main" id="{20C82E90-52ED-487B-A9AE-13A0FD30C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1444" y="2443163"/>
            <a:ext cx="253604"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 close up of a logo&#10;&#10;Description automatically generated">
            <a:extLst>
              <a:ext uri="{FF2B5EF4-FFF2-40B4-BE49-F238E27FC236}">
                <a16:creationId xmlns:a16="http://schemas.microsoft.com/office/drawing/2014/main" id="{455DB2F2-7D7A-4E6D-AA6E-B34DA59F3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3393" y="1860550"/>
            <a:ext cx="230981"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C079045-4C73-46B1-A8E8-D4020FC5B5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4247" y="1455740"/>
            <a:ext cx="1685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A picture containing bowed instrument, music&#10;&#10;Description automatically generated">
            <a:extLst>
              <a:ext uri="{FF2B5EF4-FFF2-40B4-BE49-F238E27FC236}">
                <a16:creationId xmlns:a16="http://schemas.microsoft.com/office/drawing/2014/main" id="{AED89C2C-7030-441E-8AC7-3B25279CE6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4715" y="1312863"/>
            <a:ext cx="1574006"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A picture containing animal, invertebrate, mollusk, indoor&#10;&#10;Description automatically generated">
            <a:extLst>
              <a:ext uri="{FF2B5EF4-FFF2-40B4-BE49-F238E27FC236}">
                <a16:creationId xmlns:a16="http://schemas.microsoft.com/office/drawing/2014/main" id="{2D1B3102-0A9C-43AF-91E7-B730763F15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003" y="1925642"/>
            <a:ext cx="421481"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A close up of an animal&#10;&#10;Description automatically generated">
            <a:extLst>
              <a:ext uri="{FF2B5EF4-FFF2-40B4-BE49-F238E27FC236}">
                <a16:creationId xmlns:a16="http://schemas.microsoft.com/office/drawing/2014/main" id="{872E68E6-F4B5-4BE0-9A8B-DAE74D24BE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1947" y="3298825"/>
            <a:ext cx="928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peech Bubble: Oval 10">
            <a:extLst>
              <a:ext uri="{FF2B5EF4-FFF2-40B4-BE49-F238E27FC236}">
                <a16:creationId xmlns:a16="http://schemas.microsoft.com/office/drawing/2014/main" id="{0796627E-6BED-4ADB-9996-3089F171F52E}"/>
              </a:ext>
            </a:extLst>
          </p:cNvPr>
          <p:cNvSpPr/>
          <p:nvPr/>
        </p:nvSpPr>
        <p:spPr>
          <a:xfrm>
            <a:off x="4095755" y="239713"/>
            <a:ext cx="4073129"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fontAlgn="base" hangingPunct="1">
              <a:lnSpc>
                <a:spcPct val="100000"/>
              </a:lnSpc>
              <a:spcBef>
                <a:spcPct val="0"/>
              </a:spcBef>
              <a:spcAft>
                <a:spcPct val="0"/>
              </a:spcAft>
              <a:buFontTx/>
              <a:buNone/>
              <a:defRPr/>
            </a:pPr>
            <a:r>
              <a:rPr lang="en-US" altLang="en-US" sz="2400" b="1">
                <a:solidFill>
                  <a:srgbClr val="FFFFFF"/>
                </a:solidFill>
                <a:latin typeface="Times New Roman" pitchFamily="18" charset="0"/>
                <a:cs typeface="Tahoma" pitchFamily="34" charset="0"/>
              </a:rPr>
              <a:t>CẢM </a:t>
            </a:r>
            <a:r>
              <a:rPr lang="vi-VN" altLang="en-US" sz="2400" b="1">
                <a:solidFill>
                  <a:srgbClr val="FFFFFF"/>
                </a:solidFill>
                <a:latin typeface="Times New Roman" pitchFamily="18" charset="0"/>
                <a:cs typeface="Tahoma" pitchFamily="34" charset="0"/>
              </a:rPr>
              <a:t>Ơ</a:t>
            </a:r>
            <a:r>
              <a:rPr lang="en-US" altLang="en-US" sz="2400" b="1">
                <a:solidFill>
                  <a:srgbClr val="FFFFFF"/>
                </a:solidFill>
                <a:latin typeface="Times New Roman" pitchFamily="18" charset="0"/>
                <a:cs typeface="Tahoma" pitchFamily="34" charset="0"/>
              </a:rPr>
              <a:t>N CÁC BẠN </a:t>
            </a:r>
          </a:p>
          <a:p>
            <a:pPr algn="ctr" eaLnBrk="1" fontAlgn="base" hangingPunct="1">
              <a:lnSpc>
                <a:spcPct val="100000"/>
              </a:lnSpc>
              <a:spcBef>
                <a:spcPct val="0"/>
              </a:spcBef>
              <a:spcAft>
                <a:spcPct val="0"/>
              </a:spcAft>
              <a:buFontTx/>
              <a:buNone/>
              <a:defRPr/>
            </a:pPr>
            <a:r>
              <a:rPr lang="en-US" altLang="en-US" sz="2400" b="1">
                <a:solidFill>
                  <a:srgbClr val="FFFFFF"/>
                </a:solidFill>
                <a:latin typeface="Times New Roman" pitchFamily="18" charset="0"/>
                <a:cs typeface="Tahoma" pitchFamily="34" charset="0"/>
              </a:rPr>
              <a:t>THẬT NHIỀU. </a:t>
            </a:r>
          </a:p>
          <a:p>
            <a:pPr algn="ctr" eaLnBrk="1" fontAlgn="base" hangingPunct="1">
              <a:lnSpc>
                <a:spcPct val="100000"/>
              </a:lnSpc>
              <a:spcBef>
                <a:spcPct val="0"/>
              </a:spcBef>
              <a:spcAft>
                <a:spcPct val="0"/>
              </a:spcAft>
              <a:buFontTx/>
              <a:buNone/>
              <a:defRPr/>
            </a:pPr>
            <a:r>
              <a:rPr lang="en-US" altLang="en-US" sz="2400" b="1">
                <a:solidFill>
                  <a:srgbClr val="FFFFFF"/>
                </a:solidFill>
                <a:latin typeface="Times New Roman" pitchFamily="18" charset="0"/>
                <a:cs typeface="Tahoma" pitchFamily="34" charset="0"/>
              </a:rPr>
              <a:t>CÁC BẠN GIỎI QUÁ ĐI </a:t>
            </a:r>
          </a:p>
        </p:txBody>
      </p:sp>
      <p:pic>
        <p:nvPicPr>
          <p:cNvPr id="12" name="Picture 24" descr="A picture containing animal, invertebrate, arthropod&#10;&#10;Description automatically generated">
            <a:extLst>
              <a:ext uri="{FF2B5EF4-FFF2-40B4-BE49-F238E27FC236}">
                <a16:creationId xmlns:a16="http://schemas.microsoft.com/office/drawing/2014/main" id="{E0CC3D3B-E19E-4B3D-9915-FCBB41D543C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0137" y="5326063"/>
            <a:ext cx="1220391"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 close up of a logo&#10;&#10;Description automatically generated">
            <a:extLst>
              <a:ext uri="{FF2B5EF4-FFF2-40B4-BE49-F238E27FC236}">
                <a16:creationId xmlns:a16="http://schemas.microsoft.com/office/drawing/2014/main" id="{F2848BAC-D3A9-4085-8EB9-C4395986ED3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70262" y="2081213"/>
            <a:ext cx="2840831"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961824B-0DBE-4BB7-851F-3D0C6933851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0530" y="2400300"/>
            <a:ext cx="3455194"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2" descr="A close up of a logo&#10;&#10;Description automatically generated">
            <a:extLst>
              <a:ext uri="{FF2B5EF4-FFF2-40B4-BE49-F238E27FC236}">
                <a16:creationId xmlns:a16="http://schemas.microsoft.com/office/drawing/2014/main" id="{67C81EC8-16F0-4010-83FC-C40DD03D747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87430" y="1516064"/>
            <a:ext cx="4947047"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0" descr="A picture containing object&#10;&#10;Description automatically generated">
            <a:extLst>
              <a:ext uri="{FF2B5EF4-FFF2-40B4-BE49-F238E27FC236}">
                <a16:creationId xmlns:a16="http://schemas.microsoft.com/office/drawing/2014/main" id="{65F9FFA1-86CF-46C2-A3B4-846D6B5EC32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900992" y="5110163"/>
            <a:ext cx="9572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58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DeA on Twitter: &quot;Congrats to @IDeA_Canada's top winners Jack Chapman,  Katie Gillespie, Emma Dornan &amp; Grace Clarke from @MemorialU. Their “MatHat”  design supports ppl w/ #CerebralPalsy. @MUN_Engineering @MUN_Science  @CNS_Nursing @TheCdnAcadofE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48" y="2868160"/>
            <a:ext cx="3371396" cy="3371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7943" y="927605"/>
            <a:ext cx="7315200" cy="2062103"/>
          </a:xfrm>
          <a:prstGeom prst="rect">
            <a:avLst/>
          </a:prstGeom>
        </p:spPr>
        <p:txBody>
          <a:bodyPr wrap="square">
            <a:spAutoFit/>
          </a:bodyPr>
          <a:lstStyle/>
          <a:p>
            <a:pPr algn="just">
              <a:spcBef>
                <a:spcPct val="0"/>
              </a:spcBef>
            </a:pPr>
            <a:r>
              <a:rPr lang="en-US" altLang="en-US" sz="3200" smtClean="0">
                <a:latin typeface="Times New Roman" panose="02020603050405020304" pitchFamily="18" charset="0"/>
                <a:cs typeface="Times New Roman" panose="02020603050405020304" pitchFamily="18" charset="0"/>
              </a:rPr>
              <a:t>Để tìm </a:t>
            </a:r>
            <a:r>
              <a:rPr lang="en-US" altLang="en-US" sz="3200">
                <a:latin typeface="Times New Roman" panose="02020603050405020304" pitchFamily="18" charset="0"/>
                <a:cs typeface="Times New Roman" panose="02020603050405020304" pitchFamily="18" charset="0"/>
              </a:rPr>
              <a:t>ƯCLN của hai hay nhiều số ngoài cách tìm như đã nêu ở </a:t>
            </a:r>
            <a:r>
              <a:rPr lang="en-US" altLang="en-US" sz="3200" smtClean="0">
                <a:latin typeface="Times New Roman" panose="02020603050405020304" pitchFamily="18" charset="0"/>
                <a:cs typeface="Times New Roman" panose="02020603050405020304" pitchFamily="18" charset="0"/>
              </a:rPr>
              <a:t>trên, </a:t>
            </a:r>
            <a:r>
              <a:rPr lang="en-US" altLang="en-US" sz="3200">
                <a:latin typeface="Times New Roman" panose="02020603050405020304" pitchFamily="18" charset="0"/>
                <a:cs typeface="Times New Roman" panose="02020603050405020304" pitchFamily="18" charset="0"/>
              </a:rPr>
              <a:t>không biết có còn cách nào khác để tìm ƯCLN nhanh </a:t>
            </a:r>
            <a:r>
              <a:rPr lang="en-US" altLang="en-US" sz="3200" smtClean="0">
                <a:latin typeface="Times New Roman" panose="02020603050405020304" pitchFamily="18" charset="0"/>
                <a:cs typeface="Times New Roman" panose="02020603050405020304" pitchFamily="18" charset="0"/>
              </a:rPr>
              <a:t>hơn, </a:t>
            </a:r>
            <a:r>
              <a:rPr lang="en-US" altLang="en-US" sz="3200">
                <a:latin typeface="Times New Roman" panose="02020603050405020304" pitchFamily="18" charset="0"/>
                <a:cs typeface="Times New Roman" panose="02020603050405020304" pitchFamily="18" charset="0"/>
              </a:rPr>
              <a:t>dễ dàng </a:t>
            </a:r>
            <a:r>
              <a:rPr lang="en-US" altLang="en-US" sz="3200" smtClean="0">
                <a:latin typeface="Times New Roman" panose="02020603050405020304" pitchFamily="18" charset="0"/>
                <a:cs typeface="Times New Roman" panose="02020603050405020304" pitchFamily="18" charset="0"/>
              </a:rPr>
              <a:t>hơn?</a:t>
            </a:r>
            <a:endParaRPr lang="en-US"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5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662" y="157898"/>
            <a:ext cx="8562422" cy="68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80" y="914400"/>
            <a:ext cx="894902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77" y="1676400"/>
            <a:ext cx="9263501"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6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9089" y="296012"/>
            <a:ext cx="8520112" cy="738664"/>
          </a:xfrm>
          <a:prstGeom prst="rect">
            <a:avLst/>
          </a:prstGeom>
        </p:spPr>
        <p:txBody>
          <a:bodyPr wrap="square">
            <a:spAutoFit/>
          </a:bodyPr>
          <a:lstStyle/>
          <a:p>
            <a:pPr>
              <a:lnSpc>
                <a:spcPct val="150000"/>
              </a:lnSpc>
            </a:pPr>
            <a:r>
              <a:rPr lang="en-US" altLang="en-US" sz="2800" b="1" smtClean="0">
                <a:solidFill>
                  <a:srgbClr val="FF0000"/>
                </a:solidFill>
                <a:latin typeface="Times New Roman" panose="02020603050405020304" pitchFamily="18" charset="0"/>
                <a:cs typeface="Times New Roman" panose="02020603050405020304" pitchFamily="18" charset="0"/>
              </a:rPr>
              <a:t>Các bước tìm ước chung lớn nhất của hai hay nhiều số</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57205" y="1553657"/>
            <a:ext cx="8077201" cy="131010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b="1">
                <a:solidFill>
                  <a:srgbClr val="FF0000"/>
                </a:solidFill>
                <a:latin typeface="Times New Roman" panose="02020603050405020304" pitchFamily="18" charset="0"/>
                <a:cs typeface="Times New Roman" panose="02020603050405020304" pitchFamily="18" charset="0"/>
              </a:rPr>
              <a:t>B1 </a:t>
            </a:r>
            <a:r>
              <a:rPr lang="en-US" altLang="en-US" sz="2800">
                <a:solidFill>
                  <a:srgbClr val="000000"/>
                </a:solidFill>
                <a:latin typeface="Times New Roman" panose="02020603050405020304" pitchFamily="18" charset="0"/>
                <a:cs typeface="Times New Roman" panose="02020603050405020304" pitchFamily="18" charset="0"/>
              </a:rPr>
              <a:t>: </a:t>
            </a:r>
            <a:r>
              <a:rPr lang="en-US" altLang="en-US" sz="2800" smtClean="0">
                <a:solidFill>
                  <a:schemeClr val="tx1"/>
                </a:solidFill>
                <a:latin typeface="Times New Roman" panose="02020603050405020304" pitchFamily="18" charset="0"/>
                <a:cs typeface="Times New Roman" panose="02020603050405020304" pitchFamily="18" charset="0"/>
              </a:rPr>
              <a:t>Phân </a:t>
            </a:r>
            <a:r>
              <a:rPr lang="en-US" altLang="en-US" sz="2800">
                <a:solidFill>
                  <a:schemeClr val="tx1"/>
                </a:solidFill>
                <a:latin typeface="Times New Roman" panose="02020603050405020304" pitchFamily="18" charset="0"/>
                <a:cs typeface="Times New Roman" panose="02020603050405020304" pitchFamily="18" charset="0"/>
              </a:rPr>
              <a:t>tích </a:t>
            </a:r>
            <a:r>
              <a:rPr lang="en-US" altLang="en-US" sz="2800" smtClean="0">
                <a:solidFill>
                  <a:schemeClr val="tx1"/>
                </a:solidFill>
                <a:latin typeface="Times New Roman" panose="02020603050405020304" pitchFamily="18" charset="0"/>
                <a:cs typeface="Times New Roman" panose="02020603050405020304" pitchFamily="18" charset="0"/>
              </a:rPr>
              <a:t>mỗi ra </a:t>
            </a:r>
            <a:r>
              <a:rPr lang="en-US" altLang="en-US" sz="2800">
                <a:solidFill>
                  <a:schemeClr val="tx1"/>
                </a:solidFill>
                <a:latin typeface="Times New Roman" panose="02020603050405020304" pitchFamily="18" charset="0"/>
                <a:cs typeface="Times New Roman" panose="02020603050405020304" pitchFamily="18" charset="0"/>
              </a:rPr>
              <a:t>thừa số </a:t>
            </a:r>
            <a:r>
              <a:rPr lang="en-US" altLang="en-US" sz="2800" smtClean="0">
                <a:solidFill>
                  <a:schemeClr val="tx1"/>
                </a:solidFill>
                <a:latin typeface="Times New Roman" panose="02020603050405020304" pitchFamily="18" charset="0"/>
                <a:cs typeface="Times New Roman" panose="02020603050405020304" pitchFamily="18" charset="0"/>
              </a:rPr>
              <a:t>nguyên tố.</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57205" y="3332399"/>
            <a:ext cx="8077201" cy="101100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b="1" smtClean="0">
                <a:solidFill>
                  <a:srgbClr val="FF0000"/>
                </a:solidFill>
                <a:latin typeface="Times New Roman" panose="02020603050405020304" pitchFamily="18" charset="0"/>
                <a:cs typeface="Times New Roman" panose="02020603050405020304" pitchFamily="18" charset="0"/>
              </a:rPr>
              <a:t>B2 </a:t>
            </a:r>
            <a:r>
              <a:rPr lang="en-US" altLang="en-US" sz="2800">
                <a:solidFill>
                  <a:srgbClr val="000000"/>
                </a:solidFill>
                <a:latin typeface="Times New Roman" panose="02020603050405020304" pitchFamily="18" charset="0"/>
                <a:cs typeface="Times New Roman" panose="02020603050405020304" pitchFamily="18" charset="0"/>
              </a:rPr>
              <a:t>:</a:t>
            </a:r>
            <a:r>
              <a:rPr lang="en-US" altLang="en-US" sz="2800">
                <a:solidFill>
                  <a:schemeClr val="bg1"/>
                </a:solidFill>
                <a:latin typeface="Times New Roman" panose="02020603050405020304" pitchFamily="18" charset="0"/>
                <a:cs typeface="Times New Roman" panose="02020603050405020304" pitchFamily="18" charset="0"/>
              </a:rPr>
              <a:t> </a:t>
            </a:r>
            <a:r>
              <a:rPr lang="en-US" altLang="en-US" sz="2800" smtClean="0">
                <a:solidFill>
                  <a:schemeClr val="tx1"/>
                </a:solidFill>
                <a:latin typeface="Times New Roman" panose="02020603050405020304" pitchFamily="18" charset="0"/>
                <a:cs typeface="Times New Roman" panose="02020603050405020304" pitchFamily="18" charset="0"/>
              </a:rPr>
              <a:t>Chọn ra các </a:t>
            </a:r>
            <a:r>
              <a:rPr lang="en-US" altLang="en-US" sz="2800" smtClean="0">
                <a:solidFill>
                  <a:srgbClr val="FF0000"/>
                </a:solidFill>
                <a:latin typeface="Times New Roman" panose="02020603050405020304" pitchFamily="18" charset="0"/>
                <a:cs typeface="Times New Roman" panose="02020603050405020304" pitchFamily="18" charset="0"/>
              </a:rPr>
              <a:t>thừa số nguyên tố chung</a:t>
            </a:r>
            <a:r>
              <a:rPr lang="en-US" altLang="en-US" sz="2800" smtClean="0">
                <a:solidFill>
                  <a:schemeClr val="tx1"/>
                </a:solidFill>
                <a:latin typeface="Times New Roman" panose="02020603050405020304" pitchFamily="18" charset="0"/>
                <a:cs typeface="Times New Roman" panose="02020603050405020304" pitchFamily="18" charset="0"/>
              </a:rPr>
              <a:t>.</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57205" y="4724410"/>
            <a:ext cx="8077201" cy="131010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b="1" smtClean="0">
                <a:solidFill>
                  <a:srgbClr val="FF0000"/>
                </a:solidFill>
                <a:latin typeface="Times New Roman" panose="02020603050405020304" pitchFamily="18" charset="0"/>
                <a:cs typeface="Times New Roman" panose="02020603050405020304" pitchFamily="18" charset="0"/>
              </a:rPr>
              <a:t>B3</a:t>
            </a:r>
            <a:r>
              <a:rPr lang="en-US" altLang="en-US" sz="2800" smtClean="0">
                <a:solidFill>
                  <a:schemeClr val="tx1"/>
                </a:solidFill>
                <a:latin typeface="Times New Roman" panose="02020603050405020304" pitchFamily="18" charset="0"/>
                <a:cs typeface="Times New Roman" panose="02020603050405020304" pitchFamily="18" charset="0"/>
              </a:rPr>
              <a:t> </a:t>
            </a:r>
            <a:r>
              <a:rPr lang="en-US" altLang="en-US" sz="2800" smtClean="0">
                <a:solidFill>
                  <a:srgbClr val="000000"/>
                </a:solidFill>
                <a:latin typeface="Times New Roman" panose="02020603050405020304" pitchFamily="18" charset="0"/>
                <a:cs typeface="Times New Roman" panose="02020603050405020304" pitchFamily="18" charset="0"/>
              </a:rPr>
              <a:t>: </a:t>
            </a:r>
            <a:r>
              <a:rPr lang="en-US" altLang="en-US" sz="2800">
                <a:solidFill>
                  <a:schemeClr val="tx1"/>
                </a:solidFill>
                <a:latin typeface="Times New Roman" panose="02020603050405020304" pitchFamily="18" charset="0"/>
                <a:cs typeface="Times New Roman" panose="02020603050405020304" pitchFamily="18" charset="0"/>
              </a:rPr>
              <a:t>Lập tích các thừa số đã chọn, mỗi thừa số lấy với </a:t>
            </a:r>
            <a:r>
              <a:rPr lang="en-US" altLang="en-US" sz="2800" smtClean="0">
                <a:solidFill>
                  <a:srgbClr val="FF0000"/>
                </a:solidFill>
                <a:latin typeface="Times New Roman" panose="02020603050405020304" pitchFamily="18" charset="0"/>
                <a:cs typeface="Times New Roman" panose="02020603050405020304" pitchFamily="18" charset="0"/>
              </a:rPr>
              <a:t>số </a:t>
            </a:r>
            <a:r>
              <a:rPr lang="en-US" altLang="en-US" sz="2800">
                <a:solidFill>
                  <a:srgbClr val="FF0000"/>
                </a:solidFill>
                <a:latin typeface="Times New Roman" panose="02020603050405020304" pitchFamily="18" charset="0"/>
                <a:cs typeface="Times New Roman" panose="02020603050405020304" pitchFamily="18" charset="0"/>
              </a:rPr>
              <a:t>mũ nhỏ </a:t>
            </a:r>
            <a:r>
              <a:rPr lang="en-US" altLang="en-US" sz="2800" smtClean="0">
                <a:solidFill>
                  <a:srgbClr val="FF0000"/>
                </a:solidFill>
                <a:latin typeface="Times New Roman" panose="02020603050405020304" pitchFamily="18" charset="0"/>
                <a:cs typeface="Times New Roman" panose="02020603050405020304" pitchFamily="18" charset="0"/>
              </a:rPr>
              <a:t>nhất. </a:t>
            </a:r>
            <a:r>
              <a:rPr lang="en-US" altLang="en-US" sz="2800" smtClean="0">
                <a:solidFill>
                  <a:schemeClr val="tx1"/>
                </a:solidFill>
                <a:latin typeface="Times New Roman" panose="02020603050405020304" pitchFamily="18" charset="0"/>
                <a:cs typeface="Times New Roman" panose="02020603050405020304" pitchFamily="18" charset="0"/>
              </a:rPr>
              <a:t>Đó là ƯCLN phải tìm.</a:t>
            </a:r>
            <a:endParaRPr lang="en-US" alt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74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Box 33"/>
              <p:cNvSpPr txBox="1">
                <a:spLocks noChangeArrowheads="1"/>
              </p:cNvSpPr>
              <p:nvPr/>
            </p:nvSpPr>
            <p:spPr bwMode="auto">
              <a:xfrm>
                <a:off x="1270786" y="444028"/>
                <a:ext cx="8215312"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smtClean="0">
                    <a:latin typeface="Times New Roman" panose="02020603050405020304" pitchFamily="18" charset="0"/>
                    <a:cs typeface="Times New Roman" panose="02020603050405020304" pitchFamily="18" charset="0"/>
                  </a:rPr>
                  <a:t>Tìm </a:t>
                </a:r>
                <a14:m>
                  <m:oMath xmlns:m="http://schemas.openxmlformats.org/officeDocument/2006/math">
                    <m:r>
                      <a:rPr lang="en-US" altLang="en-US" sz="2800" i="1" smtClean="0">
                        <a:latin typeface="Cambria Math" panose="02040503050406030204" pitchFamily="18" charset="0"/>
                        <a:cs typeface="Times New Roman" panose="02020603050405020304" pitchFamily="18" charset="0"/>
                      </a:rPr>
                      <m:t>Ư</m:t>
                    </m:r>
                    <m:r>
                      <a:rPr lang="en-US" altLang="en-US" sz="2800" i="1" smtClean="0">
                        <a:latin typeface="Cambria Math" panose="02040503050406030204" pitchFamily="18" charset="0"/>
                        <a:cs typeface="Times New Roman" panose="02020603050405020304" pitchFamily="18" charset="0"/>
                      </a:rPr>
                      <m:t>𝐶𝐿𝑁</m:t>
                    </m:r>
                    <m:r>
                      <a:rPr lang="en-US" altLang="en-US" sz="2800" i="1" smtClean="0">
                        <a:latin typeface="Cambria Math" panose="02040503050406030204" pitchFamily="18" charset="0"/>
                        <a:cs typeface="Times New Roman" panose="02020603050405020304" pitchFamily="18" charset="0"/>
                      </a:rPr>
                      <m:t> </m:t>
                    </m:r>
                    <m:d>
                      <m:dPr>
                        <m:ctrlPr>
                          <a:rPr lang="en-US" altLang="en-US" sz="2800" b="0" i="1" smtClean="0">
                            <a:latin typeface="Cambria Math" panose="02040503050406030204" pitchFamily="18" charset="0"/>
                            <a:cs typeface="Times New Roman" panose="02020603050405020304" pitchFamily="18" charset="0"/>
                          </a:rPr>
                        </m:ctrlPr>
                      </m:dPr>
                      <m:e>
                        <m:r>
                          <a:rPr lang="en-US" altLang="en-US" sz="2800" b="0" i="1" smtClean="0">
                            <a:latin typeface="Cambria Math"/>
                            <a:cs typeface="Times New Roman" panose="02020603050405020304" pitchFamily="18" charset="0"/>
                          </a:rPr>
                          <m:t>45,150</m:t>
                        </m:r>
                      </m:e>
                    </m:d>
                  </m:oMath>
                </a14:m>
                <a:r>
                  <a:rPr lang="en-US" altLang="en-US" sz="2800" smtClean="0">
                    <a:latin typeface="Times New Roman" panose="02020603050405020304" pitchFamily="18" charset="0"/>
                    <a:cs typeface="Times New Roman" panose="02020603050405020304" pitchFamily="18" charset="0"/>
                  </a:rPr>
                  <a:t> biết 45 =3</a:t>
                </a:r>
                <a:r>
                  <a:rPr lang="en-US" altLang="en-US" sz="2800" baseline="30000" smtClean="0">
                    <a:latin typeface="Times New Roman" panose="02020603050405020304" pitchFamily="18" charset="0"/>
                    <a:cs typeface="Times New Roman" panose="02020603050405020304" pitchFamily="18" charset="0"/>
                  </a:rPr>
                  <a:t>2</a:t>
                </a:r>
                <a:r>
                  <a:rPr lang="en-US" altLang="en-US" sz="2800" smtClean="0">
                    <a:latin typeface="Times New Roman" panose="02020603050405020304" pitchFamily="18" charset="0"/>
                    <a:cs typeface="Times New Roman" panose="02020603050405020304" pitchFamily="18" charset="0"/>
                  </a:rPr>
                  <a:t>.5 và 150 =2 .3. 5</a:t>
                </a:r>
                <a:r>
                  <a:rPr lang="en-US" altLang="en-US" sz="2800" baseline="30000" smtClean="0">
                    <a:latin typeface="Times New Roman" panose="02020603050405020304" pitchFamily="18" charset="0"/>
                    <a:cs typeface="Times New Roman" panose="02020603050405020304" pitchFamily="18" charset="0"/>
                  </a:rPr>
                  <a:t>2</a:t>
                </a:r>
                <a:endParaRPr lang="en-US" altLang="en-US" sz="2800">
                  <a:latin typeface="Times New Roman" panose="02020603050405020304" pitchFamily="18" charset="0"/>
                  <a:cs typeface="Times New Roman" panose="02020603050405020304" pitchFamily="18" charset="0"/>
                </a:endParaRPr>
              </a:p>
            </p:txBody>
          </p:sp>
        </mc:Choice>
        <mc:Fallback xmlns="">
          <p:sp>
            <p:nvSpPr>
              <p:cNvPr id="5" name="Text Box 33"/>
              <p:cNvSpPr txBox="1">
                <a:spLocks noRot="1" noChangeAspect="1" noMove="1" noResize="1" noEditPoints="1" noAdjustHandles="1" noChangeArrowheads="1" noChangeShapeType="1" noTextEdit="1"/>
              </p:cNvSpPr>
              <p:nvPr/>
            </p:nvSpPr>
            <p:spPr bwMode="auto">
              <a:xfrm>
                <a:off x="1270786" y="444028"/>
                <a:ext cx="8215312" cy="523220"/>
              </a:xfrm>
              <a:prstGeom prst="rect">
                <a:avLst/>
              </a:prstGeom>
              <a:blipFill rotWithShape="1">
                <a:blip r:embed="rId2"/>
                <a:stretch>
                  <a:fillRect l="-1484"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53550" y="1733692"/>
                <a:ext cx="148630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en-US" sz="2800">
                          <a:latin typeface="Times New Roman" panose="02020603050405020304" pitchFamily="18" charset="0"/>
                          <a:cs typeface="Times New Roman" panose="02020603050405020304" pitchFamily="18" charset="0"/>
                        </a:rPr>
                        <m:t>45 =32.5</m:t>
                      </m:r>
                    </m:oMath>
                  </m:oMathPara>
                </a14:m>
                <a:endParaRPr lang="en-US" sz="2800"/>
              </a:p>
            </p:txBody>
          </p:sp>
        </mc:Choice>
        <mc:Fallback xmlns="">
          <p:sp>
            <p:nvSpPr>
              <p:cNvPr id="6" name="Rectangle 5"/>
              <p:cNvSpPr>
                <a:spLocks noRot="1" noChangeAspect="1" noMove="1" noResize="1" noEditPoints="1" noAdjustHandles="1" noChangeArrowheads="1" noChangeShapeType="1" noTextEdit="1"/>
              </p:cNvSpPr>
              <p:nvPr/>
            </p:nvSpPr>
            <p:spPr>
              <a:xfrm>
                <a:off x="353550" y="1733692"/>
                <a:ext cx="1486304" cy="523220"/>
              </a:xfrm>
              <a:prstGeom prst="rect">
                <a:avLst/>
              </a:prstGeom>
              <a:blipFill rotWithShape="1">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39280" y="2609371"/>
                <a:ext cx="2122697" cy="523220"/>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r>
                        <m:rPr>
                          <m:nor/>
                        </m:rPr>
                        <a:rPr lang="en-US" altLang="en-US" sz="2800">
                          <a:latin typeface="Times New Roman" panose="02020603050405020304" pitchFamily="18" charset="0"/>
                          <a:cs typeface="Times New Roman" panose="02020603050405020304" pitchFamily="18" charset="0"/>
                        </a:rPr>
                        <m:t>150 =2 .3. 52</m:t>
                      </m:r>
                    </m:oMath>
                  </m:oMathPara>
                </a14:m>
                <a:endParaRPr lang="en-US" altLang="en-US" sz="280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39279" y="2609371"/>
                <a:ext cx="2122697" cy="523220"/>
              </a:xfrm>
              <a:prstGeom prst="rect">
                <a:avLst/>
              </a:prstGeom>
              <a:blipFill rotWithShape="1">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2327887" y="1403004"/>
                <a:ext cx="6130316" cy="102845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200" b="1" smtClean="0">
                    <a:solidFill>
                      <a:srgbClr val="FF0000"/>
                    </a:solidFill>
                    <a:latin typeface="Times New Roman" panose="02020603050405020304" pitchFamily="18" charset="0"/>
                    <a:cs typeface="Times New Roman" panose="02020603050405020304" pitchFamily="18" charset="0"/>
                  </a:rPr>
                  <a:t>B1 </a:t>
                </a:r>
                <a:r>
                  <a:rPr lang="en-US" altLang="en-US" sz="2200">
                    <a:solidFill>
                      <a:srgbClr val="000000"/>
                    </a:solidFill>
                    <a:latin typeface="Times New Roman" panose="02020603050405020304" pitchFamily="18" charset="0"/>
                    <a:cs typeface="Times New Roman" panose="02020603050405020304" pitchFamily="18" charset="0"/>
                  </a:rPr>
                  <a:t>: </a:t>
                </a:r>
                <a:r>
                  <a:rPr lang="en-US" altLang="en-US" sz="2200" smtClean="0">
                    <a:solidFill>
                      <a:schemeClr val="tx1"/>
                    </a:solidFill>
                    <a:latin typeface="Times New Roman" panose="02020603050405020304" pitchFamily="18" charset="0"/>
                    <a:cs typeface="Times New Roman" panose="02020603050405020304" pitchFamily="18" charset="0"/>
                  </a:rPr>
                  <a:t>Phân </a:t>
                </a:r>
                <a:r>
                  <a:rPr lang="en-US" altLang="en-US" sz="2200">
                    <a:solidFill>
                      <a:schemeClr val="tx1"/>
                    </a:solidFill>
                    <a:latin typeface="Times New Roman" panose="02020603050405020304" pitchFamily="18" charset="0"/>
                    <a:cs typeface="Times New Roman" panose="02020603050405020304" pitchFamily="18" charset="0"/>
                  </a:rPr>
                  <a:t>tích các số </a:t>
                </a:r>
                <a14:m>
                  <m:oMath xmlns:m="http://schemas.openxmlformats.org/officeDocument/2006/math">
                    <m:r>
                      <a:rPr lang="en-US" altLang="en-US" sz="2200" b="0" i="1" smtClean="0">
                        <a:solidFill>
                          <a:schemeClr val="tx1"/>
                        </a:solidFill>
                        <a:latin typeface="Cambria Math"/>
                      </a:rPr>
                      <m:t>45;150 </m:t>
                    </m:r>
                  </m:oMath>
                </a14:m>
                <a:r>
                  <a:rPr lang="en-US" altLang="en-US" sz="2200">
                    <a:solidFill>
                      <a:schemeClr val="tx1"/>
                    </a:solidFill>
                    <a:latin typeface="Times New Roman" panose="02020603050405020304" pitchFamily="18" charset="0"/>
                    <a:cs typeface="Times New Roman" panose="02020603050405020304" pitchFamily="18" charset="0"/>
                  </a:rPr>
                  <a:t>ra thừa số </a:t>
                </a:r>
                <a:r>
                  <a:rPr lang="en-US" altLang="en-US" sz="2200" smtClean="0">
                    <a:solidFill>
                      <a:schemeClr val="tx1"/>
                    </a:solidFill>
                    <a:latin typeface="Times New Roman" panose="02020603050405020304" pitchFamily="18" charset="0"/>
                    <a:cs typeface="Times New Roman" panose="02020603050405020304" pitchFamily="18" charset="0"/>
                  </a:rPr>
                  <a:t>nguyên tố.</a:t>
                </a:r>
                <a:endParaRPr lang="en-US" altLang="en-US" sz="220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2327885" y="1403004"/>
                <a:ext cx="6130316" cy="1028458"/>
              </a:xfrm>
              <a:prstGeom prst="roundRect">
                <a:avLst/>
              </a:prstGeom>
              <a:blipFill rotWithShape="1">
                <a:blip r:embed="rId5"/>
                <a:stretch>
                  <a:fillRect l="-198"/>
                </a:stretch>
              </a:blipFill>
            </p:spPr>
            <p:txBody>
              <a:bodyPr/>
              <a:lstStyle/>
              <a:p>
                <a:r>
                  <a:rPr lang="vi-VN">
                    <a:noFill/>
                  </a:rPr>
                  <a:t> </a:t>
                </a:r>
              </a:p>
            </p:txBody>
          </p:sp>
        </mc:Fallback>
      </mc:AlternateContent>
      <p:sp>
        <p:nvSpPr>
          <p:cNvPr id="10" name="Rounded Rectangle 9"/>
          <p:cNvSpPr/>
          <p:nvPr/>
        </p:nvSpPr>
        <p:spPr>
          <a:xfrm>
            <a:off x="2354945" y="2618294"/>
            <a:ext cx="5341257" cy="79365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200" b="1" smtClean="0">
                <a:solidFill>
                  <a:srgbClr val="FF0000"/>
                </a:solidFill>
                <a:latin typeface="Times New Roman" panose="02020603050405020304" pitchFamily="18" charset="0"/>
                <a:cs typeface="Times New Roman" panose="02020603050405020304" pitchFamily="18" charset="0"/>
              </a:rPr>
              <a:t>B2 </a:t>
            </a:r>
            <a:r>
              <a:rPr lang="en-US" altLang="en-US" sz="2200">
                <a:solidFill>
                  <a:srgbClr val="000000"/>
                </a:solidFill>
                <a:latin typeface="Times New Roman" panose="02020603050405020304" pitchFamily="18" charset="0"/>
                <a:cs typeface="Times New Roman" panose="02020603050405020304" pitchFamily="18" charset="0"/>
              </a:rPr>
              <a:t>:</a:t>
            </a:r>
            <a:r>
              <a:rPr lang="en-US" altLang="en-US" sz="2200">
                <a:solidFill>
                  <a:schemeClr val="bg1"/>
                </a:solidFill>
                <a:latin typeface="Times New Roman" panose="02020603050405020304" pitchFamily="18" charset="0"/>
                <a:cs typeface="Times New Roman" panose="02020603050405020304" pitchFamily="18" charset="0"/>
              </a:rPr>
              <a:t> </a:t>
            </a:r>
            <a:r>
              <a:rPr lang="en-US" altLang="en-US" sz="2200" smtClean="0">
                <a:solidFill>
                  <a:schemeClr val="tx1"/>
                </a:solidFill>
                <a:latin typeface="Times New Roman" panose="02020603050405020304" pitchFamily="18" charset="0"/>
                <a:cs typeface="Times New Roman" panose="02020603050405020304" pitchFamily="18" charset="0"/>
              </a:rPr>
              <a:t>Chọn ra các thừa số nguyên tố chung.</a:t>
            </a:r>
            <a:endParaRPr lang="en-US" altLang="en-US" sz="22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327885" y="3786648"/>
            <a:ext cx="5341257" cy="102845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200" b="1" smtClean="0">
                <a:solidFill>
                  <a:srgbClr val="FF0000"/>
                </a:solidFill>
                <a:latin typeface="Times New Roman" panose="02020603050405020304" pitchFamily="18" charset="0"/>
                <a:cs typeface="Times New Roman" panose="02020603050405020304" pitchFamily="18" charset="0"/>
              </a:rPr>
              <a:t>B3</a:t>
            </a:r>
            <a:r>
              <a:rPr lang="en-US" altLang="en-US" sz="2200" smtClean="0">
                <a:solidFill>
                  <a:schemeClr val="tx1"/>
                </a:solidFill>
                <a:latin typeface="Times New Roman" panose="02020603050405020304" pitchFamily="18" charset="0"/>
                <a:cs typeface="Times New Roman" panose="02020603050405020304" pitchFamily="18" charset="0"/>
              </a:rPr>
              <a:t> </a:t>
            </a:r>
            <a:r>
              <a:rPr lang="en-US" altLang="en-US" sz="2200" smtClean="0">
                <a:solidFill>
                  <a:srgbClr val="000000"/>
                </a:solidFill>
                <a:latin typeface="Times New Roman" panose="02020603050405020304" pitchFamily="18" charset="0"/>
                <a:cs typeface="Times New Roman" panose="02020603050405020304" pitchFamily="18" charset="0"/>
              </a:rPr>
              <a:t>: </a:t>
            </a:r>
            <a:r>
              <a:rPr lang="en-US" altLang="en-US" sz="2200">
                <a:solidFill>
                  <a:schemeClr val="tx1"/>
                </a:solidFill>
                <a:latin typeface="Times New Roman" panose="02020603050405020304" pitchFamily="18" charset="0"/>
                <a:cs typeface="Times New Roman" panose="02020603050405020304" pitchFamily="18" charset="0"/>
              </a:rPr>
              <a:t>Lập tích các thừa số đã chọn, mỗi thừa số lấy với </a:t>
            </a:r>
            <a:r>
              <a:rPr lang="en-US" altLang="en-US" sz="2200" smtClean="0">
                <a:solidFill>
                  <a:schemeClr val="tx1"/>
                </a:solidFill>
                <a:latin typeface="Times New Roman" panose="02020603050405020304" pitchFamily="18" charset="0"/>
                <a:cs typeface="Times New Roman" panose="02020603050405020304" pitchFamily="18" charset="0"/>
              </a:rPr>
              <a:t>số </a:t>
            </a:r>
            <a:r>
              <a:rPr lang="en-US" altLang="en-US" sz="2200">
                <a:solidFill>
                  <a:schemeClr val="tx1"/>
                </a:solidFill>
                <a:latin typeface="Times New Roman" panose="02020603050405020304" pitchFamily="18" charset="0"/>
                <a:cs typeface="Times New Roman" panose="02020603050405020304" pitchFamily="18" charset="0"/>
              </a:rPr>
              <a:t>mũ nhỏ </a:t>
            </a:r>
            <a:r>
              <a:rPr lang="en-US" altLang="en-US" sz="2200" smtClean="0">
                <a:solidFill>
                  <a:schemeClr val="tx1"/>
                </a:solidFill>
                <a:latin typeface="Times New Roman" panose="02020603050405020304" pitchFamily="18" charset="0"/>
                <a:cs typeface="Times New Roman" panose="02020603050405020304" pitchFamily="18" charset="0"/>
              </a:rPr>
              <a:t>nhất.</a:t>
            </a:r>
            <a:endParaRPr lang="en-US" altLang="en-US" sz="220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979458" y="1735932"/>
                <a:ext cx="444352"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600" b="0" i="1" smtClean="0">
                          <a:solidFill>
                            <a:srgbClr val="FF0000"/>
                          </a:solidFill>
                          <a:latin typeface="Cambria Math"/>
                        </a:rPr>
                        <m:t>3</m:t>
                      </m:r>
                    </m:oMath>
                  </m:oMathPara>
                </a14:m>
                <a:endParaRPr lang="en-US" sz="2600">
                  <a:solidFill>
                    <a:srgbClr val="FF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979458" y="1735928"/>
                <a:ext cx="444352" cy="492443"/>
              </a:xfrm>
              <a:prstGeom prst="rect">
                <a:avLst/>
              </a:prstGeom>
              <a:blipFill rotWithShape="1">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360458" y="1706900"/>
                <a:ext cx="47320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a:rPr>
                        <m:t>5</m:t>
                      </m:r>
                    </m:oMath>
                  </m:oMathPara>
                </a14:m>
                <a:endParaRPr lang="en-US" sz="2800">
                  <a:solidFill>
                    <a:srgbClr val="FF0000"/>
                  </a:solidFill>
                  <a:latin typeface="Times New Roman" pitchFamily="18" charset="0"/>
                  <a:cs typeface="Times New Roman"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360458" y="1706900"/>
                <a:ext cx="473206" cy="523220"/>
              </a:xfrm>
              <a:prstGeom prst="rect">
                <a:avLst/>
              </a:prstGeom>
              <a:blipFill rotWithShape="1">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492945" y="2618284"/>
                <a:ext cx="46519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a:rPr>
                        <m:t>3</m:t>
                      </m:r>
                    </m:oMath>
                  </m:oMathPara>
                </a14:m>
                <a:endParaRPr lang="en-US" sz="2800">
                  <a:solidFill>
                    <a:srgbClr val="FF0000"/>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1492944" y="2618284"/>
                <a:ext cx="465192" cy="523220"/>
              </a:xfrm>
              <a:prstGeom prst="rect">
                <a:avLst/>
              </a:prstGeom>
              <a:blipFill rotWithShape="1">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62692" y="2632780"/>
                <a:ext cx="46519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a:rPr>
                        <m:t>5</m:t>
                      </m:r>
                    </m:oMath>
                  </m:oMathPara>
                </a14:m>
                <a:endParaRPr lang="en-US" sz="2800">
                  <a:solidFill>
                    <a:srgbClr val="FF000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1862692" y="2632780"/>
                <a:ext cx="465192" cy="523220"/>
              </a:xfrm>
              <a:prstGeom prst="rect">
                <a:avLst/>
              </a:prstGeom>
              <a:blipFill rotWithShape="1">
                <a:blip r:embed="rId9"/>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54619" y="5257800"/>
                <a:ext cx="298665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i="1" smtClean="0">
                          <a:latin typeface="Cambria Math" panose="02040503050406030204" pitchFamily="18" charset="0"/>
                          <a:cs typeface="Times New Roman" panose="02020603050405020304" pitchFamily="18" charset="0"/>
                        </a:rPr>
                        <m:t>Ư</m:t>
                      </m:r>
                      <m:r>
                        <a:rPr lang="en-US" altLang="en-US" sz="2800" i="1" smtClean="0">
                          <a:latin typeface="Cambria Math" panose="02040503050406030204" pitchFamily="18" charset="0"/>
                          <a:cs typeface="Times New Roman" panose="02020603050405020304" pitchFamily="18" charset="0"/>
                        </a:rPr>
                        <m:t>𝐶𝐿𝑁</m:t>
                      </m:r>
                      <m:r>
                        <a:rPr lang="en-US" altLang="en-US" sz="2800" i="1" smtClean="0">
                          <a:latin typeface="Cambria Math" panose="02040503050406030204" pitchFamily="18" charset="0"/>
                          <a:cs typeface="Times New Roman" panose="02020603050405020304" pitchFamily="18" charset="0"/>
                        </a:rPr>
                        <m:t> </m:t>
                      </m:r>
                      <m:d>
                        <m:dPr>
                          <m:ctrlPr>
                            <a:rPr lang="en-US" altLang="en-US" sz="2800" i="1">
                              <a:latin typeface="Cambria Math" panose="02040503050406030204" pitchFamily="18" charset="0"/>
                              <a:cs typeface="Times New Roman" panose="02020603050405020304" pitchFamily="18" charset="0"/>
                            </a:rPr>
                          </m:ctrlPr>
                        </m:dPr>
                        <m:e>
                          <m:r>
                            <a:rPr lang="en-US" altLang="en-US" sz="2800" i="1" smtClean="0">
                              <a:latin typeface="Cambria Math" panose="02040503050406030204" pitchFamily="18" charset="0"/>
                              <a:cs typeface="Times New Roman" panose="02020603050405020304" pitchFamily="18" charset="0"/>
                            </a:rPr>
                            <m:t>36</m:t>
                          </m:r>
                          <m:r>
                            <a:rPr lang="en-US" altLang="en-US" sz="2800" i="1">
                              <a:latin typeface="Cambria Math" panose="02040503050406030204" pitchFamily="18" charset="0"/>
                              <a:cs typeface="Times New Roman" panose="02020603050405020304" pitchFamily="18" charset="0"/>
                            </a:rPr>
                            <m:t>;</m:t>
                          </m:r>
                          <m:r>
                            <a:rPr lang="en-US" altLang="en-US" sz="2800" b="0" i="1" smtClean="0">
                              <a:latin typeface="Cambria Math" panose="02040503050406030204" pitchFamily="18" charset="0"/>
                              <a:cs typeface="Times New Roman" panose="02020603050405020304" pitchFamily="18" charset="0"/>
                            </a:rPr>
                            <m:t>30</m:t>
                          </m:r>
                        </m:e>
                      </m:d>
                      <m:r>
                        <a:rPr lang="en-US" altLang="en-US" sz="2800" b="0" i="1" smtClean="0">
                          <a:latin typeface="Cambria Math" panose="02040503050406030204" pitchFamily="18" charset="0"/>
                          <a:cs typeface="Times New Roman" panose="02020603050405020304" pitchFamily="18" charset="0"/>
                        </a:rPr>
                        <m:t>=</m:t>
                      </m:r>
                      <m:r>
                        <a:rPr lang="en-US" altLang="en-US" sz="2800" i="1">
                          <a:latin typeface="Cambria Math" panose="02040503050406030204" pitchFamily="18" charset="0"/>
                          <a:cs typeface="Times New Roman" panose="02020603050405020304" pitchFamily="18" charset="0"/>
                        </a:rPr>
                        <m:t> </m:t>
                      </m:r>
                    </m:oMath>
                  </m:oMathPara>
                </a14:m>
                <a:endParaRPr lang="en-US" sz="2800"/>
              </a:p>
            </p:txBody>
          </p:sp>
        </mc:Choice>
        <mc:Fallback xmlns="">
          <p:sp>
            <p:nvSpPr>
              <p:cNvPr id="18" name="Rectangle 17"/>
              <p:cNvSpPr>
                <a:spLocks noRot="1" noChangeAspect="1" noMove="1" noResize="1" noEditPoints="1" noAdjustHandles="1" noChangeArrowheads="1" noChangeShapeType="1" noTextEdit="1"/>
              </p:cNvSpPr>
              <p:nvPr/>
            </p:nvSpPr>
            <p:spPr>
              <a:xfrm>
                <a:off x="654612" y="5257800"/>
                <a:ext cx="2986651" cy="523220"/>
              </a:xfrm>
              <a:prstGeom prst="rect">
                <a:avLst/>
              </a:prstGeom>
              <a:blipFill rotWithShape="1">
                <a:blip r:embed="rId10"/>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669452" y="5257800"/>
                <a:ext cx="87607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rgbClr val="FF0000"/>
                          </a:solidFill>
                          <a:latin typeface="Cambria Math"/>
                          <a:cs typeface="Times New Roman" panose="02020603050405020304" pitchFamily="18" charset="0"/>
                        </a:rPr>
                        <m:t>3</m:t>
                      </m:r>
                      <m:r>
                        <a:rPr lang="en-US" altLang="en-US" sz="2800" b="0" i="1" smtClean="0">
                          <a:solidFill>
                            <a:srgbClr val="FF0000"/>
                          </a:solidFill>
                          <a:latin typeface="Cambria Math" panose="02040503050406030204" pitchFamily="18" charset="0"/>
                          <a:cs typeface="Times New Roman" panose="02020603050405020304" pitchFamily="18" charset="0"/>
                        </a:rPr>
                        <m:t> . </m:t>
                      </m:r>
                      <m:r>
                        <a:rPr lang="en-US" altLang="en-US" sz="2800" b="0" i="1" smtClean="0">
                          <a:solidFill>
                            <a:srgbClr val="FF0000"/>
                          </a:solidFill>
                          <a:latin typeface="Cambria Math"/>
                          <a:cs typeface="Times New Roman" panose="02020603050405020304" pitchFamily="18" charset="0"/>
                        </a:rPr>
                        <m:t>5</m:t>
                      </m:r>
                    </m:oMath>
                  </m:oMathPara>
                </a14:m>
                <a:endParaRPr lang="en-US" sz="2800">
                  <a:solidFill>
                    <a:srgbClr val="FF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3669452" y="5257800"/>
                <a:ext cx="876074" cy="523220"/>
              </a:xfrm>
              <a:prstGeom prst="rect">
                <a:avLst/>
              </a:prstGeom>
              <a:blipFill rotWithShape="1">
                <a:blip r:embed="rId11"/>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579602" y="5202128"/>
                <a:ext cx="756104" cy="5881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rgbClr val="FF0000"/>
                              </a:solidFill>
                              <a:latin typeface="Cambria Math" panose="02040503050406030204" pitchFamily="18" charset="0"/>
                            </a:rPr>
                          </m:ctrlPr>
                        </m:sSupPr>
                        <m:e/>
                        <m:sup>
                          <m:r>
                            <a:rPr lang="en-US" sz="2800" b="0" i="1" smtClean="0">
                              <a:solidFill>
                                <a:srgbClr val="FF0000"/>
                              </a:solidFill>
                              <a:latin typeface="Cambria Math" panose="02040503050406030204" pitchFamily="18" charset="0"/>
                            </a:rPr>
                            <m:t>1</m:t>
                          </m:r>
                        </m:sup>
                      </m:sSup>
                    </m:oMath>
                  </m:oMathPara>
                </a14:m>
                <a:endParaRPr lang="en-US" sz="2800">
                  <a:solidFill>
                    <a:srgbClr val="FF0000"/>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3579601" y="5202128"/>
                <a:ext cx="763799" cy="589072"/>
              </a:xfrm>
              <a:prstGeom prst="rect">
                <a:avLst/>
              </a:prstGeom>
              <a:blipFill rotWithShape="1">
                <a:blip r:embed="rId12"/>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010179" y="5203026"/>
                <a:ext cx="756104" cy="5881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rgbClr val="FF0000"/>
                              </a:solidFill>
                              <a:latin typeface="Cambria Math" panose="02040503050406030204" pitchFamily="18" charset="0"/>
                            </a:rPr>
                          </m:ctrlPr>
                        </m:sSupPr>
                        <m:e/>
                        <m:sup>
                          <m:r>
                            <a:rPr lang="en-US" sz="2800" b="0" i="1" smtClean="0">
                              <a:solidFill>
                                <a:srgbClr val="FF0000"/>
                              </a:solidFill>
                              <a:latin typeface="Cambria Math" panose="02040503050406030204" pitchFamily="18" charset="0"/>
                            </a:rPr>
                            <m:t>1</m:t>
                          </m:r>
                        </m:sup>
                      </m:sSup>
                    </m:oMath>
                  </m:oMathPara>
                </a14:m>
                <a:endParaRPr lang="en-US" sz="2800">
                  <a:solidFill>
                    <a:srgbClr val="FF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4010179" y="5203026"/>
                <a:ext cx="756104" cy="588174"/>
              </a:xfrm>
              <a:prstGeom prst="rect">
                <a:avLst/>
              </a:prstGeom>
              <a:blipFill rotWithShape="1">
                <a:blip r:embed="rId1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533535" y="5257800"/>
                <a:ext cx="196996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00000"/>
                          </a:solidFill>
                          <a:latin typeface="Cambria Math" panose="02040503050406030204" pitchFamily="18" charset="0"/>
                        </a:rPr>
                        <m:t>=</m:t>
                      </m:r>
                      <m:r>
                        <a:rPr lang="en-US" sz="2800" b="0" i="1" smtClean="0">
                          <a:solidFill>
                            <a:srgbClr val="000000"/>
                          </a:solidFill>
                          <a:latin typeface="Cambria Math"/>
                        </a:rPr>
                        <m:t>3.5</m:t>
                      </m:r>
                      <m:r>
                        <a:rPr lang="en-US" sz="2800" b="0" i="1" smtClean="0">
                          <a:solidFill>
                            <a:srgbClr val="000000"/>
                          </a:solidFill>
                          <a:latin typeface="Cambria Math" panose="02040503050406030204" pitchFamily="18" charset="0"/>
                        </a:rPr>
                        <m:t>=</m:t>
                      </m:r>
                      <m:r>
                        <a:rPr lang="en-US" sz="2800" b="0" i="1" smtClean="0">
                          <a:solidFill>
                            <a:srgbClr val="000000"/>
                          </a:solidFill>
                          <a:latin typeface="Cambria Math"/>
                        </a:rPr>
                        <m:t>15</m:t>
                      </m:r>
                    </m:oMath>
                  </m:oMathPara>
                </a14:m>
                <a:endParaRPr lang="en-US" sz="2800">
                  <a:solidFill>
                    <a:srgbClr val="00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4533534" y="5257800"/>
                <a:ext cx="1969963" cy="523220"/>
              </a:xfrm>
              <a:prstGeom prst="rect">
                <a:avLst/>
              </a:prstGeom>
              <a:blipFill rotWithShape="1">
                <a:blip r:embed="rId14"/>
                <a:stretch>
                  <a:fillRect/>
                </a:stretch>
              </a:blipFill>
            </p:spPr>
            <p:txBody>
              <a:bodyPr/>
              <a:lstStyle/>
              <a:p>
                <a:r>
                  <a:rPr lang="vi-VN">
                    <a:noFill/>
                  </a:rPr>
                  <a:t> </a:t>
                </a:r>
              </a:p>
            </p:txBody>
          </p:sp>
        </mc:Fallback>
      </mc:AlternateContent>
      <p:pic>
        <p:nvPicPr>
          <p:cNvPr id="12290"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r="90898" b="-35366"/>
          <a:stretch/>
        </p:blipFill>
        <p:spPr bwMode="auto">
          <a:xfrm>
            <a:off x="319093" y="205248"/>
            <a:ext cx="972683" cy="125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7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iterate type="lt">
                                    <p:tmAbs val="0"/>
                                  </p:iterate>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p:bldP spid="17" grpId="0"/>
      <p:bldP spid="18" grpId="0"/>
      <p:bldP spid="19"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132909"/>
            <a:ext cx="8991600" cy="214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ình Học Sinh Nam Và Nữ - Vector Fre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8104" y1="41874" x2="43172" y2="72573"/>
                        <a14:foregroundMark x1="62404" y1="40921" x2="64194" y2="80051"/>
                        <a14:foregroundMark x1="56010" y1="81586" x2="52430" y2="84655"/>
                        <a14:foregroundMark x1="58056" y1="76982" x2="54476" y2="82609"/>
                        <a14:foregroundMark x1="58312" y1="80307" x2="54476" y2="84399"/>
                        <a14:foregroundMark x1="56777" y1="77749" x2="54476" y2="82609"/>
                        <a14:backgroundMark x1="16624" y1="42967" x2="18414" y2="65217"/>
                        <a14:backgroundMark x1="21739" y1="58568" x2="23529" y2="63171"/>
                      </a14:backgroundRemoval>
                    </a14:imgEffect>
                  </a14:imgLayer>
                </a14:imgProps>
              </a:ext>
              <a:ext uri="{28A0092B-C50C-407E-A947-70E740481C1C}">
                <a14:useLocalDpi xmlns:a14="http://schemas.microsoft.com/office/drawing/2010/main" val="0"/>
              </a:ext>
            </a:extLst>
          </a:blip>
          <a:srcRect l="11697" t="30330" r="12454" b="11415"/>
          <a:stretch/>
        </p:blipFill>
        <p:spPr bwMode="auto">
          <a:xfrm>
            <a:off x="2895605" y="4191000"/>
            <a:ext cx="2880809" cy="221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0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pPr algn="l"/>
                <a:r>
                  <a:rPr lang="en-US" altLang="en-US" sz="3200" b="1" smtClean="0">
                    <a:solidFill>
                      <a:srgbClr val="FF0000"/>
                    </a:solidFill>
                    <a:latin typeface="Times New Roman" panose="02020603050405020304" pitchFamily="18" charset="0"/>
                    <a:cs typeface="Times New Roman" panose="02020603050405020304" pitchFamily="18" charset="0"/>
                  </a:rPr>
                  <a:t>Luyện tập 2: </a:t>
                </a:r>
                <a:r>
                  <a:rPr lang="en-US" altLang="en-US" sz="3200" smtClean="0">
                    <a:solidFill>
                      <a:srgbClr val="0000CC"/>
                    </a:solidFill>
                    <a:latin typeface="Times New Roman" panose="02020603050405020304" pitchFamily="18" charset="0"/>
                    <a:cs typeface="Times New Roman" panose="02020603050405020304" pitchFamily="18" charset="0"/>
                  </a:rPr>
                  <a:t>Tìm </a:t>
                </a:r>
                <a14:m>
                  <m:oMath xmlns:m="http://schemas.openxmlformats.org/officeDocument/2006/math">
                    <m:r>
                      <a:rPr lang="en-US" altLang="en-US" sz="3200" i="1">
                        <a:solidFill>
                          <a:srgbClr val="0000CC"/>
                        </a:solidFill>
                        <a:latin typeface="Cambria Math" panose="02040503050406030204" pitchFamily="18" charset="0"/>
                        <a:cs typeface="Times New Roman" panose="02020603050405020304" pitchFamily="18" charset="0"/>
                      </a:rPr>
                      <m:t>Ư</m:t>
                    </m:r>
                    <m:r>
                      <a:rPr lang="en-US" altLang="en-US" sz="3200" i="1">
                        <a:solidFill>
                          <a:srgbClr val="0000CC"/>
                        </a:solidFill>
                        <a:latin typeface="Cambria Math" panose="02040503050406030204" pitchFamily="18" charset="0"/>
                        <a:cs typeface="Times New Roman" panose="02020603050405020304" pitchFamily="18" charset="0"/>
                      </a:rPr>
                      <m:t>𝐶𝐿𝑁</m:t>
                    </m:r>
                    <m:r>
                      <a:rPr lang="en-US" altLang="en-US" sz="3200" i="1">
                        <a:solidFill>
                          <a:srgbClr val="0000CC"/>
                        </a:solidFill>
                        <a:latin typeface="Cambria Math" panose="02040503050406030204" pitchFamily="18" charset="0"/>
                        <a:cs typeface="Times New Roman" panose="02020603050405020304" pitchFamily="18" charset="0"/>
                      </a:rPr>
                      <m:t> </m:t>
                    </m:r>
                    <m:d>
                      <m:dPr>
                        <m:ctrlPr>
                          <a:rPr lang="en-US" altLang="en-US" sz="3200" i="1">
                            <a:solidFill>
                              <a:srgbClr val="0000CC"/>
                            </a:solidFill>
                            <a:latin typeface="Cambria Math" panose="02040503050406030204" pitchFamily="18" charset="0"/>
                            <a:cs typeface="Times New Roman" panose="02020603050405020304" pitchFamily="18" charset="0"/>
                          </a:rPr>
                        </m:ctrlPr>
                      </m:dPr>
                      <m:e>
                        <m:r>
                          <a:rPr lang="en-US" altLang="en-US" sz="3200" b="0" i="1" smtClean="0">
                            <a:solidFill>
                              <a:srgbClr val="0000CC"/>
                            </a:solidFill>
                            <a:latin typeface="Cambria Math"/>
                            <a:cs typeface="Times New Roman" panose="02020603050405020304" pitchFamily="18" charset="0"/>
                          </a:rPr>
                          <m:t>36,86</m:t>
                        </m:r>
                      </m:e>
                    </m:d>
                  </m:oMath>
                </a14:m>
                <a:endParaRPr lang="vi-VN" sz="320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l="-1852"/>
                </a:stretch>
              </a:blipFill>
            </p:spPr>
            <p:txBody>
              <a:bodyPr/>
              <a:lstStyle/>
              <a:p>
                <a:r>
                  <a:rPr lang="vi-VN">
                    <a:noFill/>
                  </a:rPr>
                  <a:t> </a:t>
                </a:r>
              </a:p>
            </p:txBody>
          </p:sp>
        </mc:Fallback>
      </mc:AlternateContent>
      <p:sp>
        <p:nvSpPr>
          <p:cNvPr id="3" name="Content Placeholder 2"/>
          <p:cNvSpPr>
            <a:spLocks noGrp="1"/>
          </p:cNvSpPr>
          <p:nvPr>
            <p:ph idx="1"/>
          </p:nvPr>
        </p:nvSpPr>
        <p:spPr>
          <a:xfrm>
            <a:off x="457200" y="1752602"/>
            <a:ext cx="8229600" cy="2098449"/>
          </a:xfrm>
        </p:spPr>
        <p:txBody>
          <a:bodyPr>
            <a:normAutofit/>
          </a:bodyPr>
          <a:lstStyle/>
          <a:p>
            <a:r>
              <a:rPr lang="vi-VN"/>
              <a:t>36 = 2</a:t>
            </a:r>
            <a:r>
              <a:rPr lang="vi-VN" baseline="30000"/>
              <a:t>2</a:t>
            </a:r>
            <a:r>
              <a:rPr lang="vi-VN"/>
              <a:t>.3</a:t>
            </a:r>
            <a:r>
              <a:rPr lang="vi-VN" baseline="30000"/>
              <a:t>2</a:t>
            </a:r>
            <a:r>
              <a:rPr lang="vi-VN" smtClean="0"/>
              <a:t>;</a:t>
            </a:r>
          </a:p>
          <a:p>
            <a:r>
              <a:rPr lang="vi-VN" smtClean="0"/>
              <a:t> </a:t>
            </a:r>
            <a:r>
              <a:rPr lang="vi-VN"/>
              <a:t>84 = 2</a:t>
            </a:r>
            <a:r>
              <a:rPr lang="vi-VN" baseline="30000"/>
              <a:t>2</a:t>
            </a:r>
            <a:r>
              <a:rPr lang="vi-VN"/>
              <a:t>.3.7</a:t>
            </a:r>
          </a:p>
          <a:p>
            <a:r>
              <a:rPr lang="vi-VN"/>
              <a:t>ƯCLN(36; 84) =2</a:t>
            </a:r>
            <a:r>
              <a:rPr lang="vi-VN" baseline="30000"/>
              <a:t>2</a:t>
            </a:r>
            <a:r>
              <a:rPr lang="vi-VN"/>
              <a:t>.3 = 12</a:t>
            </a:r>
          </a:p>
          <a:p>
            <a:endParaRPr lang="vi-VN"/>
          </a:p>
        </p:txBody>
      </p:sp>
      <p:pic>
        <p:nvPicPr>
          <p:cNvPr id="6" name="Picture 4" descr="Hình Học Sinh Nam Và Nữ - Vector Fre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8104" y1="41874" x2="43172" y2="72573"/>
                        <a14:foregroundMark x1="62404" y1="40921" x2="64194" y2="80051"/>
                        <a14:foregroundMark x1="56010" y1="81586" x2="52430" y2="84655"/>
                        <a14:foregroundMark x1="58056" y1="76982" x2="54476" y2="82609"/>
                        <a14:foregroundMark x1="58312" y1="80307" x2="54476" y2="84399"/>
                        <a14:foregroundMark x1="56777" y1="77749" x2="54476" y2="82609"/>
                        <a14:backgroundMark x1="16624" y1="42967" x2="18414" y2="65217"/>
                        <a14:backgroundMark x1="21739" y1="58568" x2="23529" y2="63171"/>
                      </a14:backgroundRemoval>
                    </a14:imgEffect>
                  </a14:imgLayer>
                </a14:imgProps>
              </a:ext>
              <a:ext uri="{28A0092B-C50C-407E-A947-70E740481C1C}">
                <a14:useLocalDpi xmlns:a14="http://schemas.microsoft.com/office/drawing/2010/main" val="0"/>
              </a:ext>
            </a:extLst>
          </a:blip>
          <a:srcRect l="11697" t="30330" r="12454" b="11415"/>
          <a:stretch/>
        </p:blipFill>
        <p:spPr bwMode="auto">
          <a:xfrm>
            <a:off x="2743205" y="4191005"/>
            <a:ext cx="3185609" cy="244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6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895601"/>
            <a:ext cx="8763000" cy="1219200"/>
          </a:xfrm>
        </p:spPr>
        <p:txBody>
          <a:bodyPr/>
          <a:lstStyle/>
          <a:p>
            <a:pPr marL="0" indent="0">
              <a:buNone/>
            </a:pPr>
            <a:r>
              <a:rPr lang="vi-VN"/>
              <a:t>Số hàng nhiều nhất có thể xếp chính bằng ƯCLN(24; 28; 36) </a:t>
            </a:r>
            <a:endParaRPr lang="vi-VN" smtClean="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76200"/>
            <a:ext cx="9169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439057" y="4252688"/>
            <a:ext cx="87630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mtClean="0"/>
              <a:t>Tìm ƯCLN(24; 28; 36) =</a:t>
            </a:r>
            <a:r>
              <a:rPr lang="vi-VN" smtClean="0">
                <a:solidFill>
                  <a:srgbClr val="0000CC"/>
                </a:solidFill>
              </a:rPr>
              <a:t> 4</a:t>
            </a:r>
          </a:p>
        </p:txBody>
      </p:sp>
    </p:spTree>
    <p:extLst>
      <p:ext uri="{BB962C8B-B14F-4D97-AF65-F5344CB8AC3E}">
        <p14:creationId xmlns:p14="http://schemas.microsoft.com/office/powerpoint/2010/main" val="3438237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556" r="-794"/>
          <a:stretch/>
        </p:blipFill>
        <p:spPr bwMode="auto">
          <a:xfrm>
            <a:off x="0" y="457200"/>
            <a:ext cx="9144000" cy="158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5" y="2895600"/>
            <a:ext cx="45148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7756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smtClean="0">
                <a:solidFill>
                  <a:srgbClr val="0000CC"/>
                </a:solidFill>
              </a:rPr>
              <a:t>Để tìm ước chung của các số, ta có thể làm như sau:</a:t>
            </a:r>
            <a:endParaRPr lang="vi-VN">
              <a:solidFill>
                <a:srgbClr val="0000CC"/>
              </a:solidFill>
            </a:endParaRPr>
          </a:p>
        </p:txBody>
      </p:sp>
      <p:pic>
        <p:nvPicPr>
          <p:cNvPr id="4" name="Picture 2" descr="IDeA on Twitter: &quot;Congrats to @IDeA_Canada's top winners Jack Chapman,  Katie Gillespie, Emma Dornan &amp; Grace Clarke from @MemorialU. Their “MatHat”  design supports ppl w/ #CerebralPalsy. @MUN_Engineering @MUN_Science  @CNS_Nursing @TheCdnAcadofEng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3352800"/>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1558019"/>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mtClean="0">
                <a:solidFill>
                  <a:srgbClr val="0000CC"/>
                </a:solidFill>
              </a:rPr>
              <a:t>1. Tìm ƯCLN của các số đó</a:t>
            </a:r>
            <a:endParaRPr lang="vi-VN">
              <a:solidFill>
                <a:srgbClr val="0000CC"/>
              </a:solidFill>
            </a:endParaRPr>
          </a:p>
        </p:txBody>
      </p:sp>
      <p:sp>
        <p:nvSpPr>
          <p:cNvPr id="8" name="Title 1"/>
          <p:cNvSpPr txBox="1">
            <a:spLocks/>
          </p:cNvSpPr>
          <p:nvPr/>
        </p:nvSpPr>
        <p:spPr>
          <a:xfrm>
            <a:off x="609600" y="28620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a:solidFill>
                  <a:srgbClr val="0000CC"/>
                </a:solidFill>
              </a:rPr>
              <a:t>2</a:t>
            </a:r>
            <a:r>
              <a:rPr lang="vi-VN" smtClean="0">
                <a:solidFill>
                  <a:srgbClr val="0000CC"/>
                </a:solidFill>
              </a:rPr>
              <a:t>. Tìm tất cả ước của ƯCLN  đó</a:t>
            </a:r>
            <a:endParaRPr lang="vi-VN">
              <a:solidFill>
                <a:srgbClr val="0000CC"/>
              </a:solidFill>
            </a:endParaRPr>
          </a:p>
        </p:txBody>
      </p:sp>
    </p:spTree>
    <p:extLst>
      <p:ext uri="{BB962C8B-B14F-4D97-AF65-F5344CB8AC3E}">
        <p14:creationId xmlns:p14="http://schemas.microsoft.com/office/powerpoint/2010/main" val="244448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381000" y="1981206"/>
            <a:ext cx="8229600" cy="4525963"/>
          </a:xfrm>
        </p:spPr>
        <p:txBody>
          <a:bodyPr/>
          <a:lstStyle/>
          <a:p>
            <a:pPr marL="0" indent="0">
              <a:buNone/>
            </a:pPr>
            <a:r>
              <a:rPr lang="vi-VN" smtClean="0">
                <a:solidFill>
                  <a:srgbClr val="0000CC"/>
                </a:solidFill>
              </a:rPr>
              <a:t>ƯCLN (75, 105) = 15</a:t>
            </a:r>
          </a:p>
          <a:p>
            <a:pPr marL="0" indent="0">
              <a:buNone/>
            </a:pPr>
            <a:endParaRPr lang="vi-VN" smtClean="0"/>
          </a:p>
          <a:p>
            <a:pPr marL="0" indent="0">
              <a:buNone/>
            </a:pPr>
            <a:r>
              <a:rPr lang="vi-VN" smtClean="0">
                <a:solidFill>
                  <a:srgbClr val="0000CC"/>
                </a:solidFill>
              </a:rPr>
              <a:t>ƯC (75; 105) = Ư(15) = {1; 3; 5; 15}</a:t>
            </a:r>
            <a:endParaRPr lang="vi-VN"/>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 y="304800"/>
            <a:ext cx="936117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91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3700"/>
          <a:stretch/>
        </p:blipFill>
        <p:spPr bwMode="auto">
          <a:xfrm>
            <a:off x="381000" y="152400"/>
            <a:ext cx="8610234" cy="333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6063" r="-739"/>
          <a:stretch/>
        </p:blipFill>
        <p:spPr bwMode="auto">
          <a:xfrm>
            <a:off x="5976257" y="3099437"/>
            <a:ext cx="3138714" cy="375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8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95288" y="1390652"/>
            <a:ext cx="8497887"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just" eaLnBrk="1" hangingPunct="1">
              <a:buFontTx/>
              <a:buChar char="-"/>
            </a:pPr>
            <a:r>
              <a:rPr lang="en-US" sz="2800" dirty="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Vẽ</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sơ</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đồ</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tư</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duy</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bài</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học</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ngày</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hôm</a:t>
            </a:r>
            <a:r>
              <a:rPr lang="en-US" sz="2800" dirty="0" smtClean="0">
                <a:latin typeface="Times New Roman" panose="02020603050405020304" pitchFamily="18" charset="0"/>
                <a:cs typeface="Times New Roman" pitchFamily="18" charset="0"/>
              </a:rPr>
              <a:t> nay.</a:t>
            </a:r>
            <a:endParaRPr lang="en-US" sz="2800" dirty="0">
              <a:latin typeface="Times New Roman" panose="02020603050405020304" pitchFamily="18" charset="0"/>
              <a:cs typeface="Times New Roman" pitchFamily="18" charset="0"/>
            </a:endParaRPr>
          </a:p>
          <a:p>
            <a:pPr eaLnBrk="1" hangingPunct="1">
              <a:buFontTx/>
              <a:buChar char="-"/>
            </a:pPr>
            <a:r>
              <a:rPr lang="en-US" sz="2800" dirty="0">
                <a:latin typeface="Times New Roman" panose="02020603050405020304" pitchFamily="18" charset="0"/>
                <a:cs typeface="Times New Roman" pitchFamily="18" charset="0"/>
              </a:rPr>
              <a:t> </a:t>
            </a:r>
            <a:r>
              <a:rPr lang="en-US" sz="2800" dirty="0" err="1">
                <a:latin typeface="Times New Roman" panose="02020603050405020304" pitchFamily="18" charset="0"/>
                <a:cs typeface="Times New Roman" pitchFamily="18" charset="0"/>
              </a:rPr>
              <a:t>Ôn</a:t>
            </a:r>
            <a:r>
              <a:rPr lang="en-US" sz="2800" dirty="0">
                <a:latin typeface="Times New Roman" panose="02020603050405020304" pitchFamily="18" charset="0"/>
                <a:cs typeface="Times New Roman" pitchFamily="18" charset="0"/>
              </a:rPr>
              <a:t> </a:t>
            </a:r>
            <a:r>
              <a:rPr lang="en-US" sz="2800" dirty="0" err="1">
                <a:latin typeface="Times New Roman" panose="02020603050405020304" pitchFamily="18" charset="0"/>
                <a:cs typeface="Times New Roman" pitchFamily="18" charset="0"/>
              </a:rPr>
              <a:t>lại</a:t>
            </a:r>
            <a:r>
              <a:rPr lang="en-US" sz="2800" dirty="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các</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kiến</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thức</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đã</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học</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trong</a:t>
            </a:r>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bài</a:t>
            </a:r>
            <a:r>
              <a:rPr lang="en-US" sz="2800" dirty="0" smtClean="0">
                <a:latin typeface="Times New Roman" panose="02020603050405020304" pitchFamily="18" charset="0"/>
                <a:cs typeface="Times New Roman" pitchFamily="18" charset="0"/>
              </a:rPr>
              <a:t>.</a:t>
            </a:r>
            <a:endParaRPr lang="en-US" sz="2800" dirty="0">
              <a:latin typeface="Times New Roman" panose="02020603050405020304" pitchFamily="18" charset="0"/>
              <a:cs typeface="Times New Roman" pitchFamily="18" charset="0"/>
            </a:endParaRPr>
          </a:p>
          <a:p>
            <a:r>
              <a:rPr lang="en-US" sz="2800" dirty="0" smtClean="0">
                <a:latin typeface="Times New Roman" panose="02020603050405020304" pitchFamily="18" charset="0"/>
                <a:cs typeface="Times New Roman" pitchFamily="18" charset="0"/>
              </a:rPr>
              <a:t>- </a:t>
            </a:r>
            <a:r>
              <a:rPr lang="en-US" sz="2800" dirty="0" err="1" smtClean="0">
                <a:latin typeface="Times New Roman" panose="02020603050405020304" pitchFamily="18" charset="0"/>
                <a:cs typeface="Times New Roman" pitchFamily="18" charset="0"/>
              </a:rPr>
              <a:t>Làm</a:t>
            </a:r>
            <a:r>
              <a:rPr lang="en-US" sz="2800" dirty="0" smtClean="0">
                <a:latin typeface="Times New Roman" panose="02020603050405020304" pitchFamily="18" charset="0"/>
                <a:cs typeface="Times New Roman" pitchFamily="18" charset="0"/>
              </a:rPr>
              <a:t> </a:t>
            </a:r>
            <a:r>
              <a:rPr lang="en-US" sz="2800" dirty="0" err="1">
                <a:latin typeface="Times New Roman" panose="02020603050405020304" pitchFamily="18" charset="0"/>
                <a:cs typeface="Times New Roman" pitchFamily="18" charset="0"/>
              </a:rPr>
              <a:t>bài</a:t>
            </a:r>
            <a:r>
              <a:rPr lang="en-US" sz="2800" dirty="0">
                <a:latin typeface="Times New Roman" panose="02020603050405020304" pitchFamily="18" charset="0"/>
                <a:cs typeface="Times New Roman" pitchFamily="18" charset="0"/>
              </a:rPr>
              <a:t> </a:t>
            </a:r>
            <a:r>
              <a:rPr lang="en-US" sz="2800" dirty="0" err="1">
                <a:latin typeface="Times New Roman" panose="02020603050405020304" pitchFamily="18" charset="0"/>
                <a:cs typeface="Times New Roman" pitchFamily="18" charset="0"/>
              </a:rPr>
              <a:t>tập</a:t>
            </a:r>
            <a:r>
              <a:rPr lang="en-US" sz="2800" dirty="0">
                <a:latin typeface="Times New Roman" panose="02020603050405020304" pitchFamily="18" charset="0"/>
                <a:cs typeface="Times New Roman" pitchFamily="18" charset="0"/>
              </a:rPr>
              <a:t> </a:t>
            </a:r>
            <a:r>
              <a:rPr lang="vi-VN" sz="2800" dirty="0">
                <a:latin typeface="Times New Roman" pitchFamily="18" charset="0"/>
                <a:cs typeface="Times New Roman" pitchFamily="18" charset="0"/>
              </a:rPr>
              <a:t>2.30; 2.31; 2.34; 2.35 (trang 48/SGK</a:t>
            </a:r>
            <a:r>
              <a:rPr lang="vi-VN" sz="2800" dirty="0" smtClean="0">
                <a:latin typeface="Times New Roman" pitchFamily="18" charset="0"/>
                <a:cs typeface="Times New Roman" pitchFamily="18" charset="0"/>
              </a:rPr>
              <a:t>).</a:t>
            </a:r>
            <a:endParaRPr lang="vi-VN" sz="2800" dirty="0" smtClean="0">
              <a:latin typeface="Times New Roman" pitchFamily="18" charset="0"/>
              <a:cs typeface="Times New Roman" pitchFamily="18" charset="0"/>
            </a:endParaRPr>
          </a:p>
        </p:txBody>
      </p:sp>
      <p:sp>
        <p:nvSpPr>
          <p:cNvPr id="5" name="Rectangle 4"/>
          <p:cNvSpPr/>
          <p:nvPr/>
        </p:nvSpPr>
        <p:spPr>
          <a:xfrm>
            <a:off x="964217" y="467320"/>
            <a:ext cx="7360028" cy="923330"/>
          </a:xfrm>
          <a:prstGeom prst="rect">
            <a:avLst/>
          </a:prstGeom>
          <a:noFill/>
        </p:spPr>
        <p:txBody>
          <a:bodyPr wrap="none" lIns="91440" tIns="45720" rIns="91440" bIns="45720">
            <a:spAutoFit/>
          </a:bodyPr>
          <a:lstStyle/>
          <a:p>
            <a:pPr algn="ctr"/>
            <a:r>
              <a:rPr lang="vi-VN" sz="5400" b="1" kern="1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9253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2" fill="hold">
                            <p:stCondLst>
                              <p:cond delay="185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20" fill="hold">
                            <p:stCondLst>
                              <p:cond delay="38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ownloads\Video\20577a536899787.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438" b="82344" l="10000" r="90000"/>
                    </a14:imgEffect>
                  </a14:imgLayer>
                </a14:imgProps>
              </a:ext>
              <a:ext uri="{28A0092B-C50C-407E-A947-70E740481C1C}">
                <a14:useLocalDpi xmlns:a14="http://schemas.microsoft.com/office/drawing/2010/main" val="0"/>
              </a:ext>
            </a:extLst>
          </a:blip>
          <a:srcRect l="10103" t="17627" r="-10103" b="12601"/>
          <a:stretch/>
        </p:blipFill>
        <p:spPr bwMode="auto">
          <a:xfrm>
            <a:off x="-152400" y="-7257"/>
            <a:ext cx="11734800" cy="7762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28" r="3228"/>
          <a:stretch/>
        </p:blipFill>
        <p:spPr bwMode="auto">
          <a:xfrm>
            <a:off x="3352799" y="1447800"/>
            <a:ext cx="5631543" cy="110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9177" y="2550886"/>
            <a:ext cx="5455166" cy="52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17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5" b="100000" l="901" r="98018"/>
                    </a14:imgEffect>
                  </a14:imgLayer>
                </a14:imgProps>
              </a:ext>
              <a:ext uri="{28A0092B-C50C-407E-A947-70E740481C1C}">
                <a14:useLocalDpi xmlns:a14="http://schemas.microsoft.com/office/drawing/2010/main" val="0"/>
              </a:ext>
            </a:extLst>
          </a:blip>
          <a:srcRect/>
          <a:stretch>
            <a:fillRect/>
          </a:stretch>
        </p:blipFill>
        <p:spPr bwMode="auto">
          <a:xfrm>
            <a:off x="-152400" y="304800"/>
            <a:ext cx="3733799" cy="345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29000" y="609600"/>
            <a:ext cx="5105400" cy="646331"/>
          </a:xfrm>
          <a:prstGeom prst="rect">
            <a:avLst/>
          </a:prstGeom>
          <a:noFill/>
        </p:spPr>
        <p:txBody>
          <a:bodyPr wrap="square" rtlCol="0">
            <a:spAutoFit/>
          </a:bodyPr>
          <a:lstStyle/>
          <a:p>
            <a:pPr algn="just"/>
            <a:r>
              <a:rPr lang="en-US" sz="3600" smtClean="0">
                <a:latin typeface="Times New Roman" pitchFamily="18" charset="0"/>
                <a:cs typeface="Times New Roman" pitchFamily="18" charset="0"/>
              </a:rPr>
              <a:t>Tìm Ư(24), Ư(28)?</a:t>
            </a:r>
          </a:p>
        </p:txBody>
      </p:sp>
      <mc:AlternateContent xmlns:mc="http://schemas.openxmlformats.org/markup-compatibility/2006" xmlns:a14="http://schemas.microsoft.com/office/drawing/2010/main">
        <mc:Choice Requires="a14">
          <p:sp>
            <p:nvSpPr>
              <p:cNvPr id="5" name="Rectangle 4"/>
              <p:cNvSpPr/>
              <p:nvPr/>
            </p:nvSpPr>
            <p:spPr>
              <a:xfrm>
                <a:off x="3124201" y="1625032"/>
                <a:ext cx="6367478" cy="584775"/>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sz="3200" i="1" smtClean="0">
                          <a:latin typeface="Cambria Math"/>
                          <a:cs typeface="Times New Roman" pitchFamily="18" charset="0"/>
                        </a:rPr>
                        <m:t>Ư</m:t>
                      </m:r>
                      <m:d>
                        <m:dPr>
                          <m:ctrlPr>
                            <a:rPr lang="en-US" sz="3200" i="1" smtClean="0">
                              <a:latin typeface="Cambria Math" panose="02040503050406030204" pitchFamily="18" charset="0"/>
                              <a:cs typeface="Times New Roman" pitchFamily="18" charset="0"/>
                            </a:rPr>
                          </m:ctrlPr>
                        </m:dPr>
                        <m:e>
                          <m:r>
                            <a:rPr lang="en-US" sz="3200" b="0" i="1" smtClean="0">
                              <a:latin typeface="Cambria Math"/>
                              <a:cs typeface="Times New Roman" pitchFamily="18" charset="0"/>
                            </a:rPr>
                            <m:t>2</m:t>
                          </m:r>
                          <m:r>
                            <a:rPr lang="en-US" sz="3200" i="1">
                              <a:latin typeface="Cambria Math"/>
                              <a:cs typeface="Times New Roman" pitchFamily="18" charset="0"/>
                            </a:rPr>
                            <m:t>4</m:t>
                          </m:r>
                        </m:e>
                      </m:d>
                      <m:r>
                        <a:rPr lang="en-US" sz="3200" b="0" i="1" smtClean="0">
                          <a:latin typeface="Cambria Math"/>
                          <a:cs typeface="Times New Roman" pitchFamily="18" charset="0"/>
                        </a:rPr>
                        <m:t>=</m:t>
                      </m:r>
                      <m:d>
                        <m:dPr>
                          <m:begChr m:val="{"/>
                          <m:endChr m:val="}"/>
                          <m:ctrlPr>
                            <a:rPr lang="en-US" sz="3200" i="1">
                              <a:latin typeface="Cambria Math" panose="02040503050406030204" pitchFamily="18" charset="0"/>
                              <a:cs typeface="Times New Roman" pitchFamily="18" charset="0"/>
                            </a:rPr>
                          </m:ctrlPr>
                        </m:dPr>
                        <m:e>
                          <m:r>
                            <a:rPr lang="en-US" sz="3200" i="1">
                              <a:latin typeface="Cambria Math"/>
                              <a:cs typeface="Times New Roman" pitchFamily="18" charset="0"/>
                            </a:rPr>
                            <m:t>1</m:t>
                          </m:r>
                          <m:r>
                            <a:rPr lang="en-US" sz="3200" i="1">
                              <a:latin typeface="Cambria Math"/>
                              <a:cs typeface="Times New Roman" pitchFamily="18" charset="0"/>
                            </a:rPr>
                            <m:t>;</m:t>
                          </m:r>
                          <m:r>
                            <a:rPr lang="en-US" sz="3200" i="1">
                              <a:latin typeface="Cambria Math"/>
                              <a:cs typeface="Times New Roman" pitchFamily="18" charset="0"/>
                            </a:rPr>
                            <m:t>2</m:t>
                          </m:r>
                          <m:r>
                            <a:rPr lang="en-US" sz="3200" b="0" i="1" smtClean="0">
                              <a:latin typeface="Cambria Math"/>
                              <a:cs typeface="Times New Roman" pitchFamily="18" charset="0"/>
                            </a:rPr>
                            <m:t>;</m:t>
                          </m:r>
                          <m:r>
                            <a:rPr lang="en-US" sz="3200" b="0" i="1" smtClean="0">
                              <a:latin typeface="Cambria Math"/>
                              <a:cs typeface="Times New Roman" pitchFamily="18" charset="0"/>
                            </a:rPr>
                            <m:t>3</m:t>
                          </m:r>
                          <m:r>
                            <a:rPr lang="en-US" sz="3200" i="1">
                              <a:latin typeface="Cambria Math"/>
                              <a:cs typeface="Times New Roman" pitchFamily="18" charset="0"/>
                            </a:rPr>
                            <m:t>;</m:t>
                          </m:r>
                          <m:r>
                            <a:rPr lang="en-US" sz="3200" i="1">
                              <a:latin typeface="Cambria Math"/>
                              <a:cs typeface="Times New Roman" pitchFamily="18" charset="0"/>
                            </a:rPr>
                            <m:t>4</m:t>
                          </m:r>
                          <m:r>
                            <a:rPr lang="en-US" sz="3200" b="0" i="1" smtClean="0">
                              <a:latin typeface="Cambria Math"/>
                              <a:cs typeface="Times New Roman" pitchFamily="18" charset="0"/>
                            </a:rPr>
                            <m:t>;</m:t>
                          </m:r>
                          <m:r>
                            <a:rPr lang="en-US" sz="3200" b="0" i="1" smtClean="0">
                              <a:latin typeface="Cambria Math"/>
                              <a:cs typeface="Times New Roman" pitchFamily="18" charset="0"/>
                            </a:rPr>
                            <m:t>6</m:t>
                          </m:r>
                          <m:r>
                            <a:rPr lang="en-US" sz="3200" b="0" i="1" smtClean="0">
                              <a:latin typeface="Cambria Math"/>
                              <a:cs typeface="Times New Roman" pitchFamily="18" charset="0"/>
                            </a:rPr>
                            <m:t>;</m:t>
                          </m:r>
                          <m:r>
                            <a:rPr lang="en-US" sz="3200" b="0" i="1" smtClean="0">
                              <a:latin typeface="Cambria Math"/>
                              <a:cs typeface="Times New Roman" pitchFamily="18" charset="0"/>
                            </a:rPr>
                            <m:t>8</m:t>
                          </m:r>
                          <m:r>
                            <a:rPr lang="en-US" sz="3200" b="0" i="1" smtClean="0">
                              <a:latin typeface="Cambria Math"/>
                              <a:cs typeface="Times New Roman" pitchFamily="18" charset="0"/>
                            </a:rPr>
                            <m:t>;</m:t>
                          </m:r>
                          <m:r>
                            <a:rPr lang="en-US" sz="3200" b="0" i="1" smtClean="0">
                              <a:latin typeface="Cambria Math"/>
                              <a:cs typeface="Times New Roman" pitchFamily="18" charset="0"/>
                            </a:rPr>
                            <m:t>12</m:t>
                          </m:r>
                          <m:r>
                            <a:rPr lang="en-US" sz="3200" b="0" i="1" smtClean="0">
                              <a:latin typeface="Cambria Math"/>
                              <a:cs typeface="Times New Roman" pitchFamily="18" charset="0"/>
                            </a:rPr>
                            <m:t>;</m:t>
                          </m:r>
                          <m:r>
                            <a:rPr lang="en-US" sz="3200" b="0" i="1" smtClean="0">
                              <a:latin typeface="Cambria Math"/>
                              <a:cs typeface="Times New Roman" pitchFamily="18" charset="0"/>
                            </a:rPr>
                            <m:t>24</m:t>
                          </m:r>
                        </m:e>
                      </m:d>
                    </m:oMath>
                  </m:oMathPara>
                </a14:m>
                <a:endParaRPr lang="vi-VN" sz="3200">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24200" y="1625025"/>
                <a:ext cx="6367478" cy="584775"/>
              </a:xfrm>
              <a:prstGeom prst="rect">
                <a:avLst/>
              </a:prstGeom>
              <a:blipFill rotWithShape="1">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124200" y="2335231"/>
                <a:ext cx="5413470" cy="584775"/>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3200" i="1" smtClean="0">
                          <a:latin typeface="Cambria Math"/>
                          <a:cs typeface="Times New Roman" pitchFamily="18" charset="0"/>
                        </a:rPr>
                        <m:t>Ư(</m:t>
                      </m:r>
                      <m:r>
                        <a:rPr lang="en-US" sz="3200" b="0" i="1" smtClean="0">
                          <a:latin typeface="Cambria Math"/>
                          <a:cs typeface="Times New Roman" pitchFamily="18" charset="0"/>
                        </a:rPr>
                        <m:t>28</m:t>
                      </m:r>
                      <m:r>
                        <a:rPr lang="en-US" sz="3200" i="1">
                          <a:latin typeface="Cambria Math"/>
                          <a:cs typeface="Times New Roman" pitchFamily="18" charset="0"/>
                        </a:rPr>
                        <m:t>)=</m:t>
                      </m:r>
                      <m:d>
                        <m:dPr>
                          <m:begChr m:val="{"/>
                          <m:endChr m:val="}"/>
                          <m:ctrlPr>
                            <a:rPr lang="en-US" sz="3200" i="1">
                              <a:latin typeface="Cambria Math" panose="02040503050406030204" pitchFamily="18" charset="0"/>
                              <a:cs typeface="Times New Roman" pitchFamily="18" charset="0"/>
                            </a:rPr>
                          </m:ctrlPr>
                        </m:dPr>
                        <m:e>
                          <m:r>
                            <a:rPr lang="en-US" sz="3200" i="1">
                              <a:latin typeface="Cambria Math"/>
                              <a:cs typeface="Times New Roman" pitchFamily="18" charset="0"/>
                            </a:rPr>
                            <m:t>1</m:t>
                          </m:r>
                          <m:r>
                            <a:rPr lang="en-US" sz="3200" i="1">
                              <a:latin typeface="Cambria Math"/>
                              <a:cs typeface="Times New Roman" pitchFamily="18" charset="0"/>
                            </a:rPr>
                            <m:t>;</m:t>
                          </m:r>
                          <m:r>
                            <a:rPr lang="en-US" sz="3200" i="1">
                              <a:latin typeface="Cambria Math"/>
                              <a:cs typeface="Times New Roman" pitchFamily="18" charset="0"/>
                            </a:rPr>
                            <m:t>2</m:t>
                          </m:r>
                          <m:r>
                            <a:rPr lang="en-US" sz="3200" i="1">
                              <a:latin typeface="Cambria Math"/>
                              <a:cs typeface="Times New Roman" pitchFamily="18" charset="0"/>
                            </a:rPr>
                            <m:t>;</m:t>
                          </m:r>
                          <m:r>
                            <a:rPr lang="en-US" sz="3200" b="0" i="1" smtClean="0">
                              <a:latin typeface="Cambria Math"/>
                              <a:cs typeface="Times New Roman" pitchFamily="18" charset="0"/>
                            </a:rPr>
                            <m:t>4</m:t>
                          </m:r>
                          <m:r>
                            <a:rPr lang="en-US" sz="3200" b="0" i="1" smtClean="0">
                              <a:latin typeface="Cambria Math"/>
                              <a:cs typeface="Times New Roman" pitchFamily="18" charset="0"/>
                            </a:rPr>
                            <m:t>;</m:t>
                          </m:r>
                          <m:r>
                            <a:rPr lang="en-US" sz="3200" b="0" i="1" smtClean="0">
                              <a:latin typeface="Cambria Math"/>
                              <a:cs typeface="Times New Roman" pitchFamily="18" charset="0"/>
                            </a:rPr>
                            <m:t>7</m:t>
                          </m:r>
                          <m:r>
                            <a:rPr lang="en-US" sz="3200" b="0" i="1" smtClean="0">
                              <a:latin typeface="Cambria Math"/>
                              <a:cs typeface="Times New Roman" pitchFamily="18" charset="0"/>
                            </a:rPr>
                            <m:t>;</m:t>
                          </m:r>
                          <m:r>
                            <a:rPr lang="en-US" sz="3200" b="0" i="1" smtClean="0">
                              <a:latin typeface="Cambria Math"/>
                              <a:cs typeface="Times New Roman" pitchFamily="18" charset="0"/>
                            </a:rPr>
                            <m:t>14</m:t>
                          </m:r>
                          <m:r>
                            <a:rPr lang="en-US" sz="3200" b="0" i="1" smtClean="0">
                              <a:latin typeface="Cambria Math"/>
                              <a:cs typeface="Times New Roman" pitchFamily="18" charset="0"/>
                            </a:rPr>
                            <m:t>;</m:t>
                          </m:r>
                          <m:r>
                            <a:rPr lang="en-US" sz="3200" b="0" i="1" smtClean="0">
                              <a:latin typeface="Cambria Math"/>
                              <a:cs typeface="Times New Roman" pitchFamily="18" charset="0"/>
                            </a:rPr>
                            <m:t>28</m:t>
                          </m:r>
                        </m:e>
                      </m:d>
                    </m:oMath>
                  </m:oMathPara>
                </a14:m>
                <a:endParaRPr lang="vi-VN" sz="3200">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124200" y="2335221"/>
                <a:ext cx="5413470" cy="584775"/>
              </a:xfrm>
              <a:prstGeom prst="rect">
                <a:avLst/>
              </a:prstGeom>
              <a:blipFill rotWithShape="1">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1412" y="3733800"/>
                <a:ext cx="8430193" cy="584775"/>
              </a:xfrm>
              <a:prstGeom prst="rect">
                <a:avLst/>
              </a:prstGeom>
            </p:spPr>
            <p:txBody>
              <a:bodyPr wrap="none">
                <a:spAutoFit/>
              </a:bodyPr>
              <a:lstStyle/>
              <a:p>
                <a:r>
                  <a:rPr lang="pt-BR" sz="3200" smtClean="0">
                    <a:latin typeface="Times New Roman" pitchFamily="18" charset="0"/>
                    <a:cs typeface="Times New Roman" pitchFamily="18" charset="0"/>
                  </a:rPr>
                  <a:t>Ta nói số </a:t>
                </a:r>
                <a14:m>
                  <m:oMath xmlns:m="http://schemas.openxmlformats.org/officeDocument/2006/math">
                    <m:r>
                      <a:rPr lang="pt-BR" sz="3200" i="1" smtClean="0">
                        <a:latin typeface="Cambria Math"/>
                        <a:cs typeface="Times New Roman" pitchFamily="18" charset="0"/>
                      </a:rPr>
                      <m:t>1</m:t>
                    </m:r>
                  </m:oMath>
                </a14:m>
                <a:r>
                  <a:rPr lang="pt-BR" sz="3200">
                    <a:latin typeface="Times New Roman" pitchFamily="18" charset="0"/>
                    <a:cs typeface="Times New Roman" pitchFamily="18" charset="0"/>
                  </a:rPr>
                  <a:t>; số </a:t>
                </a:r>
                <a14:m>
                  <m:oMath xmlns:m="http://schemas.openxmlformats.org/officeDocument/2006/math">
                    <m:r>
                      <a:rPr lang="pt-BR" sz="3200" i="1" smtClean="0">
                        <a:latin typeface="Cambria Math"/>
                        <a:cs typeface="Times New Roman" pitchFamily="18" charset="0"/>
                      </a:rPr>
                      <m:t>2</m:t>
                    </m:r>
                    <m:r>
                      <a:rPr lang="en-US" sz="3200" b="0" i="1" smtClean="0">
                        <a:latin typeface="Cambria Math"/>
                        <a:cs typeface="Times New Roman" pitchFamily="18" charset="0"/>
                      </a:rPr>
                      <m:t>;</m:t>
                    </m:r>
                    <m:r>
                      <a:rPr lang="en-US" sz="3200" b="0" i="1" smtClean="0">
                        <a:latin typeface="Cambria Math"/>
                        <a:cs typeface="Times New Roman" pitchFamily="18" charset="0"/>
                      </a:rPr>
                      <m:t>𝑠</m:t>
                    </m:r>
                    <m:r>
                      <a:rPr lang="en-US" sz="3200" b="0" i="1" smtClean="0">
                        <a:latin typeface="Cambria Math"/>
                        <a:cs typeface="Times New Roman" pitchFamily="18" charset="0"/>
                      </a:rPr>
                      <m:t>ố </m:t>
                    </m:r>
                    <m:r>
                      <a:rPr lang="en-US" sz="3200" b="0" i="1" smtClean="0">
                        <a:latin typeface="Cambria Math"/>
                        <a:cs typeface="Times New Roman" pitchFamily="18" charset="0"/>
                      </a:rPr>
                      <m:t>4</m:t>
                    </m:r>
                  </m:oMath>
                </a14:m>
                <a:r>
                  <a:rPr lang="pt-BR" sz="3200">
                    <a:latin typeface="Times New Roman" pitchFamily="18" charset="0"/>
                    <a:cs typeface="Times New Roman" pitchFamily="18" charset="0"/>
                  </a:rPr>
                  <a:t> là </a:t>
                </a:r>
                <a:r>
                  <a:rPr lang="pt-BR" sz="3200" b="1" i="1">
                    <a:latin typeface="Times New Roman" pitchFamily="18" charset="0"/>
                    <a:cs typeface="Times New Roman" pitchFamily="18" charset="0"/>
                  </a:rPr>
                  <a:t>ước chung</a:t>
                </a:r>
                <a:r>
                  <a:rPr lang="pt-BR" sz="3200">
                    <a:latin typeface="Times New Roman" pitchFamily="18" charset="0"/>
                    <a:cs typeface="Times New Roman" pitchFamily="18" charset="0"/>
                  </a:rPr>
                  <a:t> của </a:t>
                </a:r>
                <a14:m>
                  <m:oMath xmlns:m="http://schemas.openxmlformats.org/officeDocument/2006/math">
                    <m:r>
                      <a:rPr lang="en-US" sz="3200" b="0" i="0" smtClean="0">
                        <a:latin typeface="Cambria Math"/>
                        <a:cs typeface="Times New Roman" pitchFamily="18" charset="0"/>
                      </a:rPr>
                      <m:t>2</m:t>
                    </m:r>
                    <m:r>
                      <a:rPr lang="pt-BR" sz="3200" i="1" smtClean="0">
                        <a:latin typeface="Cambria Math"/>
                        <a:cs typeface="Times New Roman" pitchFamily="18" charset="0"/>
                      </a:rPr>
                      <m:t>4</m:t>
                    </m:r>
                  </m:oMath>
                </a14:m>
                <a:r>
                  <a:rPr lang="pt-BR" sz="3200">
                    <a:latin typeface="Times New Roman" pitchFamily="18" charset="0"/>
                    <a:cs typeface="Times New Roman" pitchFamily="18" charset="0"/>
                  </a:rPr>
                  <a:t> và </a:t>
                </a:r>
                <a14:m>
                  <m:oMath xmlns:m="http://schemas.openxmlformats.org/officeDocument/2006/math">
                    <m:r>
                      <a:rPr lang="en-US" sz="3200" b="0" i="1" smtClean="0">
                        <a:latin typeface="Cambria Math"/>
                        <a:cs typeface="Times New Roman" pitchFamily="18" charset="0"/>
                      </a:rPr>
                      <m:t>28</m:t>
                    </m:r>
                  </m:oMath>
                </a14:m>
                <a:endParaRPr lang="en-US" sz="3200">
                  <a:latin typeface="Times New Roman" pitchFamily="18" charset="0"/>
                  <a:cs typeface="Times New Roman"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61407" y="3733800"/>
                <a:ext cx="8430193" cy="584775"/>
              </a:xfrm>
              <a:prstGeom prst="rect">
                <a:avLst/>
              </a:prstGeom>
              <a:blipFill rotWithShape="1">
                <a:blip r:embed="rId6"/>
                <a:stretch>
                  <a:fillRect l="-1808" t="-14737" b="-326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257" y="5408214"/>
                <a:ext cx="9167894" cy="584775"/>
              </a:xfrm>
              <a:prstGeom prst="rect">
                <a:avLst/>
              </a:prstGeom>
            </p:spPr>
            <p:txBody>
              <a:bodyPr wrap="none">
                <a:spAutoFit/>
              </a:bodyPr>
              <a:lstStyle/>
              <a:p>
                <a14:m>
                  <m:oMath xmlns:m="http://schemas.openxmlformats.org/officeDocument/2006/math">
                    <m:r>
                      <a:rPr lang="en-US" sz="3200" b="0" i="1" smtClean="0">
                        <a:latin typeface="Cambria Math"/>
                        <a:cs typeface="Times New Roman" pitchFamily="18" charset="0"/>
                      </a:rPr>
                      <m:t>𝑆</m:t>
                    </m:r>
                    <m:r>
                      <a:rPr lang="en-US" sz="3200" b="0" i="1" smtClean="0">
                        <a:latin typeface="Cambria Math"/>
                        <a:cs typeface="Times New Roman" pitchFamily="18" charset="0"/>
                      </a:rPr>
                      <m:t>ố </m:t>
                    </m:r>
                    <m:r>
                      <a:rPr lang="en-US" sz="3200" b="0" i="1" smtClean="0">
                        <a:latin typeface="Cambria Math"/>
                        <a:cs typeface="Times New Roman" pitchFamily="18" charset="0"/>
                      </a:rPr>
                      <m:t>4</m:t>
                    </m:r>
                  </m:oMath>
                </a14:m>
                <a:r>
                  <a:rPr lang="pt-BR" sz="3200">
                    <a:latin typeface="Times New Roman" pitchFamily="18" charset="0"/>
                    <a:cs typeface="Times New Roman" pitchFamily="18" charset="0"/>
                  </a:rPr>
                  <a:t> </a:t>
                </a:r>
                <a:r>
                  <a:rPr lang="pt-BR" sz="3200" smtClean="0">
                    <a:latin typeface="Times New Roman" pitchFamily="18" charset="0"/>
                    <a:cs typeface="Times New Roman" pitchFamily="18" charset="0"/>
                  </a:rPr>
                  <a:t>là </a:t>
                </a:r>
                <a:r>
                  <a:rPr lang="pt-BR" sz="3200" b="1" i="1" smtClean="0">
                    <a:latin typeface="Times New Roman" pitchFamily="18" charset="0"/>
                    <a:cs typeface="Times New Roman" pitchFamily="18" charset="0"/>
                  </a:rPr>
                  <a:t>số lớn nhất</a:t>
                </a:r>
                <a:r>
                  <a:rPr lang="pt-BR" sz="3200" smtClean="0">
                    <a:latin typeface="Times New Roman" pitchFamily="18" charset="0"/>
                    <a:cs typeface="Times New Roman" pitchFamily="18" charset="0"/>
                  </a:rPr>
                  <a:t> trong các </a:t>
                </a:r>
                <a:r>
                  <a:rPr lang="pt-BR" sz="3200" b="1" i="1">
                    <a:latin typeface="Times New Roman" pitchFamily="18" charset="0"/>
                    <a:cs typeface="Times New Roman" pitchFamily="18" charset="0"/>
                  </a:rPr>
                  <a:t>ước chung</a:t>
                </a:r>
                <a:r>
                  <a:rPr lang="pt-BR" sz="3200">
                    <a:latin typeface="Times New Roman" pitchFamily="18" charset="0"/>
                    <a:cs typeface="Times New Roman" pitchFamily="18" charset="0"/>
                  </a:rPr>
                  <a:t> của </a:t>
                </a:r>
                <a14:m>
                  <m:oMath xmlns:m="http://schemas.openxmlformats.org/officeDocument/2006/math">
                    <m:r>
                      <a:rPr lang="en-US" sz="3200" b="0" i="0" smtClean="0">
                        <a:latin typeface="Cambria Math"/>
                        <a:cs typeface="Times New Roman" pitchFamily="18" charset="0"/>
                      </a:rPr>
                      <m:t>2</m:t>
                    </m:r>
                    <m:r>
                      <a:rPr lang="pt-BR" sz="3200" i="1" smtClean="0">
                        <a:latin typeface="Cambria Math"/>
                        <a:cs typeface="Times New Roman" pitchFamily="18" charset="0"/>
                      </a:rPr>
                      <m:t>4</m:t>
                    </m:r>
                  </m:oMath>
                </a14:m>
                <a:r>
                  <a:rPr lang="pt-BR" sz="3200">
                    <a:latin typeface="Times New Roman" pitchFamily="18" charset="0"/>
                    <a:cs typeface="Times New Roman" pitchFamily="18" charset="0"/>
                  </a:rPr>
                  <a:t> và </a:t>
                </a:r>
                <a14:m>
                  <m:oMath xmlns:m="http://schemas.openxmlformats.org/officeDocument/2006/math">
                    <m:r>
                      <a:rPr lang="en-US" sz="3200" b="0" i="1" smtClean="0">
                        <a:latin typeface="Cambria Math"/>
                        <a:cs typeface="Times New Roman" pitchFamily="18" charset="0"/>
                      </a:rPr>
                      <m:t>28</m:t>
                    </m:r>
                  </m:oMath>
                </a14:m>
                <a:endParaRPr lang="en-US" sz="3200">
                  <a:latin typeface="Times New Roman" pitchFamily="18" charset="0"/>
                  <a:cs typeface="Times New Roman"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257" y="5408204"/>
                <a:ext cx="9198352" cy="584775"/>
              </a:xfrm>
              <a:prstGeom prst="rect">
                <a:avLst/>
              </a:prstGeom>
              <a:blipFill rotWithShape="1">
                <a:blip r:embed="rId7"/>
                <a:stretch>
                  <a:fillRect t="-14583" b="-322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492718" y="4823439"/>
                <a:ext cx="4177362" cy="58477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200" i="1" smtClean="0">
                          <a:latin typeface="Cambria Math"/>
                          <a:cs typeface="Times New Roman" pitchFamily="18" charset="0"/>
                        </a:rPr>
                        <m:t>Ư</m:t>
                      </m:r>
                      <m:r>
                        <a:rPr lang="en-US" sz="3200" b="0" i="1" smtClean="0">
                          <a:latin typeface="Cambria Math"/>
                          <a:cs typeface="Times New Roman" pitchFamily="18" charset="0"/>
                        </a:rPr>
                        <m:t>𝐶</m:t>
                      </m:r>
                      <m:r>
                        <a:rPr lang="en-US" sz="3200" i="1" smtClean="0">
                          <a:latin typeface="Cambria Math"/>
                          <a:cs typeface="Times New Roman" pitchFamily="18" charset="0"/>
                        </a:rPr>
                        <m:t>(</m:t>
                      </m:r>
                      <m:r>
                        <a:rPr lang="en-US" sz="3200" b="0" i="1" smtClean="0">
                          <a:latin typeface="Cambria Math"/>
                          <a:cs typeface="Times New Roman" pitchFamily="18" charset="0"/>
                        </a:rPr>
                        <m:t>24</m:t>
                      </m:r>
                      <m:r>
                        <a:rPr lang="en-US" sz="3200" b="0" i="1" smtClean="0">
                          <a:latin typeface="Cambria Math"/>
                          <a:cs typeface="Times New Roman" pitchFamily="18" charset="0"/>
                        </a:rPr>
                        <m:t>;</m:t>
                      </m:r>
                      <m:r>
                        <a:rPr lang="en-US" sz="3200" b="0" i="1" smtClean="0">
                          <a:latin typeface="Cambria Math"/>
                          <a:cs typeface="Times New Roman" pitchFamily="18" charset="0"/>
                        </a:rPr>
                        <m:t>28</m:t>
                      </m:r>
                      <m:r>
                        <a:rPr lang="en-US" sz="3200" i="1">
                          <a:latin typeface="Cambria Math"/>
                          <a:cs typeface="Times New Roman" pitchFamily="18" charset="0"/>
                        </a:rPr>
                        <m:t>)=</m:t>
                      </m:r>
                      <m:d>
                        <m:dPr>
                          <m:begChr m:val="{"/>
                          <m:endChr m:val="}"/>
                          <m:ctrlPr>
                            <a:rPr lang="en-US" sz="3200" i="1">
                              <a:latin typeface="Cambria Math" panose="02040503050406030204" pitchFamily="18" charset="0"/>
                              <a:cs typeface="Times New Roman" pitchFamily="18" charset="0"/>
                            </a:rPr>
                          </m:ctrlPr>
                        </m:dPr>
                        <m:e>
                          <m:r>
                            <a:rPr lang="en-US" sz="3200" i="1" smtClean="0">
                              <a:solidFill>
                                <a:srgbClr val="FF0000"/>
                              </a:solidFill>
                              <a:latin typeface="Cambria Math"/>
                              <a:cs typeface="Times New Roman" pitchFamily="18" charset="0"/>
                            </a:rPr>
                            <m:t>1</m:t>
                          </m:r>
                          <m:r>
                            <a:rPr lang="en-US" sz="3200" i="1">
                              <a:solidFill>
                                <a:srgbClr val="FF0000"/>
                              </a:solidFill>
                              <a:latin typeface="Cambria Math"/>
                              <a:cs typeface="Times New Roman" pitchFamily="18" charset="0"/>
                            </a:rPr>
                            <m:t>;</m:t>
                          </m:r>
                          <m:r>
                            <a:rPr lang="en-US" sz="3200" i="1">
                              <a:solidFill>
                                <a:srgbClr val="FF0000"/>
                              </a:solidFill>
                              <a:latin typeface="Cambria Math"/>
                              <a:cs typeface="Times New Roman" pitchFamily="18" charset="0"/>
                            </a:rPr>
                            <m:t>2</m:t>
                          </m:r>
                          <m:r>
                            <a:rPr lang="en-US" sz="3200" b="0" i="1" smtClean="0">
                              <a:solidFill>
                                <a:srgbClr val="FF0000"/>
                              </a:solidFill>
                              <a:latin typeface="Cambria Math"/>
                              <a:cs typeface="Times New Roman" pitchFamily="18" charset="0"/>
                            </a:rPr>
                            <m:t>;</m:t>
                          </m:r>
                          <m:r>
                            <a:rPr lang="en-US" sz="3200" b="0" i="1" smtClean="0">
                              <a:solidFill>
                                <a:srgbClr val="FF0000"/>
                              </a:solidFill>
                              <a:latin typeface="Cambria Math"/>
                              <a:cs typeface="Times New Roman" pitchFamily="18" charset="0"/>
                            </a:rPr>
                            <m:t>4</m:t>
                          </m:r>
                        </m:e>
                      </m:d>
                    </m:oMath>
                  </m:oMathPara>
                </a14:m>
                <a:endParaRPr lang="vi-VN" sz="3200">
                  <a:latin typeface="Times New Roman" pitchFamily="18" charset="0"/>
                  <a:cs typeface="Times New Roman"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92718" y="4823429"/>
                <a:ext cx="4177362" cy="584775"/>
              </a:xfrm>
              <a:prstGeom prst="rect">
                <a:avLst/>
              </a:prstGeom>
              <a:blipFill rotWithShape="1">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 y="4267200"/>
                <a:ext cx="9280618" cy="523220"/>
              </a:xfrm>
              <a:prstGeom prst="rect">
                <a:avLst/>
              </a:prstGeom>
            </p:spPr>
            <p:txBody>
              <a:bodyPr wrap="none">
                <a:spAutoFit/>
              </a:bodyPr>
              <a:lstStyle/>
              <a:p>
                <a:r>
                  <a:rPr lang="pt-BR" sz="2800" b="1" smtClean="0">
                    <a:latin typeface="Times New Roman" pitchFamily="18" charset="0"/>
                    <a:cs typeface="Times New Roman" pitchFamily="18" charset="0"/>
                  </a:rPr>
                  <a:t>Kí hiệu: </a:t>
                </a:r>
                <a:r>
                  <a:rPr lang="pt-BR" sz="2800" smtClean="0">
                    <a:latin typeface="Times New Roman" pitchFamily="18" charset="0"/>
                    <a:cs typeface="Times New Roman" pitchFamily="18" charset="0"/>
                  </a:rPr>
                  <a:t>Tập </a:t>
                </a:r>
                <a:r>
                  <a:rPr lang="pt-BR" sz="2800">
                    <a:latin typeface="Times New Roman" pitchFamily="18" charset="0"/>
                    <a:cs typeface="Times New Roman" pitchFamily="18" charset="0"/>
                  </a:rPr>
                  <a:t>hợp các ước chung của </a:t>
                </a:r>
                <a14:m>
                  <m:oMath xmlns:m="http://schemas.openxmlformats.org/officeDocument/2006/math">
                    <m:r>
                      <a:rPr lang="en-US" sz="2800" b="0" i="0" smtClean="0">
                        <a:latin typeface="Cambria Math"/>
                        <a:cs typeface="Times New Roman" pitchFamily="18" charset="0"/>
                      </a:rPr>
                      <m:t>2</m:t>
                    </m:r>
                    <m:r>
                      <a:rPr lang="pt-BR" sz="2800" i="1" smtClean="0">
                        <a:latin typeface="Cambria Math"/>
                        <a:cs typeface="Times New Roman" pitchFamily="18" charset="0"/>
                      </a:rPr>
                      <m:t>4</m:t>
                    </m:r>
                  </m:oMath>
                </a14:m>
                <a:r>
                  <a:rPr lang="pt-BR" sz="2800">
                    <a:latin typeface="Times New Roman" pitchFamily="18" charset="0"/>
                    <a:cs typeface="Times New Roman" pitchFamily="18" charset="0"/>
                  </a:rPr>
                  <a:t> và </a:t>
                </a:r>
                <a14:m>
                  <m:oMath xmlns:m="http://schemas.openxmlformats.org/officeDocument/2006/math">
                    <m:r>
                      <a:rPr lang="en-US" sz="2800" b="0" i="1" smtClean="0">
                        <a:latin typeface="Cambria Math"/>
                        <a:cs typeface="Times New Roman" pitchFamily="18" charset="0"/>
                      </a:rPr>
                      <m:t>28</m:t>
                    </m:r>
                  </m:oMath>
                </a14:m>
                <a:r>
                  <a:rPr lang="pt-BR" sz="2800" smtClean="0">
                    <a:latin typeface="Times New Roman" pitchFamily="18" charset="0"/>
                    <a:cs typeface="Times New Roman" pitchFamily="18" charset="0"/>
                  </a:rPr>
                  <a:t> </a:t>
                </a:r>
                <a:r>
                  <a:rPr lang="pt-BR" sz="2800">
                    <a:latin typeface="Times New Roman" pitchFamily="18" charset="0"/>
                    <a:cs typeface="Times New Roman" pitchFamily="18" charset="0"/>
                  </a:rPr>
                  <a:t>là: </a:t>
                </a:r>
                <a14:m>
                  <m:oMath xmlns:m="http://schemas.openxmlformats.org/officeDocument/2006/math">
                    <m:r>
                      <a:rPr lang="pt-BR" sz="2800" b="1" i="0" smtClean="0">
                        <a:latin typeface="Cambria Math"/>
                        <a:cs typeface="Times New Roman" pitchFamily="18" charset="0"/>
                      </a:rPr>
                      <m:t>Ư</m:t>
                    </m:r>
                    <m:r>
                      <a:rPr lang="pt-BR" sz="2800" b="1" i="0" smtClean="0">
                        <a:latin typeface="Cambria Math"/>
                        <a:cs typeface="Times New Roman" pitchFamily="18" charset="0"/>
                      </a:rPr>
                      <m:t>𝐂</m:t>
                    </m:r>
                    <m:r>
                      <a:rPr lang="pt-BR" sz="2800" b="1" i="0" smtClean="0">
                        <a:latin typeface="Cambria Math"/>
                        <a:cs typeface="Times New Roman" pitchFamily="18" charset="0"/>
                      </a:rPr>
                      <m:t> (</m:t>
                    </m:r>
                    <m:r>
                      <a:rPr lang="en-US" sz="2800" b="1" i="0" smtClean="0">
                        <a:latin typeface="Cambria Math"/>
                        <a:cs typeface="Times New Roman" pitchFamily="18" charset="0"/>
                      </a:rPr>
                      <m:t>𝟐</m:t>
                    </m:r>
                    <m:r>
                      <a:rPr lang="pt-BR" sz="2800" b="1" i="0" smtClean="0">
                        <a:latin typeface="Cambria Math"/>
                        <a:cs typeface="Times New Roman" pitchFamily="18" charset="0"/>
                      </a:rPr>
                      <m:t>𝟒</m:t>
                    </m:r>
                    <m:r>
                      <a:rPr lang="pt-BR" sz="2800" b="1" i="0">
                        <a:latin typeface="Cambria Math"/>
                        <a:cs typeface="Times New Roman" pitchFamily="18" charset="0"/>
                      </a:rPr>
                      <m:t>;</m:t>
                    </m:r>
                    <m:r>
                      <a:rPr lang="en-US" sz="2800" b="1" i="0" smtClean="0">
                        <a:latin typeface="Cambria Math"/>
                        <a:cs typeface="Times New Roman" pitchFamily="18" charset="0"/>
                      </a:rPr>
                      <m:t>𝟐𝟖</m:t>
                    </m:r>
                    <m:r>
                      <a:rPr lang="pt-BR" sz="2800" b="1" i="0" smtClean="0">
                        <a:latin typeface="Cambria Math"/>
                        <a:cs typeface="Times New Roman" pitchFamily="18" charset="0"/>
                      </a:rPr>
                      <m:t>)</m:t>
                    </m:r>
                  </m:oMath>
                </a14:m>
                <a:endParaRPr lang="en-US" sz="2800" b="1">
                  <a:latin typeface="Times New Roman" pitchFamily="18" charset="0"/>
                  <a:cs typeface="Times New Roman"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0" y="4267200"/>
                <a:ext cx="9509847" cy="523220"/>
              </a:xfrm>
              <a:prstGeom prst="rect">
                <a:avLst/>
              </a:prstGeom>
              <a:blipFill rotWithShape="1">
                <a:blip r:embed="rId9"/>
                <a:stretch>
                  <a:fillRect l="-1282" t="-11628" b="-3139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33414" y="6219371"/>
                <a:ext cx="4433778" cy="523220"/>
              </a:xfrm>
              <a:prstGeom prst="rect">
                <a:avLst/>
              </a:prstGeom>
            </p:spPr>
            <p:txBody>
              <a:bodyPr wrap="none">
                <a:spAutoFit/>
              </a:bodyPr>
              <a:lstStyle/>
              <a:p>
                <a:r>
                  <a:rPr lang="en-US" altLang="en-US" sz="2800" smtClean="0">
                    <a:solidFill>
                      <a:srgbClr val="FF0000"/>
                    </a:solidFill>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Kí hiệu: </a:t>
                </a:r>
                <a14:m>
                  <m:oMath xmlns:m="http://schemas.openxmlformats.org/officeDocument/2006/math">
                    <m:r>
                      <a:rPr lang="en-US" altLang="en-US" sz="2800" b="0" i="1" smtClean="0">
                        <a:solidFill>
                          <a:srgbClr val="FF0000"/>
                        </a:solidFill>
                        <a:latin typeface="Cambria Math" panose="02040503050406030204" pitchFamily="18" charset="0"/>
                        <a:cs typeface="Times New Roman" panose="02020603050405020304" pitchFamily="18" charset="0"/>
                      </a:rPr>
                      <m:t>Ư</m:t>
                    </m:r>
                    <m:r>
                      <m:rPr>
                        <m:sty m:val="p"/>
                      </m:rPr>
                      <a:rPr lang="en-US" altLang="en-US" sz="2800" b="0" i="0" smtClean="0">
                        <a:solidFill>
                          <a:srgbClr val="FF0000"/>
                        </a:solidFill>
                        <a:latin typeface="Cambria Math" panose="02040503050406030204" pitchFamily="18" charset="0"/>
                        <a:cs typeface="Times New Roman" panose="02020603050405020304" pitchFamily="18" charset="0"/>
                      </a:rPr>
                      <m:t>CLN</m:t>
                    </m:r>
                    <m:d>
                      <m:dPr>
                        <m:ctrlPr>
                          <a:rPr lang="en-US" altLang="en-US" sz="2800" i="1" smtClean="0">
                            <a:solidFill>
                              <a:srgbClr val="FF0000"/>
                            </a:solidFill>
                            <a:latin typeface="Cambria Math" panose="02040503050406030204" pitchFamily="18" charset="0"/>
                            <a:cs typeface="Times New Roman" panose="02020603050405020304" pitchFamily="18" charset="0"/>
                          </a:rPr>
                        </m:ctrlPr>
                      </m:dPr>
                      <m:e>
                        <m:r>
                          <a:rPr lang="en-US" altLang="en-US" sz="2800" b="0" i="0" smtClean="0">
                            <a:solidFill>
                              <a:srgbClr val="FF0000"/>
                            </a:solidFill>
                            <a:latin typeface="Cambria Math"/>
                            <a:cs typeface="Times New Roman" panose="02020603050405020304" pitchFamily="18" charset="0"/>
                          </a:rPr>
                          <m:t>24</m:t>
                        </m:r>
                        <m:r>
                          <a:rPr lang="en-US" altLang="en-US" sz="2800" b="0" i="0" smtClean="0">
                            <a:solidFill>
                              <a:srgbClr val="FF0000"/>
                            </a:solidFill>
                            <a:latin typeface="Cambria Math"/>
                            <a:cs typeface="Times New Roman" panose="02020603050405020304" pitchFamily="18" charset="0"/>
                          </a:rPr>
                          <m:t>;</m:t>
                        </m:r>
                        <m:r>
                          <a:rPr lang="en-US" altLang="en-US" sz="2800" b="0" i="0" smtClean="0">
                            <a:solidFill>
                              <a:srgbClr val="FF0000"/>
                            </a:solidFill>
                            <a:latin typeface="Cambria Math"/>
                            <a:cs typeface="Times New Roman" panose="02020603050405020304" pitchFamily="18" charset="0"/>
                          </a:rPr>
                          <m:t>28</m:t>
                        </m:r>
                      </m:e>
                    </m:d>
                    <m:r>
                      <a:rPr lang="en-US" altLang="en-US" sz="2800" b="0" i="1" smtClean="0">
                        <a:solidFill>
                          <a:srgbClr val="FF0000"/>
                        </a:solidFill>
                        <a:latin typeface="Cambria Math" panose="02040503050406030204" pitchFamily="18" charset="0"/>
                        <a:cs typeface="Times New Roman" panose="02020603050405020304" pitchFamily="18" charset="0"/>
                      </a:rPr>
                      <m:t>=</m:t>
                    </m:r>
                    <m:r>
                      <a:rPr lang="en-US" altLang="en-US" sz="2800" b="0" i="1" smtClean="0">
                        <a:solidFill>
                          <a:srgbClr val="FF0000"/>
                        </a:solidFill>
                        <a:latin typeface="Cambria Math"/>
                        <a:cs typeface="Times New Roman" panose="02020603050405020304" pitchFamily="18" charset="0"/>
                      </a:rPr>
                      <m:t>4</m:t>
                    </m:r>
                  </m:oMath>
                </a14:m>
                <a:endParaRPr lang="en-US" sz="2800">
                  <a:solidFill>
                    <a:srgbClr val="FF0000"/>
                  </a:solidFill>
                  <a:latin typeface="Times New Roman" panose="02020603050405020304" pitchFamily="18"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33414" y="6219371"/>
                <a:ext cx="4473019" cy="523220"/>
              </a:xfrm>
              <a:prstGeom prst="rect">
                <a:avLst/>
              </a:prstGeom>
              <a:blipFill rotWithShape="1">
                <a:blip r:embed="rId10"/>
                <a:stretch>
                  <a:fillRect l="-817" t="-11628" b="-31395"/>
                </a:stretch>
              </a:blipFill>
            </p:spPr>
            <p:txBody>
              <a:bodyPr/>
              <a:lstStyle/>
              <a:p>
                <a:r>
                  <a:rPr lang="vi-VN">
                    <a:noFill/>
                  </a:rPr>
                  <a:t> </a:t>
                </a:r>
              </a:p>
            </p:txBody>
          </p:sp>
        </mc:Fallback>
      </mc:AlternateContent>
    </p:spTree>
    <p:extLst>
      <p:ext uri="{BB962C8B-B14F-4D97-AF65-F5344CB8AC3E}">
        <p14:creationId xmlns:p14="http://schemas.microsoft.com/office/powerpoint/2010/main" val="41962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6"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95300" y="381001"/>
            <a:ext cx="8229600" cy="1182707"/>
            <a:chOff x="533400" y="4724400"/>
            <a:chExt cx="8229600" cy="1182707"/>
          </a:xfrm>
        </p:grpSpPr>
        <p:sp>
          <p:nvSpPr>
            <p:cNvPr id="11" name="Rectangle 10"/>
            <p:cNvSpPr/>
            <p:nvPr/>
          </p:nvSpPr>
          <p:spPr>
            <a:xfrm>
              <a:off x="533400" y="4724400"/>
              <a:ext cx="8229600" cy="11827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4800600"/>
              <a:ext cx="7543800" cy="954107"/>
            </a:xfrm>
            <a:prstGeom prst="rect">
              <a:avLst/>
            </a:prstGeom>
          </p:spPr>
          <p:txBody>
            <a:bodyPr wrap="square">
              <a:spAutoFit/>
            </a:bodyPr>
            <a:lstStyle/>
            <a:p>
              <a:pPr algn="just"/>
              <a:r>
                <a:rPr lang="pt-BR" sz="2800" b="1" smtClean="0">
                  <a:solidFill>
                    <a:srgbClr val="FF0000"/>
                  </a:solidFill>
                  <a:latin typeface="Times New Roman" pitchFamily="18" charset="0"/>
                  <a:cs typeface="Times New Roman" pitchFamily="18" charset="0"/>
                </a:rPr>
                <a:t>* Ước </a:t>
              </a:r>
              <a:r>
                <a:rPr lang="pt-BR" sz="2800" b="1">
                  <a:solidFill>
                    <a:srgbClr val="FF0000"/>
                  </a:solidFill>
                  <a:latin typeface="Times New Roman" pitchFamily="18" charset="0"/>
                  <a:cs typeface="Times New Roman" pitchFamily="18" charset="0"/>
                </a:rPr>
                <a:t>chung của hai hay nhiều số là ước của tất cả các số đó.</a:t>
              </a:r>
              <a:endParaRPr lang="en-US" sz="2800">
                <a:solidFill>
                  <a:srgbClr val="FF0000"/>
                </a:solidFill>
                <a:latin typeface="Times New Roman" pitchFamily="18" charset="0"/>
                <a:cs typeface="Times New Roman" pitchFamily="18" charset="0"/>
              </a:endParaRPr>
            </a:p>
          </p:txBody>
        </p:sp>
      </p:grpSp>
      <p:grpSp>
        <p:nvGrpSpPr>
          <p:cNvPr id="15" name="Group 14"/>
          <p:cNvGrpSpPr/>
          <p:nvPr/>
        </p:nvGrpSpPr>
        <p:grpSpPr>
          <a:xfrm>
            <a:off x="533400" y="1723468"/>
            <a:ext cx="8229600" cy="1172135"/>
            <a:chOff x="490764" y="4321629"/>
            <a:chExt cx="8229600" cy="1752600"/>
          </a:xfrm>
        </p:grpSpPr>
        <p:sp>
          <p:nvSpPr>
            <p:cNvPr id="16" name="Rectangle 15"/>
            <p:cNvSpPr/>
            <p:nvPr/>
          </p:nvSpPr>
          <p:spPr>
            <a:xfrm>
              <a:off x="490764" y="4321629"/>
              <a:ext cx="8229600"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5693" y="4325152"/>
              <a:ext cx="7543800" cy="1426600"/>
            </a:xfrm>
            <a:prstGeom prst="rect">
              <a:avLst/>
            </a:prstGeom>
          </p:spPr>
          <p:txBody>
            <a:bodyPr wrap="square">
              <a:spAutoFit/>
            </a:bodyPr>
            <a:lstStyle/>
            <a:p>
              <a:pPr algn="just"/>
              <a:r>
                <a:rPr lang="pt-BR" sz="2800" b="1" smtClean="0">
                  <a:solidFill>
                    <a:srgbClr val="FF0000"/>
                  </a:solidFill>
                  <a:latin typeface="Times New Roman" pitchFamily="18" charset="0"/>
                  <a:cs typeface="Times New Roman" pitchFamily="18" charset="0"/>
                </a:rPr>
                <a:t>* Ước chung lớn nhất </a:t>
              </a:r>
              <a:r>
                <a:rPr lang="pt-BR" sz="2800" b="1">
                  <a:solidFill>
                    <a:srgbClr val="FF0000"/>
                  </a:solidFill>
                  <a:latin typeface="Times New Roman" pitchFamily="18" charset="0"/>
                  <a:cs typeface="Times New Roman" pitchFamily="18" charset="0"/>
                </a:rPr>
                <a:t>của hai hay nhiều số </a:t>
              </a:r>
              <a:r>
                <a:rPr lang="pt-BR" sz="2800" b="1" smtClean="0">
                  <a:solidFill>
                    <a:srgbClr val="FF0000"/>
                  </a:solidFill>
                  <a:latin typeface="Times New Roman" pitchFamily="18" charset="0"/>
                  <a:cs typeface="Times New Roman" pitchFamily="18" charset="0"/>
                </a:rPr>
                <a:t>là là số lớn nhất trong tập hợp các </a:t>
              </a:r>
              <a:r>
                <a:rPr lang="pt-BR" sz="2800" b="1">
                  <a:solidFill>
                    <a:srgbClr val="FF0000"/>
                  </a:solidFill>
                  <a:latin typeface="Times New Roman" pitchFamily="18" charset="0"/>
                  <a:cs typeface="Times New Roman" pitchFamily="18" charset="0"/>
                </a:rPr>
                <a:t>ước của </a:t>
              </a:r>
              <a:r>
                <a:rPr lang="pt-BR" sz="2800" b="1" smtClean="0">
                  <a:solidFill>
                    <a:srgbClr val="FF0000"/>
                  </a:solidFill>
                  <a:latin typeface="Times New Roman" pitchFamily="18" charset="0"/>
                  <a:cs typeface="Times New Roman" pitchFamily="18" charset="0"/>
                </a:rPr>
                <a:t>các </a:t>
              </a:r>
              <a:r>
                <a:rPr lang="pt-BR" sz="2800" b="1">
                  <a:solidFill>
                    <a:srgbClr val="FF0000"/>
                  </a:solidFill>
                  <a:latin typeface="Times New Roman" pitchFamily="18" charset="0"/>
                  <a:cs typeface="Times New Roman" pitchFamily="18" charset="0"/>
                </a:rPr>
                <a:t>số đó.</a:t>
              </a:r>
              <a:endParaRPr lang="en-US" sz="2800">
                <a:solidFill>
                  <a:srgbClr val="FF0000"/>
                </a:solidFill>
                <a:latin typeface="Times New Roman" pitchFamily="18" charset="0"/>
                <a:cs typeface="Times New Roman" pitchFamily="18" charset="0"/>
              </a:endParaRPr>
            </a:p>
          </p:txBody>
        </p:sp>
      </p:gr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30" y="3276600"/>
            <a:ext cx="7708900" cy="104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5" b="100000" l="901" r="98018"/>
                    </a14:imgEffect>
                  </a14:imgLayer>
                </a14:imgProps>
              </a:ext>
              <a:ext uri="{28A0092B-C50C-407E-A947-70E740481C1C}">
                <a14:useLocalDpi xmlns:a14="http://schemas.microsoft.com/office/drawing/2010/main" val="0"/>
              </a:ext>
            </a:extLst>
          </a:blip>
          <a:srcRect/>
          <a:stretch>
            <a:fillRect/>
          </a:stretch>
        </p:blipFill>
        <p:spPr bwMode="auto">
          <a:xfrm flipH="1">
            <a:off x="6214795" y="4229142"/>
            <a:ext cx="2926524" cy="270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30" y="4666350"/>
            <a:ext cx="5692965" cy="62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502" t="48561" r="29921" b="33681"/>
          <a:stretch/>
        </p:blipFill>
        <p:spPr bwMode="auto">
          <a:xfrm>
            <a:off x="0" y="265594"/>
            <a:ext cx="9144000" cy="316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0191" t="48561" r="14860" b="31597"/>
          <a:stretch/>
        </p:blipFill>
        <p:spPr bwMode="auto">
          <a:xfrm>
            <a:off x="4492752" y="3454400"/>
            <a:ext cx="439064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52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559" t="66944" r="17365" b="22153"/>
          <a:stretch/>
        </p:blipFill>
        <p:spPr bwMode="auto">
          <a:xfrm>
            <a:off x="45896" y="2633990"/>
            <a:ext cx="909810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Rectangle 4"/>
              <p:cNvSpPr/>
              <p:nvPr/>
            </p:nvSpPr>
            <p:spPr>
              <a:xfrm>
                <a:off x="1143000" y="304800"/>
                <a:ext cx="414959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d>
                        <m:dPr>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a:cs typeface="Times New Roman" panose="02020603050405020304" pitchFamily="18" charset="0"/>
                            </a:rPr>
                            <m:t>8</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1;2;3;6;</m:t>
                          </m:r>
                          <m:r>
                            <a:rPr lang="en-US" altLang="en-US" sz="2800" b="0" i="1" smtClean="0">
                              <a:solidFill>
                                <a:schemeClr val="tx1"/>
                              </a:solidFill>
                              <a:latin typeface="Cambria Math"/>
                              <a:cs typeface="Times New Roman" panose="02020603050405020304" pitchFamily="18" charset="0"/>
                            </a:rPr>
                            <m:t>9;</m:t>
                          </m:r>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a:cs typeface="Times New Roman" panose="02020603050405020304" pitchFamily="18" charset="0"/>
                            </a:rPr>
                            <m:t>8</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304800"/>
                <a:ext cx="4149598" cy="523220"/>
              </a:xfrm>
              <a:prstGeom prst="rect">
                <a:avLst/>
              </a:prstGeom>
              <a:blipFill rotWithShape="1">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38924" y="983020"/>
                <a:ext cx="525348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d>
                        <m:dPr>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30</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1;2;3;5;6;10;15;30</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38920" y="983020"/>
                <a:ext cx="5461880" cy="523220"/>
              </a:xfrm>
              <a:prstGeom prst="rect">
                <a:avLst/>
              </a:prstGeom>
              <a:blipFill rotWithShape="1">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90600" y="1676400"/>
                <a:ext cx="408470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r>
                        <a:rPr lang="en-US" altLang="en-US" sz="2800" b="0" i="1" smtClean="0">
                          <a:solidFill>
                            <a:schemeClr val="tx1"/>
                          </a:solidFill>
                          <a:latin typeface="Cambria Math"/>
                          <a:cs typeface="Times New Roman" panose="02020603050405020304" pitchFamily="18" charset="0"/>
                        </a:rPr>
                        <m:t>𝐶</m:t>
                      </m:r>
                      <m:d>
                        <m:dPr>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a:cs typeface="Times New Roman" panose="02020603050405020304" pitchFamily="18" charset="0"/>
                            </a:rPr>
                            <m:t>18, </m:t>
                          </m:r>
                          <m:r>
                            <a:rPr lang="en-US" altLang="en-US" sz="2800" b="0" i="1" smtClean="0">
                              <a:solidFill>
                                <a:schemeClr val="tx1"/>
                              </a:solidFill>
                              <a:latin typeface="Cambria Math" panose="02040503050406030204" pitchFamily="18" charset="0"/>
                              <a:cs typeface="Times New Roman" panose="02020603050405020304" pitchFamily="18" charset="0"/>
                            </a:rPr>
                            <m:t>30</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1;2;3;6 </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90600" y="1676400"/>
                <a:ext cx="4179286" cy="523220"/>
              </a:xfrm>
              <a:prstGeom prst="rect">
                <a:avLst/>
              </a:prstGeom>
              <a:blipFill rotWithShape="1">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048657" y="2372380"/>
                <a:ext cx="311527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r>
                        <a:rPr lang="en-US" altLang="en-US" sz="2800" b="0" i="1" smtClean="0">
                          <a:solidFill>
                            <a:schemeClr val="tx1"/>
                          </a:solidFill>
                          <a:latin typeface="Cambria Math"/>
                          <a:cs typeface="Times New Roman" panose="02020603050405020304" pitchFamily="18" charset="0"/>
                        </a:rPr>
                        <m:t>𝐶𝐿𝑁</m:t>
                      </m:r>
                      <m:d>
                        <m:dPr>
                          <m:ctrlPr>
                            <a:rPr lang="en-US" altLang="en-US" sz="2800" i="1" smtClean="0">
                              <a:solidFill>
                                <a:schemeClr val="tx1"/>
                              </a:solidFill>
                              <a:latin typeface="Cambria Math" panose="02040503050406030204" pitchFamily="18" charset="0"/>
                              <a:cs typeface="Times New Roman" panose="02020603050405020304" pitchFamily="18" charset="0"/>
                            </a:rPr>
                          </m:ctrlPr>
                        </m:dPr>
                        <m:e>
                          <m:r>
                            <a:rPr lang="en-US" altLang="en-US" sz="2800" b="0" i="1" smtClean="0">
                              <a:solidFill>
                                <a:schemeClr val="tx1"/>
                              </a:solidFill>
                              <a:latin typeface="Cambria Math"/>
                              <a:cs typeface="Times New Roman" panose="02020603050405020304" pitchFamily="18" charset="0"/>
                            </a:rPr>
                            <m:t>18, </m:t>
                          </m:r>
                          <m:r>
                            <a:rPr lang="en-US" altLang="en-US" sz="2800" b="0" i="1" smtClean="0">
                              <a:solidFill>
                                <a:schemeClr val="tx1"/>
                              </a:solidFill>
                              <a:latin typeface="Cambria Math" panose="02040503050406030204" pitchFamily="18" charset="0"/>
                              <a:cs typeface="Times New Roman" panose="02020603050405020304" pitchFamily="18" charset="0"/>
                            </a:rPr>
                            <m:t>30</m:t>
                          </m:r>
                        </m:e>
                      </m:d>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a:cs typeface="Times New Roman" panose="02020603050405020304" pitchFamily="18" charset="0"/>
                        </a:rPr>
                        <m:t>6</m:t>
                      </m:r>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48657" y="2372380"/>
                <a:ext cx="3115276" cy="523220"/>
              </a:xfrm>
              <a:prstGeom prst="rect">
                <a:avLst/>
              </a:prstGeom>
              <a:blipFill rotWithShape="1">
                <a:blip r:embed="rId6"/>
                <a:stretch>
                  <a:fillRect/>
                </a:stretch>
              </a:blipFill>
            </p:spPr>
            <p:txBody>
              <a:bodyPr/>
              <a:lstStyle/>
              <a:p>
                <a:r>
                  <a:rPr lang="vi-VN">
                    <a:noFill/>
                  </a:rPr>
                  <a:t> </a:t>
                </a:r>
              </a:p>
            </p:txBody>
          </p:sp>
        </mc:Fallback>
      </mc:AlternateContent>
      <p:pic>
        <p:nvPicPr>
          <p:cNvPr id="9" name="Picture 2" descr="IDeA on Twitter: &quot;Congrats to @IDeA_Canada's top winners Jack Chapman,  Katie Gillespie, Emma Dornan &amp; Grace Clarke from @MemorialU. Their “MatHat”  design supports ppl w/ #CerebralPalsy. @MUN_Engineering @MUN_Science  @CNS_Nursing @TheCdnAcadofEng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5" y="4248604"/>
            <a:ext cx="2209799" cy="260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28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Video\9602e410f5cda88aaa033d2658e2386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981200" cy="16063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Rectangle 4"/>
              <p:cNvSpPr/>
              <p:nvPr/>
            </p:nvSpPr>
            <p:spPr>
              <a:xfrm>
                <a:off x="2057400" y="533400"/>
                <a:ext cx="7010400" cy="523220"/>
              </a:xfrm>
              <a:prstGeom prst="rect">
                <a:avLst/>
              </a:prstGeom>
            </p:spPr>
            <p:txBody>
              <a:bodyPr wrap="square">
                <a:spAutoFit/>
              </a:bodyPr>
              <a:lstStyle/>
              <a:p>
                <a14:m>
                  <m:oMath xmlns:m="http://schemas.openxmlformats.org/officeDocument/2006/math">
                    <m:r>
                      <a:rPr lang="pt-BR" sz="2800" i="1" smtClean="0">
                        <a:solidFill>
                          <a:srgbClr val="0000CC"/>
                        </a:solidFill>
                        <a:latin typeface="Cambria Math"/>
                        <a:cs typeface="Times New Roman" pitchFamily="18" charset="0"/>
                      </a:rPr>
                      <m:t>𝑥</m:t>
                    </m:r>
                  </m:oMath>
                </a14:m>
                <a:r>
                  <a:rPr lang="pt-BR" sz="2800" smtClean="0">
                    <a:solidFill>
                      <a:srgbClr val="0000CC"/>
                    </a:solidFill>
                    <a:latin typeface="Times New Roman" pitchFamily="18" charset="0"/>
                    <a:cs typeface="Times New Roman" pitchFamily="18" charset="0"/>
                  </a:rPr>
                  <a:t> thuộc tập hợp ước chung của </a:t>
                </a:r>
                <a14:m>
                  <m:oMath xmlns:m="http://schemas.openxmlformats.org/officeDocument/2006/math">
                    <m:r>
                      <a:rPr lang="pt-BR" sz="2800" i="1" smtClean="0">
                        <a:solidFill>
                          <a:srgbClr val="0000CC"/>
                        </a:solidFill>
                        <a:latin typeface="Cambria Math"/>
                        <a:cs typeface="Times New Roman" pitchFamily="18" charset="0"/>
                      </a:rPr>
                      <m:t>𝑎</m:t>
                    </m:r>
                  </m:oMath>
                </a14:m>
                <a:r>
                  <a:rPr lang="pt-BR" sz="2800" smtClean="0">
                    <a:solidFill>
                      <a:srgbClr val="0000CC"/>
                    </a:solidFill>
                    <a:latin typeface="Times New Roman" pitchFamily="18" charset="0"/>
                    <a:cs typeface="Times New Roman" pitchFamily="18" charset="0"/>
                  </a:rPr>
                  <a:t> và </a:t>
                </a:r>
                <a14:m>
                  <m:oMath xmlns:m="http://schemas.openxmlformats.org/officeDocument/2006/math">
                    <m:r>
                      <a:rPr lang="pt-BR" sz="2800" i="1" smtClean="0">
                        <a:solidFill>
                          <a:srgbClr val="0000CC"/>
                        </a:solidFill>
                        <a:latin typeface="Cambria Math"/>
                        <a:cs typeface="Times New Roman" pitchFamily="18" charset="0"/>
                      </a:rPr>
                      <m:t>𝑏</m:t>
                    </m:r>
                  </m:oMath>
                </a14:m>
                <a:r>
                  <a:rPr lang="pt-BR" sz="2800" smtClean="0">
                    <a:solidFill>
                      <a:srgbClr val="0000CC"/>
                    </a:solidFill>
                    <a:latin typeface="Times New Roman" pitchFamily="18" charset="0"/>
                    <a:cs typeface="Times New Roman" pitchFamily="18" charset="0"/>
                  </a:rPr>
                  <a:t> khi nào?</a:t>
                </a:r>
                <a:endParaRPr lang="en-US" sz="2800">
                  <a:solidFill>
                    <a:srgbClr val="0000CC"/>
                  </a:solidFill>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057400" y="533400"/>
                <a:ext cx="7010400" cy="523220"/>
              </a:xfrm>
              <a:prstGeom prst="rect">
                <a:avLst/>
              </a:prstGeom>
              <a:blipFill rotWithShape="1">
                <a:blip r:embed="rId3"/>
                <a:stretch>
                  <a:fillRect t="-11765" b="-3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24001" y="1570221"/>
                <a:ext cx="2895600" cy="523220"/>
              </a:xfrm>
              <a:prstGeom prst="rect">
                <a:avLst/>
              </a:prstGeom>
            </p:spPr>
            <p:txBody>
              <a:bodyPr wrap="square">
                <a:spAutoFit/>
              </a:bodyPr>
              <a:lstStyle/>
              <a:p>
                <a14:m>
                  <m:oMath xmlns:m="http://schemas.openxmlformats.org/officeDocument/2006/math">
                    <m:r>
                      <a:rPr lang="pt-BR" sz="2800" b="1" i="1" smtClean="0">
                        <a:solidFill>
                          <a:srgbClr val="FF0000"/>
                        </a:solidFill>
                        <a:latin typeface="Cambria Math"/>
                        <a:cs typeface="Times New Roman" pitchFamily="18" charset="0"/>
                      </a:rPr>
                      <m:t>𝒙</m:t>
                    </m:r>
                    <m:r>
                      <a:rPr lang="pt-BR"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Ư</m:t>
                    </m:r>
                    <m:r>
                      <a:rPr lang="en-US" sz="2800" b="1" i="1" smtClean="0">
                        <a:solidFill>
                          <a:srgbClr val="FF0000"/>
                        </a:solidFill>
                        <a:latin typeface="Cambria Math"/>
                        <a:ea typeface="Cambria Math"/>
                        <a:cs typeface="Times New Roman" pitchFamily="18" charset="0"/>
                      </a:rPr>
                      <m:t>𝑪</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𝒂</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𝒃</m:t>
                    </m:r>
                    <m:r>
                      <a:rPr lang="en-US" sz="2800" b="1" i="1" smtClean="0">
                        <a:solidFill>
                          <a:srgbClr val="FF0000"/>
                        </a:solidFill>
                        <a:latin typeface="Cambria Math"/>
                        <a:ea typeface="Cambria Math"/>
                        <a:cs typeface="Times New Roman" pitchFamily="18" charset="0"/>
                      </a:rPr>
                      <m:t>)</m:t>
                    </m:r>
                  </m:oMath>
                </a14:m>
                <a:r>
                  <a:rPr lang="en-US" sz="2800" b="1" smtClean="0">
                    <a:solidFill>
                      <a:srgbClr val="FF0000"/>
                    </a:solidFill>
                    <a:latin typeface="Times New Roman" pitchFamily="18" charset="0"/>
                    <a:cs typeface="Times New Roman" pitchFamily="18" charset="0"/>
                  </a:rPr>
                  <a:t> nếu </a:t>
                </a:r>
                <a:endParaRPr lang="en-US" sz="2800" b="1">
                  <a:solidFill>
                    <a:srgbClr val="FF0000"/>
                  </a:solidFill>
                  <a:latin typeface="Times New Roman" pitchFamily="18" charset="0"/>
                  <a:cs typeface="Times New Roman"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24001" y="1570221"/>
                <a:ext cx="2895600" cy="523220"/>
              </a:xfrm>
              <a:prstGeom prst="rect">
                <a:avLst/>
              </a:prstGeom>
              <a:blipFill rotWithShape="1">
                <a:blip r:embed="rId4"/>
                <a:stretch>
                  <a:fillRect t="-11765" r="-4842"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419600" y="1570221"/>
                <a:ext cx="2590800" cy="523220"/>
              </a:xfrm>
              <a:prstGeom prst="rect">
                <a:avLst/>
              </a:prstGeom>
            </p:spPr>
            <p:txBody>
              <a:bodyPr wrap="square">
                <a:spAutoFit/>
              </a:bodyPr>
              <a:lstStyle/>
              <a:p>
                <a14:m>
                  <m:oMath xmlns:m="http://schemas.openxmlformats.org/officeDocument/2006/math">
                    <m:r>
                      <a:rPr lang="en-US" sz="2800" b="1" i="1" smtClean="0">
                        <a:solidFill>
                          <a:srgbClr val="FF0000"/>
                        </a:solidFill>
                        <a:latin typeface="Cambria Math"/>
                        <a:cs typeface="Times New Roman" pitchFamily="18" charset="0"/>
                      </a:rPr>
                      <m:t>𝒂</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𝒙</m:t>
                    </m:r>
                  </m:oMath>
                </a14:m>
                <a:r>
                  <a:rPr lang="en-US" sz="2800" b="1" smtClean="0">
                    <a:solidFill>
                      <a:srgbClr val="FF0000"/>
                    </a:solidFill>
                    <a:latin typeface="Times New Roman" pitchFamily="18" charset="0"/>
                    <a:cs typeface="Times New Roman" pitchFamily="18" charset="0"/>
                  </a:rPr>
                  <a:t> và  </a:t>
                </a:r>
                <a14:m>
                  <m:oMath xmlns:m="http://schemas.openxmlformats.org/officeDocument/2006/math">
                    <m:r>
                      <a:rPr lang="en-US" sz="2800" b="1" i="1">
                        <a:solidFill>
                          <a:srgbClr val="FF0000"/>
                        </a:solidFill>
                        <a:latin typeface="Cambria Math"/>
                        <a:ea typeface="Cambria Math"/>
                        <a:cs typeface="Times New Roman" pitchFamily="18" charset="0"/>
                      </a:rPr>
                      <m:t>𝐛</m:t>
                    </m:r>
                    <m:r>
                      <a:rPr lang="en-US" sz="2800" b="1" i="1">
                        <a:solidFill>
                          <a:srgbClr val="FF0000"/>
                        </a:solidFill>
                        <a:latin typeface="Cambria Math"/>
                        <a:ea typeface="Cambria Math"/>
                        <a:cs typeface="Times New Roman" pitchFamily="18" charset="0"/>
                      </a:rPr>
                      <m:t>⋮</m:t>
                    </m:r>
                    <m:r>
                      <a:rPr lang="en-US" sz="2800" b="1" i="1">
                        <a:solidFill>
                          <a:srgbClr val="FF0000"/>
                        </a:solidFill>
                        <a:latin typeface="Cambria Math"/>
                        <a:ea typeface="Cambria Math"/>
                        <a:cs typeface="Times New Roman" pitchFamily="18" charset="0"/>
                      </a:rPr>
                      <m:t>𝒙</m:t>
                    </m:r>
                  </m:oMath>
                </a14:m>
                <a:r>
                  <a:rPr lang="en-US" sz="2800" b="1">
                    <a:solidFill>
                      <a:srgbClr val="FF0000"/>
                    </a:solidFill>
                    <a:latin typeface="Times New Roman" pitchFamily="18" charset="0"/>
                    <a:cs typeface="Times New Roman" pitchFamily="18"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4419600" y="1570221"/>
                <a:ext cx="2590800" cy="523220"/>
              </a:xfrm>
              <a:prstGeom prst="rect">
                <a:avLst/>
              </a:prstGeom>
              <a:blipFill rotWithShape="1">
                <a:blip r:embed="rId5"/>
                <a:stretch>
                  <a:fillRect t="-11765"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524001" y="2332221"/>
                <a:ext cx="3200400" cy="523220"/>
              </a:xfrm>
              <a:prstGeom prst="rect">
                <a:avLst/>
              </a:prstGeom>
            </p:spPr>
            <p:txBody>
              <a:bodyPr wrap="square">
                <a:spAutoFit/>
              </a:bodyPr>
              <a:lstStyle/>
              <a:p>
                <a14:m>
                  <m:oMath xmlns:m="http://schemas.openxmlformats.org/officeDocument/2006/math">
                    <m:r>
                      <a:rPr lang="pt-BR" sz="2800" b="1" i="1" smtClean="0">
                        <a:solidFill>
                          <a:srgbClr val="FF0000"/>
                        </a:solidFill>
                        <a:latin typeface="Cambria Math"/>
                        <a:cs typeface="Times New Roman" pitchFamily="18" charset="0"/>
                      </a:rPr>
                      <m:t>𝒙</m:t>
                    </m:r>
                    <m:r>
                      <a:rPr lang="pt-BR"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Ư</m:t>
                    </m:r>
                    <m:r>
                      <a:rPr lang="en-US" sz="2800" b="1" i="1" smtClean="0">
                        <a:solidFill>
                          <a:srgbClr val="FF0000"/>
                        </a:solidFill>
                        <a:latin typeface="Cambria Math"/>
                        <a:ea typeface="Cambria Math"/>
                        <a:cs typeface="Times New Roman" pitchFamily="18" charset="0"/>
                      </a:rPr>
                      <m:t>𝑪</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𝒂</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𝒃</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𝒄</m:t>
                    </m:r>
                    <m:r>
                      <a:rPr lang="en-US" sz="2800" b="1" i="1" smtClean="0">
                        <a:solidFill>
                          <a:srgbClr val="FF0000"/>
                        </a:solidFill>
                        <a:latin typeface="Cambria Math"/>
                        <a:ea typeface="Cambria Math"/>
                        <a:cs typeface="Times New Roman" pitchFamily="18" charset="0"/>
                      </a:rPr>
                      <m:t>)</m:t>
                    </m:r>
                  </m:oMath>
                </a14:m>
                <a:r>
                  <a:rPr lang="en-US" sz="2800" b="1" smtClean="0">
                    <a:solidFill>
                      <a:srgbClr val="FF0000"/>
                    </a:solidFill>
                    <a:latin typeface="Times New Roman" pitchFamily="18" charset="0"/>
                    <a:cs typeface="Times New Roman" pitchFamily="18" charset="0"/>
                  </a:rPr>
                  <a:t> nếu </a:t>
                </a:r>
                <a:endParaRPr lang="en-US" sz="2800" b="1">
                  <a:solidFill>
                    <a:srgbClr val="FF0000"/>
                  </a:solidFill>
                  <a:latin typeface="Times New Roman" pitchFamily="18" charset="0"/>
                  <a:cs typeface="Times New Roman"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1" y="2332221"/>
                <a:ext cx="3200400" cy="523220"/>
              </a:xfrm>
              <a:prstGeom prst="rect">
                <a:avLst/>
              </a:prstGeom>
              <a:blipFill rotWithShape="1">
                <a:blip r:embed="rId6"/>
                <a:stretch>
                  <a:fillRect t="-11765" r="-5333"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724400" y="2332221"/>
                <a:ext cx="3276600" cy="523220"/>
              </a:xfrm>
              <a:prstGeom prst="rect">
                <a:avLst/>
              </a:prstGeom>
            </p:spPr>
            <p:txBody>
              <a:bodyPr wrap="square">
                <a:spAutoFit/>
              </a:bodyPr>
              <a:lstStyle/>
              <a:p>
                <a14:m>
                  <m:oMath xmlns:m="http://schemas.openxmlformats.org/officeDocument/2006/math">
                    <m:r>
                      <a:rPr lang="en-US" sz="2800" b="1" i="1" smtClean="0">
                        <a:solidFill>
                          <a:srgbClr val="FF0000"/>
                        </a:solidFill>
                        <a:latin typeface="Cambria Math"/>
                        <a:cs typeface="Times New Roman" pitchFamily="18" charset="0"/>
                      </a:rPr>
                      <m:t>𝒂</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𝒙</m:t>
                    </m:r>
                  </m:oMath>
                </a14:m>
                <a:r>
                  <a:rPr lang="en-US" sz="2800" b="1" smtClean="0">
                    <a:solidFill>
                      <a:srgbClr val="FF0000"/>
                    </a:solidFill>
                    <a:latin typeface="Times New Roman" pitchFamily="18" charset="0"/>
                    <a:cs typeface="Times New Roman" pitchFamily="18" charset="0"/>
                  </a:rPr>
                  <a:t> ; </a:t>
                </a:r>
                <a14:m>
                  <m:oMath xmlns:m="http://schemas.openxmlformats.org/officeDocument/2006/math">
                    <m:r>
                      <a:rPr lang="en-US" sz="2800" b="1" i="1">
                        <a:solidFill>
                          <a:srgbClr val="FF0000"/>
                        </a:solidFill>
                        <a:latin typeface="Cambria Math"/>
                        <a:ea typeface="Cambria Math"/>
                        <a:cs typeface="Times New Roman" pitchFamily="18" charset="0"/>
                      </a:rPr>
                      <m:t>𝐛</m:t>
                    </m:r>
                    <m:r>
                      <a:rPr lang="en-US" sz="2800" b="1" i="1">
                        <a:solidFill>
                          <a:srgbClr val="FF0000"/>
                        </a:solidFill>
                        <a:latin typeface="Cambria Math"/>
                        <a:ea typeface="Cambria Math"/>
                        <a:cs typeface="Times New Roman" pitchFamily="18" charset="0"/>
                      </a:rPr>
                      <m:t>⋮</m:t>
                    </m:r>
                    <m:r>
                      <a:rPr lang="en-US" sz="2800" b="1" i="1">
                        <a:solidFill>
                          <a:srgbClr val="FF0000"/>
                        </a:solidFill>
                        <a:latin typeface="Cambria Math"/>
                        <a:ea typeface="Cambria Math"/>
                        <a:cs typeface="Times New Roman" pitchFamily="18" charset="0"/>
                      </a:rPr>
                      <m:t>𝒙</m:t>
                    </m:r>
                  </m:oMath>
                </a14:m>
                <a:r>
                  <a:rPr lang="en-US" sz="2800" b="1" smtClean="0">
                    <a:solidFill>
                      <a:srgbClr val="FF0000"/>
                    </a:solidFill>
                    <a:latin typeface="Times New Roman" pitchFamily="18" charset="0"/>
                    <a:cs typeface="Times New Roman" pitchFamily="18" charset="0"/>
                  </a:rPr>
                  <a:t> và </a:t>
                </a:r>
                <a14:m>
                  <m:oMath xmlns:m="http://schemas.openxmlformats.org/officeDocument/2006/math">
                    <m:r>
                      <a:rPr lang="en-US" sz="2800" b="1" i="1" smtClean="0">
                        <a:solidFill>
                          <a:srgbClr val="FF0000"/>
                        </a:solidFill>
                        <a:latin typeface="Cambria Math"/>
                        <a:ea typeface="Cambria Math"/>
                        <a:cs typeface="Times New Roman" pitchFamily="18" charset="0"/>
                      </a:rPr>
                      <m:t>𝒄</m:t>
                    </m:r>
                    <m:r>
                      <a:rPr lang="en-US" sz="2800" b="1" i="1">
                        <a:solidFill>
                          <a:srgbClr val="FF0000"/>
                        </a:solidFill>
                        <a:latin typeface="Cambria Math"/>
                        <a:ea typeface="Cambria Math"/>
                        <a:cs typeface="Times New Roman" pitchFamily="18" charset="0"/>
                      </a:rPr>
                      <m:t>⋮</m:t>
                    </m:r>
                    <m:r>
                      <a:rPr lang="en-US" sz="2800" b="1" i="1">
                        <a:solidFill>
                          <a:srgbClr val="FF0000"/>
                        </a:solidFill>
                        <a:latin typeface="Cambria Math"/>
                        <a:ea typeface="Cambria Math"/>
                        <a:cs typeface="Times New Roman" pitchFamily="18" charset="0"/>
                      </a:rPr>
                      <m:t>𝒙</m:t>
                    </m:r>
                  </m:oMath>
                </a14:m>
                <a:r>
                  <a:rPr lang="en-US" sz="2800" b="1" smtClean="0">
                    <a:solidFill>
                      <a:srgbClr val="FF0000"/>
                    </a:solidFill>
                    <a:latin typeface="Times New Roman" pitchFamily="18" charset="0"/>
                    <a:cs typeface="Times New Roman" pitchFamily="18" charset="0"/>
                  </a:rPr>
                  <a:t>  </a:t>
                </a:r>
                <a:endParaRPr lang="en-US" sz="2800" b="1">
                  <a:solidFill>
                    <a:srgbClr val="FF0000"/>
                  </a:solidFill>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724400" y="2332221"/>
                <a:ext cx="3276600" cy="523220"/>
              </a:xfrm>
              <a:prstGeom prst="rect">
                <a:avLst/>
              </a:prstGeom>
              <a:blipFill rotWithShape="1">
                <a:blip r:embed="rId7"/>
                <a:stretch>
                  <a:fillRect t="-11765" b="-32941"/>
                </a:stretch>
              </a:blipFill>
            </p:spPr>
            <p:txBody>
              <a:bodyPr/>
              <a:lstStyle/>
              <a:p>
                <a:r>
                  <a:rPr lang="en-US">
                    <a:noFill/>
                  </a:rPr>
                  <a:t> </a:t>
                </a:r>
              </a:p>
            </p:txBody>
          </p:sp>
        </mc:Fallback>
      </mc:AlternateContent>
      <p:sp>
        <p:nvSpPr>
          <p:cNvPr id="4" name="Rectangle 3"/>
          <p:cNvSpPr/>
          <p:nvPr/>
        </p:nvSpPr>
        <p:spPr>
          <a:xfrm>
            <a:off x="1143000" y="1447800"/>
            <a:ext cx="6858000" cy="17124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6799" y="3429000"/>
            <a:ext cx="762000" cy="609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smtClean="0">
                <a:latin typeface="Times New Roman" pitchFamily="18" charset="0"/>
                <a:cs typeface="Times New Roman" pitchFamily="18" charset="0"/>
              </a:rPr>
              <a:t>?1</a:t>
            </a:r>
            <a:endParaRPr lang="en-US" sz="3200" b="1">
              <a:latin typeface="Times New Roman" pitchFamily="18" charset="0"/>
              <a:cs typeface="Times New Roman" pitchFamily="18" charset="0"/>
            </a:endParaRPr>
          </a:p>
        </p:txBody>
      </p:sp>
      <p:sp>
        <p:nvSpPr>
          <p:cNvPr id="12" name="Rectangle 11"/>
          <p:cNvSpPr/>
          <p:nvPr/>
        </p:nvSpPr>
        <p:spPr>
          <a:xfrm>
            <a:off x="1905000" y="3429000"/>
            <a:ext cx="4800600" cy="523220"/>
          </a:xfrm>
          <a:prstGeom prst="rect">
            <a:avLst/>
          </a:prstGeom>
        </p:spPr>
        <p:txBody>
          <a:bodyPr wrap="square">
            <a:spAutoFit/>
          </a:bodyPr>
          <a:lstStyle/>
          <a:p>
            <a:r>
              <a:rPr lang="en-US" sz="2800" smtClean="0">
                <a:latin typeface="Times New Roman" pitchFamily="18" charset="0"/>
                <a:cs typeface="Times New Roman" pitchFamily="18" charset="0"/>
              </a:rPr>
              <a:t>Khẳng định sau đúng hay sai?</a:t>
            </a:r>
            <a:endParaRPr lang="en-US" sz="280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1464094353"/>
                  </p:ext>
                </p:extLst>
              </p:nvPr>
            </p:nvGraphicFramePr>
            <p:xfrm>
              <a:off x="304805" y="4312920"/>
              <a:ext cx="8269213" cy="2164080"/>
            </p:xfrm>
            <a:graphic>
              <a:graphicData uri="http://schemas.openxmlformats.org/drawingml/2006/table">
                <a:tbl>
                  <a:tblPr firstRow="1" bandRow="1">
                    <a:tableStyleId>{5940675A-B579-460E-94D1-54222C63F5DA}</a:tableStyleId>
                  </a:tblPr>
                  <a:tblGrid>
                    <a:gridCol w="3006471">
                      <a:extLst>
                        <a:ext uri="{9D8B030D-6E8A-4147-A177-3AD203B41FA5}">
                          <a16:colId xmlns:a16="http://schemas.microsoft.com/office/drawing/2014/main" val="20000"/>
                        </a:ext>
                      </a:extLst>
                    </a:gridCol>
                    <a:gridCol w="1147942">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2895600">
                      <a:extLst>
                        <a:ext uri="{9D8B030D-6E8A-4147-A177-3AD203B41FA5}">
                          <a16:colId xmlns:a16="http://schemas.microsoft.com/office/drawing/2014/main" val="20003"/>
                        </a:ext>
                      </a:extLst>
                    </a:gridCol>
                  </a:tblGrid>
                  <a:tr h="721360">
                    <a:tc>
                      <a:txBody>
                        <a:bodyPr/>
                        <a:lstStyle/>
                        <a:p>
                          <a:endParaRPr lang="en-US" sz="2800">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Đúng</a:t>
                          </a:r>
                          <a:endParaRPr lang="en-US" sz="2800" b="1">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Sai</a:t>
                          </a:r>
                          <a:endParaRPr lang="en-US" sz="2800" b="1">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Giải</a:t>
                          </a:r>
                          <a:r>
                            <a:rPr lang="en-US" sz="2800" b="1" baseline="0" smtClean="0">
                              <a:latin typeface="Times New Roman" pitchFamily="18" charset="0"/>
                              <a:cs typeface="Times New Roman" pitchFamily="18" charset="0"/>
                            </a:rPr>
                            <a:t> thích</a:t>
                          </a:r>
                          <a:endParaRPr lang="en-US" sz="2800" b="1">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721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smtClean="0">
                              <a:solidFill>
                                <a:schemeClr val="tx1"/>
                              </a:solidFill>
                              <a:latin typeface="Times New Roman" pitchFamily="18" charset="0"/>
                              <a:cs typeface="Times New Roman" pitchFamily="18" charset="0"/>
                            </a:rPr>
                            <a:t>a) </a:t>
                          </a:r>
                          <a14:m>
                            <m:oMath xmlns:m="http://schemas.openxmlformats.org/officeDocument/2006/math">
                              <m:r>
                                <a:rPr lang="en-US" sz="2800" b="0" i="1" smtClean="0">
                                  <a:solidFill>
                                    <a:schemeClr val="tx1"/>
                                  </a:solidFill>
                                  <a:latin typeface="Cambria Math"/>
                                  <a:cs typeface="Times New Roman" pitchFamily="18" charset="0"/>
                                </a:rPr>
                                <m:t>8</m:t>
                              </m:r>
                              <m:r>
                                <a:rPr lang="pt-BR"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Ư</m:t>
                              </m:r>
                              <m:r>
                                <a:rPr lang="en-US" sz="2800" b="0" i="1" smtClean="0">
                                  <a:solidFill>
                                    <a:schemeClr val="tx1"/>
                                  </a:solidFill>
                                  <a:latin typeface="Cambria Math"/>
                                  <a:ea typeface="Cambria Math"/>
                                  <a:cs typeface="Times New Roman" pitchFamily="18" charset="0"/>
                                </a:rPr>
                                <m:t>𝐶</m:t>
                              </m:r>
                              <m:r>
                                <a:rPr lang="en-US" sz="2800" b="0" i="1" smtClean="0">
                                  <a:solidFill>
                                    <a:schemeClr val="tx1"/>
                                  </a:solidFill>
                                  <a:latin typeface="Cambria Math"/>
                                  <a:ea typeface="Cambria Math"/>
                                  <a:cs typeface="Times New Roman" pitchFamily="18" charset="0"/>
                                </a:rPr>
                                <m:t>(16;40)</m:t>
                              </m:r>
                            </m:oMath>
                          </a14:m>
                          <a:endParaRPr lang="en-US" sz="2800">
                            <a:solidFill>
                              <a:schemeClr val="tx1"/>
                            </a:solidFill>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721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smtClean="0">
                              <a:solidFill>
                                <a:schemeClr val="tx1"/>
                              </a:solidFill>
                              <a:latin typeface="Times New Roman" pitchFamily="18" charset="0"/>
                              <a:cs typeface="Times New Roman" pitchFamily="18" charset="0"/>
                            </a:rPr>
                            <a:t>b) </a:t>
                          </a:r>
                          <a14:m>
                            <m:oMath xmlns:m="http://schemas.openxmlformats.org/officeDocument/2006/math">
                              <m:r>
                                <a:rPr lang="en-US" sz="2800" b="0" i="1" smtClean="0">
                                  <a:solidFill>
                                    <a:schemeClr val="tx1"/>
                                  </a:solidFill>
                                  <a:latin typeface="Cambria Math"/>
                                  <a:cs typeface="Times New Roman" pitchFamily="18" charset="0"/>
                                </a:rPr>
                                <m:t>8</m:t>
                              </m:r>
                              <m:r>
                                <a:rPr lang="pt-BR"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Ư</m:t>
                              </m:r>
                              <m:r>
                                <a:rPr lang="en-US" sz="2800" b="0" i="1" smtClean="0">
                                  <a:solidFill>
                                    <a:schemeClr val="tx1"/>
                                  </a:solidFill>
                                  <a:latin typeface="Cambria Math"/>
                                  <a:ea typeface="Cambria Math"/>
                                  <a:cs typeface="Times New Roman" pitchFamily="18" charset="0"/>
                                </a:rPr>
                                <m:t>𝐶</m:t>
                              </m:r>
                              <m:r>
                                <a:rPr lang="en-US" sz="2800" b="0" i="1" smtClean="0">
                                  <a:solidFill>
                                    <a:schemeClr val="tx1"/>
                                  </a:solidFill>
                                  <a:latin typeface="Cambria Math"/>
                                  <a:ea typeface="Cambria Math"/>
                                  <a:cs typeface="Times New Roman" pitchFamily="18" charset="0"/>
                                </a:rPr>
                                <m:t>(32;28)</m:t>
                              </m:r>
                            </m:oMath>
                          </a14:m>
                          <a:endParaRPr lang="en-US" sz="2800">
                            <a:solidFill>
                              <a:schemeClr val="tx1"/>
                            </a:solidFill>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1464094353"/>
                  </p:ext>
                </p:extLst>
              </p:nvPr>
            </p:nvGraphicFramePr>
            <p:xfrm>
              <a:off x="304800" y="4312920"/>
              <a:ext cx="8269213" cy="2164080"/>
            </p:xfrm>
            <a:graphic>
              <a:graphicData uri="http://schemas.openxmlformats.org/drawingml/2006/table">
                <a:tbl>
                  <a:tblPr firstRow="1" bandRow="1">
                    <a:tableStyleId>{5940675A-B579-460E-94D1-54222C63F5DA}</a:tableStyleId>
                  </a:tblPr>
                  <a:tblGrid>
                    <a:gridCol w="3006471"/>
                    <a:gridCol w="1147942"/>
                    <a:gridCol w="1219200"/>
                    <a:gridCol w="2895600"/>
                  </a:tblGrid>
                  <a:tr h="721360">
                    <a:tc>
                      <a:txBody>
                        <a:bodyPr/>
                        <a:lstStyle/>
                        <a:p>
                          <a:endParaRPr lang="en-US" sz="2800">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Đúng</a:t>
                          </a:r>
                          <a:endParaRPr lang="en-US" sz="2800" b="1">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Sai</a:t>
                          </a:r>
                          <a:endParaRPr lang="en-US" sz="2800" b="1">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Giải</a:t>
                          </a:r>
                          <a:r>
                            <a:rPr lang="en-US" sz="2800" b="1" baseline="0" smtClean="0">
                              <a:latin typeface="Times New Roman" pitchFamily="18" charset="0"/>
                              <a:cs typeface="Times New Roman" pitchFamily="18" charset="0"/>
                            </a:rPr>
                            <a:t> thích</a:t>
                          </a:r>
                          <a:endParaRPr lang="en-US" sz="2800" b="1">
                            <a:latin typeface="Times New Roman" pitchFamily="18" charset="0"/>
                            <a:cs typeface="Times New Roman" pitchFamily="18" charset="0"/>
                          </a:endParaRPr>
                        </a:p>
                      </a:txBody>
                      <a:tcPr/>
                    </a:tc>
                  </a:tr>
                  <a:tr h="721360">
                    <a:tc>
                      <a:txBody>
                        <a:bodyPr/>
                        <a:lstStyle/>
                        <a:p>
                          <a:endParaRPr lang="en-US"/>
                        </a:p>
                      </a:txBody>
                      <a:tcPr>
                        <a:blipFill rotWithShape="1">
                          <a:blip r:embed="rId8"/>
                          <a:stretch>
                            <a:fillRect t="-107563" r="-175254" b="-99160"/>
                          </a:stretch>
                        </a:blipFill>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r>
                  <a:tr h="721360">
                    <a:tc>
                      <a:txBody>
                        <a:bodyPr/>
                        <a:lstStyle/>
                        <a:p>
                          <a:endParaRPr lang="en-US"/>
                        </a:p>
                      </a:txBody>
                      <a:tcPr>
                        <a:blipFill rotWithShape="1">
                          <a:blip r:embed="rId8"/>
                          <a:stretch>
                            <a:fillRect t="-209322" r="-175254"/>
                          </a:stretch>
                        </a:blipFill>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r>
                </a:tbl>
              </a:graphicData>
            </a:graphic>
          </p:graphicFrame>
        </mc:Fallback>
      </mc:AlternateContent>
      <p:pic>
        <p:nvPicPr>
          <p:cNvPr id="1027" name="Picture 3" descr="C:\Users\Administrator\Downloads\Video\tich-xanh-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1400" y="51054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istrator\Downloads\Video\tich-xanh-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4900" y="5829300"/>
            <a:ext cx="571500" cy="571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Rectangle 20"/>
              <p:cNvSpPr/>
              <p:nvPr/>
            </p:nvSpPr>
            <p:spPr>
              <a:xfrm>
                <a:off x="5867400" y="5129540"/>
                <a:ext cx="2590800" cy="523220"/>
              </a:xfrm>
              <a:prstGeom prst="rect">
                <a:avLst/>
              </a:prstGeom>
            </p:spPr>
            <p:txBody>
              <a:bodyPr wrap="square">
                <a:spAutoFit/>
              </a:bodyPr>
              <a:lstStyle/>
              <a:p>
                <a14:m>
                  <m:oMath xmlns:m="http://schemas.openxmlformats.org/officeDocument/2006/math">
                    <m:r>
                      <a:rPr lang="en-US" sz="2800" b="0" i="1" smtClean="0">
                        <a:solidFill>
                          <a:schemeClr val="tx1"/>
                        </a:solidFill>
                        <a:latin typeface="Cambria Math"/>
                        <a:cs typeface="Times New Roman" pitchFamily="18" charset="0"/>
                      </a:rPr>
                      <m:t>16</m:t>
                    </m:r>
                    <m:r>
                      <a:rPr lang="en-US" sz="2800" b="0" i="1" smtClean="0">
                        <a:solidFill>
                          <a:schemeClr val="tx1"/>
                        </a:solidFill>
                        <a:latin typeface="Cambria Math"/>
                        <a:ea typeface="Cambria Math"/>
                        <a:cs typeface="Times New Roman" pitchFamily="18" charset="0"/>
                      </a:rPr>
                      <m:t>⋮8</m:t>
                    </m:r>
                  </m:oMath>
                </a14:m>
                <a:r>
                  <a:rPr lang="en-US" sz="2800" smtClean="0">
                    <a:solidFill>
                      <a:schemeClr val="tx1"/>
                    </a:solidFill>
                    <a:latin typeface="Times New Roman" pitchFamily="18" charset="0"/>
                    <a:cs typeface="Times New Roman" pitchFamily="18" charset="0"/>
                  </a:rPr>
                  <a:t> và  40</a:t>
                </a:r>
                <a14:m>
                  <m:oMath xmlns:m="http://schemas.openxmlformats.org/officeDocument/2006/math">
                    <m:r>
                      <a:rPr lang="en-US" sz="2800" b="0" i="1">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8</m:t>
                    </m:r>
                  </m:oMath>
                </a14:m>
                <a:r>
                  <a:rPr lang="en-US" sz="2800">
                    <a:solidFill>
                      <a:schemeClr val="tx1"/>
                    </a:solidFill>
                    <a:latin typeface="Times New Roman" pitchFamily="18" charset="0"/>
                    <a:cs typeface="Times New Roman" pitchFamily="18" charset="0"/>
                  </a:rPr>
                  <a:t> </a:t>
                </a:r>
              </a:p>
            </p:txBody>
          </p:sp>
        </mc:Choice>
        <mc:Fallback xmlns="">
          <p:sp>
            <p:nvSpPr>
              <p:cNvPr id="21" name="Rectangle 20"/>
              <p:cNvSpPr>
                <a:spLocks noRot="1" noChangeAspect="1" noMove="1" noResize="1" noEditPoints="1" noAdjustHandles="1" noChangeArrowheads="1" noChangeShapeType="1" noTextEdit="1"/>
              </p:cNvSpPr>
              <p:nvPr/>
            </p:nvSpPr>
            <p:spPr>
              <a:xfrm>
                <a:off x="5867400" y="5129540"/>
                <a:ext cx="2590800" cy="523220"/>
              </a:xfrm>
              <a:prstGeom prst="rect">
                <a:avLst/>
              </a:prstGeom>
              <a:blipFill rotWithShape="1">
                <a:blip r:embed="rId10"/>
                <a:stretch>
                  <a:fillRect t="-11628" b="-31395"/>
                </a:stretch>
              </a:blipFill>
            </p:spPr>
            <p:txBody>
              <a:bodyPr/>
              <a:lstStyle/>
              <a:p>
                <a:r>
                  <a:rPr lang="en-US">
                    <a:noFill/>
                  </a:rPr>
                  <a:t> </a:t>
                </a:r>
              </a:p>
            </p:txBody>
          </p:sp>
        </mc:Fallback>
      </mc:AlternateContent>
      <p:grpSp>
        <p:nvGrpSpPr>
          <p:cNvPr id="25" name="Group 24"/>
          <p:cNvGrpSpPr/>
          <p:nvPr/>
        </p:nvGrpSpPr>
        <p:grpSpPr>
          <a:xfrm>
            <a:off x="5867400" y="5877580"/>
            <a:ext cx="2590800" cy="523220"/>
            <a:chOff x="5867400" y="5877580"/>
            <a:chExt cx="2590800" cy="523220"/>
          </a:xfrm>
        </p:grpSpPr>
        <mc:AlternateContent xmlns:mc="http://schemas.openxmlformats.org/markup-compatibility/2006" xmlns:a14="http://schemas.microsoft.com/office/drawing/2010/main">
          <mc:Choice Requires="a14">
            <p:sp>
              <p:nvSpPr>
                <p:cNvPr id="22" name="Rectangle 21"/>
                <p:cNvSpPr/>
                <p:nvPr/>
              </p:nvSpPr>
              <p:spPr>
                <a:xfrm>
                  <a:off x="5867400" y="5877580"/>
                  <a:ext cx="2590800" cy="523220"/>
                </a:xfrm>
                <a:prstGeom prst="rect">
                  <a:avLst/>
                </a:prstGeom>
              </p:spPr>
              <p:txBody>
                <a:bodyPr wrap="square">
                  <a:spAutoFit/>
                </a:bodyPr>
                <a:lstStyle/>
                <a:p>
                  <a:r>
                    <a:rPr lang="en-US" sz="2800" smtClean="0">
                      <a:solidFill>
                        <a:schemeClr val="tx1"/>
                      </a:solidFill>
                      <a:latin typeface="Times New Roman" pitchFamily="18" charset="0"/>
                      <a:ea typeface="Cambria Math"/>
                      <a:cs typeface="Times New Roman" pitchFamily="18" charset="0"/>
                    </a:rPr>
                    <a:t>32</a:t>
                  </a:r>
                  <a14:m>
                    <m:oMath xmlns:m="http://schemas.openxmlformats.org/officeDocument/2006/math">
                      <m:r>
                        <a:rPr lang="en-US" sz="2800" b="0" i="1" smtClean="0">
                          <a:solidFill>
                            <a:schemeClr val="tx1"/>
                          </a:solidFill>
                          <a:latin typeface="Cambria Math"/>
                          <a:ea typeface="Cambria Math"/>
                          <a:cs typeface="Times New Roman" pitchFamily="18" charset="0"/>
                        </a:rPr>
                        <m:t>⋮8</m:t>
                      </m:r>
                    </m:oMath>
                  </a14:m>
                  <a:r>
                    <a:rPr lang="en-US" sz="2800" smtClean="0">
                      <a:solidFill>
                        <a:schemeClr val="tx1"/>
                      </a:solidFill>
                      <a:latin typeface="Times New Roman" pitchFamily="18" charset="0"/>
                      <a:cs typeface="Times New Roman" pitchFamily="18" charset="0"/>
                    </a:rPr>
                    <a:t> và  28</a:t>
                  </a:r>
                  <a14:m>
                    <m:oMath xmlns:m="http://schemas.openxmlformats.org/officeDocument/2006/math">
                      <m:r>
                        <a:rPr lang="en-US" sz="2800" b="0" i="0" smtClean="0">
                          <a:solidFill>
                            <a:schemeClr val="tx1"/>
                          </a:solidFill>
                          <a:latin typeface="Cambria Math"/>
                          <a:ea typeface="Cambria Math"/>
                          <a:cs typeface="Times New Roman" pitchFamily="18" charset="0"/>
                        </a:rPr>
                        <m:t> </m:t>
                      </m:r>
                      <m:r>
                        <a:rPr lang="en-US" sz="2800" b="0" i="1" smtClean="0">
                          <a:solidFill>
                            <a:schemeClr val="tx1"/>
                          </a:solidFill>
                          <a:latin typeface="Cambria Math"/>
                          <a:ea typeface="Cambria Math"/>
                          <a:cs typeface="Times New Roman" pitchFamily="18" charset="0"/>
                        </a:rPr>
                        <m:t>⋮8</m:t>
                      </m:r>
                    </m:oMath>
                  </a14:m>
                  <a:r>
                    <a:rPr lang="en-US" sz="2800">
                      <a:solidFill>
                        <a:schemeClr val="tx1"/>
                      </a:solidFill>
                      <a:latin typeface="Times New Roman" pitchFamily="18" charset="0"/>
                      <a:cs typeface="Times New Roman" pitchFamily="18" charset="0"/>
                    </a:rPr>
                    <a:t> </a:t>
                  </a:r>
                </a:p>
              </p:txBody>
            </p:sp>
          </mc:Choice>
          <mc:Fallback xmlns="">
            <p:sp>
              <p:nvSpPr>
                <p:cNvPr id="22" name="Rectangle 21"/>
                <p:cNvSpPr>
                  <a:spLocks noRot="1" noChangeAspect="1" noMove="1" noResize="1" noEditPoints="1" noAdjustHandles="1" noChangeArrowheads="1" noChangeShapeType="1" noTextEdit="1"/>
                </p:cNvSpPr>
                <p:nvPr/>
              </p:nvSpPr>
              <p:spPr>
                <a:xfrm>
                  <a:off x="5867400" y="5877580"/>
                  <a:ext cx="2590800" cy="523220"/>
                </a:xfrm>
                <a:prstGeom prst="rect">
                  <a:avLst/>
                </a:prstGeom>
                <a:blipFill rotWithShape="1">
                  <a:blip r:embed="rId11"/>
                  <a:stretch>
                    <a:fillRect l="-4941" t="-11628" b="-31395"/>
                  </a:stretch>
                </a:blipFill>
              </p:spPr>
              <p:txBody>
                <a:bodyPr/>
                <a:lstStyle/>
                <a:p>
                  <a:r>
                    <a:rPr lang="en-US">
                      <a:noFill/>
                    </a:rPr>
                    <a:t> </a:t>
                  </a:r>
                </a:p>
              </p:txBody>
            </p:sp>
          </mc:Fallback>
        </mc:AlternateContent>
        <p:cxnSp>
          <p:nvCxnSpPr>
            <p:cNvPr id="19" name="Straight Connector 18"/>
            <p:cNvCxnSpPr/>
            <p:nvPr/>
          </p:nvCxnSpPr>
          <p:spPr>
            <a:xfrm flipH="1">
              <a:off x="7705725" y="6000750"/>
              <a:ext cx="247650" cy="27432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5303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26"/>
                                        </p:tgtEl>
                                      </p:cBhvr>
                                    </p:animEffect>
                                    <p:set>
                                      <p:cBhvr>
                                        <p:cTn id="39" dur="1" fill="hold">
                                          <p:stCondLst>
                                            <p:cond delay="499"/>
                                          </p:stCondLst>
                                        </p:cTn>
                                        <p:tgtEl>
                                          <p:spTgt spid="102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027"/>
                                        </p:tgtEl>
                                        <p:attrNameLst>
                                          <p:attrName>style.visibility</p:attrName>
                                        </p:attrNameLst>
                                      </p:cBhvr>
                                      <p:to>
                                        <p:strVal val="visible"/>
                                      </p:to>
                                    </p:set>
                                    <p:animEffect transition="in" filter="barn(inVertical)">
                                      <p:cBhvr>
                                        <p:cTn id="57" dur="500"/>
                                        <p:tgtEl>
                                          <p:spTgt spid="102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9" grpId="0"/>
      <p:bldP spid="4" grpId="0" animBg="1"/>
      <p:bldP spid="10" grpId="0" animBg="1"/>
      <p:bldP spid="12"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947</TotalTime>
  <Words>1093</Words>
  <Application>Microsoft Office PowerPoint</Application>
  <PresentationFormat>On-screen Show (4:3)</PresentationFormat>
  <Paragraphs>129</Paragraphs>
  <Slides>33</Slides>
  <Notes>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2" baseType="lpstr">
      <vt:lpstr>Arial</vt:lpstr>
      <vt:lpstr>Calibri</vt:lpstr>
      <vt:lpstr>Calibri Light</vt:lpstr>
      <vt:lpstr>Cambria Math</vt:lpstr>
      <vt:lpstr>Tahoma</vt:lpstr>
      <vt:lpstr>Times New Roman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 Tìm ƯCLN (36,86)</vt:lpstr>
      <vt:lpstr>PowerPoint Presentation</vt:lpstr>
      <vt:lpstr>Để tìm ước chung của các số, ta có thể làm như sau:</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237</cp:revision>
  <dcterms:created xsi:type="dcterms:W3CDTF">2006-08-16T00:00:00Z</dcterms:created>
  <dcterms:modified xsi:type="dcterms:W3CDTF">2022-10-14T16:10:16Z</dcterms:modified>
</cp:coreProperties>
</file>