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54"/>
  </p:notesMasterIdLst>
  <p:sldIdLst>
    <p:sldId id="268" r:id="rId4"/>
    <p:sldId id="269" r:id="rId5"/>
    <p:sldId id="271" r:id="rId6"/>
    <p:sldId id="270" r:id="rId7"/>
    <p:sldId id="272" r:id="rId8"/>
    <p:sldId id="273" r:id="rId9"/>
    <p:sldId id="274" r:id="rId10"/>
    <p:sldId id="275" r:id="rId11"/>
    <p:sldId id="276" r:id="rId12"/>
    <p:sldId id="277" r:id="rId13"/>
    <p:sldId id="278" r:id="rId14"/>
    <p:sldId id="279" r:id="rId15"/>
    <p:sldId id="280" r:id="rId16"/>
    <p:sldId id="281" r:id="rId17"/>
    <p:sldId id="282" r:id="rId18"/>
    <p:sldId id="283" r:id="rId19"/>
    <p:sldId id="284" r:id="rId20"/>
    <p:sldId id="285" r:id="rId21"/>
    <p:sldId id="286" r:id="rId22"/>
    <p:sldId id="287" r:id="rId23"/>
    <p:sldId id="289" r:id="rId24"/>
    <p:sldId id="262" r:id="rId25"/>
    <p:sldId id="290" r:id="rId26"/>
    <p:sldId id="291" r:id="rId27"/>
    <p:sldId id="294" r:id="rId28"/>
    <p:sldId id="293" r:id="rId29"/>
    <p:sldId id="292" r:id="rId30"/>
    <p:sldId id="288" r:id="rId31"/>
    <p:sldId id="295" r:id="rId32"/>
    <p:sldId id="261" r:id="rId33"/>
    <p:sldId id="297" r:id="rId34"/>
    <p:sldId id="298" r:id="rId35"/>
    <p:sldId id="256" r:id="rId36"/>
    <p:sldId id="299" r:id="rId37"/>
    <p:sldId id="300" r:id="rId38"/>
    <p:sldId id="301" r:id="rId39"/>
    <p:sldId id="257" r:id="rId40"/>
    <p:sldId id="303" r:id="rId41"/>
    <p:sldId id="304" r:id="rId42"/>
    <p:sldId id="305" r:id="rId43"/>
    <p:sldId id="258" r:id="rId44"/>
    <p:sldId id="259" r:id="rId45"/>
    <p:sldId id="260" r:id="rId46"/>
    <p:sldId id="306" r:id="rId47"/>
    <p:sldId id="307" r:id="rId48"/>
    <p:sldId id="263" r:id="rId49"/>
    <p:sldId id="308" r:id="rId50"/>
    <p:sldId id="264" r:id="rId51"/>
    <p:sldId id="309" r:id="rId52"/>
    <p:sldId id="267" r:id="rId53"/>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3" d="100"/>
          <a:sy n="43" d="100"/>
        </p:scale>
        <p:origin x="740"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52DF9B-1B0F-4FC4-9E8E-533AD45ABBC9}" type="datetimeFigureOut">
              <a:rPr lang="en-GB" smtClean="0"/>
              <a:t>30/08/2024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556282-BF1E-46B8-90DB-5998B7CD6CC2}" type="slidenum">
              <a:rPr lang="en-GB" smtClean="0"/>
              <a:t>‹#›</a:t>
            </a:fld>
            <a:endParaRPr lang="en-GB"/>
          </a:p>
        </p:txBody>
      </p:sp>
    </p:spTree>
    <p:extLst>
      <p:ext uri="{BB962C8B-B14F-4D97-AF65-F5344CB8AC3E}">
        <p14:creationId xmlns:p14="http://schemas.microsoft.com/office/powerpoint/2010/main" val="3413964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SG" altLang="en-US" smtClean="0"/>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096E0FE-1793-4E7C-8A6A-0D2BD15DB4D7}" type="slidenum">
              <a:rPr lang="zh-CN" altLang="en-US" smtClean="0">
                <a:solidFill>
                  <a:prstClr val="black"/>
                </a:solidFill>
              </a:rPr>
              <a:pPr/>
              <a:t>1</a:t>
            </a:fld>
            <a:endParaRPr lang="zh-CN" altLang="en-US" smtClean="0">
              <a:solidFill>
                <a:prstClr val="black"/>
              </a:solidFill>
            </a:endParaRPr>
          </a:p>
        </p:txBody>
      </p:sp>
    </p:spTree>
    <p:extLst>
      <p:ext uri="{BB962C8B-B14F-4D97-AF65-F5344CB8AC3E}">
        <p14:creationId xmlns:p14="http://schemas.microsoft.com/office/powerpoint/2010/main" val="2121200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7BCA5C5-ACE0-46CF-8274-7EBAD72A2911}" type="slidenum">
              <a:rPr lang="zh-CN" altLang="en-US" smtClean="0">
                <a:solidFill>
                  <a:prstClr val="black"/>
                </a:solidFill>
              </a:rPr>
              <a:pPr/>
              <a:t>4</a:t>
            </a:fld>
            <a:endParaRPr lang="zh-CN" altLang="en-US">
              <a:solidFill>
                <a:prstClr val="black"/>
              </a:solidFill>
            </a:endParaRPr>
          </a:p>
        </p:txBody>
      </p:sp>
    </p:spTree>
    <p:extLst>
      <p:ext uri="{BB962C8B-B14F-4D97-AF65-F5344CB8AC3E}">
        <p14:creationId xmlns:p14="http://schemas.microsoft.com/office/powerpoint/2010/main" val="3123544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7BCA5C5-ACE0-46CF-8274-7EBAD72A2911}"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24511199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 Id="rId5" Type="http://schemas.openxmlformats.org/officeDocument/2006/relationships/image" Target="../media/image6.png"/><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40"/>
            <a:ext cx="15544800" cy="2205038"/>
          </a:xfrm>
        </p:spPr>
        <p:txBody>
          <a:bodyPr/>
          <a:lstStyle/>
          <a:p>
            <a:r>
              <a:rPr lang="en-US" smtClean="0"/>
              <a:t>Click to edit Master title style</a:t>
            </a:r>
            <a:endParaRPr lang="en-US"/>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0AE49B3-9EA7-4DAB-BDB8-48AA3135E38E}" type="datetimeFigureOut">
              <a:rPr lang="en-US">
                <a:solidFill>
                  <a:prstClr val="black">
                    <a:tint val="75000"/>
                  </a:prstClr>
                </a:solidFill>
              </a:rPr>
              <a:pPr>
                <a:defRPr/>
              </a:pPr>
              <a:t>8/30/2024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17B9DBE-9E4E-46A6-A5F4-75D99BCCB467}" type="slidenum">
              <a:rPr lang="en-US"/>
              <a:pPr>
                <a:defRPr/>
              </a:pPr>
              <a:t>‹#›</a:t>
            </a:fld>
            <a:endParaRPr lang="en-US"/>
          </a:p>
        </p:txBody>
      </p:sp>
    </p:spTree>
    <p:extLst>
      <p:ext uri="{BB962C8B-B14F-4D97-AF65-F5344CB8AC3E}">
        <p14:creationId xmlns:p14="http://schemas.microsoft.com/office/powerpoint/2010/main" val="11211706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3163A64-69A0-4126-8706-6D71553639D0}" type="datetimeFigureOut">
              <a:rPr lang="en-US">
                <a:solidFill>
                  <a:prstClr val="black">
                    <a:tint val="75000"/>
                  </a:prstClr>
                </a:solidFill>
              </a:rPr>
              <a:pPr>
                <a:defRPr/>
              </a:pPr>
              <a:t>8/30/2024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7CD6B9F-5D16-4EF2-BE96-A353255BE0C7}" type="slidenum">
              <a:rPr lang="en-US"/>
              <a:pPr>
                <a:defRPr/>
              </a:pPr>
              <a:t>‹#›</a:t>
            </a:fld>
            <a:endParaRPr lang="en-US"/>
          </a:p>
        </p:txBody>
      </p:sp>
    </p:spTree>
    <p:extLst>
      <p:ext uri="{BB962C8B-B14F-4D97-AF65-F5344CB8AC3E}">
        <p14:creationId xmlns:p14="http://schemas.microsoft.com/office/powerpoint/2010/main" val="30119867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3"/>
          </a:xfrm>
        </p:spPr>
        <p:txBody>
          <a:bodyPr anchor="t"/>
          <a:lstStyle>
            <a:lvl1pPr algn="l">
              <a:defRPr sz="6000" b="1" cap="all"/>
            </a:lvl1pPr>
          </a:lstStyle>
          <a:p>
            <a:r>
              <a:rPr lang="en-US" smtClean="0"/>
              <a:t>Click to edit Master title style</a:t>
            </a:r>
            <a:endParaRPr lang="en-US"/>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AD0715D-03B6-4E41-8E85-87F2CDE56461}" type="datetimeFigureOut">
              <a:rPr lang="en-US">
                <a:solidFill>
                  <a:prstClr val="black">
                    <a:tint val="75000"/>
                  </a:prstClr>
                </a:solidFill>
              </a:rPr>
              <a:pPr>
                <a:defRPr/>
              </a:pPr>
              <a:t>8/30/2024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D7F1A77-A1BF-4597-83B3-D9040D7D5BF7}" type="slidenum">
              <a:rPr lang="en-US"/>
              <a:pPr>
                <a:defRPr/>
              </a:pPr>
              <a:t>‹#›</a:t>
            </a:fld>
            <a:endParaRPr lang="en-US"/>
          </a:p>
        </p:txBody>
      </p:sp>
    </p:spTree>
    <p:extLst>
      <p:ext uri="{BB962C8B-B14F-4D97-AF65-F5344CB8AC3E}">
        <p14:creationId xmlns:p14="http://schemas.microsoft.com/office/powerpoint/2010/main" val="24456944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296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41EACFD-FB5C-4F23-87FF-1C9F09517782}" type="datetimeFigureOut">
              <a:rPr lang="en-US">
                <a:solidFill>
                  <a:prstClr val="black">
                    <a:tint val="75000"/>
                  </a:prstClr>
                </a:solidFill>
              </a:rPr>
              <a:pPr>
                <a:defRPr/>
              </a:pPr>
              <a:t>8/30/2024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2990EF3-EE45-46CC-A945-D3AAAA38AB60}" type="slidenum">
              <a:rPr lang="en-US"/>
              <a:pPr>
                <a:defRPr/>
              </a:pPr>
              <a:t>‹#›</a:t>
            </a:fld>
            <a:endParaRPr lang="en-US"/>
          </a:p>
        </p:txBody>
      </p:sp>
    </p:spTree>
    <p:extLst>
      <p:ext uri="{BB962C8B-B14F-4D97-AF65-F5344CB8AC3E}">
        <p14:creationId xmlns:p14="http://schemas.microsoft.com/office/powerpoint/2010/main" val="10427851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14401"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4" name="Content Placeholder 3"/>
          <p:cNvSpPr>
            <a:spLocks noGrp="1"/>
          </p:cNvSpPr>
          <p:nvPr>
            <p:ph sz="half" idx="2"/>
          </p:nvPr>
        </p:nvSpPr>
        <p:spPr>
          <a:xfrm>
            <a:off x="914401"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9290053"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6" name="Content Placeholder 5"/>
          <p:cNvSpPr>
            <a:spLocks noGrp="1"/>
          </p:cNvSpPr>
          <p:nvPr>
            <p:ph sz="quarter" idx="4"/>
          </p:nvPr>
        </p:nvSpPr>
        <p:spPr>
          <a:xfrm>
            <a:off x="9290053"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AC5C195-06A5-4624-A627-D474A6196822}" type="datetimeFigureOut">
              <a:rPr lang="en-US">
                <a:solidFill>
                  <a:prstClr val="black">
                    <a:tint val="75000"/>
                  </a:prstClr>
                </a:solidFill>
              </a:rPr>
              <a:pPr>
                <a:defRPr/>
              </a:pPr>
              <a:t>8/30/2024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4791BD8-130F-4BC9-BA44-D6ED20324BE5}" type="slidenum">
              <a:rPr lang="en-US"/>
              <a:pPr>
                <a:defRPr/>
              </a:pPr>
              <a:t>‹#›</a:t>
            </a:fld>
            <a:endParaRPr lang="en-US"/>
          </a:p>
        </p:txBody>
      </p:sp>
    </p:spTree>
    <p:extLst>
      <p:ext uri="{BB962C8B-B14F-4D97-AF65-F5344CB8AC3E}">
        <p14:creationId xmlns:p14="http://schemas.microsoft.com/office/powerpoint/2010/main" val="32111302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4570850-1A80-434C-8652-7BF23B805708}" type="datetimeFigureOut">
              <a:rPr lang="en-US">
                <a:solidFill>
                  <a:prstClr val="black">
                    <a:tint val="75000"/>
                  </a:prstClr>
                </a:solidFill>
              </a:rPr>
              <a:pPr>
                <a:defRPr/>
              </a:pPr>
              <a:t>8/30/2024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C6774B1-C45A-4EFF-9CB5-64FA7A4FEC3A}" type="slidenum">
              <a:rPr lang="en-US"/>
              <a:pPr>
                <a:defRPr/>
              </a:pPr>
              <a:t>‹#›</a:t>
            </a:fld>
            <a:endParaRPr lang="en-US"/>
          </a:p>
        </p:txBody>
      </p:sp>
    </p:spTree>
    <p:extLst>
      <p:ext uri="{BB962C8B-B14F-4D97-AF65-F5344CB8AC3E}">
        <p14:creationId xmlns:p14="http://schemas.microsoft.com/office/powerpoint/2010/main" val="4470067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A887B0F-4933-4CDC-9EC8-EE52D2D3B754}" type="datetimeFigureOut">
              <a:rPr lang="en-US">
                <a:solidFill>
                  <a:prstClr val="black">
                    <a:tint val="75000"/>
                  </a:prstClr>
                </a:solidFill>
              </a:rPr>
              <a:pPr>
                <a:defRPr/>
              </a:pPr>
              <a:t>8/30/2024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B5BFDB3-2899-4FA0-8019-8D11BEBE9F4E}" type="slidenum">
              <a:rPr lang="en-US"/>
              <a:pPr>
                <a:defRPr/>
              </a:pPr>
              <a:t>‹#›</a:t>
            </a:fld>
            <a:endParaRPr lang="en-US"/>
          </a:p>
        </p:txBody>
      </p:sp>
    </p:spTree>
    <p:extLst>
      <p:ext uri="{BB962C8B-B14F-4D97-AF65-F5344CB8AC3E}">
        <p14:creationId xmlns:p14="http://schemas.microsoft.com/office/powerpoint/2010/main" val="6234056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2" y="409575"/>
            <a:ext cx="6016626" cy="1743075"/>
          </a:xfrm>
        </p:spPr>
        <p:txBody>
          <a:bodyPr anchor="b"/>
          <a:lstStyle>
            <a:lvl1pPr algn="l">
              <a:defRPr sz="3000" b="1"/>
            </a:lvl1pPr>
          </a:lstStyle>
          <a:p>
            <a:r>
              <a:rPr lang="en-US" smtClean="0"/>
              <a:t>Click to edit Master title style</a:t>
            </a:r>
            <a:endParaRPr lang="en-US"/>
          </a:p>
        </p:txBody>
      </p:sp>
      <p:sp>
        <p:nvSpPr>
          <p:cNvPr id="3" name="Content Placeholder 2"/>
          <p:cNvSpPr>
            <a:spLocks noGrp="1"/>
          </p:cNvSpPr>
          <p:nvPr>
            <p:ph idx="1"/>
          </p:nvPr>
        </p:nvSpPr>
        <p:spPr>
          <a:xfrm>
            <a:off x="7150100" y="409577"/>
            <a:ext cx="10223501"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914402" y="2152652"/>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064F9A4-0401-4684-AC86-34508B9238F2}" type="datetimeFigureOut">
              <a:rPr lang="en-US">
                <a:solidFill>
                  <a:prstClr val="black">
                    <a:tint val="75000"/>
                  </a:prstClr>
                </a:solidFill>
              </a:rPr>
              <a:pPr>
                <a:defRPr/>
              </a:pPr>
              <a:t>8/30/2024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A10944C-A361-456A-B42F-D16AD7A86250}" type="slidenum">
              <a:rPr lang="en-US"/>
              <a:pPr>
                <a:defRPr/>
              </a:pPr>
              <a:t>‹#›</a:t>
            </a:fld>
            <a:endParaRPr lang="en-US"/>
          </a:p>
        </p:txBody>
      </p:sp>
    </p:spTree>
    <p:extLst>
      <p:ext uri="{BB962C8B-B14F-4D97-AF65-F5344CB8AC3E}">
        <p14:creationId xmlns:p14="http://schemas.microsoft.com/office/powerpoint/2010/main" val="47723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smtClean="0"/>
              <a:t>Click to edit Master title style</a:t>
            </a:r>
            <a:endParaRPr lang="en-US"/>
          </a:p>
        </p:txBody>
      </p:sp>
      <p:sp>
        <p:nvSpPr>
          <p:cNvPr id="3" name="Picture Placeholder 2"/>
          <p:cNvSpPr>
            <a:spLocks noGrp="1"/>
          </p:cNvSpPr>
          <p:nvPr>
            <p:ph type="pic" idx="1"/>
          </p:nvPr>
        </p:nvSpPr>
        <p:spPr>
          <a:xfrm>
            <a:off x="3584576" y="919163"/>
            <a:ext cx="10972800" cy="6172200"/>
          </a:xfrm>
        </p:spPr>
        <p:txBody>
          <a:bodyPr rtlCol="0">
            <a:normAutofit/>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lvl="0"/>
            <a:endParaRPr lang="en-US" noProof="0" smtClean="0"/>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80F7E87-5405-47C1-A65B-A0BB2624091F}" type="datetimeFigureOut">
              <a:rPr lang="en-US">
                <a:solidFill>
                  <a:prstClr val="black">
                    <a:tint val="75000"/>
                  </a:prstClr>
                </a:solidFill>
              </a:rPr>
              <a:pPr>
                <a:defRPr/>
              </a:pPr>
              <a:t>8/30/2024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8DF0051-8DAF-4E29-9ADE-D7898D45C821}" type="slidenum">
              <a:rPr lang="en-US"/>
              <a:pPr>
                <a:defRPr/>
              </a:pPr>
              <a:t>‹#›</a:t>
            </a:fld>
            <a:endParaRPr lang="en-US"/>
          </a:p>
        </p:txBody>
      </p:sp>
    </p:spTree>
    <p:extLst>
      <p:ext uri="{BB962C8B-B14F-4D97-AF65-F5344CB8AC3E}">
        <p14:creationId xmlns:p14="http://schemas.microsoft.com/office/powerpoint/2010/main" val="309099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AF3EE21-F7A7-4A15-BDB2-361CA8428549}" type="datetimeFigureOut">
              <a:rPr lang="en-US">
                <a:solidFill>
                  <a:prstClr val="black">
                    <a:tint val="75000"/>
                  </a:prstClr>
                </a:solidFill>
              </a:rPr>
              <a:pPr>
                <a:defRPr/>
              </a:pPr>
              <a:t>8/30/2024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32B2985-83CD-4375-8F2E-2D6406ADAFB1}" type="slidenum">
              <a:rPr lang="en-US"/>
              <a:pPr>
                <a:defRPr/>
              </a:pPr>
              <a:t>‹#›</a:t>
            </a:fld>
            <a:endParaRPr lang="en-US"/>
          </a:p>
        </p:txBody>
      </p:sp>
    </p:spTree>
    <p:extLst>
      <p:ext uri="{BB962C8B-B14F-4D97-AF65-F5344CB8AC3E}">
        <p14:creationId xmlns:p14="http://schemas.microsoft.com/office/powerpoint/2010/main" val="6634304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9"/>
            <a:ext cx="4114800" cy="87772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411959"/>
            <a:ext cx="12039600" cy="87772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BFE0F62-5231-4962-BAC8-7CD776ACA3C3}" type="datetimeFigureOut">
              <a:rPr lang="en-US">
                <a:solidFill>
                  <a:prstClr val="black">
                    <a:tint val="75000"/>
                  </a:prstClr>
                </a:solidFill>
              </a:rPr>
              <a:pPr>
                <a:defRPr/>
              </a:pPr>
              <a:t>8/30/2024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CA96F92-6367-45D9-88ED-834548DE7BCA}" type="slidenum">
              <a:rPr lang="en-US"/>
              <a:pPr>
                <a:defRPr/>
              </a:pPr>
              <a:t>‹#›</a:t>
            </a:fld>
            <a:endParaRPr lang="en-US"/>
          </a:p>
        </p:txBody>
      </p:sp>
    </p:spTree>
    <p:extLst>
      <p:ext uri="{BB962C8B-B14F-4D97-AF65-F5344CB8AC3E}">
        <p14:creationId xmlns:p14="http://schemas.microsoft.com/office/powerpoint/2010/main" val="36958357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1"/>
          <p:cNvSpPr/>
          <p:nvPr userDrawn="1"/>
        </p:nvSpPr>
        <p:spPr>
          <a:xfrm>
            <a:off x="653144" y="8338457"/>
            <a:ext cx="5617028" cy="1284515"/>
          </a:xfrm>
          <a:prstGeom prst="rect">
            <a:avLst/>
          </a:prstGeom>
          <a:solidFill>
            <a:srgbClr val="FDF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95">
              <a:solidFill>
                <a:prstClr val="white"/>
              </a:solidFill>
            </a:endParaRPr>
          </a:p>
        </p:txBody>
      </p:sp>
      <p:pic>
        <p:nvPicPr>
          <p:cNvPr id="7" name="Picture 6"/>
          <p:cNvPicPr>
            <a:picLocks noChangeAspect="1"/>
          </p:cNvPicPr>
          <p:nvPr userDrawn="1"/>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a:xfrm>
            <a:off x="8507446" y="4029394"/>
            <a:ext cx="8860971" cy="6257606"/>
          </a:xfrm>
          <a:prstGeom prst="rect">
            <a:avLst/>
          </a:prstGeom>
        </p:spPr>
      </p:pic>
      <p:pic>
        <p:nvPicPr>
          <p:cNvPr id="8" name="Picture 7"/>
          <p:cNvPicPr>
            <a:picLocks noChangeAspect="1"/>
          </p:cNvPicPr>
          <p:nvPr userDrawn="1"/>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a:xfrm>
            <a:off x="10619277" y="4207328"/>
            <a:ext cx="7668725" cy="5415644"/>
          </a:xfrm>
          <a:prstGeom prst="rect">
            <a:avLst/>
          </a:prstGeom>
        </p:spPr>
      </p:pic>
    </p:spTree>
    <p:extLst>
      <p:ext uri="{BB962C8B-B14F-4D97-AF65-F5344CB8AC3E}">
        <p14:creationId xmlns:p14="http://schemas.microsoft.com/office/powerpoint/2010/main" val="2318124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decel="100000" fill="hold" nodeType="withEffect">
                                  <p:stCondLst>
                                    <p:cond delay="0"/>
                                  </p:stCondLst>
                                  <p:childTnLst>
                                    <p:animScale>
                                      <p:cBhvr>
                                        <p:cTn id="6" dur="20000" fill="hold"/>
                                        <p:tgtEl>
                                          <p:spTgt spid="7"/>
                                        </p:tgtEl>
                                      </p:cBhvr>
                                      <p:by x="200000" y="200000"/>
                                    </p:animScale>
                                  </p:childTnLst>
                                </p:cTn>
                              </p:par>
                              <p:par>
                                <p:cTn id="7" presetID="6" presetClass="emph" presetSubtype="0" repeatCount="indefinite" decel="100000" fill="hold" nodeType="withEffect">
                                  <p:stCondLst>
                                    <p:cond delay="0"/>
                                  </p:stCondLst>
                                  <p:childTnLst>
                                    <p:animScale>
                                      <p:cBhvr>
                                        <p:cTn id="8" dur="20000" fill="hold"/>
                                        <p:tgtEl>
                                          <p:spTgt spid="8"/>
                                        </p:tgtEl>
                                      </p:cBhvr>
                                      <p:by x="200000" y="200000"/>
                                    </p:animScale>
                                  </p:childTnLst>
                                </p:cTn>
                              </p:par>
                              <p:par>
                                <p:cTn id="9" presetID="64" presetClass="path" presetSubtype="0" repeatCount="indefinite" accel="50000" decel="50000" fill="hold" nodeType="withEffect">
                                  <p:stCondLst>
                                    <p:cond delay="0"/>
                                  </p:stCondLst>
                                  <p:childTnLst>
                                    <p:animMotion origin="layout" path="M 0.10326 0.02176 L -0.06719 -0.14004 " pathEditMode="relative" rAng="0" ptsTypes="AA">
                                      <p:cBhvr>
                                        <p:cTn id="10" dur="20000" fill="hold"/>
                                        <p:tgtEl>
                                          <p:spTgt spid="7"/>
                                        </p:tgtEl>
                                        <p:attrNameLst>
                                          <p:attrName>ppt_x</p:attrName>
                                          <p:attrName>ppt_y</p:attrName>
                                        </p:attrNameLst>
                                      </p:cBhvr>
                                      <p:rCtr x="-8529" y="-8102"/>
                                    </p:animMotion>
                                  </p:childTnLst>
                                </p:cTn>
                              </p:par>
                              <p:par>
                                <p:cTn id="11" presetID="64" presetClass="path" presetSubtype="0" repeatCount="indefinite" accel="50000" decel="50000" fill="hold" nodeType="withEffect">
                                  <p:stCondLst>
                                    <p:cond delay="0"/>
                                  </p:stCondLst>
                                  <p:childTnLst>
                                    <p:animMotion origin="layout" path="M -4.58333E-6 -2.22222E-6 L -0.13619 0.23727 " pathEditMode="relative" rAng="0" ptsTypes="AA">
                                      <p:cBhvr>
                                        <p:cTn id="12" dur="20000" fill="hold"/>
                                        <p:tgtEl>
                                          <p:spTgt spid="8"/>
                                        </p:tgtEl>
                                        <p:attrNameLst>
                                          <p:attrName>ppt_x</p:attrName>
                                          <p:attrName>ppt_y</p:attrName>
                                        </p:attrNameLst>
                                      </p:cBhvr>
                                      <p:rCtr x="-6810" y="1185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94315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3" name="图片 2"/>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82500" b="54870"/>
          <a:stretch>
            <a:fillRect/>
          </a:stretch>
        </p:blipFill>
        <p:spPr>
          <a:xfrm>
            <a:off x="13502641" y="-37230"/>
            <a:ext cx="4785360" cy="4499218"/>
          </a:xfrm>
          <a:prstGeom prst="rect">
            <a:avLst/>
          </a:prstGeom>
        </p:spPr>
      </p:pic>
      <p:pic>
        <p:nvPicPr>
          <p:cNvPr id="4" name="图片 3"/>
          <p:cNvPicPr>
            <a:picLocks noChangeAspect="1"/>
          </p:cNvPicPr>
          <p:nvPr userDrawn="1"/>
        </p:nvPicPr>
        <p:blipFill>
          <a:blip r:embed="rId5">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0" y="3619500"/>
            <a:ext cx="18288000" cy="6667500"/>
          </a:xfrm>
          <a:prstGeom prst="rect">
            <a:avLst/>
          </a:prstGeom>
        </p:spPr>
      </p:pic>
    </p:spTree>
    <p:extLst>
      <p:ext uri="{BB962C8B-B14F-4D97-AF65-F5344CB8AC3E}">
        <p14:creationId xmlns:p14="http://schemas.microsoft.com/office/powerpoint/2010/main" val="1836154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1"/>
          <p:cNvSpPr/>
          <p:nvPr userDrawn="1"/>
        </p:nvSpPr>
        <p:spPr>
          <a:xfrm>
            <a:off x="653144" y="8338457"/>
            <a:ext cx="5617028" cy="1284515"/>
          </a:xfrm>
          <a:prstGeom prst="rect">
            <a:avLst/>
          </a:prstGeom>
          <a:solidFill>
            <a:srgbClr val="FDFE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95">
              <a:solidFill>
                <a:prstClr val="white"/>
              </a:solidFill>
            </a:endParaRPr>
          </a:p>
        </p:txBody>
      </p:sp>
    </p:spTree>
    <p:extLst>
      <p:ext uri="{BB962C8B-B14F-4D97-AF65-F5344CB8AC3E}">
        <p14:creationId xmlns:p14="http://schemas.microsoft.com/office/powerpoint/2010/main" val="4239308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1433290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17452566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1" name="图片 10"/>
          <p:cNvPicPr>
            <a:picLocks noChangeAspect="1"/>
          </p:cNvPicPr>
          <p:nvPr userDrawn="1"/>
        </p:nvPicPr>
        <p:blipFill rotWithShape="1">
          <a:blip r:embed="rId2">
            <a:extLst>
              <a:ext uri="{28A0092B-C50C-407E-A947-70E740481C1C}">
                <a14:useLocalDpi xmlns:a14="http://schemas.microsoft.com/office/drawing/2010/main" val="0"/>
              </a:ext>
            </a:extLst>
          </a:blip>
          <a:srcRect r="67500" b="65778"/>
          <a:stretch>
            <a:fillRect/>
          </a:stretch>
        </p:blipFill>
        <p:spPr>
          <a:xfrm>
            <a:off x="1" y="0"/>
            <a:ext cx="5943600" cy="3520440"/>
          </a:xfrm>
          <a:prstGeom prst="rect">
            <a:avLst/>
          </a:prstGeom>
        </p:spPr>
      </p:pic>
      <p:pic>
        <p:nvPicPr>
          <p:cNvPr id="2" name="图片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图片 3"/>
          <p:cNvPicPr>
            <a:picLocks noChangeAspect="1"/>
          </p:cNvPicPr>
          <p:nvPr userDrawn="1"/>
        </p:nvPicPr>
        <p:blipFill>
          <a:blip r:embed="rId4">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0" y="3619500"/>
            <a:ext cx="18288000" cy="6667500"/>
          </a:xfrm>
          <a:prstGeom prst="rect">
            <a:avLst/>
          </a:prstGeom>
        </p:spPr>
      </p:pic>
    </p:spTree>
    <p:extLst>
      <p:ext uri="{BB962C8B-B14F-4D97-AF65-F5344CB8AC3E}">
        <p14:creationId xmlns:p14="http://schemas.microsoft.com/office/powerpoint/2010/main" val="4185216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3068100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1D3BADC-D1F4-4DC1-852B-2012506F6467}" type="datetimeFigureOut">
              <a:rPr lang="zh-CN" altLang="en-US" smtClean="0">
                <a:solidFill>
                  <a:prstClr val="black">
                    <a:tint val="75000"/>
                  </a:prstClr>
                </a:solidFill>
              </a:rPr>
              <a:pPr/>
              <a:t>2024/8/30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0091F8E-547F-4A88-AEEE-B65970F2C04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375866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792"/>
            </a:lvl1pPr>
          </a:lstStyle>
          <a:p>
            <a:r>
              <a:rPr lang="zh-CN" altLang="en-US"/>
              <a:t>单击此处编辑母版标题样式</a:t>
            </a:r>
          </a:p>
        </p:txBody>
      </p:sp>
      <p:sp>
        <p:nvSpPr>
          <p:cNvPr id="3" name="内容占位符 2"/>
          <p:cNvSpPr>
            <a:spLocks noGrp="1"/>
          </p:cNvSpPr>
          <p:nvPr>
            <p:ph idx="1" hasCustomPrompt="1"/>
          </p:nvPr>
        </p:nvSpPr>
        <p:spPr>
          <a:xfrm>
            <a:off x="7774783" y="1481139"/>
            <a:ext cx="9258300" cy="7310437"/>
          </a:xfrm>
        </p:spPr>
        <p:txBody>
          <a:bodyPr/>
          <a:lstStyle>
            <a:lvl1pPr>
              <a:defRPr sz="4792"/>
            </a:lvl1pPr>
            <a:lvl2pPr>
              <a:defRPr sz="4194"/>
            </a:lvl2pPr>
            <a:lvl3pPr>
              <a:defRPr sz="3594"/>
            </a:lvl3pPr>
            <a:lvl4pPr>
              <a:defRPr sz="2996"/>
            </a:lvl4pPr>
            <a:lvl5pPr>
              <a:defRPr sz="2996"/>
            </a:lvl5pPr>
            <a:lvl6pPr>
              <a:defRPr sz="2996"/>
            </a:lvl6pPr>
            <a:lvl7pPr>
              <a:defRPr sz="2996"/>
            </a:lvl7pPr>
            <a:lvl8pPr>
              <a:defRPr sz="2996"/>
            </a:lvl8pPr>
            <a:lvl9pPr>
              <a:defRPr sz="2996"/>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1259683" y="3086100"/>
            <a:ext cx="5898356" cy="5717382"/>
          </a:xfrm>
        </p:spPr>
        <p:txBody>
          <a:bodyPr/>
          <a:lstStyle>
            <a:lvl1pPr marL="0" indent="0">
              <a:buNone/>
              <a:defRPr sz="2396"/>
            </a:lvl1pPr>
            <a:lvl2pPr marL="684695" indent="0">
              <a:buNone/>
              <a:defRPr sz="2097"/>
            </a:lvl2pPr>
            <a:lvl3pPr marL="1369391" indent="0">
              <a:buNone/>
              <a:defRPr sz="1798"/>
            </a:lvl3pPr>
            <a:lvl4pPr marL="2054085" indent="0">
              <a:buNone/>
              <a:defRPr sz="1497"/>
            </a:lvl4pPr>
            <a:lvl5pPr marL="2738780" indent="0">
              <a:buNone/>
              <a:defRPr sz="1497"/>
            </a:lvl5pPr>
            <a:lvl6pPr marL="3423476" indent="0">
              <a:buNone/>
              <a:defRPr sz="1497"/>
            </a:lvl6pPr>
            <a:lvl7pPr marL="4108171" indent="0">
              <a:buNone/>
              <a:defRPr sz="1497"/>
            </a:lvl7pPr>
            <a:lvl8pPr marL="4792867" indent="0">
              <a:buNone/>
              <a:defRPr sz="1497"/>
            </a:lvl8pPr>
            <a:lvl9pPr marL="5477561" indent="0">
              <a:buNone/>
              <a:defRPr sz="1497"/>
            </a:lvl9pPr>
          </a:lstStyle>
          <a:p>
            <a:pPr lvl="0"/>
            <a:r>
              <a:rPr lang="zh-CN" altLang="en-US"/>
              <a:t>编辑母版文本样式</a:t>
            </a:r>
          </a:p>
        </p:txBody>
      </p:sp>
      <p:sp>
        <p:nvSpPr>
          <p:cNvPr id="5" name="日期占位符 4"/>
          <p:cNvSpPr>
            <a:spLocks noGrp="1"/>
          </p:cNvSpPr>
          <p:nvPr>
            <p:ph type="dt" sz="half" idx="10"/>
          </p:nvPr>
        </p:nvSpPr>
        <p:spPr/>
        <p:txBody>
          <a:bodyPr/>
          <a:lstStyle/>
          <a:p>
            <a:fld id="{D1D3BADC-D1F4-4DC1-852B-2012506F6467}" type="datetimeFigureOut">
              <a:rPr lang="zh-CN" altLang="en-US" smtClean="0">
                <a:solidFill>
                  <a:prstClr val="black">
                    <a:tint val="75000"/>
                  </a:prstClr>
                </a:solidFill>
              </a:rPr>
              <a:pPr/>
              <a:t>2024/8/30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0091F8E-547F-4A88-AEEE-B65970F2C04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98608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792"/>
            </a:lvl1pPr>
          </a:lstStyle>
          <a:p>
            <a:r>
              <a:rPr lang="zh-CN" altLang="en-US"/>
              <a:t>单击此处编辑母版标题样式</a:t>
            </a:r>
          </a:p>
        </p:txBody>
      </p:sp>
      <p:sp>
        <p:nvSpPr>
          <p:cNvPr id="3" name="图片占位符 2"/>
          <p:cNvSpPr>
            <a:spLocks noGrp="1"/>
          </p:cNvSpPr>
          <p:nvPr>
            <p:ph type="pic" idx="1"/>
          </p:nvPr>
        </p:nvSpPr>
        <p:spPr>
          <a:xfrm>
            <a:off x="7774783" y="1481139"/>
            <a:ext cx="9258300" cy="7310437"/>
          </a:xfrm>
        </p:spPr>
        <p:txBody>
          <a:bodyPr/>
          <a:lstStyle>
            <a:lvl1pPr marL="0" indent="0">
              <a:buNone/>
              <a:defRPr sz="4792"/>
            </a:lvl1pPr>
            <a:lvl2pPr marL="684695" indent="0">
              <a:buNone/>
              <a:defRPr sz="4194"/>
            </a:lvl2pPr>
            <a:lvl3pPr marL="1369391" indent="0">
              <a:buNone/>
              <a:defRPr sz="3594"/>
            </a:lvl3pPr>
            <a:lvl4pPr marL="2054085" indent="0">
              <a:buNone/>
              <a:defRPr sz="2996"/>
            </a:lvl4pPr>
            <a:lvl5pPr marL="2738780" indent="0">
              <a:buNone/>
              <a:defRPr sz="2996"/>
            </a:lvl5pPr>
            <a:lvl6pPr marL="3423476" indent="0">
              <a:buNone/>
              <a:defRPr sz="2996"/>
            </a:lvl6pPr>
            <a:lvl7pPr marL="4108171" indent="0">
              <a:buNone/>
              <a:defRPr sz="2996"/>
            </a:lvl7pPr>
            <a:lvl8pPr marL="4792867" indent="0">
              <a:buNone/>
              <a:defRPr sz="2996"/>
            </a:lvl8pPr>
            <a:lvl9pPr marL="5477561" indent="0">
              <a:buNone/>
              <a:defRPr sz="2996"/>
            </a:lvl9pPr>
          </a:lstStyle>
          <a:p>
            <a:endParaRPr lang="zh-CN" altLang="en-US"/>
          </a:p>
        </p:txBody>
      </p:sp>
      <p:sp>
        <p:nvSpPr>
          <p:cNvPr id="4" name="文本占位符 3"/>
          <p:cNvSpPr>
            <a:spLocks noGrp="1"/>
          </p:cNvSpPr>
          <p:nvPr>
            <p:ph type="body" sz="half" idx="2" hasCustomPrompt="1"/>
          </p:nvPr>
        </p:nvSpPr>
        <p:spPr>
          <a:xfrm>
            <a:off x="1259683" y="3086100"/>
            <a:ext cx="5898356" cy="5717382"/>
          </a:xfrm>
        </p:spPr>
        <p:txBody>
          <a:bodyPr/>
          <a:lstStyle>
            <a:lvl1pPr marL="0" indent="0">
              <a:buNone/>
              <a:defRPr sz="2396"/>
            </a:lvl1pPr>
            <a:lvl2pPr marL="684695" indent="0">
              <a:buNone/>
              <a:defRPr sz="2097"/>
            </a:lvl2pPr>
            <a:lvl3pPr marL="1369391" indent="0">
              <a:buNone/>
              <a:defRPr sz="1798"/>
            </a:lvl3pPr>
            <a:lvl4pPr marL="2054085" indent="0">
              <a:buNone/>
              <a:defRPr sz="1497"/>
            </a:lvl4pPr>
            <a:lvl5pPr marL="2738780" indent="0">
              <a:buNone/>
              <a:defRPr sz="1497"/>
            </a:lvl5pPr>
            <a:lvl6pPr marL="3423476" indent="0">
              <a:buNone/>
              <a:defRPr sz="1497"/>
            </a:lvl6pPr>
            <a:lvl7pPr marL="4108171" indent="0">
              <a:buNone/>
              <a:defRPr sz="1497"/>
            </a:lvl7pPr>
            <a:lvl8pPr marL="4792867" indent="0">
              <a:buNone/>
              <a:defRPr sz="1497"/>
            </a:lvl8pPr>
            <a:lvl9pPr marL="5477561" indent="0">
              <a:buNone/>
              <a:defRPr sz="1497"/>
            </a:lvl9pPr>
          </a:lstStyle>
          <a:p>
            <a:pPr lvl="0"/>
            <a:r>
              <a:rPr lang="zh-CN" altLang="en-US"/>
              <a:t>编辑母版文本样式</a:t>
            </a:r>
          </a:p>
        </p:txBody>
      </p:sp>
      <p:sp>
        <p:nvSpPr>
          <p:cNvPr id="5" name="日期占位符 4"/>
          <p:cNvSpPr>
            <a:spLocks noGrp="1"/>
          </p:cNvSpPr>
          <p:nvPr>
            <p:ph type="dt" sz="half" idx="10"/>
          </p:nvPr>
        </p:nvSpPr>
        <p:spPr/>
        <p:txBody>
          <a:bodyPr/>
          <a:lstStyle/>
          <a:p>
            <a:fld id="{D1D3BADC-D1F4-4DC1-852B-2012506F6467}" type="datetimeFigureOut">
              <a:rPr lang="zh-CN" altLang="en-US" smtClean="0">
                <a:solidFill>
                  <a:prstClr val="black">
                    <a:tint val="75000"/>
                  </a:prstClr>
                </a:solidFill>
              </a:rPr>
              <a:pPr/>
              <a:t>2024/8/30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0091F8E-547F-4A88-AEEE-B65970F2C04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57279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1D3BADC-D1F4-4DC1-852B-2012506F6467}" type="datetimeFigureOut">
              <a:rPr lang="zh-CN" altLang="en-US" smtClean="0">
                <a:solidFill>
                  <a:prstClr val="black">
                    <a:tint val="75000"/>
                  </a:prstClr>
                </a:solidFill>
              </a:rPr>
              <a:pPr/>
              <a:t>2024/8/30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0091F8E-547F-4A88-AEEE-B65970F2C04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02908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0" y="547688"/>
            <a:ext cx="3943350" cy="8717756"/>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1257300" y="547688"/>
            <a:ext cx="11601450" cy="8717756"/>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1D3BADC-D1F4-4DC1-852B-2012506F6467}" type="datetimeFigureOut">
              <a:rPr lang="zh-CN" altLang="en-US" smtClean="0">
                <a:solidFill>
                  <a:prstClr val="black">
                    <a:tint val="75000"/>
                  </a:prstClr>
                </a:solidFill>
              </a:rPr>
              <a:pPr/>
              <a:t>2024/8/30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0091F8E-547F-4A88-AEEE-B65970F2C04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00921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02" y="9426210"/>
            <a:ext cx="18288283" cy="845455"/>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spcFirstLastPara="1" wrap="square" lIns="182553" tIns="182553" rIns="182553" bIns="182553" anchor="ctr" anchorCtr="0">
            <a:noAutofit/>
          </a:bodyPr>
          <a:lstStyle/>
          <a:p>
            <a:endParaRPr sz="3594">
              <a:solidFill>
                <a:prstClr val="black"/>
              </a:solidFill>
            </a:endParaRPr>
          </a:p>
        </p:txBody>
      </p:sp>
      <p:pic>
        <p:nvPicPr>
          <p:cNvPr id="10" name="Google Shape;10;p2"/>
          <p:cNvPicPr preferRelativeResize="0"/>
          <p:nvPr/>
        </p:nvPicPr>
        <p:blipFill>
          <a:blip r:embed="rId2"/>
          <a:stretch>
            <a:fillRect/>
          </a:stretch>
        </p:blipFill>
        <p:spPr>
          <a:xfrm rot="10800000" flipH="1">
            <a:off x="-108647" y="5079951"/>
            <a:ext cx="2369500" cy="3337249"/>
          </a:xfrm>
          <a:prstGeom prst="rect">
            <a:avLst/>
          </a:prstGeom>
          <a:noFill/>
          <a:ln>
            <a:noFill/>
          </a:ln>
        </p:spPr>
      </p:pic>
      <p:pic>
        <p:nvPicPr>
          <p:cNvPr id="11" name="Google Shape;11;p2"/>
          <p:cNvPicPr preferRelativeResize="0"/>
          <p:nvPr/>
        </p:nvPicPr>
        <p:blipFill>
          <a:blip r:embed="rId3"/>
          <a:stretch>
            <a:fillRect/>
          </a:stretch>
        </p:blipFill>
        <p:spPr>
          <a:xfrm rot="2101870">
            <a:off x="935299" y="2426995"/>
            <a:ext cx="2839510" cy="923400"/>
          </a:xfrm>
          <a:prstGeom prst="rect">
            <a:avLst/>
          </a:prstGeom>
          <a:noFill/>
          <a:ln>
            <a:noFill/>
          </a:ln>
        </p:spPr>
      </p:pic>
      <p:sp>
        <p:nvSpPr>
          <p:cNvPr id="12" name="Google Shape;12;p2"/>
          <p:cNvSpPr txBox="1">
            <a:spLocks noGrp="1"/>
          </p:cNvSpPr>
          <p:nvPr>
            <p:ph type="subTitle" idx="1"/>
          </p:nvPr>
        </p:nvSpPr>
        <p:spPr>
          <a:xfrm>
            <a:off x="4061650" y="7124200"/>
            <a:ext cx="12799801" cy="92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3594">
                <a:solidFill>
                  <a:schemeClr val="accent3"/>
                </a:solidFill>
              </a:defRPr>
            </a:lvl1pPr>
            <a:lvl2pPr lvl="1" rtl="0">
              <a:lnSpc>
                <a:spcPct val="100000"/>
              </a:lnSpc>
              <a:spcBef>
                <a:spcPts val="0"/>
              </a:spcBef>
              <a:spcAft>
                <a:spcPts val="0"/>
              </a:spcAft>
              <a:buSzPts val="1600"/>
              <a:buNone/>
              <a:defRPr sz="3198"/>
            </a:lvl2pPr>
            <a:lvl3pPr lvl="2" rtl="0">
              <a:lnSpc>
                <a:spcPct val="100000"/>
              </a:lnSpc>
              <a:spcBef>
                <a:spcPts val="0"/>
              </a:spcBef>
              <a:spcAft>
                <a:spcPts val="0"/>
              </a:spcAft>
              <a:buSzPts val="1600"/>
              <a:buNone/>
              <a:defRPr sz="3198"/>
            </a:lvl3pPr>
            <a:lvl4pPr lvl="3" rtl="0">
              <a:lnSpc>
                <a:spcPct val="100000"/>
              </a:lnSpc>
              <a:spcBef>
                <a:spcPts val="0"/>
              </a:spcBef>
              <a:spcAft>
                <a:spcPts val="0"/>
              </a:spcAft>
              <a:buSzPts val="1600"/>
              <a:buNone/>
              <a:defRPr sz="3198"/>
            </a:lvl4pPr>
            <a:lvl5pPr lvl="4" rtl="0">
              <a:lnSpc>
                <a:spcPct val="100000"/>
              </a:lnSpc>
              <a:spcBef>
                <a:spcPts val="0"/>
              </a:spcBef>
              <a:spcAft>
                <a:spcPts val="0"/>
              </a:spcAft>
              <a:buSzPts val="1600"/>
              <a:buNone/>
              <a:defRPr sz="3198"/>
            </a:lvl5pPr>
            <a:lvl6pPr lvl="5" rtl="0">
              <a:lnSpc>
                <a:spcPct val="100000"/>
              </a:lnSpc>
              <a:spcBef>
                <a:spcPts val="0"/>
              </a:spcBef>
              <a:spcAft>
                <a:spcPts val="0"/>
              </a:spcAft>
              <a:buSzPts val="1600"/>
              <a:buNone/>
              <a:defRPr sz="3198"/>
            </a:lvl6pPr>
            <a:lvl7pPr lvl="6" rtl="0">
              <a:lnSpc>
                <a:spcPct val="100000"/>
              </a:lnSpc>
              <a:spcBef>
                <a:spcPts val="0"/>
              </a:spcBef>
              <a:spcAft>
                <a:spcPts val="0"/>
              </a:spcAft>
              <a:buSzPts val="1600"/>
              <a:buNone/>
              <a:defRPr sz="3198"/>
            </a:lvl7pPr>
            <a:lvl8pPr lvl="7" rtl="0">
              <a:lnSpc>
                <a:spcPct val="100000"/>
              </a:lnSpc>
              <a:spcBef>
                <a:spcPts val="0"/>
              </a:spcBef>
              <a:spcAft>
                <a:spcPts val="0"/>
              </a:spcAft>
              <a:buSzPts val="1600"/>
              <a:buNone/>
              <a:defRPr sz="3198"/>
            </a:lvl8pPr>
            <a:lvl9pPr lvl="8" rtl="0">
              <a:lnSpc>
                <a:spcPct val="100000"/>
              </a:lnSpc>
              <a:spcBef>
                <a:spcPts val="0"/>
              </a:spcBef>
              <a:spcAft>
                <a:spcPts val="0"/>
              </a:spcAft>
              <a:buSzPts val="1600"/>
              <a:buNone/>
              <a:defRPr sz="3198"/>
            </a:lvl9pPr>
          </a:lstStyle>
          <a:p>
            <a:endParaRPr/>
          </a:p>
        </p:txBody>
      </p:sp>
      <p:sp>
        <p:nvSpPr>
          <p:cNvPr id="13" name="Google Shape;13;p2"/>
          <p:cNvSpPr txBox="1">
            <a:spLocks noGrp="1"/>
          </p:cNvSpPr>
          <p:nvPr>
            <p:ph type="ctrTitle"/>
          </p:nvPr>
        </p:nvSpPr>
        <p:spPr>
          <a:xfrm>
            <a:off x="4061650" y="1930950"/>
            <a:ext cx="12799801" cy="4802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7200"/>
              <a:buNone/>
              <a:defRPr sz="12976" b="0"/>
            </a:lvl1pPr>
            <a:lvl2pPr lvl="1" algn="ctr" rtl="0">
              <a:spcBef>
                <a:spcPts val="0"/>
              </a:spcBef>
              <a:spcAft>
                <a:spcPts val="0"/>
              </a:spcAft>
              <a:buSzPts val="7200"/>
              <a:buNone/>
              <a:defRPr sz="14376"/>
            </a:lvl2pPr>
            <a:lvl3pPr lvl="2" algn="ctr" rtl="0">
              <a:spcBef>
                <a:spcPts val="0"/>
              </a:spcBef>
              <a:spcAft>
                <a:spcPts val="0"/>
              </a:spcAft>
              <a:buSzPts val="7200"/>
              <a:buNone/>
              <a:defRPr sz="14376"/>
            </a:lvl3pPr>
            <a:lvl4pPr lvl="3" algn="ctr" rtl="0">
              <a:spcBef>
                <a:spcPts val="0"/>
              </a:spcBef>
              <a:spcAft>
                <a:spcPts val="0"/>
              </a:spcAft>
              <a:buSzPts val="7200"/>
              <a:buNone/>
              <a:defRPr sz="14376"/>
            </a:lvl4pPr>
            <a:lvl5pPr lvl="4" algn="ctr" rtl="0">
              <a:spcBef>
                <a:spcPts val="0"/>
              </a:spcBef>
              <a:spcAft>
                <a:spcPts val="0"/>
              </a:spcAft>
              <a:buSzPts val="7200"/>
              <a:buNone/>
              <a:defRPr sz="14376"/>
            </a:lvl5pPr>
            <a:lvl6pPr lvl="5" algn="ctr" rtl="0">
              <a:spcBef>
                <a:spcPts val="0"/>
              </a:spcBef>
              <a:spcAft>
                <a:spcPts val="0"/>
              </a:spcAft>
              <a:buSzPts val="7200"/>
              <a:buNone/>
              <a:defRPr sz="14376"/>
            </a:lvl6pPr>
            <a:lvl7pPr lvl="6" algn="ctr" rtl="0">
              <a:spcBef>
                <a:spcPts val="0"/>
              </a:spcBef>
              <a:spcAft>
                <a:spcPts val="0"/>
              </a:spcAft>
              <a:buSzPts val="7200"/>
              <a:buNone/>
              <a:defRPr sz="14376"/>
            </a:lvl7pPr>
            <a:lvl8pPr lvl="7" algn="ctr" rtl="0">
              <a:spcBef>
                <a:spcPts val="0"/>
              </a:spcBef>
              <a:spcAft>
                <a:spcPts val="0"/>
              </a:spcAft>
              <a:buSzPts val="7200"/>
              <a:buNone/>
              <a:defRPr sz="14376"/>
            </a:lvl8pPr>
            <a:lvl9pPr lvl="8" algn="ctr" rtl="0">
              <a:spcBef>
                <a:spcPts val="0"/>
              </a:spcBef>
              <a:spcAft>
                <a:spcPts val="0"/>
              </a:spcAft>
              <a:buSzPts val="7200"/>
              <a:buNone/>
              <a:defRPr sz="14376"/>
            </a:lvl9pPr>
          </a:lstStyle>
          <a:p>
            <a:endParaRPr/>
          </a:p>
        </p:txBody>
      </p:sp>
      <p:pic>
        <p:nvPicPr>
          <p:cNvPr id="14" name="Google Shape;14;p2"/>
          <p:cNvPicPr preferRelativeResize="0"/>
          <p:nvPr/>
        </p:nvPicPr>
        <p:blipFill>
          <a:blip r:embed="rId4"/>
          <a:stretch>
            <a:fillRect/>
          </a:stretch>
        </p:blipFill>
        <p:spPr>
          <a:xfrm rot="4065820">
            <a:off x="3605156" y="-1187892"/>
            <a:ext cx="2334545" cy="2736836"/>
          </a:xfrm>
          <a:prstGeom prst="rect">
            <a:avLst/>
          </a:prstGeom>
          <a:noFill/>
          <a:ln>
            <a:noFill/>
          </a:ln>
        </p:spPr>
      </p:pic>
      <p:pic>
        <p:nvPicPr>
          <p:cNvPr id="15" name="Google Shape;15;p2"/>
          <p:cNvPicPr preferRelativeResize="0"/>
          <p:nvPr/>
        </p:nvPicPr>
        <p:blipFill>
          <a:blip r:embed="rId5"/>
          <a:stretch>
            <a:fillRect/>
          </a:stretch>
        </p:blipFill>
        <p:spPr>
          <a:xfrm>
            <a:off x="-2151016" y="-2263348"/>
            <a:ext cx="7283179" cy="6120286"/>
          </a:xfrm>
          <a:prstGeom prst="rect">
            <a:avLst/>
          </a:prstGeom>
          <a:noFill/>
          <a:ln>
            <a:noFill/>
          </a:ln>
        </p:spPr>
      </p:pic>
      <p:pic>
        <p:nvPicPr>
          <p:cNvPr id="16" name="Google Shape;16;p2"/>
          <p:cNvPicPr preferRelativeResize="0"/>
          <p:nvPr/>
        </p:nvPicPr>
        <p:blipFill>
          <a:blip r:embed="rId6"/>
          <a:stretch>
            <a:fillRect/>
          </a:stretch>
        </p:blipFill>
        <p:spPr>
          <a:xfrm rot="1392348">
            <a:off x="-1876054" y="1858791"/>
            <a:ext cx="5452698" cy="4842526"/>
          </a:xfrm>
          <a:prstGeom prst="rect">
            <a:avLst/>
          </a:prstGeom>
          <a:noFill/>
          <a:ln>
            <a:noFill/>
          </a:ln>
        </p:spPr>
      </p:pic>
      <p:pic>
        <p:nvPicPr>
          <p:cNvPr id="17" name="Google Shape;17;p2"/>
          <p:cNvPicPr preferRelativeResize="0"/>
          <p:nvPr/>
        </p:nvPicPr>
        <p:blipFill>
          <a:blip r:embed="rId7"/>
          <a:stretch>
            <a:fillRect/>
          </a:stretch>
        </p:blipFill>
        <p:spPr>
          <a:xfrm rot="504750">
            <a:off x="15457995" y="5934330"/>
            <a:ext cx="4772512" cy="5504634"/>
          </a:xfrm>
          <a:prstGeom prst="rect">
            <a:avLst/>
          </a:prstGeom>
          <a:noFill/>
          <a:ln>
            <a:noFill/>
          </a:ln>
        </p:spPr>
      </p:pic>
    </p:spTree>
    <p:extLst>
      <p:ext uri="{BB962C8B-B14F-4D97-AF65-F5344CB8AC3E}">
        <p14:creationId xmlns:p14="http://schemas.microsoft.com/office/powerpoint/2010/main" val="3859446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8/30/2024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914400" y="411957"/>
            <a:ext cx="164592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914400" y="2400301"/>
            <a:ext cx="16459200" cy="6788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eaLnBrk="1" fontAlgn="auto" hangingPunct="1">
              <a:spcBef>
                <a:spcPts val="0"/>
              </a:spcBef>
              <a:spcAft>
                <a:spcPts val="0"/>
              </a:spcAft>
              <a:defRPr sz="1800">
                <a:solidFill>
                  <a:schemeClr val="tx1">
                    <a:tint val="75000"/>
                  </a:schemeClr>
                </a:solidFill>
                <a:latin typeface="+mn-lt"/>
                <a:cs typeface="+mn-cs"/>
              </a:defRPr>
            </a:lvl1pPr>
          </a:lstStyle>
          <a:p>
            <a:pPr>
              <a:defRPr/>
            </a:pPr>
            <a:fld id="{40A613C7-CE91-47B3-A889-FE5250AD017B}" type="datetimeFigureOut">
              <a:rPr lang="en-US">
                <a:solidFill>
                  <a:prstClr val="black">
                    <a:tint val="75000"/>
                  </a:prstClr>
                </a:solidFill>
              </a:rPr>
              <a:pPr>
                <a:defRPr/>
              </a:pPr>
              <a:t>8/30/2024</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eaLnBrk="1" fontAlgn="auto" hangingPunct="1">
              <a:spcBef>
                <a:spcPts val="0"/>
              </a:spcBef>
              <a:spcAft>
                <a:spcPts val="0"/>
              </a:spcAft>
              <a:defRPr sz="18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800">
                <a:solidFill>
                  <a:srgbClr val="898989"/>
                </a:solidFill>
              </a:defRPr>
            </a:lvl1pPr>
          </a:lstStyle>
          <a:p>
            <a:pPr fontAlgn="base">
              <a:spcBef>
                <a:spcPct val="0"/>
              </a:spcBef>
              <a:spcAft>
                <a:spcPct val="0"/>
              </a:spcAft>
              <a:defRPr/>
            </a:pPr>
            <a:fld id="{176CE180-962D-4941-814A-2E4F18BBADA3}"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4007852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6600" kern="1200">
          <a:solidFill>
            <a:schemeClr val="tx1"/>
          </a:solidFill>
          <a:latin typeface="+mj-lt"/>
          <a:ea typeface="+mj-ea"/>
          <a:cs typeface="+mj-cs"/>
        </a:defRPr>
      </a:lvl1pPr>
      <a:lvl2pPr algn="ctr" rtl="0" eaLnBrk="0" fontAlgn="base" hangingPunct="0">
        <a:spcBef>
          <a:spcPct val="0"/>
        </a:spcBef>
        <a:spcAft>
          <a:spcPct val="0"/>
        </a:spcAft>
        <a:defRPr sz="6600">
          <a:solidFill>
            <a:schemeClr val="tx1"/>
          </a:solidFill>
          <a:latin typeface="Calibri" pitchFamily="34" charset="0"/>
        </a:defRPr>
      </a:lvl2pPr>
      <a:lvl3pPr algn="ctr" rtl="0" eaLnBrk="0" fontAlgn="base" hangingPunct="0">
        <a:spcBef>
          <a:spcPct val="0"/>
        </a:spcBef>
        <a:spcAft>
          <a:spcPct val="0"/>
        </a:spcAft>
        <a:defRPr sz="6600">
          <a:solidFill>
            <a:schemeClr val="tx1"/>
          </a:solidFill>
          <a:latin typeface="Calibri" pitchFamily="34" charset="0"/>
        </a:defRPr>
      </a:lvl3pPr>
      <a:lvl4pPr algn="ctr" rtl="0" eaLnBrk="0" fontAlgn="base" hangingPunct="0">
        <a:spcBef>
          <a:spcPct val="0"/>
        </a:spcBef>
        <a:spcAft>
          <a:spcPct val="0"/>
        </a:spcAft>
        <a:defRPr sz="6600">
          <a:solidFill>
            <a:schemeClr val="tx1"/>
          </a:solidFill>
          <a:latin typeface="Calibri" pitchFamily="34" charset="0"/>
        </a:defRPr>
      </a:lvl4pPr>
      <a:lvl5pPr algn="ctr" rtl="0" eaLnBrk="0" fontAlgn="base" hangingPunct="0">
        <a:spcBef>
          <a:spcPct val="0"/>
        </a:spcBef>
        <a:spcAft>
          <a:spcPct val="0"/>
        </a:spcAft>
        <a:defRPr sz="6600">
          <a:solidFill>
            <a:schemeClr val="tx1"/>
          </a:solidFill>
          <a:latin typeface="Calibri" pitchFamily="34" charset="0"/>
        </a:defRPr>
      </a:lvl5pPr>
      <a:lvl6pPr marL="685800" algn="ctr" rtl="0" fontAlgn="base">
        <a:spcBef>
          <a:spcPct val="0"/>
        </a:spcBef>
        <a:spcAft>
          <a:spcPct val="0"/>
        </a:spcAft>
        <a:defRPr sz="6600">
          <a:solidFill>
            <a:schemeClr val="tx1"/>
          </a:solidFill>
          <a:latin typeface="Calibri" pitchFamily="34" charset="0"/>
        </a:defRPr>
      </a:lvl6pPr>
      <a:lvl7pPr marL="1371600" algn="ctr" rtl="0" fontAlgn="base">
        <a:spcBef>
          <a:spcPct val="0"/>
        </a:spcBef>
        <a:spcAft>
          <a:spcPct val="0"/>
        </a:spcAft>
        <a:defRPr sz="6600">
          <a:solidFill>
            <a:schemeClr val="tx1"/>
          </a:solidFill>
          <a:latin typeface="Calibri" pitchFamily="34" charset="0"/>
        </a:defRPr>
      </a:lvl7pPr>
      <a:lvl8pPr marL="2057400" algn="ctr" rtl="0" fontAlgn="base">
        <a:spcBef>
          <a:spcPct val="0"/>
        </a:spcBef>
        <a:spcAft>
          <a:spcPct val="0"/>
        </a:spcAft>
        <a:defRPr sz="6600">
          <a:solidFill>
            <a:schemeClr val="tx1"/>
          </a:solidFill>
          <a:latin typeface="Calibri" pitchFamily="34" charset="0"/>
        </a:defRPr>
      </a:lvl8pPr>
      <a:lvl9pPr marL="2743200" algn="ctr" rtl="0" fontAlgn="base">
        <a:spcBef>
          <a:spcPct val="0"/>
        </a:spcBef>
        <a:spcAft>
          <a:spcPct val="0"/>
        </a:spcAft>
        <a:defRPr sz="6600">
          <a:solidFill>
            <a:schemeClr val="tx1"/>
          </a:solidFill>
          <a:latin typeface="Calibri" pitchFamily="34" charset="0"/>
        </a:defRPr>
      </a:lvl9pPr>
    </p:titleStyle>
    <p:bodyStyle>
      <a:lvl1pPr marL="514350" indent="-514350" algn="l" rtl="0" eaLnBrk="0" fontAlgn="base" hangingPunct="0">
        <a:spcBef>
          <a:spcPct val="20000"/>
        </a:spcBef>
        <a:spcAft>
          <a:spcPct val="0"/>
        </a:spcAft>
        <a:buFont typeface="Arial" panose="020B0604020202020204" pitchFamily="34" charset="0"/>
        <a:buChar char="•"/>
        <a:defRPr sz="4800" kern="1200">
          <a:solidFill>
            <a:schemeClr val="tx1"/>
          </a:solidFill>
          <a:latin typeface="+mn-lt"/>
          <a:ea typeface="+mn-ea"/>
          <a:cs typeface="+mn-cs"/>
        </a:defRPr>
      </a:lvl1pPr>
      <a:lvl2pPr marL="1114425" indent="-428625" algn="l" rtl="0" eaLnBrk="0" fontAlgn="base" hangingPunct="0">
        <a:spcBef>
          <a:spcPct val="20000"/>
        </a:spcBef>
        <a:spcAft>
          <a:spcPct val="0"/>
        </a:spcAft>
        <a:buFont typeface="Arial" panose="020B0604020202020204" pitchFamily="34" charset="0"/>
        <a:buChar char="–"/>
        <a:defRPr sz="4200" kern="1200">
          <a:solidFill>
            <a:schemeClr val="tx1"/>
          </a:solidFill>
          <a:latin typeface="+mn-lt"/>
          <a:ea typeface="+mn-ea"/>
          <a:cs typeface="+mn-cs"/>
        </a:defRPr>
      </a:lvl2pPr>
      <a:lvl3pPr marL="1714500" indent="-342900" algn="l" rtl="0" eaLnBrk="0" fontAlgn="base" hangingPunct="0">
        <a:spcBef>
          <a:spcPct val="20000"/>
        </a:spcBef>
        <a:spcAft>
          <a:spcPct val="0"/>
        </a:spcAft>
        <a:buFont typeface="Arial" panose="020B0604020202020204" pitchFamily="34" charset="0"/>
        <a:buChar char="•"/>
        <a:defRPr sz="3600" kern="1200">
          <a:solidFill>
            <a:schemeClr val="tx1"/>
          </a:solidFill>
          <a:latin typeface="+mn-lt"/>
          <a:ea typeface="+mn-ea"/>
          <a:cs typeface="+mn-cs"/>
        </a:defRPr>
      </a:lvl3pPr>
      <a:lvl4pPr marL="2400300" indent="-342900" algn="l" rtl="0" eaLnBrk="0" fontAlgn="base" hangingPunct="0">
        <a:spcBef>
          <a:spcPct val="20000"/>
        </a:spcBef>
        <a:spcAft>
          <a:spcPct val="0"/>
        </a:spcAft>
        <a:buFont typeface="Arial" panose="020B0604020202020204" pitchFamily="34" charset="0"/>
        <a:buChar char="–"/>
        <a:defRPr sz="3000" kern="1200">
          <a:solidFill>
            <a:schemeClr val="tx1"/>
          </a:solidFill>
          <a:latin typeface="+mn-lt"/>
          <a:ea typeface="+mn-ea"/>
          <a:cs typeface="+mn-cs"/>
        </a:defRPr>
      </a:lvl4pPr>
      <a:lvl5pPr marL="3086100" indent="-342900" algn="l" rtl="0" eaLnBrk="0" fontAlgn="base" hangingPunct="0">
        <a:spcBef>
          <a:spcPct val="20000"/>
        </a:spcBef>
        <a:spcAft>
          <a:spcPct val="0"/>
        </a:spcAft>
        <a:buFont typeface="Arial" panose="020B0604020202020204"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1" y="547689"/>
            <a:ext cx="15773401" cy="1988344"/>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1" y="2738438"/>
            <a:ext cx="15773401" cy="6527007"/>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1" y="9534527"/>
            <a:ext cx="4114800" cy="547687"/>
          </a:xfrm>
          <a:prstGeom prst="rect">
            <a:avLst/>
          </a:prstGeom>
        </p:spPr>
        <p:txBody>
          <a:bodyPr vert="horz" lIns="91440" tIns="45720" rIns="91440" bIns="45720" rtlCol="0" anchor="ctr"/>
          <a:lstStyle>
            <a:lvl1pPr algn="l">
              <a:defRPr sz="1798">
                <a:solidFill>
                  <a:schemeClr val="tx1">
                    <a:tint val="75000"/>
                  </a:schemeClr>
                </a:solidFill>
              </a:defRPr>
            </a:lvl1pPr>
          </a:lstStyle>
          <a:p>
            <a:fld id="{D1D3BADC-D1F4-4DC1-852B-2012506F6467}" type="datetimeFigureOut">
              <a:rPr lang="zh-CN" altLang="en-US" smtClean="0">
                <a:solidFill>
                  <a:prstClr val="black">
                    <a:tint val="75000"/>
                  </a:prstClr>
                </a:solidFill>
              </a:rPr>
              <a:pPr/>
              <a:t>2024/8/30</a:t>
            </a:fld>
            <a:endParaRPr lang="zh-CN" altLang="en-US">
              <a:solidFill>
                <a:prstClr val="black">
                  <a:tint val="75000"/>
                </a:prstClr>
              </a:solidFill>
            </a:endParaRPr>
          </a:p>
        </p:txBody>
      </p:sp>
      <p:sp>
        <p:nvSpPr>
          <p:cNvPr id="5" name="页脚占位符 4"/>
          <p:cNvSpPr>
            <a:spLocks noGrp="1"/>
          </p:cNvSpPr>
          <p:nvPr>
            <p:ph type="ftr" sz="quarter" idx="3"/>
          </p:nvPr>
        </p:nvSpPr>
        <p:spPr>
          <a:xfrm>
            <a:off x="6057900" y="9534527"/>
            <a:ext cx="6172201" cy="547687"/>
          </a:xfrm>
          <a:prstGeom prst="rect">
            <a:avLst/>
          </a:prstGeom>
        </p:spPr>
        <p:txBody>
          <a:bodyPr vert="horz" lIns="91440" tIns="45720" rIns="91440" bIns="45720" rtlCol="0" anchor="ctr"/>
          <a:lstStyle>
            <a:lvl1pPr algn="ctr">
              <a:defRPr sz="1798">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12915900" y="9534527"/>
            <a:ext cx="4114800" cy="547687"/>
          </a:xfrm>
          <a:prstGeom prst="rect">
            <a:avLst/>
          </a:prstGeom>
        </p:spPr>
        <p:txBody>
          <a:bodyPr vert="horz" lIns="91440" tIns="45720" rIns="91440" bIns="45720" rtlCol="0" anchor="ctr"/>
          <a:lstStyle>
            <a:lvl1pPr algn="r">
              <a:defRPr sz="1798">
                <a:solidFill>
                  <a:schemeClr val="tx1">
                    <a:tint val="75000"/>
                  </a:schemeClr>
                </a:solidFill>
              </a:defRPr>
            </a:lvl1pPr>
          </a:lstStyle>
          <a:p>
            <a:fld id="{30091F8E-547F-4A88-AEEE-B65970F2C04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475332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69391" rtl="0" eaLnBrk="1" latinLnBrk="0" hangingPunct="1">
        <a:lnSpc>
          <a:spcPct val="90000"/>
        </a:lnSpc>
        <a:spcBef>
          <a:spcPct val="0"/>
        </a:spcBef>
        <a:buNone/>
        <a:defRPr sz="6590" kern="1200">
          <a:solidFill>
            <a:schemeClr val="tx1"/>
          </a:solidFill>
          <a:latin typeface="+mj-lt"/>
          <a:ea typeface="+mj-ea"/>
          <a:cs typeface="+mj-cs"/>
        </a:defRPr>
      </a:lvl1pPr>
    </p:titleStyle>
    <p:bodyStyle>
      <a:lvl1pPr marL="342347" indent="-342347" algn="l" defTabSz="1369391" rtl="0" eaLnBrk="1" latinLnBrk="0" hangingPunct="1">
        <a:lnSpc>
          <a:spcPct val="90000"/>
        </a:lnSpc>
        <a:spcBef>
          <a:spcPts val="1497"/>
        </a:spcBef>
        <a:buFont typeface="Arial" panose="020B0604020202020204" pitchFamily="34" charset="0"/>
        <a:buChar char="•"/>
        <a:defRPr sz="4194" kern="1200">
          <a:solidFill>
            <a:schemeClr val="tx1"/>
          </a:solidFill>
          <a:latin typeface="+mn-lt"/>
          <a:ea typeface="+mn-ea"/>
          <a:cs typeface="+mn-cs"/>
        </a:defRPr>
      </a:lvl1pPr>
      <a:lvl2pPr marL="1027043" indent="-342347" algn="l" defTabSz="1369391" rtl="0" eaLnBrk="1" latinLnBrk="0" hangingPunct="1">
        <a:lnSpc>
          <a:spcPct val="90000"/>
        </a:lnSpc>
        <a:spcBef>
          <a:spcPts val="749"/>
        </a:spcBef>
        <a:buFont typeface="Arial" panose="020B0604020202020204" pitchFamily="34" charset="0"/>
        <a:buChar char="•"/>
        <a:defRPr sz="3594" kern="1200">
          <a:solidFill>
            <a:schemeClr val="tx1"/>
          </a:solidFill>
          <a:latin typeface="+mn-lt"/>
          <a:ea typeface="+mn-ea"/>
          <a:cs typeface="+mn-cs"/>
        </a:defRPr>
      </a:lvl2pPr>
      <a:lvl3pPr marL="1711738" indent="-342347" algn="l" defTabSz="1369391" rtl="0" eaLnBrk="1" latinLnBrk="0" hangingPunct="1">
        <a:lnSpc>
          <a:spcPct val="90000"/>
        </a:lnSpc>
        <a:spcBef>
          <a:spcPts val="749"/>
        </a:spcBef>
        <a:buFont typeface="Arial" panose="020B0604020202020204" pitchFamily="34" charset="0"/>
        <a:buChar char="•"/>
        <a:defRPr sz="2996" kern="1200">
          <a:solidFill>
            <a:schemeClr val="tx1"/>
          </a:solidFill>
          <a:latin typeface="+mn-lt"/>
          <a:ea typeface="+mn-ea"/>
          <a:cs typeface="+mn-cs"/>
        </a:defRPr>
      </a:lvl3pPr>
      <a:lvl4pPr marL="2396433" indent="-342347" algn="l" defTabSz="1369391" rtl="0" eaLnBrk="1" latinLnBrk="0" hangingPunct="1">
        <a:lnSpc>
          <a:spcPct val="90000"/>
        </a:lnSpc>
        <a:spcBef>
          <a:spcPts val="749"/>
        </a:spcBef>
        <a:buFont typeface="Arial" panose="020B0604020202020204" pitchFamily="34" charset="0"/>
        <a:buChar char="•"/>
        <a:defRPr sz="2695" kern="1200">
          <a:solidFill>
            <a:schemeClr val="tx1"/>
          </a:solidFill>
          <a:latin typeface="+mn-lt"/>
          <a:ea typeface="+mn-ea"/>
          <a:cs typeface="+mn-cs"/>
        </a:defRPr>
      </a:lvl4pPr>
      <a:lvl5pPr marL="3081129" indent="-342347" algn="l" defTabSz="1369391" rtl="0" eaLnBrk="1" latinLnBrk="0" hangingPunct="1">
        <a:lnSpc>
          <a:spcPct val="90000"/>
        </a:lnSpc>
        <a:spcBef>
          <a:spcPts val="749"/>
        </a:spcBef>
        <a:buFont typeface="Arial" panose="020B0604020202020204" pitchFamily="34" charset="0"/>
        <a:buChar char="•"/>
        <a:defRPr sz="2695" kern="1200">
          <a:solidFill>
            <a:schemeClr val="tx1"/>
          </a:solidFill>
          <a:latin typeface="+mn-lt"/>
          <a:ea typeface="+mn-ea"/>
          <a:cs typeface="+mn-cs"/>
        </a:defRPr>
      </a:lvl5pPr>
      <a:lvl6pPr marL="3765823" indent="-342347" algn="l" defTabSz="1369391" rtl="0" eaLnBrk="1" latinLnBrk="0" hangingPunct="1">
        <a:lnSpc>
          <a:spcPct val="90000"/>
        </a:lnSpc>
        <a:spcBef>
          <a:spcPts val="749"/>
        </a:spcBef>
        <a:buFont typeface="Arial" panose="020B0604020202020204" pitchFamily="34" charset="0"/>
        <a:buChar char="•"/>
        <a:defRPr sz="2695" kern="1200">
          <a:solidFill>
            <a:schemeClr val="tx1"/>
          </a:solidFill>
          <a:latin typeface="+mn-lt"/>
          <a:ea typeface="+mn-ea"/>
          <a:cs typeface="+mn-cs"/>
        </a:defRPr>
      </a:lvl6pPr>
      <a:lvl7pPr marL="4450518" indent="-342347" algn="l" defTabSz="1369391" rtl="0" eaLnBrk="1" latinLnBrk="0" hangingPunct="1">
        <a:lnSpc>
          <a:spcPct val="90000"/>
        </a:lnSpc>
        <a:spcBef>
          <a:spcPts val="749"/>
        </a:spcBef>
        <a:buFont typeface="Arial" panose="020B0604020202020204" pitchFamily="34" charset="0"/>
        <a:buChar char="•"/>
        <a:defRPr sz="2695" kern="1200">
          <a:solidFill>
            <a:schemeClr val="tx1"/>
          </a:solidFill>
          <a:latin typeface="+mn-lt"/>
          <a:ea typeface="+mn-ea"/>
          <a:cs typeface="+mn-cs"/>
        </a:defRPr>
      </a:lvl7pPr>
      <a:lvl8pPr marL="5135214" indent="-342347" algn="l" defTabSz="1369391" rtl="0" eaLnBrk="1" latinLnBrk="0" hangingPunct="1">
        <a:lnSpc>
          <a:spcPct val="90000"/>
        </a:lnSpc>
        <a:spcBef>
          <a:spcPts val="749"/>
        </a:spcBef>
        <a:buFont typeface="Arial" panose="020B0604020202020204" pitchFamily="34" charset="0"/>
        <a:buChar char="•"/>
        <a:defRPr sz="2695" kern="1200">
          <a:solidFill>
            <a:schemeClr val="tx1"/>
          </a:solidFill>
          <a:latin typeface="+mn-lt"/>
          <a:ea typeface="+mn-ea"/>
          <a:cs typeface="+mn-cs"/>
        </a:defRPr>
      </a:lvl8pPr>
      <a:lvl9pPr marL="5819909" indent="-342347" algn="l" defTabSz="1369391" rtl="0" eaLnBrk="1" latinLnBrk="0" hangingPunct="1">
        <a:lnSpc>
          <a:spcPct val="90000"/>
        </a:lnSpc>
        <a:spcBef>
          <a:spcPts val="749"/>
        </a:spcBef>
        <a:buFont typeface="Arial" panose="020B0604020202020204" pitchFamily="34" charset="0"/>
        <a:buChar char="•"/>
        <a:defRPr sz="2695" kern="1200">
          <a:solidFill>
            <a:schemeClr val="tx1"/>
          </a:solidFill>
          <a:latin typeface="+mn-lt"/>
          <a:ea typeface="+mn-ea"/>
          <a:cs typeface="+mn-cs"/>
        </a:defRPr>
      </a:lvl9pPr>
    </p:bodyStyle>
    <p:otherStyle>
      <a:defPPr>
        <a:defRPr lang="zh-CN"/>
      </a:defPPr>
      <a:lvl1pPr marL="0" algn="l" defTabSz="1369391" rtl="0" eaLnBrk="1" latinLnBrk="0" hangingPunct="1">
        <a:defRPr sz="2695" kern="1200">
          <a:solidFill>
            <a:schemeClr val="tx1"/>
          </a:solidFill>
          <a:latin typeface="+mn-lt"/>
          <a:ea typeface="+mn-ea"/>
          <a:cs typeface="+mn-cs"/>
        </a:defRPr>
      </a:lvl1pPr>
      <a:lvl2pPr marL="684695" algn="l" defTabSz="1369391" rtl="0" eaLnBrk="1" latinLnBrk="0" hangingPunct="1">
        <a:defRPr sz="2695" kern="1200">
          <a:solidFill>
            <a:schemeClr val="tx1"/>
          </a:solidFill>
          <a:latin typeface="+mn-lt"/>
          <a:ea typeface="+mn-ea"/>
          <a:cs typeface="+mn-cs"/>
        </a:defRPr>
      </a:lvl2pPr>
      <a:lvl3pPr marL="1369391" algn="l" defTabSz="1369391" rtl="0" eaLnBrk="1" latinLnBrk="0" hangingPunct="1">
        <a:defRPr sz="2695" kern="1200">
          <a:solidFill>
            <a:schemeClr val="tx1"/>
          </a:solidFill>
          <a:latin typeface="+mn-lt"/>
          <a:ea typeface="+mn-ea"/>
          <a:cs typeface="+mn-cs"/>
        </a:defRPr>
      </a:lvl3pPr>
      <a:lvl4pPr marL="2054085" algn="l" defTabSz="1369391" rtl="0" eaLnBrk="1" latinLnBrk="0" hangingPunct="1">
        <a:defRPr sz="2695" kern="1200">
          <a:solidFill>
            <a:schemeClr val="tx1"/>
          </a:solidFill>
          <a:latin typeface="+mn-lt"/>
          <a:ea typeface="+mn-ea"/>
          <a:cs typeface="+mn-cs"/>
        </a:defRPr>
      </a:lvl4pPr>
      <a:lvl5pPr marL="2738780" algn="l" defTabSz="1369391" rtl="0" eaLnBrk="1" latinLnBrk="0" hangingPunct="1">
        <a:defRPr sz="2695" kern="1200">
          <a:solidFill>
            <a:schemeClr val="tx1"/>
          </a:solidFill>
          <a:latin typeface="+mn-lt"/>
          <a:ea typeface="+mn-ea"/>
          <a:cs typeface="+mn-cs"/>
        </a:defRPr>
      </a:lvl5pPr>
      <a:lvl6pPr marL="3423476" algn="l" defTabSz="1369391" rtl="0" eaLnBrk="1" latinLnBrk="0" hangingPunct="1">
        <a:defRPr sz="2695" kern="1200">
          <a:solidFill>
            <a:schemeClr val="tx1"/>
          </a:solidFill>
          <a:latin typeface="+mn-lt"/>
          <a:ea typeface="+mn-ea"/>
          <a:cs typeface="+mn-cs"/>
        </a:defRPr>
      </a:lvl6pPr>
      <a:lvl7pPr marL="4108171" algn="l" defTabSz="1369391" rtl="0" eaLnBrk="1" latinLnBrk="0" hangingPunct="1">
        <a:defRPr sz="2695" kern="1200">
          <a:solidFill>
            <a:schemeClr val="tx1"/>
          </a:solidFill>
          <a:latin typeface="+mn-lt"/>
          <a:ea typeface="+mn-ea"/>
          <a:cs typeface="+mn-cs"/>
        </a:defRPr>
      </a:lvl7pPr>
      <a:lvl8pPr marL="4792867" algn="l" defTabSz="1369391" rtl="0" eaLnBrk="1" latinLnBrk="0" hangingPunct="1">
        <a:defRPr sz="2695" kern="1200">
          <a:solidFill>
            <a:schemeClr val="tx1"/>
          </a:solidFill>
          <a:latin typeface="+mn-lt"/>
          <a:ea typeface="+mn-ea"/>
          <a:cs typeface="+mn-cs"/>
        </a:defRPr>
      </a:lvl8pPr>
      <a:lvl9pPr marL="5477561" algn="l" defTabSz="1369391" rtl="0" eaLnBrk="1" latinLnBrk="0" hangingPunct="1">
        <a:defRPr sz="269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10.sv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34.emf"/><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34.emf"/><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44.jpg"/><Relationship Id="rId4" Type="http://schemas.openxmlformats.org/officeDocument/2006/relationships/image" Target="../media/image43.jpg"/></Relationships>
</file>

<file path=ppt/slides/_rels/slide15.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50.jpeg"/><Relationship Id="rId3" Type="http://schemas.openxmlformats.org/officeDocument/2006/relationships/image" Target="../media/image8.svg"/><Relationship Id="rId12" Type="http://schemas.openxmlformats.org/officeDocument/2006/relationships/image" Target="../media/image49.jpeg"/><Relationship Id="rId2" Type="http://schemas.openxmlformats.org/officeDocument/2006/relationships/image" Target="../media/image37.png"/><Relationship Id="rId1" Type="http://schemas.openxmlformats.org/officeDocument/2006/relationships/slideLayout" Target="../slideLayouts/slideLayout7.xml"/><Relationship Id="rId11" Type="http://schemas.openxmlformats.org/officeDocument/2006/relationships/image" Target="../media/image48.png"/><Relationship Id="rId10" Type="http://schemas.openxmlformats.org/officeDocument/2006/relationships/image" Target="../media/image47.jpeg"/><Relationship Id="rId4" Type="http://schemas.openxmlformats.org/officeDocument/2006/relationships/image" Target="../media/image45.png"/><Relationship Id="rId9" Type="http://schemas.openxmlformats.org/officeDocument/2006/relationships/image" Target="../media/image46.jpeg"/><Relationship Id="rId14" Type="http://schemas.openxmlformats.org/officeDocument/2006/relationships/image" Target="../media/image51.png"/></Relationships>
</file>

<file path=ppt/slides/_rels/slide16.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8.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10.sv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8.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10.sv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8.svg"/><Relationship Id="rId7" Type="http://schemas.openxmlformats.org/officeDocument/2006/relationships/image" Target="../media/image32.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30.svg"/><Relationship Id="rId10" Type="http://schemas.openxmlformats.org/officeDocument/2006/relationships/image" Target="../media/image55.jpeg"/><Relationship Id="rId4" Type="http://schemas.openxmlformats.org/officeDocument/2006/relationships/image" Target="../media/image52.png"/><Relationship Id="rId9" Type="http://schemas.openxmlformats.org/officeDocument/2006/relationships/image" Target="../media/image49.jpeg"/></Relationships>
</file>

<file path=ppt/slides/_rels/slide1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4.svg"/><Relationship Id="rId9"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8.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10.svg"/><Relationship Id="rId4" Type="http://schemas.openxmlformats.org/officeDocument/2006/relationships/image" Target="../media/image38.png"/><Relationship Id="rId9" Type="http://schemas.openxmlformats.org/officeDocument/2006/relationships/image" Target="../media/image61.jpg"/></Relationships>
</file>

<file path=ppt/slides/_rels/slide23.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10.sv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54.jpeg"/><Relationship Id="rId3" Type="http://schemas.openxmlformats.org/officeDocument/2006/relationships/image" Target="../media/image8.svg"/><Relationship Id="rId7" Type="http://schemas.openxmlformats.org/officeDocument/2006/relationships/image" Target="../media/image10.svg"/><Relationship Id="rId12" Type="http://schemas.openxmlformats.org/officeDocument/2006/relationships/image" Target="../media/image22.svg"/><Relationship Id="rId2" Type="http://schemas.openxmlformats.org/officeDocument/2006/relationships/image" Target="../media/image37.png"/><Relationship Id="rId1" Type="http://schemas.openxmlformats.org/officeDocument/2006/relationships/slideLayout" Target="../slideLayouts/slideLayout7.xml"/><Relationship Id="rId11" Type="http://schemas.openxmlformats.org/officeDocument/2006/relationships/image" Target="../media/image64.png"/><Relationship Id="rId5" Type="http://schemas.openxmlformats.org/officeDocument/2006/relationships/image" Target="../media/image18.svg"/><Relationship Id="rId10" Type="http://schemas.openxmlformats.org/officeDocument/2006/relationships/image" Target="../media/image63.png"/><Relationship Id="rId4" Type="http://schemas.openxmlformats.org/officeDocument/2006/relationships/image" Target="../media/image38.png"/><Relationship Id="rId9" Type="http://schemas.openxmlformats.org/officeDocument/2006/relationships/image" Target="../media/image20.svg"/></Relationships>
</file>

<file path=ppt/slides/_rels/slide2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8.svg"/><Relationship Id="rId7" Type="http://schemas.openxmlformats.org/officeDocument/2006/relationships/image" Target="../media/image10.svg"/><Relationship Id="rId12" Type="http://schemas.openxmlformats.org/officeDocument/2006/relationships/image" Target="../media/image65.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22.svg"/><Relationship Id="rId5" Type="http://schemas.openxmlformats.org/officeDocument/2006/relationships/image" Target="../media/image18.svg"/><Relationship Id="rId10"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20.svg"/></Relationships>
</file>

<file path=ppt/slides/_rels/slide26.xml.rels><?xml version="1.0" encoding="UTF-8" standalone="yes"?>
<Relationships xmlns="http://schemas.openxmlformats.org/package/2006/relationships"><Relationship Id="rId13" Type="http://schemas.openxmlformats.org/officeDocument/2006/relationships/image" Target="../media/image55.jpeg"/><Relationship Id="rId3" Type="http://schemas.openxmlformats.org/officeDocument/2006/relationships/image" Target="../media/image8.svg"/><Relationship Id="rId12" Type="http://schemas.openxmlformats.org/officeDocument/2006/relationships/image" Target="../media/image38.png"/><Relationship Id="rId7" Type="http://schemas.openxmlformats.org/officeDocument/2006/relationships/image" Target="../media/image10.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22.svg"/><Relationship Id="rId5" Type="http://schemas.openxmlformats.org/officeDocument/2006/relationships/image" Target="../media/image18.svg"/><Relationship Id="rId10"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20.svg"/></Relationships>
</file>

<file path=ppt/slides/_rels/slide2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8.svg"/><Relationship Id="rId7" Type="http://schemas.openxmlformats.org/officeDocument/2006/relationships/image" Target="../media/image32.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30.svg"/><Relationship Id="rId4" Type="http://schemas.openxmlformats.org/officeDocument/2006/relationships/image" Target="../media/image52.png"/><Relationship Id="rId9" Type="http://schemas.openxmlformats.org/officeDocument/2006/relationships/image" Target="../media/image46.jpeg"/></Relationships>
</file>

<file path=ppt/slides/_rels/slide2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34.emf"/></Relationships>
</file>

<file path=ppt/slides/_rels/slide29.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8.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10.svg"/><Relationship Id="rId4" Type="http://schemas.openxmlformats.org/officeDocument/2006/relationships/image" Target="../media/image38.png"/><Relationship Id="rId9" Type="http://schemas.openxmlformats.org/officeDocument/2006/relationships/image" Target="../media/image67.png"/></Relationships>
</file>

<file path=ppt/slides/_rels/slide3.xml.rels><?xml version="1.0" encoding="UTF-8" standalone="yes"?>
<Relationships xmlns="http://schemas.openxmlformats.org/package/2006/relationships"><Relationship Id="rId13"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4.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14" Type="http://schemas.openxmlformats.org/officeDocument/2006/relationships/image" Target="../media/image29.png"/></Relationships>
</file>

<file path=ppt/slides/_rels/slide3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8.svg"/><Relationship Id="rId7" Type="http://schemas.openxmlformats.org/officeDocument/2006/relationships/image" Target="../media/image10.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22.svg"/><Relationship Id="rId5" Type="http://schemas.openxmlformats.org/officeDocument/2006/relationships/image" Target="../media/image18.svg"/><Relationship Id="rId10"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20.svg"/></Relationships>
</file>

<file path=ppt/slides/_rels/slide31.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10.svg"/><Relationship Id="rId7" Type="http://schemas.openxmlformats.org/officeDocument/2006/relationships/image" Target="../media/image16.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8.svg"/><Relationship Id="rId4" Type="http://schemas.openxmlformats.org/officeDocument/2006/relationships/image" Target="../media/image37.png"/><Relationship Id="rId9" Type="http://schemas.openxmlformats.org/officeDocument/2006/relationships/image" Target="../media/image48.png"/></Relationships>
</file>

<file path=ppt/slides/_rels/slide3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10.svg"/><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4.svg"/><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8.svg"/><Relationship Id="rId7" Type="http://schemas.openxmlformats.org/officeDocument/2006/relationships/image" Target="../media/image32.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30.sv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10.svg"/><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8.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10.svg"/><Relationship Id="rId10" Type="http://schemas.openxmlformats.org/officeDocument/2006/relationships/image" Target="../media/image37.png"/><Relationship Id="rId9" Type="http://schemas.openxmlformats.org/officeDocument/2006/relationships/image" Target="../media/image69.jpeg"/></Relationships>
</file>

<file path=ppt/slides/_rels/slide37.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71.png"/><Relationship Id="rId5" Type="http://schemas.openxmlformats.org/officeDocument/2006/relationships/tags" Target="../tags/tag5.xml"/><Relationship Id="rId10" Type="http://schemas.openxmlformats.org/officeDocument/2006/relationships/image" Target="../media/image70.png"/><Relationship Id="rId4" Type="http://schemas.openxmlformats.org/officeDocument/2006/relationships/tags" Target="../tags/tag4.xml"/><Relationship Id="rId9"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10.svg"/><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8.sv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0.xml"/><Relationship Id="rId5" Type="http://schemas.openxmlformats.org/officeDocument/2006/relationships/image" Target="../media/image31.png"/><Relationship Id="rId4" Type="http://schemas.openxmlformats.org/officeDocument/2006/relationships/image" Target="../media/image30.png"/></Relationships>
</file>

<file path=ppt/slides/_rels/slide40.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8.svg"/><Relationship Id="rId7" Type="http://schemas.openxmlformats.org/officeDocument/2006/relationships/image" Target="../media/image32.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30.svg"/><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10.svg"/><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4.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10.svg"/><Relationship Id="rId4" Type="http://schemas.openxmlformats.org/officeDocument/2006/relationships/image" Target="../media/image38.png"/></Relationships>
</file>

<file path=ppt/slides/_rels/slide43.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6.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8.svg"/><Relationship Id="rId4" Type="http://schemas.openxmlformats.org/officeDocument/2006/relationships/image" Target="../media/image37.png"/></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45.xml.rels><?xml version="1.0" encoding="UTF-8" standalone="yes"?>
<Relationships xmlns="http://schemas.openxmlformats.org/package/2006/relationships"><Relationship Id="rId13"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4.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14" Type="http://schemas.openxmlformats.org/officeDocument/2006/relationships/image" Target="../media/image29.png"/></Relationships>
</file>

<file path=ppt/slides/_rels/slide46.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8.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10.svg"/><Relationship Id="rId4" Type="http://schemas.openxmlformats.org/officeDocument/2006/relationships/image" Target="../media/image38.png"/></Relationships>
</file>

<file path=ppt/slides/_rels/slide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4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38.png"/></Relationships>
</file>

<file path=ppt/slides/_rels/slide49.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4.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10.svg"/><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jpg"/><Relationship Id="rId4" Type="http://schemas.openxmlformats.org/officeDocument/2006/relationships/image" Target="../media/image34.emf"/></Relationships>
</file>

<file path=ppt/slides/_rels/slide5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41.svg"/><Relationship Id="rId4" Type="http://schemas.openxmlformats.org/officeDocument/2006/relationships/image" Target="../media/image74.png"/><Relationship Id="rId9" Type="http://schemas.openxmlformats.org/officeDocument/2006/relationships/image" Target="../media/image16.sv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6.jpg"/><Relationship Id="rId4" Type="http://schemas.openxmlformats.org/officeDocument/2006/relationships/image" Target="../media/image34.emf"/></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34.emf"/></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jpg"/><Relationship Id="rId4" Type="http://schemas.openxmlformats.org/officeDocument/2006/relationships/image" Target="../media/image34.emf"/></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0.xml"/><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BÃ i vÄn máº«u lá»p 9: Cáº£m nháº­n ná»i oan khuáº¥t cá»§a VÅ© NÆ°Æ¡ng trong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2" y="0"/>
            <a:ext cx="18290382"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8180722" y="627581"/>
            <a:ext cx="10033516" cy="2554545"/>
          </a:xfrm>
          <a:prstGeom prst="rect">
            <a:avLst/>
          </a:prstGeom>
        </p:spPr>
        <p:txBody>
          <a:bodyPr wrap="none">
            <a:spAutoFit/>
          </a:bodyPr>
          <a:lstStyle/>
          <a:p>
            <a:pPr algn="ctr" eaLnBrk="0" fontAlgn="base" hangingPunct="0">
              <a:spcBef>
                <a:spcPct val="0"/>
              </a:spcBef>
              <a:spcAft>
                <a:spcPct val="0"/>
              </a:spcAft>
              <a:defRPr/>
            </a:pPr>
            <a:r>
              <a:rPr lang="en-US" sz="8000" b="1" dirty="0" err="1">
                <a:solidFill>
                  <a:schemeClr val="bg1"/>
                </a:solidFill>
                <a:effectLst>
                  <a:glow rad="139700">
                    <a:srgbClr val="4BACC6">
                      <a:satMod val="175000"/>
                      <a:alpha val="40000"/>
                    </a:srgbClr>
                  </a:glow>
                  <a:reflection blurRad="6350" stA="55000" endA="300" endPos="45500" dir="5400000" sy="-100000" algn="bl" rotWithShape="0"/>
                </a:effectLst>
                <a:latin typeface="Times New Roman" panose="02020603050405020304" pitchFamily="18" charset="0"/>
                <a:cs typeface="Times New Roman" panose="02020603050405020304" pitchFamily="18" charset="0"/>
              </a:rPr>
              <a:t>Chuyện</a:t>
            </a:r>
            <a:r>
              <a:rPr lang="en-US" sz="8000" b="1" dirty="0">
                <a:solidFill>
                  <a:schemeClr val="bg1"/>
                </a:solidFill>
                <a:effectLst>
                  <a:glow rad="139700">
                    <a:srgbClr val="4BACC6">
                      <a:satMod val="175000"/>
                      <a:alpha val="40000"/>
                    </a:srgbClr>
                  </a:glo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8000" b="1" dirty="0" err="1">
                <a:solidFill>
                  <a:schemeClr val="bg1"/>
                </a:solidFill>
                <a:effectLst>
                  <a:glow rad="139700">
                    <a:srgbClr val="4BACC6">
                      <a:satMod val="175000"/>
                      <a:alpha val="40000"/>
                    </a:srgbClr>
                  </a:glow>
                  <a:reflection blurRad="6350" stA="55000" endA="300" endPos="45500" dir="5400000" sy="-100000" algn="bl" rotWithShape="0"/>
                </a:effectLst>
                <a:latin typeface="Times New Roman" panose="02020603050405020304" pitchFamily="18" charset="0"/>
                <a:cs typeface="Times New Roman" panose="02020603050405020304" pitchFamily="18" charset="0"/>
              </a:rPr>
              <a:t>người</a:t>
            </a:r>
            <a:r>
              <a:rPr lang="en-US" sz="8000" b="1" dirty="0">
                <a:solidFill>
                  <a:schemeClr val="bg1"/>
                </a:solidFill>
                <a:effectLst>
                  <a:glow rad="139700">
                    <a:srgbClr val="4BACC6">
                      <a:satMod val="175000"/>
                      <a:alpha val="40000"/>
                    </a:srgbClr>
                  </a:glow>
                  <a:reflection blurRad="6350" stA="55000" endA="300" endPos="45500" dir="5400000" sy="-100000" algn="bl" rotWithShape="0"/>
                </a:effectLst>
                <a:latin typeface="Times New Roman" panose="02020603050405020304" pitchFamily="18" charset="0"/>
                <a:cs typeface="Times New Roman" panose="02020603050405020304" pitchFamily="18" charset="0"/>
              </a:rPr>
              <a:t> con </a:t>
            </a:r>
            <a:r>
              <a:rPr lang="en-US" sz="8000" b="1" dirty="0" err="1">
                <a:solidFill>
                  <a:schemeClr val="bg1"/>
                </a:solidFill>
                <a:effectLst>
                  <a:glow rad="139700">
                    <a:srgbClr val="4BACC6">
                      <a:satMod val="175000"/>
                      <a:alpha val="40000"/>
                    </a:srgbClr>
                  </a:glow>
                  <a:reflection blurRad="6350" stA="55000" endA="300" endPos="45500" dir="5400000" sy="-100000" algn="bl" rotWithShape="0"/>
                </a:effectLst>
                <a:latin typeface="Times New Roman" panose="02020603050405020304" pitchFamily="18" charset="0"/>
                <a:cs typeface="Times New Roman" panose="02020603050405020304" pitchFamily="18" charset="0"/>
              </a:rPr>
              <a:t>gái</a:t>
            </a:r>
            <a:r>
              <a:rPr lang="en-US" sz="8000" b="1" dirty="0">
                <a:solidFill>
                  <a:schemeClr val="bg1"/>
                </a:solidFill>
                <a:effectLst>
                  <a:glow rad="139700">
                    <a:srgbClr val="4BACC6">
                      <a:satMod val="175000"/>
                      <a:alpha val="40000"/>
                    </a:srgbClr>
                  </a:glo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p>
          <a:p>
            <a:pPr algn="ctr" eaLnBrk="0" fontAlgn="base" hangingPunct="0">
              <a:spcBef>
                <a:spcPct val="0"/>
              </a:spcBef>
              <a:spcAft>
                <a:spcPct val="0"/>
              </a:spcAft>
              <a:defRPr/>
            </a:pPr>
            <a:r>
              <a:rPr lang="en-US" sz="8000" b="1" dirty="0">
                <a:solidFill>
                  <a:schemeClr val="bg1"/>
                </a:solidFill>
                <a:effectLst>
                  <a:glow rad="139700">
                    <a:srgbClr val="4BACC6">
                      <a:satMod val="175000"/>
                      <a:alpha val="40000"/>
                    </a:srgbClr>
                  </a:glow>
                  <a:reflection blurRad="6350" stA="55000" endA="300" endPos="45500" dir="5400000" sy="-100000" algn="bl" rotWithShape="0"/>
                </a:effectLst>
                <a:latin typeface="Times New Roman" panose="02020603050405020304" pitchFamily="18" charset="0"/>
                <a:cs typeface="Times New Roman" panose="02020603050405020304" pitchFamily="18" charset="0"/>
              </a:rPr>
              <a:t>Nam </a:t>
            </a:r>
            <a:r>
              <a:rPr lang="en-US" sz="8000" b="1" dirty="0" err="1">
                <a:solidFill>
                  <a:schemeClr val="bg1"/>
                </a:solidFill>
                <a:effectLst>
                  <a:glow rad="139700">
                    <a:srgbClr val="4BACC6">
                      <a:satMod val="175000"/>
                      <a:alpha val="40000"/>
                    </a:srgbClr>
                  </a:glow>
                  <a:reflection blurRad="6350" stA="55000" endA="300" endPos="45500" dir="5400000" sy="-100000" algn="bl" rotWithShape="0"/>
                </a:effectLst>
                <a:latin typeface="Times New Roman" panose="02020603050405020304" pitchFamily="18" charset="0"/>
                <a:cs typeface="Times New Roman" panose="02020603050405020304" pitchFamily="18" charset="0"/>
              </a:rPr>
              <a:t>Xương</a:t>
            </a:r>
            <a:endParaRPr lang="en-SG" sz="8000" b="1" dirty="0">
              <a:solidFill>
                <a:schemeClr val="bg1"/>
              </a:solidFill>
              <a:effectLst>
                <a:glow rad="139700">
                  <a:srgbClr val="4BACC6">
                    <a:satMod val="175000"/>
                    <a:alpha val="40000"/>
                  </a:srgbClr>
                </a:glow>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sp>
        <p:nvSpPr>
          <p:cNvPr id="16388" name="Text Box 5"/>
          <p:cNvSpPr txBox="1">
            <a:spLocks noChangeArrowheads="1"/>
          </p:cNvSpPr>
          <p:nvPr/>
        </p:nvSpPr>
        <p:spPr bwMode="auto">
          <a:xfrm>
            <a:off x="12039600" y="3602892"/>
            <a:ext cx="680799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pPr>
            <a:r>
              <a:rPr lang="en-US" altLang="en-US" sz="4000" b="1" i="1">
                <a:solidFill>
                  <a:srgbClr val="FFFF00"/>
                </a:solidFill>
                <a:latin typeface="Times New Roman" panose="02020603050405020304" pitchFamily="18" charset="0"/>
                <a:cs typeface="Times New Roman" panose="02020603050405020304" pitchFamily="18" charset="0"/>
              </a:rPr>
              <a:t>( </a:t>
            </a:r>
            <a:r>
              <a:rPr lang="en-US" altLang="en-US" sz="4000" b="1">
                <a:solidFill>
                  <a:srgbClr val="FFFF00"/>
                </a:solidFill>
                <a:latin typeface="Times New Roman" panose="02020603050405020304" pitchFamily="18" charset="0"/>
                <a:cs typeface="Times New Roman" panose="02020603050405020304" pitchFamily="18" charset="0"/>
              </a:rPr>
              <a:t>Trích </a:t>
            </a:r>
            <a:r>
              <a:rPr lang="vi-VN" altLang="en-US" sz="4000" b="1" i="1">
                <a:solidFill>
                  <a:srgbClr val="FFFF00"/>
                </a:solidFill>
                <a:latin typeface="Times New Roman" panose="02020603050405020304" pitchFamily="18" charset="0"/>
                <a:cs typeface="Times New Roman" panose="02020603050405020304" pitchFamily="18" charset="0"/>
              </a:rPr>
              <a:t>Truyền kì mạn Lục</a:t>
            </a:r>
            <a:r>
              <a:rPr lang="en-US" altLang="en-US" sz="4000" b="1" i="1">
                <a:solidFill>
                  <a:srgbClr val="FFFF00"/>
                </a:solidFill>
                <a:latin typeface="Times New Roman" panose="02020603050405020304" pitchFamily="18" charset="0"/>
                <a:cs typeface="Times New Roman" panose="02020603050405020304" pitchFamily="18" charset="0"/>
              </a:rPr>
              <a:t>)</a:t>
            </a:r>
          </a:p>
        </p:txBody>
      </p:sp>
      <p:sp>
        <p:nvSpPr>
          <p:cNvPr id="16389" name="TextBox 2"/>
          <p:cNvSpPr txBox="1">
            <a:spLocks noChangeArrowheads="1"/>
          </p:cNvSpPr>
          <p:nvPr/>
        </p:nvSpPr>
        <p:spPr bwMode="auto">
          <a:xfrm>
            <a:off x="14423232" y="4731545"/>
            <a:ext cx="355097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en-US" sz="4400">
                <a:solidFill>
                  <a:srgbClr val="FFFF00"/>
                </a:solidFill>
                <a:latin typeface="Times New Roman" panose="02020603050405020304" pitchFamily="18" charset="0"/>
                <a:cs typeface="Times New Roman" panose="02020603050405020304" pitchFamily="18" charset="0"/>
              </a:rPr>
              <a:t>NGUYỄN DỮ</a:t>
            </a:r>
          </a:p>
        </p:txBody>
      </p:sp>
    </p:spTree>
    <p:extLst>
      <p:ext uri="{BB962C8B-B14F-4D97-AF65-F5344CB8AC3E}">
        <p14:creationId xmlns:p14="http://schemas.microsoft.com/office/powerpoint/2010/main" val="2184326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741" b="715"/>
          <a:stretch>
            <a:fillRect/>
          </a:stretch>
        </p:blipFill>
        <p:spPr>
          <a:xfrm>
            <a:off x="14844" y="8351"/>
            <a:ext cx="18258312" cy="10270301"/>
          </a:xfrm>
          <a:prstGeom prst="rect">
            <a:avLst/>
          </a:prstGeom>
        </p:spPr>
      </p:pic>
      <p:sp>
        <p:nvSpPr>
          <p:cNvPr id="6" name="Freeform 6"/>
          <p:cNvSpPr/>
          <p:nvPr/>
        </p:nvSpPr>
        <p:spPr>
          <a:xfrm flipH="1">
            <a:off x="14844" y="8350"/>
            <a:ext cx="4147389" cy="3314455"/>
          </a:xfrm>
          <a:custGeom>
            <a:avLst/>
            <a:gdLst/>
            <a:ahLst/>
            <a:cxnLst/>
            <a:rect l="l" t="t" r="r" b="b"/>
            <a:pathLst>
              <a:path w="4154133" h="3319844">
                <a:moveTo>
                  <a:pt x="4154133" y="0"/>
                </a:moveTo>
                <a:lnTo>
                  <a:pt x="0" y="0"/>
                </a:lnTo>
                <a:lnTo>
                  <a:pt x="0" y="3319844"/>
                </a:lnTo>
                <a:lnTo>
                  <a:pt x="4154133" y="3319844"/>
                </a:lnTo>
                <a:lnTo>
                  <a:pt x="4154133" y="0"/>
                </a:lnTo>
                <a:close/>
              </a:path>
            </a:pathLst>
          </a:custGeom>
          <a:blipFill>
            <a:blip r:embed="rId3"/>
            <a:stretch>
              <a:fillRect/>
            </a:stretch>
          </a:blipFill>
        </p:spPr>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1845" y="2095500"/>
            <a:ext cx="7971313" cy="8191500"/>
          </a:xfrm>
          <a:prstGeom prst="rect">
            <a:avLst/>
          </a:prstGeom>
        </p:spPr>
      </p:pic>
      <p:sp>
        <p:nvSpPr>
          <p:cNvPr id="8" name="Freeform 5"/>
          <p:cNvSpPr/>
          <p:nvPr/>
        </p:nvSpPr>
        <p:spPr>
          <a:xfrm>
            <a:off x="12344401" y="8351"/>
            <a:ext cx="6042782" cy="3687350"/>
          </a:xfrm>
          <a:custGeom>
            <a:avLst/>
            <a:gdLst/>
            <a:ahLst/>
            <a:cxnLst/>
            <a:rect l="l" t="t" r="r" b="b"/>
            <a:pathLst>
              <a:path w="7830855" h="6258158">
                <a:moveTo>
                  <a:pt x="0" y="0"/>
                </a:moveTo>
                <a:lnTo>
                  <a:pt x="7830854" y="0"/>
                </a:lnTo>
                <a:lnTo>
                  <a:pt x="7830854" y="6258158"/>
                </a:lnTo>
                <a:lnTo>
                  <a:pt x="0" y="6258158"/>
                </a:lnTo>
                <a:lnTo>
                  <a:pt x="0" y="0"/>
                </a:lnTo>
                <a:close/>
              </a:path>
            </a:pathLst>
          </a:custGeom>
          <a:blipFill>
            <a:blip r:embed="rId3"/>
            <a:stretch>
              <a:fillRect/>
            </a:stretch>
          </a:blipFill>
        </p:spPr>
      </p:sp>
      <p:sp>
        <p:nvSpPr>
          <p:cNvPr id="9" name="Rectangle 8"/>
          <p:cNvSpPr/>
          <p:nvPr/>
        </p:nvSpPr>
        <p:spPr>
          <a:xfrm>
            <a:off x="4776075" y="3948021"/>
            <a:ext cx="8735850" cy="2479015"/>
          </a:xfrm>
          <a:prstGeom prst="rect">
            <a:avLst/>
          </a:prstGeom>
        </p:spPr>
        <p:txBody>
          <a:bodyPr wrap="none">
            <a:prstTxWarp prst="textStop">
              <a:avLst/>
            </a:prstTxWarp>
            <a:spAutoFit/>
          </a:bodyPr>
          <a:lstStyle/>
          <a:p>
            <a:pPr algn="ctr"/>
            <a:r>
              <a:rPr lang="vi-VN" sz="4208" b="1">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rPr>
              <a:t>HOẠT ĐỘNG </a:t>
            </a:r>
            <a:r>
              <a:rPr lang="vi-VN" sz="4208" b="1" smtClean="0">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rPr>
              <a:t>2</a:t>
            </a:r>
            <a:endParaRPr lang="vi-VN" sz="4208" b="1">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endParaRPr>
          </a:p>
          <a:p>
            <a:pPr algn="ctr"/>
            <a:r>
              <a:rPr lang="vi-VN" sz="4208" b="1" spc="-6">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rPr>
              <a:t> </a:t>
            </a:r>
            <a:r>
              <a:rPr lang="vi-VN" sz="4208" b="1" spc="-6" smtClean="0">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rPr>
              <a:t>Hình thành kiến thức</a:t>
            </a:r>
            <a:endParaRPr lang="en-GB" sz="4208">
              <a:solidFill>
                <a:prstClr val="black"/>
              </a:solidFill>
              <a:effectLst>
                <a:glow rad="139700">
                  <a:srgbClr val="C0504D">
                    <a:satMod val="175000"/>
                    <a:alpha val="40000"/>
                  </a:srgbClr>
                </a:glow>
              </a:effectLst>
            </a:endParaRPr>
          </a:p>
        </p:txBody>
      </p:sp>
    </p:spTree>
    <p:extLst>
      <p:ext uri="{BB962C8B-B14F-4D97-AF65-F5344CB8AC3E}">
        <p14:creationId xmlns:p14="http://schemas.microsoft.com/office/powerpoint/2010/main" val="39076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1000"/>
                                        <p:tgtEl>
                                          <p:spTgt spid="9">
                                            <p:txEl>
                                              <p:pRg st="1" end="1"/>
                                            </p:txEl>
                                          </p:spTgt>
                                        </p:tgtEl>
                                      </p:cBhvr>
                                    </p:animEffect>
                                    <p:anim calcmode="lin" valueType="num">
                                      <p:cBhvr>
                                        <p:cTn id="13"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TextBox 2"/>
          <p:cNvSpPr txBox="1"/>
          <p:nvPr/>
        </p:nvSpPr>
        <p:spPr>
          <a:xfrm>
            <a:off x="4776841" y="1131318"/>
            <a:ext cx="8772206" cy="1015663"/>
          </a:xfrm>
          <a:prstGeom prst="rect">
            <a:avLst/>
          </a:prstGeom>
        </p:spPr>
        <p:txBody>
          <a:bodyPr wrap="square" lIns="0" tIns="0" rIns="0" bIns="0" rtlCol="0" anchor="t">
            <a:spAutoFit/>
          </a:bodyPr>
          <a:lstStyle/>
          <a:p>
            <a:r>
              <a:rPr lang="en-US" sz="6600" b="1">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I. TÌM HIỂU CHUNG </a:t>
            </a:r>
            <a:endParaRPr lang="en-GB" sz="6600" b="1">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
        <p:nvSpPr>
          <p:cNvPr id="3" name="Freeform 3"/>
          <p:cNvSpPr/>
          <p:nvPr/>
        </p:nvSpPr>
        <p:spPr>
          <a:xfrm>
            <a:off x="14640151" y="-163516"/>
            <a:ext cx="6213843" cy="10614032"/>
          </a:xfrm>
          <a:custGeom>
            <a:avLst/>
            <a:gdLst/>
            <a:ahLst/>
            <a:cxnLst/>
            <a:rect l="l" t="t" r="r" b="b"/>
            <a:pathLst>
              <a:path w="6213843" h="10614032">
                <a:moveTo>
                  <a:pt x="0" y="0"/>
                </a:moveTo>
                <a:lnTo>
                  <a:pt x="6213843" y="0"/>
                </a:lnTo>
                <a:lnTo>
                  <a:pt x="6213843" y="10614032"/>
                </a:lnTo>
                <a:lnTo>
                  <a:pt x="0" y="10614032"/>
                </a:lnTo>
                <a:lnTo>
                  <a:pt x="0" y="0"/>
                </a:lnTo>
                <a:close/>
              </a:path>
            </a:pathLst>
          </a:custGeom>
          <a:blipFill>
            <a:blip r:embed="rId2">
              <a:extLst>
                <a:ext uri="{96DAC541-7B7A-43D3-8B79-37D633B846F1}">
                  <asvg:svgBlip xmlns="" xmlns:asvg="http://schemas.microsoft.com/office/drawing/2016/SVG/main" r:embed="rId3"/>
                </a:ext>
              </a:extLst>
            </a:blip>
            <a:stretch>
              <a:fillRect l="-26711"/>
            </a:stretch>
          </a:blipFill>
        </p:spPr>
      </p:sp>
      <p:sp>
        <p:nvSpPr>
          <p:cNvPr id="4" name="Freeform 4"/>
          <p:cNvSpPr/>
          <p:nvPr/>
        </p:nvSpPr>
        <p:spPr>
          <a:xfrm>
            <a:off x="383767" y="3441814"/>
            <a:ext cx="14256384" cy="6730886"/>
          </a:xfrm>
          <a:custGeom>
            <a:avLst/>
            <a:gdLst/>
            <a:ahLst/>
            <a:cxnLst/>
            <a:rect l="l" t="t" r="r" b="b"/>
            <a:pathLst>
              <a:path w="14256384" h="6376492">
                <a:moveTo>
                  <a:pt x="0" y="0"/>
                </a:moveTo>
                <a:lnTo>
                  <a:pt x="14256384" y="0"/>
                </a:lnTo>
                <a:lnTo>
                  <a:pt x="14256384" y="6376491"/>
                </a:lnTo>
                <a:lnTo>
                  <a:pt x="0" y="637649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5" name="Group 5"/>
          <p:cNvGrpSpPr/>
          <p:nvPr/>
        </p:nvGrpSpPr>
        <p:grpSpPr>
          <a:xfrm>
            <a:off x="749158" y="3842616"/>
            <a:ext cx="13525603" cy="6025284"/>
            <a:chOff x="0" y="0"/>
            <a:chExt cx="3562299" cy="1468283"/>
          </a:xfrm>
        </p:grpSpPr>
        <p:sp>
          <p:nvSpPr>
            <p:cNvPr id="6" name="Freeform 6"/>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sp>
        <p:sp>
          <p:nvSpPr>
            <p:cNvPr id="7" name="TextBox 7"/>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8" name="Freeform 8"/>
          <p:cNvSpPr/>
          <p:nvPr/>
        </p:nvSpPr>
        <p:spPr>
          <a:xfrm flipV="1">
            <a:off x="0" y="-73103"/>
            <a:ext cx="4776841" cy="4238361"/>
          </a:xfrm>
          <a:custGeom>
            <a:avLst/>
            <a:gdLst/>
            <a:ahLst/>
            <a:cxnLst/>
            <a:rect l="l" t="t" r="r" b="b"/>
            <a:pathLst>
              <a:path w="4776841" h="4238361">
                <a:moveTo>
                  <a:pt x="0" y="4238361"/>
                </a:moveTo>
                <a:lnTo>
                  <a:pt x="4776841" y="4238361"/>
                </a:lnTo>
                <a:lnTo>
                  <a:pt x="4776841" y="0"/>
                </a:lnTo>
                <a:lnTo>
                  <a:pt x="0" y="0"/>
                </a:lnTo>
                <a:lnTo>
                  <a:pt x="0" y="4238361"/>
                </a:lnTo>
                <a:close/>
              </a:path>
            </a:pathLst>
          </a:custGeom>
          <a:blipFill>
            <a:blip r:embed="rId6">
              <a:extLst>
                <a:ext uri="{96DAC541-7B7A-43D3-8B79-37D633B846F1}">
                  <asvg:svgBlip xmlns="" xmlns:asvg="http://schemas.microsoft.com/office/drawing/2016/SVG/main" r:embed="rId7"/>
                </a:ext>
              </a:extLst>
            </a:blip>
            <a:stretch>
              <a:fillRect/>
            </a:stretch>
          </a:blipFill>
        </p:spPr>
      </p:sp>
      <p:graphicFrame>
        <p:nvGraphicFramePr>
          <p:cNvPr id="11" name="Table 10"/>
          <p:cNvGraphicFramePr>
            <a:graphicFrameLocks noGrp="1"/>
          </p:cNvGraphicFramePr>
          <p:nvPr>
            <p:extLst>
              <p:ext uri="{D42A27DB-BD31-4B8C-83A1-F6EECF244321}">
                <p14:modId xmlns:p14="http://schemas.microsoft.com/office/powerpoint/2010/main" val="2240557903"/>
              </p:ext>
            </p:extLst>
          </p:nvPr>
        </p:nvGraphicFramePr>
        <p:xfrm>
          <a:off x="920660" y="3954329"/>
          <a:ext cx="13182599" cy="5516118"/>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49530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819400">
                  <a:extLst>
                    <a:ext uri="{9D8B030D-6E8A-4147-A177-3AD203B41FA5}">
                      <a16:colId xmlns:a16="http://schemas.microsoft.com/office/drawing/2014/main" val="20002"/>
                    </a:ext>
                  </a:extLst>
                </a:gridCol>
                <a:gridCol w="2666999">
                  <a:extLst>
                    <a:ext uri="{9D8B030D-6E8A-4147-A177-3AD203B41FA5}">
                      <a16:colId xmlns:a16="http://schemas.microsoft.com/office/drawing/2014/main" val="20003"/>
                    </a:ext>
                  </a:extLst>
                </a:gridCol>
              </a:tblGrid>
              <a:tr h="211455">
                <a:tc>
                  <a:txBody>
                    <a:bodyPr/>
                    <a:lstStyle/>
                    <a:p>
                      <a:pPr algn="ctr">
                        <a:lnSpc>
                          <a:spcPct val="130000"/>
                        </a:lnSpc>
                        <a:spcAft>
                          <a:spcPts val="0"/>
                        </a:spcAft>
                      </a:pPr>
                      <a:r>
                        <a:rPr lang="en-US" sz="4800" b="1">
                          <a:effectLst/>
                          <a:latin typeface="Times New Roman" panose="02020603050405020304" pitchFamily="18" charset="0"/>
                          <a:ea typeface="Calibri" panose="020F0502020204030204" pitchFamily="34" charset="0"/>
                          <a:cs typeface="Times New Roman" panose="02020603050405020304" pitchFamily="18" charset="0"/>
                        </a:rPr>
                        <a:t>Tác giả </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4800" b="1">
                          <a:effectLst/>
                          <a:latin typeface="Times New Roman" panose="02020603050405020304" pitchFamily="18" charset="0"/>
                          <a:ea typeface="Calibri" panose="020F0502020204030204" pitchFamily="34" charset="0"/>
                          <a:cs typeface="Times New Roman" panose="02020603050405020304" pitchFamily="18" charset="0"/>
                        </a:rPr>
                        <a:t>Nguyễn Dữ</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a:lnSpc>
                          <a:spcPct val="130000"/>
                        </a:lnSpc>
                        <a:spcAft>
                          <a:spcPts val="0"/>
                        </a:spcAft>
                      </a:pPr>
                      <a:r>
                        <a:rPr lang="en-US" sz="4800">
                          <a:effectLst/>
                          <a:latin typeface="Times New Roman" panose="02020603050405020304" pitchFamily="18" charset="0"/>
                          <a:ea typeface="Calibri" panose="020F0502020204030204" pitchFamily="34" charset="0"/>
                          <a:cs typeface="Times New Roman" panose="02020603050405020304" pitchFamily="18" charset="0"/>
                        </a:rPr>
                        <a:t>Quê hương</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48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a:lnSpc>
                          <a:spcPct val="130000"/>
                        </a:lnSpc>
                        <a:spcAft>
                          <a:spcPts val="0"/>
                        </a:spcAft>
                      </a:pPr>
                      <a:r>
                        <a:rPr lang="en-US" sz="4800">
                          <a:effectLst/>
                          <a:latin typeface="Times New Roman" panose="02020603050405020304" pitchFamily="18" charset="0"/>
                          <a:ea typeface="Calibri" panose="020F0502020204030204" pitchFamily="34" charset="0"/>
                          <a:cs typeface="Times New Roman" panose="02020603050405020304" pitchFamily="18" charset="0"/>
                        </a:rPr>
                        <a:t>Thời đại – Cuộc đời</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4800">
                          <a:effectLst/>
                          <a:latin typeface="Times New Roman" panose="02020603050405020304" pitchFamily="18" charset="0"/>
                          <a:ea typeface="Calibri" panose="020F0502020204030204" pitchFamily="34" charset="0"/>
                          <a:cs typeface="Times New Roman" panose="02020603050405020304" pitchFamily="18" charset="0"/>
                        </a:rPr>
                        <a:t>...</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a:lnSpc>
                          <a:spcPct val="130000"/>
                        </a:lnSpc>
                        <a:spcAft>
                          <a:spcPts val="0"/>
                        </a:spcAft>
                      </a:pPr>
                      <a:r>
                        <a:rPr lang="en-US" sz="4800">
                          <a:effectLst/>
                          <a:latin typeface="Times New Roman" panose="02020603050405020304" pitchFamily="18" charset="0"/>
                          <a:ea typeface="Calibri" panose="020F0502020204030204" pitchFamily="34" charset="0"/>
                          <a:cs typeface="Times New Roman" panose="02020603050405020304" pitchFamily="18" charset="0"/>
                        </a:rPr>
                        <a:t>Đóng góp văn học</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4800">
                          <a:effectLst/>
                          <a:latin typeface="Times New Roman" panose="02020603050405020304" pitchFamily="18" charset="0"/>
                          <a:ea typeface="Calibri" panose="020F0502020204030204" pitchFamily="34" charset="0"/>
                          <a:cs typeface="Times New Roman" panose="02020603050405020304" pitchFamily="18" charset="0"/>
                        </a:rPr>
                        <a:t>...</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0"/>
                  </a:ext>
                </a:extLst>
              </a:tr>
              <a:tr h="211455">
                <a:tc>
                  <a:txBody>
                    <a:bodyPr/>
                    <a:lstStyle/>
                    <a:p>
                      <a:pPr algn="ctr">
                        <a:lnSpc>
                          <a:spcPct val="130000"/>
                        </a:lnSpc>
                        <a:spcAft>
                          <a:spcPts val="0"/>
                        </a:spcAft>
                      </a:pPr>
                      <a:r>
                        <a:rPr lang="en-US" sz="4800" b="1">
                          <a:effectLst/>
                          <a:latin typeface="Times New Roman" panose="02020603050405020304" pitchFamily="18" charset="0"/>
                          <a:ea typeface="Calibri" panose="020F0502020204030204" pitchFamily="34" charset="0"/>
                          <a:cs typeface="Times New Roman" panose="02020603050405020304" pitchFamily="18" charset="0"/>
                        </a:rPr>
                        <a:t>Tác phẩm </a:t>
                      </a:r>
                      <a:r>
                        <a:rPr lang="en-US" sz="4800" b="1" i="1">
                          <a:effectLst/>
                          <a:latin typeface="Times New Roman" panose="02020603050405020304" pitchFamily="18" charset="0"/>
                          <a:ea typeface="Calibri" panose="020F0502020204030204" pitchFamily="34" charset="0"/>
                          <a:cs typeface="Times New Roman" panose="02020603050405020304" pitchFamily="18" charset="0"/>
                        </a:rPr>
                        <a:t>Chuyện người con gái Nam Xương</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30000"/>
                        </a:lnSpc>
                        <a:spcAft>
                          <a:spcPts val="0"/>
                        </a:spcAft>
                      </a:pPr>
                      <a:r>
                        <a:rPr lang="en-US" sz="4800">
                          <a:effectLst/>
                          <a:latin typeface="Times New Roman" panose="02020603050405020304" pitchFamily="18" charset="0"/>
                          <a:ea typeface="Calibri" panose="020F0502020204030204" pitchFamily="34" charset="0"/>
                          <a:cs typeface="Times New Roman" panose="02020603050405020304" pitchFamily="18" charset="0"/>
                        </a:rPr>
                        <a:t>Thể loại</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48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30000"/>
                        </a:lnSpc>
                        <a:spcAft>
                          <a:spcPts val="0"/>
                        </a:spcAft>
                      </a:pPr>
                      <a:r>
                        <a:rPr lang="en-US" sz="4800">
                          <a:effectLst/>
                          <a:latin typeface="Times New Roman" panose="02020603050405020304" pitchFamily="18" charset="0"/>
                          <a:ea typeface="Calibri" panose="020F0502020204030204" pitchFamily="34" charset="0"/>
                          <a:cs typeface="Times New Roman" panose="02020603050405020304" pitchFamily="18" charset="0"/>
                        </a:rPr>
                        <a:t>Xuất xứ</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4800">
                          <a:effectLst/>
                          <a:latin typeface="Times New Roman" panose="02020603050405020304" pitchFamily="18" charset="0"/>
                          <a:ea typeface="Calibri" panose="020F0502020204030204" pitchFamily="34" charset="0"/>
                          <a:cs typeface="Times New Roman" panose="02020603050405020304" pitchFamily="18" charset="0"/>
                        </a:rPr>
                        <a:t>...</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30000"/>
                        </a:lnSpc>
                        <a:spcAft>
                          <a:spcPts val="0"/>
                        </a:spcAft>
                      </a:pPr>
                      <a:r>
                        <a:rPr lang="en-US" sz="4800">
                          <a:effectLst/>
                          <a:latin typeface="Times New Roman" panose="02020603050405020304" pitchFamily="18" charset="0"/>
                          <a:ea typeface="Calibri" panose="020F0502020204030204" pitchFamily="34" charset="0"/>
                          <a:cs typeface="Times New Roman" panose="02020603050405020304" pitchFamily="18" charset="0"/>
                        </a:rPr>
                        <a:t>Nội dung chính</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4800">
                          <a:effectLst/>
                          <a:latin typeface="Times New Roman" panose="02020603050405020304" pitchFamily="18" charset="0"/>
                          <a:ea typeface="Calibri" panose="020F0502020204030204" pitchFamily="34" charset="0"/>
                          <a:cs typeface="Times New Roman" panose="02020603050405020304" pitchFamily="18" charset="0"/>
                        </a:rPr>
                        <a:t>...</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173034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653" y="0"/>
            <a:ext cx="18297808" cy="10287000"/>
          </a:xfrm>
          <a:custGeom>
            <a:avLst/>
            <a:gdLst/>
            <a:ahLst/>
            <a:cxnLst/>
            <a:rect l="l" t="t" r="r" b="b"/>
            <a:pathLst>
              <a:path w="15621000" h="8801100">
                <a:moveTo>
                  <a:pt x="0" y="0"/>
                </a:moveTo>
                <a:lnTo>
                  <a:pt x="15621000" y="0"/>
                </a:lnTo>
                <a:lnTo>
                  <a:pt x="15621000" y="8801100"/>
                </a:lnTo>
                <a:lnTo>
                  <a:pt x="0" y="8801100"/>
                </a:lnTo>
                <a:lnTo>
                  <a:pt x="0" y="0"/>
                </a:lnTo>
                <a:close/>
              </a:path>
            </a:pathLst>
          </a:custGeom>
          <a:blipFill>
            <a:blip r:embed="rId2"/>
            <a:stretch>
              <a:fillRect t="-23147" b="-3757"/>
            </a:stretch>
          </a:blipFill>
        </p:spPr>
      </p:sp>
      <p:grpSp>
        <p:nvGrpSpPr>
          <p:cNvPr id="3" name="Group 3"/>
          <p:cNvGrpSpPr/>
          <p:nvPr/>
        </p:nvGrpSpPr>
        <p:grpSpPr>
          <a:xfrm>
            <a:off x="593766" y="512123"/>
            <a:ext cx="17189532" cy="9351818"/>
            <a:chOff x="0" y="0"/>
            <a:chExt cx="23101300" cy="11734800"/>
          </a:xfrm>
        </p:grpSpPr>
        <p:sp>
          <p:nvSpPr>
            <p:cNvPr id="4" name="Freeform 4"/>
            <p:cNvSpPr/>
            <p:nvPr/>
          </p:nvSpPr>
          <p:spPr>
            <a:xfrm>
              <a:off x="50800" y="50800"/>
              <a:ext cx="22999700" cy="11633200"/>
            </a:xfrm>
            <a:custGeom>
              <a:avLst/>
              <a:gdLst/>
              <a:ahLst/>
              <a:cxnLst/>
              <a:rect l="l" t="t" r="r" b="b"/>
              <a:pathLst>
                <a:path w="22999700" h="11633200">
                  <a:moveTo>
                    <a:pt x="22987000" y="457200"/>
                  </a:moveTo>
                  <a:cubicBezTo>
                    <a:pt x="22741891" y="457200"/>
                    <a:pt x="22542500" y="257810"/>
                    <a:pt x="22542500" y="12700"/>
                  </a:cubicBezTo>
                  <a:lnTo>
                    <a:pt x="22542500" y="0"/>
                  </a:lnTo>
                  <a:lnTo>
                    <a:pt x="457200" y="0"/>
                  </a:lnTo>
                  <a:lnTo>
                    <a:pt x="457200" y="12700"/>
                  </a:lnTo>
                  <a:cubicBezTo>
                    <a:pt x="457200" y="257810"/>
                    <a:pt x="257810" y="457200"/>
                    <a:pt x="12700" y="457200"/>
                  </a:cubicBezTo>
                  <a:lnTo>
                    <a:pt x="0" y="457200"/>
                  </a:lnTo>
                  <a:lnTo>
                    <a:pt x="0" y="11176000"/>
                  </a:lnTo>
                  <a:lnTo>
                    <a:pt x="12700" y="11176000"/>
                  </a:lnTo>
                  <a:cubicBezTo>
                    <a:pt x="257810" y="11176000"/>
                    <a:pt x="457200" y="11375390"/>
                    <a:pt x="457200" y="11620500"/>
                  </a:cubicBezTo>
                  <a:lnTo>
                    <a:pt x="457200" y="11633200"/>
                  </a:lnTo>
                  <a:lnTo>
                    <a:pt x="22542500" y="11633200"/>
                  </a:lnTo>
                  <a:lnTo>
                    <a:pt x="22542500" y="11620500"/>
                  </a:lnTo>
                  <a:cubicBezTo>
                    <a:pt x="22542500" y="11375390"/>
                    <a:pt x="22741891" y="11176000"/>
                    <a:pt x="22987000" y="11176000"/>
                  </a:cubicBezTo>
                  <a:lnTo>
                    <a:pt x="22999700" y="11176000"/>
                  </a:lnTo>
                  <a:lnTo>
                    <a:pt x="22999700" y="457200"/>
                  </a:lnTo>
                  <a:lnTo>
                    <a:pt x="22987000" y="457200"/>
                  </a:lnTo>
                  <a:close/>
                  <a:moveTo>
                    <a:pt x="22973030" y="568960"/>
                  </a:moveTo>
                  <a:lnTo>
                    <a:pt x="22973030" y="11149330"/>
                  </a:lnTo>
                  <a:cubicBezTo>
                    <a:pt x="22724111" y="11155680"/>
                    <a:pt x="22522180" y="11357611"/>
                    <a:pt x="22515830" y="11606530"/>
                  </a:cubicBezTo>
                  <a:lnTo>
                    <a:pt x="483870" y="11606530"/>
                  </a:lnTo>
                  <a:cubicBezTo>
                    <a:pt x="477520" y="11357611"/>
                    <a:pt x="275590" y="11155680"/>
                    <a:pt x="26670" y="11149330"/>
                  </a:cubicBezTo>
                  <a:lnTo>
                    <a:pt x="26670" y="483870"/>
                  </a:lnTo>
                  <a:cubicBezTo>
                    <a:pt x="275590" y="477520"/>
                    <a:pt x="477520" y="275590"/>
                    <a:pt x="483870" y="26670"/>
                  </a:cubicBezTo>
                  <a:lnTo>
                    <a:pt x="22517100" y="26670"/>
                  </a:lnTo>
                  <a:cubicBezTo>
                    <a:pt x="22523450" y="275590"/>
                    <a:pt x="22725380" y="477520"/>
                    <a:pt x="22974300" y="483870"/>
                  </a:cubicBezTo>
                  <a:lnTo>
                    <a:pt x="22974300" y="568960"/>
                  </a:lnTo>
                  <a:lnTo>
                    <a:pt x="22973030" y="568960"/>
                  </a:lnTo>
                  <a:close/>
                  <a:moveTo>
                    <a:pt x="22480270" y="78740"/>
                  </a:moveTo>
                  <a:lnTo>
                    <a:pt x="22479000" y="67310"/>
                  </a:lnTo>
                  <a:lnTo>
                    <a:pt x="22418041" y="67310"/>
                  </a:lnTo>
                  <a:lnTo>
                    <a:pt x="22418041" y="66040"/>
                  </a:lnTo>
                  <a:lnTo>
                    <a:pt x="521970" y="66040"/>
                  </a:lnTo>
                  <a:lnTo>
                    <a:pt x="520700" y="77470"/>
                  </a:lnTo>
                  <a:cubicBezTo>
                    <a:pt x="491490" y="308610"/>
                    <a:pt x="309880" y="490220"/>
                    <a:pt x="78740" y="519430"/>
                  </a:cubicBezTo>
                  <a:lnTo>
                    <a:pt x="67310" y="520700"/>
                  </a:lnTo>
                  <a:lnTo>
                    <a:pt x="67310" y="642620"/>
                  </a:lnTo>
                  <a:lnTo>
                    <a:pt x="66040" y="642620"/>
                  </a:lnTo>
                  <a:lnTo>
                    <a:pt x="66040" y="11111230"/>
                  </a:lnTo>
                  <a:lnTo>
                    <a:pt x="77470" y="11112500"/>
                  </a:lnTo>
                  <a:cubicBezTo>
                    <a:pt x="308610" y="11141710"/>
                    <a:pt x="490220" y="11323320"/>
                    <a:pt x="519430" y="11554460"/>
                  </a:cubicBezTo>
                  <a:lnTo>
                    <a:pt x="520700" y="11565890"/>
                  </a:lnTo>
                  <a:lnTo>
                    <a:pt x="591820" y="11565890"/>
                  </a:lnTo>
                  <a:lnTo>
                    <a:pt x="591820" y="11567160"/>
                  </a:lnTo>
                  <a:lnTo>
                    <a:pt x="22477730" y="11567160"/>
                  </a:lnTo>
                  <a:lnTo>
                    <a:pt x="22479000" y="11555730"/>
                  </a:lnTo>
                  <a:cubicBezTo>
                    <a:pt x="22508211" y="11324590"/>
                    <a:pt x="22689820" y="11142980"/>
                    <a:pt x="22920961" y="11113770"/>
                  </a:cubicBezTo>
                  <a:lnTo>
                    <a:pt x="22932389" y="11112500"/>
                  </a:lnTo>
                  <a:lnTo>
                    <a:pt x="22932389" y="10991850"/>
                  </a:lnTo>
                  <a:lnTo>
                    <a:pt x="22933661" y="10991850"/>
                  </a:lnTo>
                  <a:lnTo>
                    <a:pt x="22933661" y="521970"/>
                  </a:lnTo>
                  <a:lnTo>
                    <a:pt x="22922230" y="520700"/>
                  </a:lnTo>
                  <a:cubicBezTo>
                    <a:pt x="22691089" y="491490"/>
                    <a:pt x="22509480" y="309880"/>
                    <a:pt x="22480270" y="78740"/>
                  </a:cubicBezTo>
                  <a:close/>
                  <a:moveTo>
                    <a:pt x="22906989" y="642620"/>
                  </a:moveTo>
                  <a:lnTo>
                    <a:pt x="22906989" y="10991850"/>
                  </a:lnTo>
                  <a:lnTo>
                    <a:pt x="22905720" y="10991850"/>
                  </a:lnTo>
                  <a:lnTo>
                    <a:pt x="22905720" y="11088370"/>
                  </a:lnTo>
                  <a:lnTo>
                    <a:pt x="22906989" y="11088370"/>
                  </a:lnTo>
                  <a:cubicBezTo>
                    <a:pt x="22673311" y="11122660"/>
                    <a:pt x="22489161" y="11306810"/>
                    <a:pt x="22454870" y="11540490"/>
                  </a:cubicBezTo>
                  <a:lnTo>
                    <a:pt x="641350" y="11540490"/>
                  </a:lnTo>
                  <a:lnTo>
                    <a:pt x="641350" y="11539220"/>
                  </a:lnTo>
                  <a:lnTo>
                    <a:pt x="544830" y="11539220"/>
                  </a:lnTo>
                  <a:lnTo>
                    <a:pt x="544830" y="11540490"/>
                  </a:lnTo>
                  <a:cubicBezTo>
                    <a:pt x="510540" y="11306810"/>
                    <a:pt x="326390" y="11122660"/>
                    <a:pt x="92710" y="11088370"/>
                  </a:cubicBezTo>
                  <a:lnTo>
                    <a:pt x="92710" y="641350"/>
                  </a:lnTo>
                  <a:lnTo>
                    <a:pt x="93980" y="641350"/>
                  </a:lnTo>
                  <a:lnTo>
                    <a:pt x="93980" y="544830"/>
                  </a:lnTo>
                  <a:lnTo>
                    <a:pt x="92710" y="544830"/>
                  </a:lnTo>
                  <a:cubicBezTo>
                    <a:pt x="326390" y="510540"/>
                    <a:pt x="510540" y="326390"/>
                    <a:pt x="544830" y="92710"/>
                  </a:cubicBezTo>
                  <a:lnTo>
                    <a:pt x="22212300" y="92710"/>
                  </a:lnTo>
                  <a:lnTo>
                    <a:pt x="22212300" y="93980"/>
                  </a:lnTo>
                  <a:lnTo>
                    <a:pt x="22454870" y="93980"/>
                  </a:lnTo>
                  <a:lnTo>
                    <a:pt x="22454870" y="92710"/>
                  </a:lnTo>
                  <a:cubicBezTo>
                    <a:pt x="22489161" y="326390"/>
                    <a:pt x="22673311" y="510540"/>
                    <a:pt x="22906991" y="544830"/>
                  </a:cubicBezTo>
                  <a:lnTo>
                    <a:pt x="22906991" y="642620"/>
                  </a:lnTo>
                  <a:close/>
                </a:path>
              </a:pathLst>
            </a:custGeom>
            <a:solidFill>
              <a:srgbClr val="C42C2C"/>
            </a:solidFill>
          </p:spPr>
        </p:sp>
      </p:grpSp>
      <p:pic>
        <p:nvPicPr>
          <p:cNvPr id="31"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9900000">
            <a:off x="14150918" y="229177"/>
            <a:ext cx="4401292" cy="2957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 name="组合 1"/>
          <p:cNvGrpSpPr>
            <a:grpSpLocks/>
          </p:cNvGrpSpPr>
          <p:nvPr/>
        </p:nvGrpSpPr>
        <p:grpSpPr bwMode="auto">
          <a:xfrm rot="5239797">
            <a:off x="351580" y="-964985"/>
            <a:ext cx="3696195" cy="4542312"/>
            <a:chOff x="3668724" y="1507724"/>
            <a:chExt cx="4868459" cy="5272906"/>
          </a:xfrm>
        </p:grpSpPr>
        <p:pic>
          <p:nvPicPr>
            <p:cNvPr id="33" name="图片 14"/>
            <p:cNvPicPr>
              <a:picLocks noChangeAspect="1"/>
            </p:cNvPicPr>
            <p:nvPr/>
          </p:nvPicPr>
          <p:blipFill>
            <a:blip r:embed="rId4">
              <a:extLst>
                <a:ext uri="{28A0092B-C50C-407E-A947-70E740481C1C}">
                  <a14:useLocalDpi xmlns:a14="http://schemas.microsoft.com/office/drawing/2010/main" val="0"/>
                </a:ext>
              </a:extLst>
            </a:blip>
            <a:srcRect l="39716" b="12071"/>
            <a:stretch>
              <a:fillRect/>
            </a:stretch>
          </p:blipFill>
          <p:spPr bwMode="auto">
            <a:xfrm>
              <a:off x="4684848" y="1507724"/>
              <a:ext cx="3852335" cy="527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图片 15"/>
            <p:cNvPicPr>
              <a:picLocks noChangeAspect="1"/>
            </p:cNvPicPr>
            <p:nvPr/>
          </p:nvPicPr>
          <p:blipFill>
            <a:blip r:embed="rId4">
              <a:extLst>
                <a:ext uri="{28A0092B-C50C-407E-A947-70E740481C1C}">
                  <a14:useLocalDpi xmlns:a14="http://schemas.microsoft.com/office/drawing/2010/main" val="0"/>
                </a:ext>
              </a:extLst>
            </a:blip>
            <a:srcRect l="-1305" t="49103" r="84631" b="25987"/>
            <a:stretch>
              <a:fillRect/>
            </a:stretch>
          </p:blipFill>
          <p:spPr bwMode="auto">
            <a:xfrm>
              <a:off x="3784838" y="4756223"/>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图片 16"/>
            <p:cNvPicPr>
              <a:picLocks noChangeAspect="1"/>
            </p:cNvPicPr>
            <p:nvPr/>
          </p:nvPicPr>
          <p:blipFill>
            <a:blip r:embed="rId4">
              <a:extLst>
                <a:ext uri="{28A0092B-C50C-407E-A947-70E740481C1C}">
                  <a14:useLocalDpi xmlns:a14="http://schemas.microsoft.com/office/drawing/2010/main" val="0"/>
                </a:ext>
              </a:extLst>
            </a:blip>
            <a:srcRect l="-1305" t="49103" r="84631" b="25987"/>
            <a:stretch>
              <a:fillRect/>
            </a:stretch>
          </p:blipFill>
          <p:spPr bwMode="auto">
            <a:xfrm>
              <a:off x="3668724" y="5158181"/>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6" name="图片 2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038990" y="90512"/>
            <a:ext cx="1167122" cy="98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Table 7"/>
          <p:cNvGraphicFramePr>
            <a:graphicFrameLocks noGrp="1"/>
          </p:cNvGraphicFramePr>
          <p:nvPr>
            <p:extLst>
              <p:ext uri="{D42A27DB-BD31-4B8C-83A1-F6EECF244321}">
                <p14:modId xmlns:p14="http://schemas.microsoft.com/office/powerpoint/2010/main" val="2415987013"/>
              </p:ext>
            </p:extLst>
          </p:nvPr>
        </p:nvGraphicFramePr>
        <p:xfrm>
          <a:off x="3276600" y="1600200"/>
          <a:ext cx="13792200" cy="7607808"/>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2727042">
                  <a:extLst>
                    <a:ext uri="{9D8B030D-6E8A-4147-A177-3AD203B41FA5}">
                      <a16:colId xmlns:a16="http://schemas.microsoft.com/office/drawing/2014/main" val="20000"/>
                    </a:ext>
                  </a:extLst>
                </a:gridCol>
                <a:gridCol w="2225958">
                  <a:extLst>
                    <a:ext uri="{9D8B030D-6E8A-4147-A177-3AD203B41FA5}">
                      <a16:colId xmlns:a16="http://schemas.microsoft.com/office/drawing/2014/main" val="20001"/>
                    </a:ext>
                  </a:extLst>
                </a:gridCol>
                <a:gridCol w="4648200">
                  <a:extLst>
                    <a:ext uri="{9D8B030D-6E8A-4147-A177-3AD203B41FA5}">
                      <a16:colId xmlns:a16="http://schemas.microsoft.com/office/drawing/2014/main" val="20002"/>
                    </a:ext>
                  </a:extLst>
                </a:gridCol>
                <a:gridCol w="4191000">
                  <a:extLst>
                    <a:ext uri="{9D8B030D-6E8A-4147-A177-3AD203B41FA5}">
                      <a16:colId xmlns:a16="http://schemas.microsoft.com/office/drawing/2014/main" val="20003"/>
                    </a:ext>
                  </a:extLst>
                </a:gridCol>
              </a:tblGrid>
              <a:tr h="2179167">
                <a:tc>
                  <a:txBody>
                    <a:bodyPr/>
                    <a:lstStyle/>
                    <a:p>
                      <a:pPr algn="ctr">
                        <a:lnSpc>
                          <a:spcPct val="130000"/>
                        </a:lnSpc>
                        <a:spcAft>
                          <a:spcPts val="0"/>
                        </a:spcAft>
                      </a:pPr>
                      <a:endParaRPr lang="vi-VN" sz="4800" b="1"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endParaRPr lang="vi-VN" sz="4800" b="1"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4800" b="1" smtClean="0">
                          <a:effectLst/>
                          <a:latin typeface="Times New Roman" panose="02020603050405020304" pitchFamily="18" charset="0"/>
                          <a:ea typeface="Calibri" panose="020F0502020204030204" pitchFamily="34" charset="0"/>
                          <a:cs typeface="Times New Roman" panose="02020603050405020304" pitchFamily="18" charset="0"/>
                        </a:rPr>
                        <a:t>Tác </a:t>
                      </a:r>
                      <a:r>
                        <a:rPr lang="en-US" sz="4800" b="1">
                          <a:effectLst/>
                          <a:latin typeface="Times New Roman" panose="02020603050405020304" pitchFamily="18" charset="0"/>
                          <a:ea typeface="Calibri" panose="020F0502020204030204" pitchFamily="34" charset="0"/>
                          <a:cs typeface="Times New Roman" panose="02020603050405020304" pitchFamily="18" charset="0"/>
                        </a:rPr>
                        <a:t>giả </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4800" b="1">
                          <a:effectLst/>
                          <a:latin typeface="Times New Roman" panose="02020603050405020304" pitchFamily="18" charset="0"/>
                          <a:ea typeface="Calibri" panose="020F0502020204030204" pitchFamily="34" charset="0"/>
                          <a:cs typeface="Times New Roman" panose="02020603050405020304" pitchFamily="18" charset="0"/>
                        </a:rPr>
                        <a:t>Nguyễn Dữ</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a:txBody>
                  <a:tcPr marL="44635" marR="446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endParaRPr lang="vi-VN" sz="480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endParaRPr lang="vi-VN" sz="480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endParaRPr lang="vi-VN" sz="480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4800" smtClean="0">
                          <a:effectLst/>
                          <a:latin typeface="Times New Roman" panose="02020603050405020304" pitchFamily="18" charset="0"/>
                          <a:ea typeface="Calibri" panose="020F0502020204030204" pitchFamily="34" charset="0"/>
                          <a:cs typeface="Times New Roman" panose="02020603050405020304" pitchFamily="18" charset="0"/>
                        </a:rPr>
                        <a:t>Quê </a:t>
                      </a:r>
                      <a:r>
                        <a:rPr lang="en-US" sz="4800">
                          <a:effectLst/>
                          <a:latin typeface="Times New Roman" panose="02020603050405020304" pitchFamily="18" charset="0"/>
                          <a:ea typeface="Calibri" panose="020F0502020204030204" pitchFamily="34" charset="0"/>
                          <a:cs typeface="Times New Roman" panose="02020603050405020304" pitchFamily="18" charset="0"/>
                        </a:rPr>
                        <a:t>Hải Dương</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a:txBody>
                  <a:tcPr marL="44635" marR="446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r>
                        <a:rPr lang="en-US" sz="4800">
                          <a:effectLst/>
                          <a:latin typeface="Times New Roman" panose="02020603050405020304" pitchFamily="18" charset="0"/>
                          <a:ea typeface="Calibri" panose="020F0502020204030204" pitchFamily="34" charset="0"/>
                          <a:cs typeface="Times New Roman" panose="02020603050405020304" pitchFamily="18" charset="0"/>
                        </a:rPr>
                        <a:t>- Sống ở thế kỉ XVI</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4800">
                          <a:effectLst/>
                          <a:latin typeface="Times New Roman" panose="02020603050405020304" pitchFamily="18" charset="0"/>
                          <a:ea typeface="Calibri" panose="020F0502020204030204" pitchFamily="34" charset="0"/>
                          <a:cs typeface="Times New Roman" panose="02020603050405020304" pitchFamily="18" charset="0"/>
                        </a:rPr>
                        <a:t>- </a:t>
                      </a:r>
                      <a:r>
                        <a:rPr lang="pt-BR" sz="4800">
                          <a:effectLst/>
                          <a:latin typeface="Times New Roman" panose="02020603050405020304" pitchFamily="18" charset="0"/>
                          <a:ea typeface="Calibri" panose="020F0502020204030204" pitchFamily="34" charset="0"/>
                          <a:cs typeface="Times New Roman" panose="02020603050405020304" pitchFamily="18" charset="0"/>
                        </a:rPr>
                        <a:t>Là người học rộng tài cao nhưng chỉ làm quan một thời gian ngắn rồi về quê ẩn dật.</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a:txBody>
                  <a:tcPr marL="44635" marR="446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endParaRPr lang="vi-VN" sz="480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endParaRPr lang="vi-VN" sz="480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4800" smtClean="0">
                          <a:effectLst/>
                          <a:latin typeface="Times New Roman" panose="02020603050405020304" pitchFamily="18" charset="0"/>
                          <a:ea typeface="Calibri" panose="020F0502020204030204" pitchFamily="34" charset="0"/>
                          <a:cs typeface="Times New Roman" panose="02020603050405020304" pitchFamily="18" charset="0"/>
                        </a:rPr>
                        <a:t>Có </a:t>
                      </a:r>
                      <a:r>
                        <a:rPr lang="en-US" sz="4800">
                          <a:effectLst/>
                          <a:latin typeface="Times New Roman" panose="02020603050405020304" pitchFamily="18" charset="0"/>
                          <a:ea typeface="Calibri" panose="020F0502020204030204" pitchFamily="34" charset="0"/>
                          <a:cs typeface="Times New Roman" panose="02020603050405020304" pitchFamily="18" charset="0"/>
                        </a:rPr>
                        <a:t>đóng góp quan trọng ở thể loại truyện truyền kì.</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a:txBody>
                  <a:tcPr marL="44635" marR="446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2722" y="4935032"/>
            <a:ext cx="6629400" cy="4772025"/>
          </a:xfrm>
          <a:prstGeom prst="rect">
            <a:avLst/>
          </a:prstGeom>
        </p:spPr>
      </p:pic>
    </p:spTree>
    <p:extLst>
      <p:ext uri="{BB962C8B-B14F-4D97-AF65-F5344CB8AC3E}">
        <p14:creationId xmlns:p14="http://schemas.microsoft.com/office/powerpoint/2010/main" val="2152290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653" y="0"/>
            <a:ext cx="18297808" cy="10287000"/>
          </a:xfrm>
          <a:custGeom>
            <a:avLst/>
            <a:gdLst/>
            <a:ahLst/>
            <a:cxnLst/>
            <a:rect l="l" t="t" r="r" b="b"/>
            <a:pathLst>
              <a:path w="15621000" h="8801100">
                <a:moveTo>
                  <a:pt x="0" y="0"/>
                </a:moveTo>
                <a:lnTo>
                  <a:pt x="15621000" y="0"/>
                </a:lnTo>
                <a:lnTo>
                  <a:pt x="15621000" y="8801100"/>
                </a:lnTo>
                <a:lnTo>
                  <a:pt x="0" y="8801100"/>
                </a:lnTo>
                <a:lnTo>
                  <a:pt x="0" y="0"/>
                </a:lnTo>
                <a:close/>
              </a:path>
            </a:pathLst>
          </a:custGeom>
          <a:blipFill>
            <a:blip r:embed="rId2"/>
            <a:stretch>
              <a:fillRect t="-23147" b="-3757"/>
            </a:stretch>
          </a:blipFill>
        </p:spPr>
      </p:sp>
      <p:grpSp>
        <p:nvGrpSpPr>
          <p:cNvPr id="3" name="Group 3"/>
          <p:cNvGrpSpPr/>
          <p:nvPr/>
        </p:nvGrpSpPr>
        <p:grpSpPr>
          <a:xfrm>
            <a:off x="593766" y="512123"/>
            <a:ext cx="17189532" cy="9351818"/>
            <a:chOff x="0" y="0"/>
            <a:chExt cx="23101300" cy="11734800"/>
          </a:xfrm>
        </p:grpSpPr>
        <p:sp>
          <p:nvSpPr>
            <p:cNvPr id="4" name="Freeform 4"/>
            <p:cNvSpPr/>
            <p:nvPr/>
          </p:nvSpPr>
          <p:spPr>
            <a:xfrm>
              <a:off x="50800" y="50800"/>
              <a:ext cx="22999700" cy="11633200"/>
            </a:xfrm>
            <a:custGeom>
              <a:avLst/>
              <a:gdLst/>
              <a:ahLst/>
              <a:cxnLst/>
              <a:rect l="l" t="t" r="r" b="b"/>
              <a:pathLst>
                <a:path w="22999700" h="11633200">
                  <a:moveTo>
                    <a:pt x="22987000" y="457200"/>
                  </a:moveTo>
                  <a:cubicBezTo>
                    <a:pt x="22741891" y="457200"/>
                    <a:pt x="22542500" y="257810"/>
                    <a:pt x="22542500" y="12700"/>
                  </a:cubicBezTo>
                  <a:lnTo>
                    <a:pt x="22542500" y="0"/>
                  </a:lnTo>
                  <a:lnTo>
                    <a:pt x="457200" y="0"/>
                  </a:lnTo>
                  <a:lnTo>
                    <a:pt x="457200" y="12700"/>
                  </a:lnTo>
                  <a:cubicBezTo>
                    <a:pt x="457200" y="257810"/>
                    <a:pt x="257810" y="457200"/>
                    <a:pt x="12700" y="457200"/>
                  </a:cubicBezTo>
                  <a:lnTo>
                    <a:pt x="0" y="457200"/>
                  </a:lnTo>
                  <a:lnTo>
                    <a:pt x="0" y="11176000"/>
                  </a:lnTo>
                  <a:lnTo>
                    <a:pt x="12700" y="11176000"/>
                  </a:lnTo>
                  <a:cubicBezTo>
                    <a:pt x="257810" y="11176000"/>
                    <a:pt x="457200" y="11375390"/>
                    <a:pt x="457200" y="11620500"/>
                  </a:cubicBezTo>
                  <a:lnTo>
                    <a:pt x="457200" y="11633200"/>
                  </a:lnTo>
                  <a:lnTo>
                    <a:pt x="22542500" y="11633200"/>
                  </a:lnTo>
                  <a:lnTo>
                    <a:pt x="22542500" y="11620500"/>
                  </a:lnTo>
                  <a:cubicBezTo>
                    <a:pt x="22542500" y="11375390"/>
                    <a:pt x="22741891" y="11176000"/>
                    <a:pt x="22987000" y="11176000"/>
                  </a:cubicBezTo>
                  <a:lnTo>
                    <a:pt x="22999700" y="11176000"/>
                  </a:lnTo>
                  <a:lnTo>
                    <a:pt x="22999700" y="457200"/>
                  </a:lnTo>
                  <a:lnTo>
                    <a:pt x="22987000" y="457200"/>
                  </a:lnTo>
                  <a:close/>
                  <a:moveTo>
                    <a:pt x="22973030" y="568960"/>
                  </a:moveTo>
                  <a:lnTo>
                    <a:pt x="22973030" y="11149330"/>
                  </a:lnTo>
                  <a:cubicBezTo>
                    <a:pt x="22724111" y="11155680"/>
                    <a:pt x="22522180" y="11357611"/>
                    <a:pt x="22515830" y="11606530"/>
                  </a:cubicBezTo>
                  <a:lnTo>
                    <a:pt x="483870" y="11606530"/>
                  </a:lnTo>
                  <a:cubicBezTo>
                    <a:pt x="477520" y="11357611"/>
                    <a:pt x="275590" y="11155680"/>
                    <a:pt x="26670" y="11149330"/>
                  </a:cubicBezTo>
                  <a:lnTo>
                    <a:pt x="26670" y="483870"/>
                  </a:lnTo>
                  <a:cubicBezTo>
                    <a:pt x="275590" y="477520"/>
                    <a:pt x="477520" y="275590"/>
                    <a:pt x="483870" y="26670"/>
                  </a:cubicBezTo>
                  <a:lnTo>
                    <a:pt x="22517100" y="26670"/>
                  </a:lnTo>
                  <a:cubicBezTo>
                    <a:pt x="22523450" y="275590"/>
                    <a:pt x="22725380" y="477520"/>
                    <a:pt x="22974300" y="483870"/>
                  </a:cubicBezTo>
                  <a:lnTo>
                    <a:pt x="22974300" y="568960"/>
                  </a:lnTo>
                  <a:lnTo>
                    <a:pt x="22973030" y="568960"/>
                  </a:lnTo>
                  <a:close/>
                  <a:moveTo>
                    <a:pt x="22480270" y="78740"/>
                  </a:moveTo>
                  <a:lnTo>
                    <a:pt x="22479000" y="67310"/>
                  </a:lnTo>
                  <a:lnTo>
                    <a:pt x="22418041" y="67310"/>
                  </a:lnTo>
                  <a:lnTo>
                    <a:pt x="22418041" y="66040"/>
                  </a:lnTo>
                  <a:lnTo>
                    <a:pt x="521970" y="66040"/>
                  </a:lnTo>
                  <a:lnTo>
                    <a:pt x="520700" y="77470"/>
                  </a:lnTo>
                  <a:cubicBezTo>
                    <a:pt x="491490" y="308610"/>
                    <a:pt x="309880" y="490220"/>
                    <a:pt x="78740" y="519430"/>
                  </a:cubicBezTo>
                  <a:lnTo>
                    <a:pt x="67310" y="520700"/>
                  </a:lnTo>
                  <a:lnTo>
                    <a:pt x="67310" y="642620"/>
                  </a:lnTo>
                  <a:lnTo>
                    <a:pt x="66040" y="642620"/>
                  </a:lnTo>
                  <a:lnTo>
                    <a:pt x="66040" y="11111230"/>
                  </a:lnTo>
                  <a:lnTo>
                    <a:pt x="77470" y="11112500"/>
                  </a:lnTo>
                  <a:cubicBezTo>
                    <a:pt x="308610" y="11141710"/>
                    <a:pt x="490220" y="11323320"/>
                    <a:pt x="519430" y="11554460"/>
                  </a:cubicBezTo>
                  <a:lnTo>
                    <a:pt x="520700" y="11565890"/>
                  </a:lnTo>
                  <a:lnTo>
                    <a:pt x="591820" y="11565890"/>
                  </a:lnTo>
                  <a:lnTo>
                    <a:pt x="591820" y="11567160"/>
                  </a:lnTo>
                  <a:lnTo>
                    <a:pt x="22477730" y="11567160"/>
                  </a:lnTo>
                  <a:lnTo>
                    <a:pt x="22479000" y="11555730"/>
                  </a:lnTo>
                  <a:cubicBezTo>
                    <a:pt x="22508211" y="11324590"/>
                    <a:pt x="22689820" y="11142980"/>
                    <a:pt x="22920961" y="11113770"/>
                  </a:cubicBezTo>
                  <a:lnTo>
                    <a:pt x="22932389" y="11112500"/>
                  </a:lnTo>
                  <a:lnTo>
                    <a:pt x="22932389" y="10991850"/>
                  </a:lnTo>
                  <a:lnTo>
                    <a:pt x="22933661" y="10991850"/>
                  </a:lnTo>
                  <a:lnTo>
                    <a:pt x="22933661" y="521970"/>
                  </a:lnTo>
                  <a:lnTo>
                    <a:pt x="22922230" y="520700"/>
                  </a:lnTo>
                  <a:cubicBezTo>
                    <a:pt x="22691089" y="491490"/>
                    <a:pt x="22509480" y="309880"/>
                    <a:pt x="22480270" y="78740"/>
                  </a:cubicBezTo>
                  <a:close/>
                  <a:moveTo>
                    <a:pt x="22906989" y="642620"/>
                  </a:moveTo>
                  <a:lnTo>
                    <a:pt x="22906989" y="10991850"/>
                  </a:lnTo>
                  <a:lnTo>
                    <a:pt x="22905720" y="10991850"/>
                  </a:lnTo>
                  <a:lnTo>
                    <a:pt x="22905720" y="11088370"/>
                  </a:lnTo>
                  <a:lnTo>
                    <a:pt x="22906989" y="11088370"/>
                  </a:lnTo>
                  <a:cubicBezTo>
                    <a:pt x="22673311" y="11122660"/>
                    <a:pt x="22489161" y="11306810"/>
                    <a:pt x="22454870" y="11540490"/>
                  </a:cubicBezTo>
                  <a:lnTo>
                    <a:pt x="641350" y="11540490"/>
                  </a:lnTo>
                  <a:lnTo>
                    <a:pt x="641350" y="11539220"/>
                  </a:lnTo>
                  <a:lnTo>
                    <a:pt x="544830" y="11539220"/>
                  </a:lnTo>
                  <a:lnTo>
                    <a:pt x="544830" y="11540490"/>
                  </a:lnTo>
                  <a:cubicBezTo>
                    <a:pt x="510540" y="11306810"/>
                    <a:pt x="326390" y="11122660"/>
                    <a:pt x="92710" y="11088370"/>
                  </a:cubicBezTo>
                  <a:lnTo>
                    <a:pt x="92710" y="641350"/>
                  </a:lnTo>
                  <a:lnTo>
                    <a:pt x="93980" y="641350"/>
                  </a:lnTo>
                  <a:lnTo>
                    <a:pt x="93980" y="544830"/>
                  </a:lnTo>
                  <a:lnTo>
                    <a:pt x="92710" y="544830"/>
                  </a:lnTo>
                  <a:cubicBezTo>
                    <a:pt x="326390" y="510540"/>
                    <a:pt x="510540" y="326390"/>
                    <a:pt x="544830" y="92710"/>
                  </a:cubicBezTo>
                  <a:lnTo>
                    <a:pt x="22212300" y="92710"/>
                  </a:lnTo>
                  <a:lnTo>
                    <a:pt x="22212300" y="93980"/>
                  </a:lnTo>
                  <a:lnTo>
                    <a:pt x="22454870" y="93980"/>
                  </a:lnTo>
                  <a:lnTo>
                    <a:pt x="22454870" y="92710"/>
                  </a:lnTo>
                  <a:cubicBezTo>
                    <a:pt x="22489161" y="326390"/>
                    <a:pt x="22673311" y="510540"/>
                    <a:pt x="22906991" y="544830"/>
                  </a:cubicBezTo>
                  <a:lnTo>
                    <a:pt x="22906991" y="642620"/>
                  </a:lnTo>
                  <a:close/>
                </a:path>
              </a:pathLst>
            </a:custGeom>
            <a:solidFill>
              <a:srgbClr val="C42C2C"/>
            </a:solidFill>
          </p:spPr>
        </p:sp>
      </p:grpSp>
      <p:pic>
        <p:nvPicPr>
          <p:cNvPr id="31"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9900000">
            <a:off x="14150918" y="229177"/>
            <a:ext cx="4401292" cy="2957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 name="组合 1"/>
          <p:cNvGrpSpPr>
            <a:grpSpLocks/>
          </p:cNvGrpSpPr>
          <p:nvPr/>
        </p:nvGrpSpPr>
        <p:grpSpPr bwMode="auto">
          <a:xfrm rot="5239797">
            <a:off x="351580" y="-964985"/>
            <a:ext cx="3696195" cy="4542312"/>
            <a:chOff x="3668724" y="1507724"/>
            <a:chExt cx="4868459" cy="5272906"/>
          </a:xfrm>
        </p:grpSpPr>
        <p:pic>
          <p:nvPicPr>
            <p:cNvPr id="33" name="图片 14"/>
            <p:cNvPicPr>
              <a:picLocks noChangeAspect="1"/>
            </p:cNvPicPr>
            <p:nvPr/>
          </p:nvPicPr>
          <p:blipFill>
            <a:blip r:embed="rId4">
              <a:extLst>
                <a:ext uri="{28A0092B-C50C-407E-A947-70E740481C1C}">
                  <a14:useLocalDpi xmlns:a14="http://schemas.microsoft.com/office/drawing/2010/main" val="0"/>
                </a:ext>
              </a:extLst>
            </a:blip>
            <a:srcRect l="39716" b="12071"/>
            <a:stretch>
              <a:fillRect/>
            </a:stretch>
          </p:blipFill>
          <p:spPr bwMode="auto">
            <a:xfrm>
              <a:off x="4684848" y="1507724"/>
              <a:ext cx="3852335" cy="527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图片 15"/>
            <p:cNvPicPr>
              <a:picLocks noChangeAspect="1"/>
            </p:cNvPicPr>
            <p:nvPr/>
          </p:nvPicPr>
          <p:blipFill>
            <a:blip r:embed="rId4">
              <a:extLst>
                <a:ext uri="{28A0092B-C50C-407E-A947-70E740481C1C}">
                  <a14:useLocalDpi xmlns:a14="http://schemas.microsoft.com/office/drawing/2010/main" val="0"/>
                </a:ext>
              </a:extLst>
            </a:blip>
            <a:srcRect l="-1305" t="49103" r="84631" b="25987"/>
            <a:stretch>
              <a:fillRect/>
            </a:stretch>
          </p:blipFill>
          <p:spPr bwMode="auto">
            <a:xfrm>
              <a:off x="3784838" y="4756223"/>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图片 16"/>
            <p:cNvPicPr>
              <a:picLocks noChangeAspect="1"/>
            </p:cNvPicPr>
            <p:nvPr/>
          </p:nvPicPr>
          <p:blipFill>
            <a:blip r:embed="rId4">
              <a:extLst>
                <a:ext uri="{28A0092B-C50C-407E-A947-70E740481C1C}">
                  <a14:useLocalDpi xmlns:a14="http://schemas.microsoft.com/office/drawing/2010/main" val="0"/>
                </a:ext>
              </a:extLst>
            </a:blip>
            <a:srcRect l="-1305" t="49103" r="84631" b="25987"/>
            <a:stretch>
              <a:fillRect/>
            </a:stretch>
          </p:blipFill>
          <p:spPr bwMode="auto">
            <a:xfrm>
              <a:off x="3668724" y="5158181"/>
              <a:ext cx="1065321" cy="14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6" name="图片 2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038990" y="90512"/>
            <a:ext cx="1167122" cy="98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Table 6"/>
          <p:cNvGraphicFramePr>
            <a:graphicFrameLocks noGrp="1"/>
          </p:cNvGraphicFramePr>
          <p:nvPr>
            <p:extLst>
              <p:ext uri="{D42A27DB-BD31-4B8C-83A1-F6EECF244321}">
                <p14:modId xmlns:p14="http://schemas.microsoft.com/office/powerpoint/2010/main" val="1960433460"/>
              </p:ext>
            </p:extLst>
          </p:nvPr>
        </p:nvGraphicFramePr>
        <p:xfrm>
          <a:off x="4648976" y="2607564"/>
          <a:ext cx="12572224" cy="5547360"/>
        </p:xfrm>
        <a:graphic>
          <a:graphicData uri="http://schemas.openxmlformats.org/drawingml/2006/table">
            <a:tbl>
              <a:tblPr firstRow="1" firstCol="1" bandRow="1">
                <a:effectLst>
                  <a:outerShdw blurRad="50800" dist="38100" algn="l" rotWithShape="0">
                    <a:prstClr val="black">
                      <a:alpha val="40000"/>
                    </a:prstClr>
                  </a:outerShdw>
                </a:effectLst>
              </a:tblPr>
              <a:tblGrid>
                <a:gridCol w="2361424">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3200400">
                  <a:extLst>
                    <a:ext uri="{9D8B030D-6E8A-4147-A177-3AD203B41FA5}">
                      <a16:colId xmlns:a16="http://schemas.microsoft.com/office/drawing/2014/main" val="20002"/>
                    </a:ext>
                  </a:extLst>
                </a:gridCol>
                <a:gridCol w="4953000">
                  <a:extLst>
                    <a:ext uri="{9D8B030D-6E8A-4147-A177-3AD203B41FA5}">
                      <a16:colId xmlns:a16="http://schemas.microsoft.com/office/drawing/2014/main" val="20003"/>
                    </a:ext>
                  </a:extLst>
                </a:gridCol>
              </a:tblGrid>
              <a:tr h="2346796">
                <a:tc>
                  <a:txBody>
                    <a:bodyPr/>
                    <a:lstStyle/>
                    <a:p>
                      <a:pPr algn="ctr">
                        <a:lnSpc>
                          <a:spcPct val="130000"/>
                        </a:lnSpc>
                        <a:spcAft>
                          <a:spcPts val="0"/>
                        </a:spcAft>
                      </a:pPr>
                      <a:endParaRPr lang="vi-VN" sz="4000" b="1"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4000" b="1" smtClean="0">
                          <a:effectLst/>
                          <a:latin typeface="Times New Roman" panose="02020603050405020304" pitchFamily="18" charset="0"/>
                          <a:ea typeface="Calibri" panose="020F0502020204030204" pitchFamily="34" charset="0"/>
                          <a:cs typeface="Times New Roman" panose="02020603050405020304" pitchFamily="18" charset="0"/>
                        </a:rPr>
                        <a:t>Tác </a:t>
                      </a:r>
                      <a:r>
                        <a:rPr lang="en-US" sz="4000" b="1">
                          <a:effectLst/>
                          <a:latin typeface="Times New Roman" panose="02020603050405020304" pitchFamily="18" charset="0"/>
                          <a:ea typeface="Calibri" panose="020F0502020204030204" pitchFamily="34" charset="0"/>
                          <a:cs typeface="Times New Roman" panose="02020603050405020304" pitchFamily="18" charset="0"/>
                        </a:rPr>
                        <a:t>phẩm </a:t>
                      </a:r>
                      <a:r>
                        <a:rPr lang="en-US" sz="4000" b="1" i="1">
                          <a:effectLst/>
                          <a:latin typeface="Times New Roman" panose="02020603050405020304" pitchFamily="18" charset="0"/>
                          <a:ea typeface="Calibri" panose="020F0502020204030204" pitchFamily="34" charset="0"/>
                          <a:cs typeface="Times New Roman" panose="02020603050405020304" pitchFamily="18" charset="0"/>
                        </a:rPr>
                        <a:t>Chuyện người con gái Nam Xương</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44635" marR="446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0000"/>
                        </a:lnSpc>
                        <a:spcAft>
                          <a:spcPts val="0"/>
                        </a:spcAft>
                      </a:pPr>
                      <a:endParaRPr lang="vi-VN" sz="400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endParaRPr lang="vi-VN" sz="400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30000"/>
                        </a:lnSpc>
                        <a:spcAft>
                          <a:spcPts val="0"/>
                        </a:spcAft>
                      </a:pPr>
                      <a:r>
                        <a:rPr lang="en-US" sz="4000" smtClean="0">
                          <a:effectLst/>
                          <a:latin typeface="Times New Roman" panose="02020603050405020304" pitchFamily="18" charset="0"/>
                          <a:ea typeface="Calibri" panose="020F0502020204030204" pitchFamily="34" charset="0"/>
                          <a:cs typeface="Times New Roman" panose="02020603050405020304" pitchFamily="18" charset="0"/>
                        </a:rPr>
                        <a:t>Truyện </a:t>
                      </a:r>
                      <a:r>
                        <a:rPr lang="en-US" sz="4000">
                          <a:effectLst/>
                          <a:latin typeface="Times New Roman" panose="02020603050405020304" pitchFamily="18" charset="0"/>
                          <a:ea typeface="Calibri" panose="020F0502020204030204" pitchFamily="34" charset="0"/>
                          <a:cs typeface="Times New Roman" panose="02020603050405020304" pitchFamily="18" charset="0"/>
                        </a:rPr>
                        <a:t>truyền kì</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44635" marR="446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pt-BR" sz="4000">
                          <a:effectLst/>
                          <a:latin typeface="Times New Roman" panose="02020603050405020304" pitchFamily="18" charset="0"/>
                          <a:ea typeface="Calibri" panose="020F0502020204030204" pitchFamily="34" charset="0"/>
                          <a:cs typeface="Times New Roman" panose="02020603050405020304" pitchFamily="18" charset="0"/>
                        </a:rPr>
                        <a:t>Là truyện thứ 16 trong 20 truyện của tập “Truyền kì mạn lục” – áng “thiên cổ kì bút”</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44635" marR="446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0000"/>
                        </a:lnSpc>
                        <a:spcAft>
                          <a:spcPts val="0"/>
                        </a:spcAft>
                      </a:pPr>
                      <a:r>
                        <a:rPr lang="en-US" sz="4000">
                          <a:effectLst/>
                          <a:latin typeface="Times New Roman" panose="02020603050405020304" pitchFamily="18" charset="0"/>
                          <a:ea typeface="Calibri" panose="020F0502020204030204" pitchFamily="34" charset="0"/>
                          <a:cs typeface="Times New Roman" panose="02020603050405020304" pitchFamily="18" charset="0"/>
                        </a:rPr>
                        <a:t>- Niềm xót xa, thương cảm đối với số phận người phụ nữ trong XHPK;</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pPr>
                      <a:r>
                        <a:rPr lang="en-US" sz="4000">
                          <a:effectLst/>
                          <a:latin typeface="Times New Roman" panose="02020603050405020304" pitchFamily="18" charset="0"/>
                          <a:ea typeface="Calibri" panose="020F0502020204030204" pitchFamily="34" charset="0"/>
                          <a:cs typeface="Times New Roman" panose="02020603050405020304" pitchFamily="18" charset="0"/>
                        </a:rPr>
                        <a:t>- Tấm lòng trân trọng, nâng niu những phẩm chất đẹp đẽ của họ.</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44635" marR="446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15" name="Picture 17" descr="truyen-ky-man-lu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8413" y="3216397"/>
            <a:ext cx="3452453" cy="44630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6831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a:off x="14370519" y="-163516"/>
            <a:ext cx="6213843" cy="10614032"/>
          </a:xfrm>
          <a:custGeom>
            <a:avLst/>
            <a:gdLst/>
            <a:ahLst/>
            <a:cxnLst/>
            <a:rect l="l" t="t" r="r" b="b"/>
            <a:pathLst>
              <a:path w="6213843" h="10614032">
                <a:moveTo>
                  <a:pt x="0" y="0"/>
                </a:moveTo>
                <a:lnTo>
                  <a:pt x="6213842" y="0"/>
                </a:lnTo>
                <a:lnTo>
                  <a:pt x="6213842" y="10614032"/>
                </a:lnTo>
                <a:lnTo>
                  <a:pt x="0" y="10614032"/>
                </a:lnTo>
                <a:lnTo>
                  <a:pt x="0" y="0"/>
                </a:lnTo>
                <a:close/>
              </a:path>
            </a:pathLst>
          </a:custGeom>
          <a:blipFill>
            <a:blip r:embed="rId2">
              <a:extLst>
                <a:ext uri="{96DAC541-7B7A-43D3-8B79-37D633B846F1}">
                  <asvg:svgBlip xmlns="" xmlns:asvg="http://schemas.microsoft.com/office/drawing/2016/SVG/main" r:embed="rId3"/>
                </a:ext>
              </a:extLst>
            </a:blip>
            <a:stretch>
              <a:fillRect l="-26711"/>
            </a:stretch>
          </a:blipFill>
        </p:spPr>
      </p:sp>
      <p:sp>
        <p:nvSpPr>
          <p:cNvPr id="3" name="Freeform 3"/>
          <p:cNvSpPr/>
          <p:nvPr/>
        </p:nvSpPr>
        <p:spPr>
          <a:xfrm flipH="1">
            <a:off x="-2296361" y="-163516"/>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 xmlns:asvg="http://schemas.microsoft.com/office/drawing/2016/SVG/main" r:embed="rId3"/>
                </a:ext>
              </a:extLst>
            </a:blip>
            <a:stretch>
              <a:fillRect l="-26711"/>
            </a:stretch>
          </a:blipFill>
        </p:spPr>
      </p:sp>
      <p:sp>
        <p:nvSpPr>
          <p:cNvPr id="4" name="TextBox 4"/>
          <p:cNvSpPr txBox="1"/>
          <p:nvPr/>
        </p:nvSpPr>
        <p:spPr>
          <a:xfrm>
            <a:off x="3695701" y="495300"/>
            <a:ext cx="10896600" cy="2462213"/>
          </a:xfrm>
          <a:prstGeom prst="rect">
            <a:avLst/>
          </a:prstGeom>
        </p:spPr>
        <p:txBody>
          <a:bodyPr wrap="square" lIns="0" tIns="0" rIns="0" bIns="0" rtlCol="0" anchor="t">
            <a:spAutoFit/>
          </a:bodyPr>
          <a:lstStyle/>
          <a:p>
            <a:pPr algn="ctr"/>
            <a:r>
              <a:rPr lang="de-DE" sz="8000" b="1">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II. ĐỌC – </a:t>
            </a:r>
            <a:endParaRPr lang="vi-VN" sz="8000" b="1" smtClean="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a:p>
            <a:pPr algn="ctr"/>
            <a:r>
              <a:rPr lang="de-DE" sz="8000" b="1" smtClean="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KHÁM </a:t>
            </a:r>
            <a:r>
              <a:rPr lang="de-DE" sz="8000" b="1">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PHÁ VĂN BẢN</a:t>
            </a:r>
            <a:endParaRPr lang="en-GB" sz="8000" b="1">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
        <p:nvSpPr>
          <p:cNvPr id="5" name="TextBox 5"/>
          <p:cNvSpPr txBox="1"/>
          <p:nvPr/>
        </p:nvSpPr>
        <p:spPr>
          <a:xfrm>
            <a:off x="5715000" y="3162300"/>
            <a:ext cx="9755993" cy="1138197"/>
          </a:xfrm>
          <a:prstGeom prst="rect">
            <a:avLst/>
          </a:prstGeom>
        </p:spPr>
        <p:txBody>
          <a:bodyPr lIns="0" tIns="0" rIns="0" bIns="0" rtlCol="0" anchor="t">
            <a:spAutoFit/>
          </a:bodyPr>
          <a:lstStyle/>
          <a:p>
            <a:pPr marL="713491" lvl="1">
              <a:lnSpc>
                <a:spcPts val="9253"/>
              </a:lnSpc>
            </a:pPr>
            <a:r>
              <a:rPr lang="de-DE" sz="7200" b="1">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1. Đọc văn </a:t>
            </a:r>
            <a:r>
              <a:rPr lang="de-DE" sz="7200" b="1" smtClean="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bản</a:t>
            </a:r>
            <a:endParaRPr lang="en-GB" sz="7200" b="1">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99779">
            <a:off x="10283816" y="4749620"/>
            <a:ext cx="3638443" cy="48482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3018" y="5161719"/>
            <a:ext cx="4145778" cy="492918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023506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3106922" y="-195065"/>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 xmlns:asvg="http://schemas.microsoft.com/office/drawing/2016/SVG/main" r:embed="rId3"/>
                </a:ext>
              </a:extLst>
            </a:blip>
            <a:stretch>
              <a:fillRect l="-26711"/>
            </a:stretch>
          </a:blipFill>
        </p:spPr>
      </p:sp>
      <p:sp>
        <p:nvSpPr>
          <p:cNvPr id="8" name="Freeform 8"/>
          <p:cNvSpPr/>
          <p:nvPr/>
        </p:nvSpPr>
        <p:spPr>
          <a:xfrm rot="-10800000" flipH="1">
            <a:off x="13116333" y="-195064"/>
            <a:ext cx="5503737" cy="4242881"/>
          </a:xfrm>
          <a:custGeom>
            <a:avLst/>
            <a:gdLst/>
            <a:ahLst/>
            <a:cxnLst/>
            <a:rect l="l" t="t" r="r" b="b"/>
            <a:pathLst>
              <a:path w="5503737" h="4242881">
                <a:moveTo>
                  <a:pt x="5503737" y="0"/>
                </a:moveTo>
                <a:lnTo>
                  <a:pt x="0" y="0"/>
                </a:lnTo>
                <a:lnTo>
                  <a:pt x="0" y="4242881"/>
                </a:lnTo>
                <a:lnTo>
                  <a:pt x="5503737" y="4242881"/>
                </a:lnTo>
                <a:lnTo>
                  <a:pt x="5503737" y="0"/>
                </a:lnTo>
                <a:close/>
              </a:path>
            </a:pathLst>
          </a:custGeom>
          <a:blipFill>
            <a:blip r:embed="rId4">
              <a:extLst>
                <a:ext uri="{96DAC541-7B7A-43D3-8B79-37D633B846F1}">
                  <asvg:svgBlip xmlns="" xmlns:asvg="http://schemas.microsoft.com/office/drawing/2016/SVG/main" r:embed="rId8"/>
                </a:ext>
              </a:extLst>
            </a:blip>
            <a:stretch>
              <a:fillRect/>
            </a:stretch>
          </a:blipFill>
        </p:spPr>
      </p:sp>
      <p:sp>
        <p:nvSpPr>
          <p:cNvPr id="9" name="TextBox 9"/>
          <p:cNvSpPr txBox="1"/>
          <p:nvPr/>
        </p:nvSpPr>
        <p:spPr>
          <a:xfrm>
            <a:off x="1905000" y="546437"/>
            <a:ext cx="8775232" cy="2031325"/>
          </a:xfrm>
          <a:prstGeom prst="rect">
            <a:avLst/>
          </a:prstGeom>
        </p:spPr>
        <p:txBody>
          <a:bodyPr wrap="square" lIns="0" tIns="0" rIns="0" bIns="0" rtlCol="0" anchor="t">
            <a:spAutoFit/>
          </a:bodyPr>
          <a:lstStyle/>
          <a:p>
            <a:pPr algn="ctr"/>
            <a:r>
              <a:rPr lang="de-DE" sz="6600" b="1">
                <a:latin typeface="Times New Roman" panose="02020603050405020304" pitchFamily="18" charset="0"/>
                <a:cs typeface="Times New Roman" panose="02020603050405020304" pitchFamily="18" charset="0"/>
              </a:rPr>
              <a:t>2. Cốt truyện và bố cục của tác phẩm</a:t>
            </a:r>
            <a:endParaRPr lang="en-GB" sz="6600">
              <a:latin typeface="Times New Roman" panose="02020603050405020304" pitchFamily="18" charset="0"/>
              <a:cs typeface="Times New Roman" panose="02020603050405020304" pitchFamily="18" charset="0"/>
            </a:endParaRPr>
          </a:p>
        </p:txBody>
      </p:sp>
      <p:sp>
        <p:nvSpPr>
          <p:cNvPr id="11" name="Rectangle 10"/>
          <p:cNvSpPr/>
          <p:nvPr/>
        </p:nvSpPr>
        <p:spPr>
          <a:xfrm>
            <a:off x="3581400" y="2847975"/>
            <a:ext cx="4089581" cy="1172629"/>
          </a:xfrm>
          <a:prstGeom prst="rect">
            <a:avLst/>
          </a:prstGeom>
        </p:spPr>
        <p:txBody>
          <a:bodyPr wrap="none">
            <a:spAutoFit/>
          </a:bodyPr>
          <a:lstStyle/>
          <a:p>
            <a:pPr algn="just">
              <a:lnSpc>
                <a:spcPct val="130000"/>
              </a:lnSpc>
              <a:spcAft>
                <a:spcPts val="0"/>
              </a:spcAft>
            </a:pPr>
            <a:r>
              <a:rPr lang="en-US" sz="54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a. Cốt truyện</a:t>
            </a:r>
            <a:endParaRPr lang="en-GB" sz="54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Hình ảnh 12"/>
          <p:cNvPicPr>
            <a:picLocks noChangeAspect="1"/>
          </p:cNvPicPr>
          <p:nvPr/>
        </p:nvPicPr>
        <p:blipFill>
          <a:blip r:embed="rId9">
            <a:extLst>
              <a:ext uri="{28A0092B-C50C-407E-A947-70E740481C1C}">
                <a14:useLocalDpi xmlns:a14="http://schemas.microsoft.com/office/drawing/2010/main" val="0"/>
              </a:ext>
            </a:extLst>
          </a:blip>
          <a:srcRect l="12202" r="-2" b="-2"/>
          <a:stretch>
            <a:fillRect/>
          </a:stretch>
        </p:blipFill>
        <p:spPr bwMode="auto">
          <a:xfrm>
            <a:off x="6123283" y="5855670"/>
            <a:ext cx="4011317" cy="4411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Hình ảnh 10"/>
          <p:cNvPicPr>
            <a:picLocks noChangeAspect="1"/>
          </p:cNvPicPr>
          <p:nvPr/>
        </p:nvPicPr>
        <p:blipFill>
          <a:blip r:embed="rId10">
            <a:extLst>
              <a:ext uri="{28A0092B-C50C-407E-A947-70E740481C1C}">
                <a14:useLocalDpi xmlns:a14="http://schemas.microsoft.com/office/drawing/2010/main" val="0"/>
              </a:ext>
            </a:extLst>
          </a:blip>
          <a:srcRect l="7120" r="5080" b="-2"/>
          <a:stretch>
            <a:fillRect/>
          </a:stretch>
        </p:blipFill>
        <p:spPr bwMode="auto">
          <a:xfrm>
            <a:off x="14405429" y="1562100"/>
            <a:ext cx="3882571" cy="4080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Chỗ dành sẵn cho Nội dung 4"/>
          <p:cNvPicPr>
            <a:picLocks noChangeAspect="1"/>
          </p:cNvPicPr>
          <p:nvPr/>
        </p:nvPicPr>
        <p:blipFill>
          <a:blip r:embed="rId11">
            <a:extLst>
              <a:ext uri="{28A0092B-C50C-407E-A947-70E740481C1C}">
                <a14:useLocalDpi xmlns:a14="http://schemas.microsoft.com/office/drawing/2010/main" val="0"/>
              </a:ext>
            </a:extLst>
          </a:blip>
          <a:srcRect l="8377" r="3783" b="-2"/>
          <a:stretch>
            <a:fillRect/>
          </a:stretch>
        </p:blipFill>
        <p:spPr bwMode="auto">
          <a:xfrm>
            <a:off x="2057400" y="5855669"/>
            <a:ext cx="3861490" cy="4411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Hình ảnh 8" descr="Ảnh có chứa người, ngoài trời, cỏ, bầu trời&#10;&#10;Mô tả được tạo tự động"/>
          <p:cNvPicPr>
            <a:picLocks noChangeAspect="1"/>
          </p:cNvPicPr>
          <p:nvPr/>
        </p:nvPicPr>
        <p:blipFill>
          <a:blip r:embed="rId12">
            <a:extLst>
              <a:ext uri="{28A0092B-C50C-407E-A947-70E740481C1C}">
                <a14:useLocalDpi xmlns:a14="http://schemas.microsoft.com/office/drawing/2010/main" val="0"/>
              </a:ext>
            </a:extLst>
          </a:blip>
          <a:srcRect l="4155" r="8005" b="-2"/>
          <a:stretch>
            <a:fillRect/>
          </a:stretch>
        </p:blipFill>
        <p:spPr bwMode="auto">
          <a:xfrm>
            <a:off x="14405429" y="5847299"/>
            <a:ext cx="3882571" cy="4419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Hình ảnh 14" descr="Ảnh có chứa ngoài trời, bầu trời, nước, người&#10;&#10;Mô tả được tạo tự động"/>
          <p:cNvPicPr>
            <a:picLocks noChangeAspect="1"/>
          </p:cNvPicPr>
          <p:nvPr/>
        </p:nvPicPr>
        <p:blipFill>
          <a:blip r:embed="rId13">
            <a:extLst>
              <a:ext uri="{28A0092B-C50C-407E-A947-70E740481C1C}">
                <a14:useLocalDpi xmlns:a14="http://schemas.microsoft.com/office/drawing/2010/main" val="0"/>
              </a:ext>
            </a:extLst>
          </a:blip>
          <a:srcRect r="12199" b="-2"/>
          <a:stretch>
            <a:fillRect/>
          </a:stretch>
        </p:blipFill>
        <p:spPr bwMode="auto">
          <a:xfrm>
            <a:off x="10318462" y="5842938"/>
            <a:ext cx="3882574" cy="4454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Hình ảnh 6"/>
          <p:cNvPicPr>
            <a:picLocks noChangeAspect="1"/>
          </p:cNvPicPr>
          <p:nvPr/>
        </p:nvPicPr>
        <p:blipFill>
          <a:blip r:embed="rId14">
            <a:extLst>
              <a:ext uri="{28A0092B-C50C-407E-A947-70E740481C1C}">
                <a14:useLocalDpi xmlns:a14="http://schemas.microsoft.com/office/drawing/2010/main" val="0"/>
              </a:ext>
            </a:extLst>
          </a:blip>
          <a:srcRect l="10899" r="1300" b="-2"/>
          <a:stretch>
            <a:fillRect/>
          </a:stretch>
        </p:blipFill>
        <p:spPr bwMode="auto">
          <a:xfrm>
            <a:off x="10434329" y="1457257"/>
            <a:ext cx="3766707" cy="4290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790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500423" y="-195065"/>
            <a:ext cx="5000846"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 xmlns:asvg="http://schemas.microsoft.com/office/drawing/2016/SVG/main" r:embed="rId3"/>
                </a:ext>
              </a:extLst>
            </a:blip>
            <a:stretch>
              <a:fillRect l="-26711"/>
            </a:stretch>
          </a:blipFill>
        </p:spPr>
      </p:sp>
      <p:sp>
        <p:nvSpPr>
          <p:cNvPr id="3" name="Freeform 3"/>
          <p:cNvSpPr/>
          <p:nvPr/>
        </p:nvSpPr>
        <p:spPr>
          <a:xfrm>
            <a:off x="2133601" y="-1"/>
            <a:ext cx="15392399" cy="10287001"/>
          </a:xfrm>
          <a:custGeom>
            <a:avLst/>
            <a:gdLst/>
            <a:ahLst/>
            <a:cxnLst/>
            <a:rect l="l" t="t" r="r" b="b"/>
            <a:pathLst>
              <a:path w="11260456" h="5036495">
                <a:moveTo>
                  <a:pt x="0" y="0"/>
                </a:moveTo>
                <a:lnTo>
                  <a:pt x="11260456" y="0"/>
                </a:lnTo>
                <a:lnTo>
                  <a:pt x="11260456" y="5036495"/>
                </a:lnTo>
                <a:lnTo>
                  <a:pt x="0" y="503649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4" name="Group 4"/>
          <p:cNvGrpSpPr/>
          <p:nvPr/>
        </p:nvGrpSpPr>
        <p:grpSpPr>
          <a:xfrm>
            <a:off x="2362200" y="342900"/>
            <a:ext cx="14782800" cy="9601200"/>
            <a:chOff x="0" y="0"/>
            <a:chExt cx="3562299" cy="1468283"/>
          </a:xfrm>
        </p:grpSpPr>
        <p:sp>
          <p:nvSpPr>
            <p:cNvPr id="5" name="Freeform 5"/>
            <p:cNvSpPr/>
            <p:nvPr/>
          </p:nvSpPr>
          <p:spPr>
            <a:xfrm>
              <a:off x="0" y="0"/>
              <a:ext cx="3562299" cy="1468283"/>
            </a:xfrm>
            <a:custGeom>
              <a:avLst/>
              <a:gdLst/>
              <a:ahLst/>
              <a:cxnLst/>
              <a:rect l="l" t="t" r="r" b="b"/>
              <a:pathLst>
                <a:path w="3562299" h="1468283">
                  <a:moveTo>
                    <a:pt x="55076" y="0"/>
                  </a:moveTo>
                  <a:lnTo>
                    <a:pt x="3507223" y="0"/>
                  </a:lnTo>
                  <a:cubicBezTo>
                    <a:pt x="3537641" y="0"/>
                    <a:pt x="3562299" y="24658"/>
                    <a:pt x="3562299" y="55076"/>
                  </a:cubicBezTo>
                  <a:lnTo>
                    <a:pt x="3562299" y="1413207"/>
                  </a:lnTo>
                  <a:cubicBezTo>
                    <a:pt x="3562299" y="1427814"/>
                    <a:pt x="3556496" y="1441823"/>
                    <a:pt x="3546168" y="1452151"/>
                  </a:cubicBezTo>
                  <a:cubicBezTo>
                    <a:pt x="3535839" y="1462480"/>
                    <a:pt x="3521830" y="1468283"/>
                    <a:pt x="3507223" y="1468283"/>
                  </a:cubicBezTo>
                  <a:lnTo>
                    <a:pt x="55076" y="1468283"/>
                  </a:lnTo>
                  <a:cubicBezTo>
                    <a:pt x="24658" y="1468283"/>
                    <a:pt x="0" y="1443625"/>
                    <a:pt x="0" y="1413207"/>
                  </a:cubicBezTo>
                  <a:lnTo>
                    <a:pt x="0" y="55076"/>
                  </a:lnTo>
                  <a:cubicBezTo>
                    <a:pt x="0" y="24658"/>
                    <a:pt x="24658" y="0"/>
                    <a:pt x="55076" y="0"/>
                  </a:cubicBezTo>
                  <a:close/>
                </a:path>
              </a:pathLst>
            </a:custGeom>
            <a:solidFill>
              <a:srgbClr val="000000">
                <a:alpha val="0"/>
              </a:srgbClr>
            </a:solidFill>
            <a:ln w="38100" cap="rnd">
              <a:solidFill>
                <a:srgbClr val="AC3C26"/>
              </a:solidFill>
              <a:prstDash val="dash"/>
              <a:round/>
            </a:ln>
          </p:spPr>
        </p:sp>
        <p:sp>
          <p:nvSpPr>
            <p:cNvPr id="6" name="TextBox 6"/>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8" name="Freeform 8"/>
          <p:cNvSpPr/>
          <p:nvPr/>
        </p:nvSpPr>
        <p:spPr>
          <a:xfrm rot="-10800000" flipH="1">
            <a:off x="15316200" y="0"/>
            <a:ext cx="3008086" cy="2400300"/>
          </a:xfrm>
          <a:custGeom>
            <a:avLst/>
            <a:gdLst/>
            <a:ahLst/>
            <a:cxnLst/>
            <a:rect l="l" t="t" r="r" b="b"/>
            <a:pathLst>
              <a:path w="5503737" h="4242881">
                <a:moveTo>
                  <a:pt x="5503737" y="0"/>
                </a:moveTo>
                <a:lnTo>
                  <a:pt x="0" y="0"/>
                </a:lnTo>
                <a:lnTo>
                  <a:pt x="0" y="4242881"/>
                </a:lnTo>
                <a:lnTo>
                  <a:pt x="5503737" y="4242881"/>
                </a:lnTo>
                <a:lnTo>
                  <a:pt x="5503737" y="0"/>
                </a:lnTo>
                <a:close/>
              </a:path>
            </a:pathLst>
          </a:custGeom>
          <a:blipFill>
            <a:blip r:embed="rId6">
              <a:extLst>
                <a:ext uri="{96DAC541-7B7A-43D3-8B79-37D633B846F1}">
                  <asvg:svgBlip xmlns="" xmlns:asvg="http://schemas.microsoft.com/office/drawing/2016/SVG/main" r:embed="rId8"/>
                </a:ext>
              </a:extLst>
            </a:blip>
            <a:stretch>
              <a:fillRect/>
            </a:stretch>
          </a:blipFill>
        </p:spPr>
      </p:sp>
      <p:graphicFrame>
        <p:nvGraphicFramePr>
          <p:cNvPr id="7" name="Table 6"/>
          <p:cNvGraphicFramePr>
            <a:graphicFrameLocks noGrp="1"/>
          </p:cNvGraphicFramePr>
          <p:nvPr>
            <p:extLst>
              <p:ext uri="{D42A27DB-BD31-4B8C-83A1-F6EECF244321}">
                <p14:modId xmlns:p14="http://schemas.microsoft.com/office/powerpoint/2010/main" val="4064767349"/>
              </p:ext>
            </p:extLst>
          </p:nvPr>
        </p:nvGraphicFramePr>
        <p:xfrm>
          <a:off x="2504052" y="617220"/>
          <a:ext cx="14478000" cy="9326880"/>
        </p:xfrm>
        <a:graphic>
          <a:graphicData uri="http://schemas.openxmlformats.org/drawingml/2006/table">
            <a:tbl>
              <a:tblPr firstRow="1" firstCol="1" bandRow="1">
                <a:effectLst>
                  <a:outerShdw blurRad="50800" dist="38100" algn="l" rotWithShape="0">
                    <a:prstClr val="black">
                      <a:alpha val="40000"/>
                    </a:prstClr>
                  </a:outerShdw>
                </a:effectLst>
              </a:tblPr>
              <a:tblGrid>
                <a:gridCol w="1001148">
                  <a:extLst>
                    <a:ext uri="{9D8B030D-6E8A-4147-A177-3AD203B41FA5}">
                      <a16:colId xmlns:a16="http://schemas.microsoft.com/office/drawing/2014/main" val="20000"/>
                    </a:ext>
                  </a:extLst>
                </a:gridCol>
                <a:gridCol w="11673421">
                  <a:extLst>
                    <a:ext uri="{9D8B030D-6E8A-4147-A177-3AD203B41FA5}">
                      <a16:colId xmlns:a16="http://schemas.microsoft.com/office/drawing/2014/main" val="20001"/>
                    </a:ext>
                  </a:extLst>
                </a:gridCol>
                <a:gridCol w="1803431">
                  <a:extLst>
                    <a:ext uri="{9D8B030D-6E8A-4147-A177-3AD203B41FA5}">
                      <a16:colId xmlns:a16="http://schemas.microsoft.com/office/drawing/2014/main" val="20002"/>
                    </a:ext>
                  </a:extLst>
                </a:gridCol>
              </a:tblGrid>
              <a:tr h="357313">
                <a:tc>
                  <a:txBody>
                    <a:bodyPr/>
                    <a:lstStyle/>
                    <a:p>
                      <a:pPr algn="ctr">
                        <a:lnSpc>
                          <a:spcPct val="100000"/>
                        </a:lnSpc>
                        <a:spcAft>
                          <a:spcPts val="0"/>
                        </a:spcAft>
                      </a:pPr>
                      <a:r>
                        <a:rPr lang="en-US" sz="3600" b="1" kern="100">
                          <a:effectLst/>
                          <a:latin typeface="Times New Roman" panose="02020603050405020304" pitchFamily="18" charset="0"/>
                          <a:ea typeface="Calibri" panose="020F0502020204030204" pitchFamily="34" charset="0"/>
                          <a:cs typeface="Times New Roman" panose="02020603050405020304" pitchFamily="18" charset="0"/>
                        </a:rPr>
                        <a:t>STT</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600" b="1" kern="100">
                          <a:effectLst/>
                          <a:latin typeface="Times New Roman" panose="02020603050405020304" pitchFamily="18" charset="0"/>
                          <a:ea typeface="Calibri" panose="020F0502020204030204" pitchFamily="34" charset="0"/>
                          <a:cs typeface="Times New Roman" panose="02020603050405020304" pitchFamily="18" charset="0"/>
                        </a:rPr>
                        <a:t>Sự việc</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600" b="1" kern="100">
                          <a:effectLst/>
                          <a:latin typeface="Times New Roman" panose="02020603050405020304" pitchFamily="18" charset="0"/>
                          <a:ea typeface="Calibri" panose="020F0502020204030204" pitchFamily="34" charset="0"/>
                          <a:cs typeface="Times New Roman" panose="02020603050405020304" pitchFamily="18" charset="0"/>
                        </a:rPr>
                        <a:t>Trình tự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952834">
                <a:tc>
                  <a:txBody>
                    <a:bodyPr/>
                    <a:lstStyle/>
                    <a:p>
                      <a:pPr algn="ctr">
                        <a:lnSpc>
                          <a:spcPct val="100000"/>
                        </a:lnSpc>
                        <a:spcAft>
                          <a:spcPts val="0"/>
                        </a:spcAft>
                      </a:pPr>
                      <a:r>
                        <a:rPr lang="en-US" sz="3600" b="1" kern="100">
                          <a:effectLst/>
                          <a:latin typeface="Times New Roman" panose="02020603050405020304" pitchFamily="18" charset="0"/>
                          <a:ea typeface="Calibri" panose="020F0502020204030204" pitchFamily="34" charset="0"/>
                          <a:cs typeface="Times New Roman" panose="02020603050405020304" pitchFamily="18" charset="0"/>
                        </a:rPr>
                        <a:t>1</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Giới thiệu nhân vật: </a:t>
                      </a:r>
                      <a:r>
                        <a:rPr lang="en-US" sz="360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Vũ Nương, quê Nam Xương, vừa đẹp người lại vừa đẹp nết. Nàng được gả cho Trương Sinh, một người vốn có tính đa nghi, đối với vợ phòng ngừa quá sức.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600" b="1"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76417">
                <a:tc>
                  <a:txBody>
                    <a:bodyPr/>
                    <a:lstStyle/>
                    <a:p>
                      <a:pPr algn="ctr">
                        <a:lnSpc>
                          <a:spcPct val="100000"/>
                        </a:lnSpc>
                        <a:spcAft>
                          <a:spcPts val="0"/>
                        </a:spcAft>
                      </a:pPr>
                      <a:r>
                        <a:rPr lang="en-US" sz="3600" b="1" kern="100">
                          <a:effectLst/>
                          <a:latin typeface="Times New Roman" panose="02020603050405020304" pitchFamily="18" charset="0"/>
                          <a:ea typeface="Calibri" panose="020F0502020204030204" pitchFamily="34" charset="0"/>
                          <a:cs typeface="Times New Roman" panose="02020603050405020304" pitchFamily="18" charset="0"/>
                        </a:rPr>
                        <a:t>2</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nb-NO" sz="3600">
                          <a:effectLst/>
                          <a:latin typeface="Times New Roman" panose="02020603050405020304" pitchFamily="18" charset="0"/>
                          <a:ea typeface="Calibri" panose="020F0502020204030204" pitchFamily="34" charset="0"/>
                          <a:cs typeface="Times New Roman" panose="02020603050405020304" pitchFamily="18" charset="0"/>
                        </a:rPr>
                        <a:t>Giặc tan Trương Sinh trở về, nghe lời con trẻ nghi ngờ vợ thất tiết và đuổi vợ đi.</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600" b="1"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76417">
                <a:tc>
                  <a:txBody>
                    <a:bodyPr/>
                    <a:lstStyle/>
                    <a:p>
                      <a:pPr algn="ctr">
                        <a:lnSpc>
                          <a:spcPct val="100000"/>
                        </a:lnSpc>
                        <a:spcAft>
                          <a:spcPts val="0"/>
                        </a:spcAft>
                      </a:pPr>
                      <a:r>
                        <a:rPr lang="en-US" sz="3600" b="1" kern="100">
                          <a:effectLst/>
                          <a:latin typeface="Times New Roman" panose="02020603050405020304" pitchFamily="18" charset="0"/>
                          <a:ea typeface="Calibri" panose="020F0502020204030204" pitchFamily="34" charset="0"/>
                          <a:cs typeface="Times New Roman" panose="02020603050405020304" pitchFamily="18" charset="0"/>
                        </a:rPr>
                        <a:t>3</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nb-NO" sz="3600">
                          <a:effectLst/>
                          <a:latin typeface="Times New Roman" panose="02020603050405020304" pitchFamily="18" charset="0"/>
                          <a:ea typeface="Calibri" panose="020F0502020204030204" pitchFamily="34" charset="0"/>
                          <a:cs typeface="Times New Roman" panose="02020603050405020304" pitchFamily="18" charset="0"/>
                        </a:rPr>
                        <a:t>Vũ Nương thanh minh không được bèn gieo minh xuống sông Hoàng Giang tự vẫn.</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600" b="1"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833730">
                <a:tc>
                  <a:txBody>
                    <a:bodyPr/>
                    <a:lstStyle/>
                    <a:p>
                      <a:pPr algn="ctr">
                        <a:lnSpc>
                          <a:spcPct val="100000"/>
                        </a:lnSpc>
                        <a:spcAft>
                          <a:spcPts val="0"/>
                        </a:spcAft>
                      </a:pPr>
                      <a:r>
                        <a:rPr lang="en-US" sz="3600" b="1" kern="100">
                          <a:effectLst/>
                          <a:latin typeface="Times New Roman" panose="02020603050405020304" pitchFamily="18" charset="0"/>
                          <a:ea typeface="Calibri" panose="020F0502020204030204" pitchFamily="34" charset="0"/>
                          <a:cs typeface="Times New Roman" panose="02020603050405020304" pitchFamily="18" charset="0"/>
                        </a:rPr>
                        <a:t>4</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3600">
                          <a:effectLst/>
                          <a:latin typeface="Times New Roman" panose="02020603050405020304" pitchFamily="18" charset="0"/>
                          <a:ea typeface="Calibri" panose="020F0502020204030204" pitchFamily="34" charset="0"/>
                          <a:cs typeface="Times New Roman" panose="02020603050405020304" pitchFamily="18" charset="0"/>
                        </a:rPr>
                        <a:t>Đang sum họp đầm ấm, xảy ra nạn binh đao, Trương Sinh phải đi lính, Vũ Nương ở nhà hết lòng chăm lo cho mẹ chồng, con thơ và cáng đáng chuyện gia đình.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600" b="1"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76417">
                <a:tc>
                  <a:txBody>
                    <a:bodyPr/>
                    <a:lstStyle/>
                    <a:p>
                      <a:pPr algn="ctr">
                        <a:lnSpc>
                          <a:spcPct val="100000"/>
                        </a:lnSpc>
                        <a:spcAft>
                          <a:spcPts val="0"/>
                        </a:spcAft>
                      </a:pPr>
                      <a:r>
                        <a:rPr lang="en-US" sz="3600" b="1" kern="100">
                          <a:effectLst/>
                          <a:latin typeface="Times New Roman" panose="02020603050405020304" pitchFamily="18" charset="0"/>
                          <a:ea typeface="Calibri" panose="020F0502020204030204" pitchFamily="34" charset="0"/>
                          <a:cs typeface="Times New Roman" panose="02020603050405020304" pitchFamily="18" charset="0"/>
                        </a:rPr>
                        <a:t>5</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nb-NO" sz="3600">
                          <a:effectLst/>
                          <a:latin typeface="Times New Roman" panose="02020603050405020304" pitchFamily="18" charset="0"/>
                          <a:ea typeface="Calibri" panose="020F0502020204030204" pitchFamily="34" charset="0"/>
                          <a:cs typeface="Times New Roman" panose="02020603050405020304" pitchFamily="18" charset="0"/>
                        </a:rPr>
                        <a:t>Trương Sinh lập đàn giải oan, xong Vũ Nương chỉ hiện về trong chốc lát, rồi biến mất.</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600" b="1"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76417">
                <a:tc>
                  <a:txBody>
                    <a:bodyPr/>
                    <a:lstStyle/>
                    <a:p>
                      <a:pPr algn="ctr">
                        <a:lnSpc>
                          <a:spcPct val="100000"/>
                        </a:lnSpc>
                        <a:spcAft>
                          <a:spcPts val="0"/>
                        </a:spcAft>
                      </a:pPr>
                      <a:r>
                        <a:rPr lang="en-US" sz="3600" b="1" kern="100">
                          <a:effectLst/>
                          <a:latin typeface="Times New Roman" panose="02020603050405020304" pitchFamily="18" charset="0"/>
                          <a:ea typeface="Calibri" panose="020F0502020204030204" pitchFamily="34" charset="0"/>
                          <a:cs typeface="Times New Roman" panose="02020603050405020304" pitchFamily="18" charset="0"/>
                        </a:rPr>
                        <a:t>6</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nb-NO" sz="3600">
                          <a:effectLst/>
                          <a:latin typeface="Times New Roman" panose="02020603050405020304" pitchFamily="18" charset="0"/>
                          <a:ea typeface="Calibri" panose="020F0502020204030204" pitchFamily="34" charset="0"/>
                          <a:cs typeface="Times New Roman" panose="02020603050405020304" pitchFamily="18" charset="0"/>
                        </a:rPr>
                        <a:t>Sau khi Vũ Nương chết, Trương Sinh được con chỉ cái bóng trên tường, chàng hiểu ra vợ bị oan.</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600" b="1"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76417">
                <a:tc>
                  <a:txBody>
                    <a:bodyPr/>
                    <a:lstStyle/>
                    <a:p>
                      <a:pPr algn="ctr">
                        <a:lnSpc>
                          <a:spcPct val="100000"/>
                        </a:lnSpc>
                        <a:spcAft>
                          <a:spcPts val="0"/>
                        </a:spcAft>
                      </a:pPr>
                      <a:r>
                        <a:rPr lang="en-US" sz="3600" b="1" kern="100">
                          <a:effectLst/>
                          <a:latin typeface="Times New Roman" panose="02020603050405020304" pitchFamily="18" charset="0"/>
                          <a:ea typeface="Calibri" panose="020F0502020204030204" pitchFamily="34" charset="0"/>
                          <a:cs typeface="Times New Roman" panose="02020603050405020304" pitchFamily="18" charset="0"/>
                        </a:rPr>
                        <a:t>7</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nb-NO" sz="3600">
                          <a:effectLst/>
                          <a:latin typeface="Times New Roman" panose="02020603050405020304" pitchFamily="18" charset="0"/>
                          <a:ea typeface="Calibri" panose="020F0502020204030204" pitchFamily="34" charset="0"/>
                          <a:cs typeface="Times New Roman" panose="02020603050405020304" pitchFamily="18" charset="0"/>
                        </a:rPr>
                        <a:t>Phan Lang gặp Vũ Nương ở dưới thuỷ cung, nàng gửi chiếc hoa vàng và lời nhắn Trương Sinh.</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600" b="1"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31714" marR="317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512046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500423" y="-195065"/>
            <a:ext cx="5000846"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 xmlns:asvg="http://schemas.microsoft.com/office/drawing/2016/SVG/main" r:embed="rId3"/>
                </a:ext>
              </a:extLst>
            </a:blip>
            <a:stretch>
              <a:fillRect l="-26711"/>
            </a:stretch>
          </a:blipFill>
        </p:spPr>
      </p:sp>
      <p:sp>
        <p:nvSpPr>
          <p:cNvPr id="3" name="Freeform 3"/>
          <p:cNvSpPr/>
          <p:nvPr/>
        </p:nvSpPr>
        <p:spPr>
          <a:xfrm>
            <a:off x="2500423" y="266700"/>
            <a:ext cx="15406577" cy="10020300"/>
          </a:xfrm>
          <a:custGeom>
            <a:avLst/>
            <a:gdLst/>
            <a:ahLst/>
            <a:cxnLst/>
            <a:rect l="l" t="t" r="r" b="b"/>
            <a:pathLst>
              <a:path w="11260456" h="5036495">
                <a:moveTo>
                  <a:pt x="0" y="0"/>
                </a:moveTo>
                <a:lnTo>
                  <a:pt x="11260456" y="0"/>
                </a:lnTo>
                <a:lnTo>
                  <a:pt x="11260456" y="5036495"/>
                </a:lnTo>
                <a:lnTo>
                  <a:pt x="0" y="503649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4" name="Group 4"/>
          <p:cNvGrpSpPr/>
          <p:nvPr/>
        </p:nvGrpSpPr>
        <p:grpSpPr>
          <a:xfrm>
            <a:off x="2667000" y="714050"/>
            <a:ext cx="14630400" cy="9230050"/>
            <a:chOff x="0" y="0"/>
            <a:chExt cx="3562299" cy="1468283"/>
          </a:xfrm>
        </p:grpSpPr>
        <p:sp>
          <p:nvSpPr>
            <p:cNvPr id="5" name="Freeform 5"/>
            <p:cNvSpPr/>
            <p:nvPr/>
          </p:nvSpPr>
          <p:spPr>
            <a:xfrm>
              <a:off x="0" y="0"/>
              <a:ext cx="3562299" cy="1468283"/>
            </a:xfrm>
            <a:custGeom>
              <a:avLst/>
              <a:gdLst/>
              <a:ahLst/>
              <a:cxnLst/>
              <a:rect l="l" t="t" r="r" b="b"/>
              <a:pathLst>
                <a:path w="3562299" h="1468283">
                  <a:moveTo>
                    <a:pt x="55076" y="0"/>
                  </a:moveTo>
                  <a:lnTo>
                    <a:pt x="3507223" y="0"/>
                  </a:lnTo>
                  <a:cubicBezTo>
                    <a:pt x="3537641" y="0"/>
                    <a:pt x="3562299" y="24658"/>
                    <a:pt x="3562299" y="55076"/>
                  </a:cubicBezTo>
                  <a:lnTo>
                    <a:pt x="3562299" y="1413207"/>
                  </a:lnTo>
                  <a:cubicBezTo>
                    <a:pt x="3562299" y="1427814"/>
                    <a:pt x="3556496" y="1441823"/>
                    <a:pt x="3546168" y="1452151"/>
                  </a:cubicBezTo>
                  <a:cubicBezTo>
                    <a:pt x="3535839" y="1462480"/>
                    <a:pt x="3521830" y="1468283"/>
                    <a:pt x="3507223" y="1468283"/>
                  </a:cubicBezTo>
                  <a:lnTo>
                    <a:pt x="55076" y="1468283"/>
                  </a:lnTo>
                  <a:cubicBezTo>
                    <a:pt x="24658" y="1468283"/>
                    <a:pt x="0" y="1443625"/>
                    <a:pt x="0" y="1413207"/>
                  </a:cubicBezTo>
                  <a:lnTo>
                    <a:pt x="0" y="55076"/>
                  </a:lnTo>
                  <a:cubicBezTo>
                    <a:pt x="0" y="24658"/>
                    <a:pt x="24658" y="0"/>
                    <a:pt x="55076" y="0"/>
                  </a:cubicBezTo>
                  <a:close/>
                </a:path>
              </a:pathLst>
            </a:custGeom>
            <a:solidFill>
              <a:srgbClr val="000000">
                <a:alpha val="0"/>
              </a:srgbClr>
            </a:solidFill>
            <a:ln w="38100" cap="rnd">
              <a:solidFill>
                <a:srgbClr val="AC3C26"/>
              </a:solidFill>
              <a:prstDash val="dash"/>
              <a:round/>
            </a:ln>
          </p:spPr>
        </p:sp>
        <p:sp>
          <p:nvSpPr>
            <p:cNvPr id="6" name="TextBox 6"/>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8" name="Freeform 8"/>
          <p:cNvSpPr/>
          <p:nvPr/>
        </p:nvSpPr>
        <p:spPr>
          <a:xfrm rot="-10800000" flipH="1">
            <a:off x="15316200" y="0"/>
            <a:ext cx="3008086" cy="2400300"/>
          </a:xfrm>
          <a:custGeom>
            <a:avLst/>
            <a:gdLst/>
            <a:ahLst/>
            <a:cxnLst/>
            <a:rect l="l" t="t" r="r" b="b"/>
            <a:pathLst>
              <a:path w="5503737" h="4242881">
                <a:moveTo>
                  <a:pt x="5503737" y="0"/>
                </a:moveTo>
                <a:lnTo>
                  <a:pt x="0" y="0"/>
                </a:lnTo>
                <a:lnTo>
                  <a:pt x="0" y="4242881"/>
                </a:lnTo>
                <a:lnTo>
                  <a:pt x="5503737" y="4242881"/>
                </a:lnTo>
                <a:lnTo>
                  <a:pt x="5503737" y="0"/>
                </a:lnTo>
                <a:close/>
              </a:path>
            </a:pathLst>
          </a:custGeom>
          <a:blipFill>
            <a:blip r:embed="rId6">
              <a:extLst>
                <a:ext uri="{96DAC541-7B7A-43D3-8B79-37D633B846F1}">
                  <asvg:svgBlip xmlns="" xmlns:asvg="http://schemas.microsoft.com/office/drawing/2016/SVG/main" r:embed="rId8"/>
                </a:ext>
              </a:extLst>
            </a:blip>
            <a:stretch>
              <a:fillRect/>
            </a:stretch>
          </a:blipFill>
        </p:spPr>
      </p:sp>
      <p:graphicFrame>
        <p:nvGraphicFramePr>
          <p:cNvPr id="9" name="Table 8"/>
          <p:cNvGraphicFramePr>
            <a:graphicFrameLocks noGrp="1"/>
          </p:cNvGraphicFramePr>
          <p:nvPr>
            <p:extLst>
              <p:ext uri="{D42A27DB-BD31-4B8C-83A1-F6EECF244321}">
                <p14:modId xmlns:p14="http://schemas.microsoft.com/office/powerpoint/2010/main" val="84312137"/>
              </p:ext>
            </p:extLst>
          </p:nvPr>
        </p:nvGraphicFramePr>
        <p:xfrm>
          <a:off x="2819400" y="876300"/>
          <a:ext cx="14478000" cy="8808720"/>
        </p:xfrm>
        <a:graphic>
          <a:graphicData uri="http://schemas.openxmlformats.org/drawingml/2006/table">
            <a:tbl>
              <a:tblPr firstRow="1" firstCol="1" bandRow="1">
                <a:effectLst>
                  <a:outerShdw blurRad="50800" dist="38100" algn="l" rotWithShape="0">
                    <a:prstClr val="black">
                      <a:alpha val="40000"/>
                    </a:prstClr>
                  </a:outerShdw>
                </a:effectLst>
              </a:tblPr>
              <a:tblGrid>
                <a:gridCol w="1183964">
                  <a:extLst>
                    <a:ext uri="{9D8B030D-6E8A-4147-A177-3AD203B41FA5}">
                      <a16:colId xmlns:a16="http://schemas.microsoft.com/office/drawing/2014/main" val="20000"/>
                    </a:ext>
                  </a:extLst>
                </a:gridCol>
                <a:gridCol w="11541436">
                  <a:extLst>
                    <a:ext uri="{9D8B030D-6E8A-4147-A177-3AD203B41FA5}">
                      <a16:colId xmlns:a16="http://schemas.microsoft.com/office/drawing/2014/main" val="20001"/>
                    </a:ext>
                  </a:extLst>
                </a:gridCol>
                <a:gridCol w="1752600">
                  <a:extLst>
                    <a:ext uri="{9D8B030D-6E8A-4147-A177-3AD203B41FA5}">
                      <a16:colId xmlns:a16="http://schemas.microsoft.com/office/drawing/2014/main" val="20002"/>
                    </a:ext>
                  </a:extLst>
                </a:gridCol>
              </a:tblGrid>
              <a:tr h="468203">
                <a:tc>
                  <a:txBody>
                    <a:bodyPr/>
                    <a:lstStyle/>
                    <a:p>
                      <a:pPr algn="ctr">
                        <a:lnSpc>
                          <a:spcPct val="100000"/>
                        </a:lnSpc>
                        <a:spcAft>
                          <a:spcPts val="0"/>
                        </a:spcAft>
                      </a:pPr>
                      <a:r>
                        <a:rPr lang="en-US" sz="3400" b="1" kern="100">
                          <a:effectLst/>
                          <a:latin typeface="Times New Roman" panose="02020603050405020304" pitchFamily="18" charset="0"/>
                          <a:ea typeface="Calibri" panose="020F0502020204030204" pitchFamily="34" charset="0"/>
                          <a:cs typeface="Times New Roman" panose="02020603050405020304" pitchFamily="18" charset="0"/>
                        </a:rPr>
                        <a:t>STT</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400" b="1" kern="100">
                          <a:effectLst/>
                          <a:latin typeface="Times New Roman" panose="02020603050405020304" pitchFamily="18" charset="0"/>
                          <a:ea typeface="Calibri" panose="020F0502020204030204" pitchFamily="34" charset="0"/>
                          <a:cs typeface="Times New Roman" panose="02020603050405020304" pitchFamily="18" charset="0"/>
                        </a:rPr>
                        <a:t>Sự việc</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400" b="1" kern="100">
                          <a:effectLst/>
                          <a:latin typeface="Times New Roman" panose="02020603050405020304" pitchFamily="18" charset="0"/>
                          <a:ea typeface="Calibri" panose="020F0502020204030204" pitchFamily="34" charset="0"/>
                          <a:cs typeface="Times New Roman" panose="02020603050405020304" pitchFamily="18" charset="0"/>
                        </a:rPr>
                        <a:t>Trình tự </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936406">
                <a:tc>
                  <a:txBody>
                    <a:bodyPr/>
                    <a:lstStyle/>
                    <a:p>
                      <a:pPr algn="ctr">
                        <a:lnSpc>
                          <a:spcPct val="100000"/>
                        </a:lnSpc>
                        <a:spcAft>
                          <a:spcPts val="0"/>
                        </a:spcAft>
                      </a:pPr>
                      <a:r>
                        <a:rPr lang="en-US" sz="3400" b="1" kern="100">
                          <a:effectLst/>
                          <a:latin typeface="Times New Roman" panose="02020603050405020304" pitchFamily="18" charset="0"/>
                          <a:ea typeface="Calibri" panose="020F0502020204030204" pitchFamily="34" charset="0"/>
                          <a:cs typeface="Times New Roman" panose="02020603050405020304" pitchFamily="18" charset="0"/>
                        </a:rPr>
                        <a:t>1</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3400" kern="100">
                          <a:effectLst/>
                          <a:latin typeface="Times New Roman" panose="02020603050405020304" pitchFamily="18" charset="0"/>
                          <a:ea typeface="Calibri" panose="020F0502020204030204" pitchFamily="34" charset="0"/>
                          <a:cs typeface="Times New Roman" panose="02020603050405020304" pitchFamily="18" charset="0"/>
                        </a:rPr>
                        <a:t>Giới thiệu nhân vật:</a:t>
                      </a:r>
                      <a:r>
                        <a:rPr lang="en-US" sz="3400" b="1"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3400">
                          <a:solidFill>
                            <a:srgbClr val="222222"/>
                          </a:solidFill>
                          <a:effectLst/>
                          <a:latin typeface="Times New Roman" panose="02020603050405020304" pitchFamily="18" charset="0"/>
                          <a:ea typeface="Calibri" panose="020F0502020204030204" pitchFamily="34" charset="0"/>
                          <a:cs typeface="Times New Roman" panose="02020603050405020304" pitchFamily="18" charset="0"/>
                        </a:rPr>
                        <a:t>Vũ Nương, quê Nam Xương, vừa đẹp người lại vừa đẹp nết. Nàng được gả cho Trương Sinh, một người vốn có tính đa nghi, đối với vợ phòng ngừa quá sức. </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80338">
                <a:tc>
                  <a:txBody>
                    <a:bodyPr/>
                    <a:lstStyle/>
                    <a:p>
                      <a:pPr algn="ctr">
                        <a:lnSpc>
                          <a:spcPct val="100000"/>
                        </a:lnSpc>
                        <a:spcAft>
                          <a:spcPts val="0"/>
                        </a:spcAft>
                      </a:pPr>
                      <a:r>
                        <a:rPr lang="en-US" sz="3400" b="1" kern="100">
                          <a:effectLst/>
                          <a:latin typeface="Times New Roman" panose="02020603050405020304" pitchFamily="18" charset="0"/>
                          <a:ea typeface="Calibri" panose="020F0502020204030204" pitchFamily="34" charset="0"/>
                          <a:cs typeface="Times New Roman" panose="02020603050405020304" pitchFamily="18" charset="0"/>
                        </a:rPr>
                        <a:t>4</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3400">
                          <a:effectLst/>
                          <a:latin typeface="Times New Roman" panose="02020603050405020304" pitchFamily="18" charset="0"/>
                          <a:ea typeface="Calibri" panose="020F0502020204030204" pitchFamily="34" charset="0"/>
                          <a:cs typeface="Times New Roman" panose="02020603050405020304" pitchFamily="18" charset="0"/>
                        </a:rPr>
                        <a:t>Đang sum họp đầm ấm, xảy ra nạn binh đao, Trương Sinh phải đi lính, Vũ Nương ở nhà hết lòng chăm lo cho mẹ chồng, con thơ và cáng đáng chuyện gia đình. </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68203">
                <a:tc>
                  <a:txBody>
                    <a:bodyPr/>
                    <a:lstStyle/>
                    <a:p>
                      <a:pPr algn="ctr">
                        <a:lnSpc>
                          <a:spcPct val="100000"/>
                        </a:lnSpc>
                        <a:spcAft>
                          <a:spcPts val="0"/>
                        </a:spcAft>
                      </a:pPr>
                      <a:r>
                        <a:rPr lang="en-US" sz="3400" b="1" kern="100">
                          <a:effectLst/>
                          <a:latin typeface="Times New Roman" panose="02020603050405020304" pitchFamily="18" charset="0"/>
                          <a:ea typeface="Calibri" panose="020F0502020204030204" pitchFamily="34" charset="0"/>
                          <a:cs typeface="Times New Roman" panose="02020603050405020304" pitchFamily="18" charset="0"/>
                        </a:rPr>
                        <a:t>2</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nb-NO" sz="3400">
                          <a:effectLst/>
                          <a:latin typeface="Times New Roman" panose="02020603050405020304" pitchFamily="18" charset="0"/>
                          <a:ea typeface="Calibri" panose="020F0502020204030204" pitchFamily="34" charset="0"/>
                          <a:cs typeface="Times New Roman" panose="02020603050405020304" pitchFamily="18" charset="0"/>
                        </a:rPr>
                        <a:t>   Giặc tan Trương Sinh trở về, nghe lời con trẻ nghi ngờ vợ thất tiết và đuổi vợ đi.</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3</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68203">
                <a:tc>
                  <a:txBody>
                    <a:bodyPr/>
                    <a:lstStyle/>
                    <a:p>
                      <a:pPr algn="ctr">
                        <a:lnSpc>
                          <a:spcPct val="100000"/>
                        </a:lnSpc>
                        <a:spcAft>
                          <a:spcPts val="0"/>
                        </a:spcAft>
                      </a:pPr>
                      <a:r>
                        <a:rPr lang="en-US" sz="3400" b="1" kern="100">
                          <a:effectLst/>
                          <a:latin typeface="Times New Roman" panose="02020603050405020304" pitchFamily="18" charset="0"/>
                          <a:ea typeface="Calibri" panose="020F0502020204030204" pitchFamily="34" charset="0"/>
                          <a:cs typeface="Times New Roman" panose="02020603050405020304" pitchFamily="18" charset="0"/>
                        </a:rPr>
                        <a:t>3</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nb-NO" sz="3400">
                          <a:effectLst/>
                          <a:latin typeface="Times New Roman" panose="02020603050405020304" pitchFamily="18" charset="0"/>
                          <a:ea typeface="Calibri" panose="020F0502020204030204" pitchFamily="34" charset="0"/>
                          <a:cs typeface="Times New Roman" panose="02020603050405020304" pitchFamily="18" charset="0"/>
                        </a:rPr>
                        <a:t>Vũ Nương thanh minh không được bèn gieo minh xuống sông Hoàng Giang tự vẫn.</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4</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68203">
                <a:tc>
                  <a:txBody>
                    <a:bodyPr/>
                    <a:lstStyle/>
                    <a:p>
                      <a:pPr algn="ctr">
                        <a:lnSpc>
                          <a:spcPct val="100000"/>
                        </a:lnSpc>
                        <a:spcAft>
                          <a:spcPts val="0"/>
                        </a:spcAft>
                      </a:pPr>
                      <a:r>
                        <a:rPr lang="en-US" sz="3400" b="1" kern="100">
                          <a:effectLst/>
                          <a:latin typeface="Times New Roman" panose="02020603050405020304" pitchFamily="18" charset="0"/>
                          <a:ea typeface="Calibri" panose="020F0502020204030204" pitchFamily="34" charset="0"/>
                          <a:cs typeface="Times New Roman" panose="02020603050405020304" pitchFamily="18" charset="0"/>
                        </a:rPr>
                        <a:t>6</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nb-NO" sz="3400">
                          <a:effectLst/>
                          <a:latin typeface="Times New Roman" panose="02020603050405020304" pitchFamily="18" charset="0"/>
                          <a:ea typeface="Calibri" panose="020F0502020204030204" pitchFamily="34" charset="0"/>
                          <a:cs typeface="Times New Roman" panose="02020603050405020304" pitchFamily="18" charset="0"/>
                        </a:rPr>
                        <a:t>Sau khi Vũ Nương chết, Trương Sinh được con chỉ cái bóng trên tường, chàng hiểu ra vợ bị oan.</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5</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68203">
                <a:tc>
                  <a:txBody>
                    <a:bodyPr/>
                    <a:lstStyle/>
                    <a:p>
                      <a:pPr algn="ctr">
                        <a:lnSpc>
                          <a:spcPct val="100000"/>
                        </a:lnSpc>
                        <a:spcAft>
                          <a:spcPts val="0"/>
                        </a:spcAft>
                      </a:pPr>
                      <a:r>
                        <a:rPr lang="en-US" sz="3400" b="1" kern="100">
                          <a:effectLst/>
                          <a:latin typeface="Times New Roman" panose="02020603050405020304" pitchFamily="18" charset="0"/>
                          <a:ea typeface="Calibri" panose="020F0502020204030204" pitchFamily="34" charset="0"/>
                          <a:cs typeface="Times New Roman" panose="02020603050405020304" pitchFamily="18" charset="0"/>
                        </a:rPr>
                        <a:t>7</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nb-NO" sz="3400">
                          <a:effectLst/>
                          <a:latin typeface="Times New Roman" panose="02020603050405020304" pitchFamily="18" charset="0"/>
                          <a:ea typeface="Calibri" panose="020F0502020204030204" pitchFamily="34" charset="0"/>
                          <a:cs typeface="Times New Roman" panose="02020603050405020304" pitchFamily="18" charset="0"/>
                        </a:rPr>
                        <a:t>Phan Lang gặp Vũ Nương ở dưới thuỷ cung, nàng gửi chiếc hoa vàng và lời nhắn Trương Sinh.</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3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6</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68203">
                <a:tc>
                  <a:txBody>
                    <a:bodyPr/>
                    <a:lstStyle/>
                    <a:p>
                      <a:pPr algn="ctr">
                        <a:lnSpc>
                          <a:spcPct val="100000"/>
                        </a:lnSpc>
                        <a:spcAft>
                          <a:spcPts val="0"/>
                        </a:spcAft>
                      </a:pPr>
                      <a:r>
                        <a:rPr lang="en-US" sz="3400" b="1" kern="100">
                          <a:effectLst/>
                          <a:latin typeface="Times New Roman" panose="02020603050405020304" pitchFamily="18" charset="0"/>
                          <a:ea typeface="Calibri" panose="020F0502020204030204" pitchFamily="34" charset="0"/>
                          <a:cs typeface="Times New Roman" panose="02020603050405020304" pitchFamily="18" charset="0"/>
                        </a:rPr>
                        <a:t>5</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3400">
                          <a:effectLst/>
                          <a:latin typeface="Times New Roman" panose="02020603050405020304" pitchFamily="18" charset="0"/>
                          <a:ea typeface="Calibri" panose="020F0502020204030204" pitchFamily="34" charset="0"/>
                          <a:cs typeface="Times New Roman" panose="02020603050405020304" pitchFamily="18" charset="0"/>
                        </a:rPr>
                        <a:t> </a:t>
                      </a:r>
                      <a:r>
                        <a:rPr lang="nb-NO" sz="3400">
                          <a:effectLst/>
                          <a:latin typeface="Times New Roman" panose="02020603050405020304" pitchFamily="18" charset="0"/>
                          <a:ea typeface="Calibri" panose="020F0502020204030204" pitchFamily="34" charset="0"/>
                          <a:cs typeface="Times New Roman" panose="02020603050405020304" pitchFamily="18" charset="0"/>
                        </a:rPr>
                        <a:t>Trương Sinh lập đàn giải oan, xong Vũ Nương chỉ hiện về trong chốc lát, rồi biến mất.</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nb-NO" sz="34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7</a:t>
                      </a:r>
                      <a:endParaRPr lang="en-GB" sz="3400">
                        <a:effectLst/>
                        <a:latin typeface="Calibri" panose="020F0502020204030204" pitchFamily="34" charset="0"/>
                        <a:ea typeface="Calibri" panose="020F0502020204030204" pitchFamily="34" charset="0"/>
                        <a:cs typeface="Times New Roman" panose="02020603050405020304" pitchFamily="18" charset="0"/>
                      </a:endParaRPr>
                    </a:p>
                  </a:txBody>
                  <a:tcPr marL="41556" marR="41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796958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296361" y="-163516"/>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 xmlns:asvg="http://schemas.microsoft.com/office/drawing/2016/SVG/main" r:embed="rId3"/>
                </a:ext>
              </a:extLst>
            </a:blip>
            <a:stretch>
              <a:fillRect l="-26711"/>
            </a:stretch>
          </a:blipFill>
        </p:spPr>
      </p:sp>
      <p:sp>
        <p:nvSpPr>
          <p:cNvPr id="3" name="Freeform 3"/>
          <p:cNvSpPr/>
          <p:nvPr/>
        </p:nvSpPr>
        <p:spPr>
          <a:xfrm>
            <a:off x="3917483" y="3334991"/>
            <a:ext cx="4616350" cy="4114800"/>
          </a:xfrm>
          <a:custGeom>
            <a:avLst/>
            <a:gdLst/>
            <a:ahLst/>
            <a:cxnLst/>
            <a:rect l="l" t="t" r="r" b="b"/>
            <a:pathLst>
              <a:path w="3972652" h="4114800">
                <a:moveTo>
                  <a:pt x="0" y="0"/>
                </a:moveTo>
                <a:lnTo>
                  <a:pt x="3972653" y="0"/>
                </a:lnTo>
                <a:lnTo>
                  <a:pt x="3972653"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8649810" y="5807046"/>
            <a:ext cx="4420207" cy="4479953"/>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13149867" y="2307950"/>
            <a:ext cx="4750746" cy="4442420"/>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6"/>
          <p:cNvSpPr/>
          <p:nvPr/>
        </p:nvSpPr>
        <p:spPr>
          <a:xfrm>
            <a:off x="14753074" y="-1135893"/>
            <a:ext cx="3991270" cy="4080295"/>
          </a:xfrm>
          <a:custGeom>
            <a:avLst/>
            <a:gdLst/>
            <a:ahLst/>
            <a:cxnLst/>
            <a:rect l="l" t="t" r="r" b="b"/>
            <a:pathLst>
              <a:path w="3991270" h="4080295">
                <a:moveTo>
                  <a:pt x="0" y="0"/>
                </a:moveTo>
                <a:lnTo>
                  <a:pt x="3991270" y="0"/>
                </a:lnTo>
                <a:lnTo>
                  <a:pt x="3991270" y="4080295"/>
                </a:lnTo>
                <a:lnTo>
                  <a:pt x="0" y="408029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6" name="TextBox 16"/>
          <p:cNvSpPr txBox="1"/>
          <p:nvPr/>
        </p:nvSpPr>
        <p:spPr>
          <a:xfrm>
            <a:off x="4084952" y="942165"/>
            <a:ext cx="8981436" cy="1340110"/>
          </a:xfrm>
          <a:prstGeom prst="rect">
            <a:avLst/>
          </a:prstGeom>
        </p:spPr>
        <p:txBody>
          <a:bodyPr lIns="0" tIns="0" rIns="0" bIns="0" rtlCol="0" anchor="t">
            <a:spAutoFit/>
          </a:bodyPr>
          <a:lstStyle/>
          <a:p>
            <a:pPr>
              <a:lnSpc>
                <a:spcPts val="11200"/>
              </a:lnSpc>
            </a:pPr>
            <a:r>
              <a:rPr lang="nb-NO" sz="8000" b="1">
                <a:latin typeface="Times New Roman" panose="02020603050405020304" pitchFamily="18" charset="0"/>
                <a:cs typeface="Times New Roman" panose="02020603050405020304" pitchFamily="18" charset="0"/>
              </a:rPr>
              <a:t>b. Bố cục</a:t>
            </a:r>
            <a:endParaRPr lang="en-US" sz="8000">
              <a:solidFill>
                <a:srgbClr val="000000"/>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3917482" y="3590985"/>
            <a:ext cx="4496801" cy="3477875"/>
          </a:xfrm>
          <a:prstGeom prst="rect">
            <a:avLst/>
          </a:prstGeom>
        </p:spPr>
        <p:txBody>
          <a:bodyPr wrap="square">
            <a:spAutoFit/>
          </a:bodyPr>
          <a:lstStyle/>
          <a:p>
            <a:pPr algn="ctr"/>
            <a:r>
              <a:rPr lang="nb-NO" sz="4400" b="1">
                <a:latin typeface="Times New Roman" panose="02020603050405020304" pitchFamily="18" charset="0"/>
                <a:ea typeface="Calibri" panose="020F0502020204030204" pitchFamily="34" charset="0"/>
              </a:rPr>
              <a:t>Phần 1</a:t>
            </a:r>
            <a:r>
              <a:rPr lang="nb-NO" sz="4400">
                <a:latin typeface="Times New Roman" panose="02020603050405020304" pitchFamily="18" charset="0"/>
                <a:ea typeface="Calibri" panose="020F0502020204030204" pitchFamily="34" charset="0"/>
              </a:rPr>
              <a:t> </a:t>
            </a:r>
            <a:endParaRPr lang="vi-VN" sz="4400" smtClean="0">
              <a:latin typeface="Times New Roman" panose="02020603050405020304" pitchFamily="18" charset="0"/>
              <a:ea typeface="Calibri" panose="020F0502020204030204" pitchFamily="34" charset="0"/>
            </a:endParaRPr>
          </a:p>
          <a:p>
            <a:pPr algn="ctr"/>
            <a:r>
              <a:rPr lang="nb-NO" sz="4400" smtClean="0">
                <a:latin typeface="Times New Roman" panose="02020603050405020304" pitchFamily="18" charset="0"/>
                <a:ea typeface="Calibri" panose="020F0502020204030204" pitchFamily="34" charset="0"/>
              </a:rPr>
              <a:t>(</a:t>
            </a:r>
            <a:r>
              <a:rPr lang="nb-NO" sz="4400">
                <a:latin typeface="Times New Roman" panose="02020603050405020304" pitchFamily="18" charset="0"/>
                <a:ea typeface="Calibri" panose="020F0502020204030204" pitchFamily="34" charset="0"/>
              </a:rPr>
              <a:t>Từ đầu</a:t>
            </a:r>
            <a:r>
              <a:rPr lang="nb-NO" sz="4400" i="1">
                <a:latin typeface="Times New Roman" panose="02020603050405020304" pitchFamily="18" charset="0"/>
                <a:ea typeface="Calibri" panose="020F0502020204030204" pitchFamily="34" charset="0"/>
              </a:rPr>
              <a:t>...lo liệu như đối với</a:t>
            </a:r>
            <a:r>
              <a:rPr lang="nb-NO" sz="4400">
                <a:latin typeface="Times New Roman" panose="02020603050405020304" pitchFamily="18" charset="0"/>
                <a:ea typeface="Calibri" panose="020F0502020204030204" pitchFamily="34" charset="0"/>
              </a:rPr>
              <a:t> </a:t>
            </a:r>
            <a:r>
              <a:rPr lang="nb-NO" sz="4400" i="1">
                <a:latin typeface="Times New Roman" panose="02020603050405020304" pitchFamily="18" charset="0"/>
                <a:ea typeface="Calibri" panose="020F0502020204030204" pitchFamily="34" charset="0"/>
              </a:rPr>
              <a:t>cha mẹ đẻ mình</a:t>
            </a:r>
            <a:r>
              <a:rPr lang="nb-NO" sz="4400">
                <a:latin typeface="Times New Roman" panose="02020603050405020304" pitchFamily="18" charset="0"/>
                <a:ea typeface="Calibri" panose="020F0502020204030204" pitchFamily="34" charset="0"/>
              </a:rPr>
              <a:t>): Vẻ đẹp của Vũ Nương. </a:t>
            </a:r>
            <a:endParaRPr lang="en-GB" sz="4400"/>
          </a:p>
        </p:txBody>
      </p:sp>
      <p:sp>
        <p:nvSpPr>
          <p:cNvPr id="24" name="Rectangle 23"/>
          <p:cNvSpPr/>
          <p:nvPr/>
        </p:nvSpPr>
        <p:spPr>
          <a:xfrm>
            <a:off x="8649809" y="6011607"/>
            <a:ext cx="4186827" cy="4154984"/>
          </a:xfrm>
          <a:prstGeom prst="rect">
            <a:avLst/>
          </a:prstGeom>
        </p:spPr>
        <p:txBody>
          <a:bodyPr wrap="square">
            <a:spAutoFit/>
          </a:bodyPr>
          <a:lstStyle/>
          <a:p>
            <a:pPr algn="ctr"/>
            <a:r>
              <a:rPr lang="nb-NO" sz="4400" b="1">
                <a:latin typeface="Times New Roman" panose="02020603050405020304" pitchFamily="18" charset="0"/>
                <a:ea typeface="Calibri" panose="020F0502020204030204" pitchFamily="34" charset="0"/>
              </a:rPr>
              <a:t>Phần 2 </a:t>
            </a:r>
            <a:endParaRPr lang="vi-VN" sz="4400" b="1" smtClean="0">
              <a:latin typeface="Times New Roman" panose="02020603050405020304" pitchFamily="18" charset="0"/>
              <a:ea typeface="Calibri" panose="020F0502020204030204" pitchFamily="34" charset="0"/>
            </a:endParaRPr>
          </a:p>
          <a:p>
            <a:pPr algn="ctr"/>
            <a:r>
              <a:rPr lang="nb-NO" sz="4400" b="1" smtClean="0">
                <a:latin typeface="Times New Roman" panose="02020603050405020304" pitchFamily="18" charset="0"/>
                <a:ea typeface="Calibri" panose="020F0502020204030204" pitchFamily="34" charset="0"/>
              </a:rPr>
              <a:t>(</a:t>
            </a:r>
            <a:r>
              <a:rPr lang="nb-NO" sz="4400">
                <a:latin typeface="Times New Roman" panose="02020603050405020304" pitchFamily="18" charset="0"/>
                <a:ea typeface="Calibri" panose="020F0502020204030204" pitchFamily="34" charset="0"/>
              </a:rPr>
              <a:t>Tiếp theo… </a:t>
            </a:r>
            <a:r>
              <a:rPr lang="nb-NO" sz="4400" i="1">
                <a:latin typeface="Times New Roman" panose="02020603050405020304" pitchFamily="18" charset="0"/>
                <a:ea typeface="Calibri" panose="020F0502020204030204" pitchFamily="34" charset="0"/>
              </a:rPr>
              <a:t>nhưng việc đã trót qua rồi</a:t>
            </a:r>
            <a:r>
              <a:rPr lang="nb-NO" sz="4400">
                <a:latin typeface="Times New Roman" panose="02020603050405020304" pitchFamily="18" charset="0"/>
                <a:ea typeface="Calibri" panose="020F0502020204030204" pitchFamily="34" charset="0"/>
              </a:rPr>
              <a:t>): Số phận và bi kịch của Vũ Nương.</a:t>
            </a:r>
            <a:endParaRPr lang="en-GB" sz="4400"/>
          </a:p>
        </p:txBody>
      </p:sp>
      <p:sp>
        <p:nvSpPr>
          <p:cNvPr id="25" name="Rectangle 24"/>
          <p:cNvSpPr/>
          <p:nvPr/>
        </p:nvSpPr>
        <p:spPr>
          <a:xfrm>
            <a:off x="13127398" y="2337895"/>
            <a:ext cx="4715834" cy="4154984"/>
          </a:xfrm>
          <a:prstGeom prst="rect">
            <a:avLst/>
          </a:prstGeom>
        </p:spPr>
        <p:txBody>
          <a:bodyPr wrap="square">
            <a:spAutoFit/>
          </a:bodyPr>
          <a:lstStyle/>
          <a:p>
            <a:pPr algn="ctr"/>
            <a:r>
              <a:rPr lang="nb-NO" sz="4400" b="1">
                <a:latin typeface="Times New Roman" panose="02020603050405020304" pitchFamily="18" charset="0"/>
                <a:ea typeface="Calibri" panose="020F0502020204030204" pitchFamily="34" charset="0"/>
              </a:rPr>
              <a:t>Phần 3 </a:t>
            </a:r>
            <a:endParaRPr lang="vi-VN" sz="4400" b="1" smtClean="0">
              <a:latin typeface="Times New Roman" panose="02020603050405020304" pitchFamily="18" charset="0"/>
              <a:ea typeface="Calibri" panose="020F0502020204030204" pitchFamily="34" charset="0"/>
            </a:endParaRPr>
          </a:p>
          <a:p>
            <a:pPr algn="ctr"/>
            <a:r>
              <a:rPr lang="nb-NO" sz="4400" smtClean="0">
                <a:latin typeface="Times New Roman" panose="02020603050405020304" pitchFamily="18" charset="0"/>
                <a:ea typeface="Calibri" panose="020F0502020204030204" pitchFamily="34" charset="0"/>
              </a:rPr>
              <a:t>(</a:t>
            </a:r>
            <a:r>
              <a:rPr lang="nb-NO" sz="4400">
                <a:latin typeface="Times New Roman" panose="02020603050405020304" pitchFamily="18" charset="0"/>
                <a:ea typeface="Calibri" panose="020F0502020204030204" pitchFamily="34" charset="0"/>
              </a:rPr>
              <a:t>Còn lại): Vũ Nương được lập đàn giải oan và sự ra đi vĩnh viễn của Vũ Nương.</a:t>
            </a:r>
            <a:endParaRPr lang="en-GB" sz="4400"/>
          </a:p>
        </p:txBody>
      </p:sp>
      <p:pic>
        <p:nvPicPr>
          <p:cNvPr id="26" name="Picture 28" descr="tpnx0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27626" y="7610567"/>
            <a:ext cx="3915446" cy="23112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27" name="Hình ảnh 8" descr="Ảnh có chứa người, ngoài trời, cỏ, bầu trời&#10;&#10;Mô tả được tạo tự động"/>
          <p:cNvPicPr>
            <a:picLocks noChangeAspect="1"/>
          </p:cNvPicPr>
          <p:nvPr/>
        </p:nvPicPr>
        <p:blipFill>
          <a:blip r:embed="rId9">
            <a:extLst>
              <a:ext uri="{28A0092B-C50C-407E-A947-70E740481C1C}">
                <a14:useLocalDpi xmlns:a14="http://schemas.microsoft.com/office/drawing/2010/main" val="0"/>
              </a:ext>
            </a:extLst>
          </a:blip>
          <a:srcRect l="4155" r="8005" b="-2"/>
          <a:stretch>
            <a:fillRect/>
          </a:stretch>
        </p:blipFill>
        <p:spPr bwMode="auto">
          <a:xfrm>
            <a:off x="8847384" y="1714500"/>
            <a:ext cx="3791675" cy="29228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28" name="Picture 9" descr="ANd9GcSr14r3g_cvtINHhJyJd0KtKA5b74_J1JyhdHtJLblhxDIlQIP_x2jK5LzNMQ"/>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178844" y="6858966"/>
            <a:ext cx="4419599" cy="27981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951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2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1000"/>
                                        <p:tgtEl>
                                          <p:spTgt spid="16">
                                            <p:txEl>
                                              <p:pRg st="0" end="0"/>
                                            </p:txEl>
                                          </p:spTgt>
                                        </p:tgtEl>
                                      </p:cBhvr>
                                    </p:animEffect>
                                    <p:anim calcmode="lin" valueType="num">
                                      <p:cBhvr>
                                        <p:cTn id="13"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500"/>
                                        <p:tgtEl>
                                          <p:spTgt spid="23"/>
                                        </p:tgtEl>
                                      </p:cBhvr>
                                    </p:animEffect>
                                  </p:childTnLst>
                                </p:cTn>
                              </p:par>
                              <p:par>
                                <p:cTn id="20" presetID="22" presetClass="entr" presetSubtype="4"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par>
                                <p:cTn id="28" presetID="22" presetClass="entr" presetSubtype="4"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down)">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circle(in)">
                                      <p:cBhvr>
                                        <p:cTn id="35" dur="2000"/>
                                        <p:tgtEl>
                                          <p:spTgt spid="25"/>
                                        </p:tgtEl>
                                      </p:cBhvr>
                                    </p:animEffect>
                                  </p:childTnLst>
                                </p:cTn>
                              </p:par>
                              <p:par>
                                <p:cTn id="36" presetID="6" presetClass="entr" presetSubtype="16"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circle(in)">
                                      <p:cBhvr>
                                        <p:cTn id="3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3" name="TextBox 3"/>
          <p:cNvSpPr txBox="1"/>
          <p:nvPr/>
        </p:nvSpPr>
        <p:spPr>
          <a:xfrm>
            <a:off x="228600" y="3568173"/>
            <a:ext cx="9840745" cy="1107996"/>
          </a:xfrm>
          <a:prstGeom prst="rect">
            <a:avLst/>
          </a:prstGeom>
        </p:spPr>
        <p:txBody>
          <a:bodyPr lIns="0" tIns="0" rIns="0" bIns="0" rtlCol="0" anchor="t">
            <a:spAutoFit/>
          </a:bodyPr>
          <a:lstStyle/>
          <a:p>
            <a:r>
              <a:rPr lang="pt-BR" sz="7200" b="1">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3. Tìm hiểu các nhân vật</a:t>
            </a:r>
            <a:endParaRPr lang="en-GB" sz="7200" b="1">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
        <p:nvSpPr>
          <p:cNvPr id="4" name="Freeform 4"/>
          <p:cNvSpPr/>
          <p:nvPr/>
        </p:nvSpPr>
        <p:spPr>
          <a:xfrm flipH="1">
            <a:off x="0" y="0"/>
            <a:ext cx="3436151" cy="3512794"/>
          </a:xfrm>
          <a:custGeom>
            <a:avLst/>
            <a:gdLst/>
            <a:ahLst/>
            <a:cxnLst/>
            <a:rect l="l" t="t" r="r" b="b"/>
            <a:pathLst>
              <a:path w="3436151" h="3512794">
                <a:moveTo>
                  <a:pt x="3436151" y="0"/>
                </a:moveTo>
                <a:lnTo>
                  <a:pt x="0" y="0"/>
                </a:lnTo>
                <a:lnTo>
                  <a:pt x="0" y="3512794"/>
                </a:lnTo>
                <a:lnTo>
                  <a:pt x="3436151" y="3512794"/>
                </a:lnTo>
                <a:lnTo>
                  <a:pt x="3436151"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1139696" y="9123774"/>
            <a:ext cx="5863057" cy="4114800"/>
          </a:xfrm>
          <a:custGeom>
            <a:avLst/>
            <a:gdLst/>
            <a:ahLst/>
            <a:cxnLst/>
            <a:rect l="l" t="t" r="r" b="b"/>
            <a:pathLst>
              <a:path w="5863057" h="4114800">
                <a:moveTo>
                  <a:pt x="0" y="0"/>
                </a:moveTo>
                <a:lnTo>
                  <a:pt x="5863057" y="0"/>
                </a:lnTo>
                <a:lnTo>
                  <a:pt x="5863057"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TextBox 6"/>
          <p:cNvSpPr txBox="1"/>
          <p:nvPr/>
        </p:nvSpPr>
        <p:spPr>
          <a:xfrm>
            <a:off x="374770" y="5293545"/>
            <a:ext cx="10515600" cy="923330"/>
          </a:xfrm>
          <a:prstGeom prst="rect">
            <a:avLst/>
          </a:prstGeom>
        </p:spPr>
        <p:txBody>
          <a:bodyPr wrap="square" lIns="0" tIns="0" rIns="0" bIns="0" rtlCol="0" anchor="t">
            <a:spAutoFit/>
          </a:bodyPr>
          <a:lstStyle/>
          <a:p>
            <a:r>
              <a:rPr lang="pt-BR" sz="6000" b="1" smtClean="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3.1. Nhân vật Vũ </a:t>
            </a:r>
            <a:r>
              <a:rPr lang="pt-BR" sz="6000" b="1">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Nương</a:t>
            </a:r>
            <a:endParaRPr lang="en-GB" sz="6000" b="1">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
        <p:nvSpPr>
          <p:cNvPr id="7" name="Rectangle 6"/>
          <p:cNvSpPr/>
          <p:nvPr/>
        </p:nvSpPr>
        <p:spPr>
          <a:xfrm>
            <a:off x="723508" y="6615120"/>
            <a:ext cx="8186280" cy="1292662"/>
          </a:xfrm>
          <a:prstGeom prst="rect">
            <a:avLst/>
          </a:prstGeom>
        </p:spPr>
        <p:txBody>
          <a:bodyPr wrap="none">
            <a:spAutoFit/>
          </a:bodyPr>
          <a:lstStyle/>
          <a:p>
            <a:pPr algn="just">
              <a:lnSpc>
                <a:spcPct val="130000"/>
              </a:lnSpc>
              <a:spcAft>
                <a:spcPts val="0"/>
              </a:spcAft>
            </a:pPr>
            <a:r>
              <a:rPr lang="pt-BR" sz="6000" b="1" kern="10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ea typeface="Calibri" panose="020F0502020204030204" pitchFamily="34" charset="0"/>
                <a:cs typeface="Times New Roman" panose="02020603050405020304" pitchFamily="18" charset="0"/>
              </a:rPr>
              <a:t>a. Vẻ đẹp của Vũ Nương</a:t>
            </a:r>
            <a:endParaRPr lang="en-GB" sz="6000" b="1">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6504" y="-876300"/>
            <a:ext cx="7893242" cy="11163300"/>
          </a:xfrm>
          <a:prstGeom prst="rect">
            <a:avLst/>
          </a:prstGeom>
        </p:spPr>
      </p:pic>
      <p:sp>
        <p:nvSpPr>
          <p:cNvPr id="10" name="Freeform 2"/>
          <p:cNvSpPr/>
          <p:nvPr/>
        </p:nvSpPr>
        <p:spPr>
          <a:xfrm>
            <a:off x="8909788" y="-467919"/>
            <a:ext cx="10165970" cy="10793983"/>
          </a:xfrm>
          <a:custGeom>
            <a:avLst/>
            <a:gdLst/>
            <a:ahLst/>
            <a:cxnLst/>
            <a:rect l="l" t="t" r="r" b="b"/>
            <a:pathLst>
              <a:path w="10165970" h="10793983">
                <a:moveTo>
                  <a:pt x="0" y="0"/>
                </a:moveTo>
                <a:lnTo>
                  <a:pt x="10165970" y="0"/>
                </a:lnTo>
                <a:lnTo>
                  <a:pt x="10165970" y="10793984"/>
                </a:lnTo>
                <a:lnTo>
                  <a:pt x="0" y="10793984"/>
                </a:lnTo>
                <a:lnTo>
                  <a:pt x="0" y="0"/>
                </a:lnTo>
                <a:close/>
              </a:path>
            </a:pathLst>
          </a:custGeom>
          <a:blipFill>
            <a:blip r:embed="rId9">
              <a:extLst>
                <a:ext uri="{96DAC541-7B7A-43D3-8B79-37D633B846F1}">
                  <asvg:svgBlip xmlns="" xmlns:asvg="http://schemas.microsoft.com/office/drawing/2016/SVG/main" r:embed="rId3"/>
                </a:ext>
              </a:extLst>
            </a:blip>
            <a:stretch>
              <a:fillRect/>
            </a:stretch>
          </a:blipFill>
        </p:spPr>
      </p:sp>
    </p:spTree>
    <p:extLst>
      <p:ext uri="{BB962C8B-B14F-4D97-AF65-F5344CB8AC3E}">
        <p14:creationId xmlns:p14="http://schemas.microsoft.com/office/powerpoint/2010/main" val="3878237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741" b="715"/>
          <a:stretch>
            <a:fillRect/>
          </a:stretch>
        </p:blipFill>
        <p:spPr>
          <a:xfrm>
            <a:off x="14844" y="8351"/>
            <a:ext cx="18258312" cy="10270301"/>
          </a:xfrm>
          <a:prstGeom prst="rect">
            <a:avLst/>
          </a:prstGeom>
        </p:spPr>
      </p:pic>
      <p:sp>
        <p:nvSpPr>
          <p:cNvPr id="6" name="Freeform 6"/>
          <p:cNvSpPr/>
          <p:nvPr/>
        </p:nvSpPr>
        <p:spPr>
          <a:xfrm flipH="1">
            <a:off x="14844" y="8350"/>
            <a:ext cx="4147389" cy="3314455"/>
          </a:xfrm>
          <a:custGeom>
            <a:avLst/>
            <a:gdLst/>
            <a:ahLst/>
            <a:cxnLst/>
            <a:rect l="l" t="t" r="r" b="b"/>
            <a:pathLst>
              <a:path w="4154133" h="3319844">
                <a:moveTo>
                  <a:pt x="4154133" y="0"/>
                </a:moveTo>
                <a:lnTo>
                  <a:pt x="0" y="0"/>
                </a:lnTo>
                <a:lnTo>
                  <a:pt x="0" y="3319844"/>
                </a:lnTo>
                <a:lnTo>
                  <a:pt x="4154133" y="3319844"/>
                </a:lnTo>
                <a:lnTo>
                  <a:pt x="4154133" y="0"/>
                </a:lnTo>
                <a:close/>
              </a:path>
            </a:pathLst>
          </a:custGeom>
          <a:blipFill>
            <a:blip r:embed="rId3"/>
            <a:stretch>
              <a:fillRect/>
            </a:stretch>
          </a:blipFill>
        </p:spPr>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1845" y="2095500"/>
            <a:ext cx="7971313" cy="8191500"/>
          </a:xfrm>
          <a:prstGeom prst="rect">
            <a:avLst/>
          </a:prstGeom>
        </p:spPr>
      </p:pic>
      <p:sp>
        <p:nvSpPr>
          <p:cNvPr id="8" name="Freeform 5"/>
          <p:cNvSpPr/>
          <p:nvPr/>
        </p:nvSpPr>
        <p:spPr>
          <a:xfrm>
            <a:off x="12344401" y="8351"/>
            <a:ext cx="6042782" cy="3687350"/>
          </a:xfrm>
          <a:custGeom>
            <a:avLst/>
            <a:gdLst/>
            <a:ahLst/>
            <a:cxnLst/>
            <a:rect l="l" t="t" r="r" b="b"/>
            <a:pathLst>
              <a:path w="7830855" h="6258158">
                <a:moveTo>
                  <a:pt x="0" y="0"/>
                </a:moveTo>
                <a:lnTo>
                  <a:pt x="7830854" y="0"/>
                </a:lnTo>
                <a:lnTo>
                  <a:pt x="7830854" y="6258158"/>
                </a:lnTo>
                <a:lnTo>
                  <a:pt x="0" y="6258158"/>
                </a:lnTo>
                <a:lnTo>
                  <a:pt x="0" y="0"/>
                </a:lnTo>
                <a:close/>
              </a:path>
            </a:pathLst>
          </a:custGeom>
          <a:blipFill>
            <a:blip r:embed="rId3"/>
            <a:stretch>
              <a:fillRect/>
            </a:stretch>
          </a:blipFill>
        </p:spPr>
      </p:sp>
      <p:sp>
        <p:nvSpPr>
          <p:cNvPr id="9" name="Rectangle 8"/>
          <p:cNvSpPr/>
          <p:nvPr/>
        </p:nvSpPr>
        <p:spPr>
          <a:xfrm>
            <a:off x="4776075" y="3948021"/>
            <a:ext cx="8735850" cy="2479015"/>
          </a:xfrm>
          <a:prstGeom prst="rect">
            <a:avLst/>
          </a:prstGeom>
        </p:spPr>
        <p:txBody>
          <a:bodyPr wrap="none">
            <a:prstTxWarp prst="textStop">
              <a:avLst/>
            </a:prstTxWarp>
            <a:spAutoFit/>
          </a:bodyPr>
          <a:lstStyle/>
          <a:p>
            <a:pPr algn="ctr"/>
            <a:r>
              <a:rPr lang="vi-VN" sz="4208" b="1">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rPr>
              <a:t>HOẠT ĐỘNG </a:t>
            </a:r>
            <a:r>
              <a:rPr lang="vi-VN" sz="4208" b="1" smtClean="0">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rPr>
              <a:t>1</a:t>
            </a:r>
            <a:endParaRPr lang="vi-VN" sz="4208" b="1">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endParaRPr>
          </a:p>
          <a:p>
            <a:pPr algn="ctr"/>
            <a:r>
              <a:rPr lang="vi-VN" sz="4208" b="1" spc="-6">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rPr>
              <a:t> </a:t>
            </a:r>
            <a:r>
              <a:rPr lang="vi-VN" sz="4208" b="1" spc="-6" smtClean="0">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rPr>
              <a:t>Khởi động</a:t>
            </a:r>
            <a:endParaRPr lang="en-GB" sz="4208">
              <a:solidFill>
                <a:prstClr val="black"/>
              </a:solidFill>
              <a:effectLst>
                <a:glow rad="139700">
                  <a:srgbClr val="C0504D">
                    <a:satMod val="175000"/>
                    <a:alpha val="40000"/>
                  </a:srgbClr>
                </a:glow>
              </a:effectLst>
            </a:endParaRPr>
          </a:p>
        </p:txBody>
      </p:sp>
    </p:spTree>
    <p:extLst>
      <p:ext uri="{BB962C8B-B14F-4D97-AF65-F5344CB8AC3E}">
        <p14:creationId xmlns:p14="http://schemas.microsoft.com/office/powerpoint/2010/main" val="99218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1000"/>
                                        <p:tgtEl>
                                          <p:spTgt spid="9">
                                            <p:txEl>
                                              <p:pRg st="1" end="1"/>
                                            </p:txEl>
                                          </p:spTgt>
                                        </p:tgtEl>
                                      </p:cBhvr>
                                    </p:animEffect>
                                    <p:anim calcmode="lin" valueType="num">
                                      <p:cBhvr>
                                        <p:cTn id="13"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a:off x="14370519" y="-163516"/>
            <a:ext cx="6213843" cy="10614032"/>
          </a:xfrm>
          <a:custGeom>
            <a:avLst/>
            <a:gdLst/>
            <a:ahLst/>
            <a:cxnLst/>
            <a:rect l="l" t="t" r="r" b="b"/>
            <a:pathLst>
              <a:path w="6213843" h="10614032">
                <a:moveTo>
                  <a:pt x="0" y="0"/>
                </a:moveTo>
                <a:lnTo>
                  <a:pt x="6213842" y="0"/>
                </a:lnTo>
                <a:lnTo>
                  <a:pt x="6213842" y="10614032"/>
                </a:lnTo>
                <a:lnTo>
                  <a:pt x="0" y="10614032"/>
                </a:lnTo>
                <a:lnTo>
                  <a:pt x="0" y="0"/>
                </a:lnTo>
                <a:close/>
              </a:path>
            </a:pathLst>
          </a:custGeom>
          <a:blipFill>
            <a:blip r:embed="rId2">
              <a:extLst>
                <a:ext uri="{96DAC541-7B7A-43D3-8B79-37D633B846F1}">
                  <asvg:svgBlip xmlns="" xmlns:asvg="http://schemas.microsoft.com/office/drawing/2016/SVG/main" r:embed="rId3"/>
                </a:ext>
              </a:extLst>
            </a:blip>
            <a:stretch>
              <a:fillRect l="-26711"/>
            </a:stretch>
          </a:blipFill>
        </p:spPr>
      </p:sp>
      <p:sp>
        <p:nvSpPr>
          <p:cNvPr id="3" name="Freeform 3"/>
          <p:cNvSpPr/>
          <p:nvPr/>
        </p:nvSpPr>
        <p:spPr>
          <a:xfrm flipH="1">
            <a:off x="-2296361" y="-163516"/>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 xmlns:asvg="http://schemas.microsoft.com/office/drawing/2016/SVG/main" r:embed="rId3"/>
                </a:ext>
              </a:extLst>
            </a:blip>
            <a:stretch>
              <a:fillRect l="-26711"/>
            </a:stretch>
          </a:blipFill>
        </p:spPr>
      </p:sp>
      <p:graphicFrame>
        <p:nvGraphicFramePr>
          <p:cNvPr id="6" name="Table 5"/>
          <p:cNvGraphicFramePr>
            <a:graphicFrameLocks noGrp="1"/>
          </p:cNvGraphicFramePr>
          <p:nvPr>
            <p:extLst>
              <p:ext uri="{D42A27DB-BD31-4B8C-83A1-F6EECF244321}">
                <p14:modId xmlns:p14="http://schemas.microsoft.com/office/powerpoint/2010/main" val="872528463"/>
              </p:ext>
            </p:extLst>
          </p:nvPr>
        </p:nvGraphicFramePr>
        <p:xfrm>
          <a:off x="3917482" y="467677"/>
          <a:ext cx="10453036" cy="9351646"/>
        </p:xfrm>
        <a:graphic>
          <a:graphicData uri="http://schemas.openxmlformats.org/drawingml/2006/table">
            <a:tbl>
              <a:tblPr firstRow="1" firstCol="1" bandRow="1">
                <a:effectLst>
                  <a:outerShdw blurRad="50800" dist="38100" algn="l" rotWithShape="0">
                    <a:prstClr val="black">
                      <a:alpha val="40000"/>
                    </a:prstClr>
                  </a:outerShdw>
                </a:effectLst>
              </a:tblPr>
              <a:tblGrid>
                <a:gridCol w="10453036">
                  <a:extLst>
                    <a:ext uri="{9D8B030D-6E8A-4147-A177-3AD203B41FA5}">
                      <a16:colId xmlns:a16="http://schemas.microsoft.com/office/drawing/2014/main" val="20000"/>
                    </a:ext>
                  </a:extLst>
                </a:gridCol>
              </a:tblGrid>
              <a:tr h="0">
                <a:tc>
                  <a:txBody>
                    <a:bodyPr/>
                    <a:lstStyle/>
                    <a:p>
                      <a:pPr algn="ctr">
                        <a:lnSpc>
                          <a:spcPct val="130000"/>
                        </a:lnSpc>
                        <a:spcAft>
                          <a:spcPts val="0"/>
                        </a:spcAft>
                        <a:tabLst>
                          <a:tab pos="1386840" algn="l"/>
                        </a:tabLst>
                      </a:pPr>
                      <a:r>
                        <a:rPr lang="de-DE" sz="4000" b="1">
                          <a:solidFill>
                            <a:srgbClr val="0D0D0D"/>
                          </a:solidFill>
                          <a:effectLst/>
                          <a:latin typeface="Times New Roman" panose="02020603050405020304" pitchFamily="18" charset="0"/>
                          <a:ea typeface="MS Mincho"/>
                          <a:cs typeface="Times New Roman" panose="02020603050405020304" pitchFamily="18" charset="0"/>
                        </a:rPr>
                        <a:t>Nhóm 1, 2: Tìm hiểu vẻ đẹp của Vũ Nương</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0"/>
                  </a:ext>
                </a:extLst>
              </a:tr>
              <a:tr h="0">
                <a:tc>
                  <a:txBody>
                    <a:bodyPr/>
                    <a:lstStyle/>
                    <a:p>
                      <a:pPr algn="just">
                        <a:lnSpc>
                          <a:spcPct val="130000"/>
                        </a:lnSpc>
                        <a:spcAft>
                          <a:spcPts val="0"/>
                        </a:spcAft>
                        <a:tabLst>
                          <a:tab pos="1386840" algn="l"/>
                        </a:tabLst>
                      </a:pPr>
                      <a:r>
                        <a:rPr lang="de-DE" sz="4000" b="1">
                          <a:solidFill>
                            <a:srgbClr val="0D0D0D"/>
                          </a:solidFill>
                          <a:effectLst/>
                          <a:latin typeface="Times New Roman" panose="02020603050405020304" pitchFamily="18" charset="0"/>
                          <a:ea typeface="MS Mincho"/>
                          <a:cs typeface="Times New Roman" panose="02020603050405020304" pitchFamily="18" charset="0"/>
                        </a:rPr>
                        <a:t>Yêu cầu: Đọc phần 1 của VB và làm rõ những vấn đề sau: </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tabLst>
                          <a:tab pos="1386840" algn="l"/>
                        </a:tabLst>
                      </a:pPr>
                      <a:r>
                        <a:rPr lang="de-DE" sz="4000">
                          <a:solidFill>
                            <a:srgbClr val="0D0D0D"/>
                          </a:solidFill>
                          <a:effectLst/>
                          <a:latin typeface="Times New Roman" panose="02020603050405020304" pitchFamily="18" charset="0"/>
                          <a:ea typeface="MS Mincho"/>
                          <a:cs typeface="Times New Roman" panose="02020603050405020304" pitchFamily="18" charset="0"/>
                        </a:rPr>
                        <a:t>1. Lời giới thiệu  của người kể chuyện ở phần mở đầu đã làm nổi bật những nét gì của Vũ Nương? Cho biết vai trò của lời người kể chuyện trong việc khắc họa nhân vật.</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tabLst>
                          <a:tab pos="1386840" algn="l"/>
                        </a:tabLst>
                      </a:pPr>
                      <a:r>
                        <a:rPr lang="de-DE" sz="4000">
                          <a:solidFill>
                            <a:srgbClr val="0D0D0D"/>
                          </a:solidFill>
                          <a:effectLst/>
                          <a:latin typeface="Times New Roman" panose="02020603050405020304" pitchFamily="18" charset="0"/>
                          <a:ea typeface="MS Mincho"/>
                          <a:cs typeface="Times New Roman" panose="02020603050405020304" pitchFamily="18" charset="0"/>
                        </a:rPr>
                        <a:t>2. Lời nói của Vũ Nương khi chia tay chồng ra trận cho thấy mong muốn, khát vọng gì của nàng?</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tabLst>
                          <a:tab pos="1386840" algn="l"/>
                        </a:tabLst>
                      </a:pPr>
                      <a:r>
                        <a:rPr lang="de-DE" sz="4000">
                          <a:solidFill>
                            <a:srgbClr val="0D0D0D"/>
                          </a:solidFill>
                          <a:effectLst/>
                          <a:latin typeface="Times New Roman" panose="02020603050405020304" pitchFamily="18" charset="0"/>
                          <a:ea typeface="MS Mincho"/>
                          <a:cs typeface="Times New Roman" panose="02020603050405020304" pitchFamily="18" charset="0"/>
                        </a:rPr>
                        <a:t>3. Phân tích những hành động, việc làm của Vũ Nương khi Trương Sinh đi lính.</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tabLst>
                          <a:tab pos="1386840" algn="l"/>
                        </a:tabLst>
                      </a:pPr>
                      <a:r>
                        <a:rPr lang="de-DE" sz="4000">
                          <a:solidFill>
                            <a:srgbClr val="0D0D0D"/>
                          </a:solidFill>
                          <a:effectLst/>
                          <a:latin typeface="Times New Roman" panose="02020603050405020304" pitchFamily="18" charset="0"/>
                          <a:ea typeface="MS Mincho"/>
                          <a:cs typeface="Times New Roman" panose="02020603050405020304" pitchFamily="18" charset="0"/>
                        </a:rPr>
                        <a:t>4. Rút ra nhận xét chung về vẻ đẹp của Vũ Nương.</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523928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a:off x="14370519" y="-163516"/>
            <a:ext cx="6213843" cy="10614032"/>
          </a:xfrm>
          <a:custGeom>
            <a:avLst/>
            <a:gdLst/>
            <a:ahLst/>
            <a:cxnLst/>
            <a:rect l="l" t="t" r="r" b="b"/>
            <a:pathLst>
              <a:path w="6213843" h="10614032">
                <a:moveTo>
                  <a:pt x="0" y="0"/>
                </a:moveTo>
                <a:lnTo>
                  <a:pt x="6213842" y="0"/>
                </a:lnTo>
                <a:lnTo>
                  <a:pt x="6213842" y="10614032"/>
                </a:lnTo>
                <a:lnTo>
                  <a:pt x="0" y="10614032"/>
                </a:lnTo>
                <a:lnTo>
                  <a:pt x="0" y="0"/>
                </a:lnTo>
                <a:close/>
              </a:path>
            </a:pathLst>
          </a:custGeom>
          <a:blipFill>
            <a:blip r:embed="rId2">
              <a:extLst>
                <a:ext uri="{96DAC541-7B7A-43D3-8B79-37D633B846F1}">
                  <asvg:svgBlip xmlns="" xmlns:asvg="http://schemas.microsoft.com/office/drawing/2016/SVG/main" r:embed="rId3"/>
                </a:ext>
              </a:extLst>
            </a:blip>
            <a:stretch>
              <a:fillRect l="-26711"/>
            </a:stretch>
          </a:blipFill>
        </p:spPr>
      </p:sp>
      <p:sp>
        <p:nvSpPr>
          <p:cNvPr id="3" name="Freeform 3"/>
          <p:cNvSpPr/>
          <p:nvPr/>
        </p:nvSpPr>
        <p:spPr>
          <a:xfrm flipH="1">
            <a:off x="-2296361" y="-163516"/>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 xmlns:asvg="http://schemas.microsoft.com/office/drawing/2016/SVG/main" r:embed="rId3"/>
                </a:ext>
              </a:extLst>
            </a:blip>
            <a:stretch>
              <a:fillRect l="-26711"/>
            </a:stretch>
          </a:blipFill>
        </p:spPr>
      </p:sp>
      <p:graphicFrame>
        <p:nvGraphicFramePr>
          <p:cNvPr id="4" name="Table 3"/>
          <p:cNvGraphicFramePr>
            <a:graphicFrameLocks noGrp="1"/>
          </p:cNvGraphicFramePr>
          <p:nvPr>
            <p:extLst>
              <p:ext uri="{D42A27DB-BD31-4B8C-83A1-F6EECF244321}">
                <p14:modId xmlns:p14="http://schemas.microsoft.com/office/powerpoint/2010/main" val="2447089631"/>
              </p:ext>
            </p:extLst>
          </p:nvPr>
        </p:nvGraphicFramePr>
        <p:xfrm>
          <a:off x="3917483" y="348996"/>
          <a:ext cx="10453036" cy="9502077"/>
        </p:xfrm>
        <a:graphic>
          <a:graphicData uri="http://schemas.openxmlformats.org/drawingml/2006/table">
            <a:tbl>
              <a:tblPr firstRow="1" firstCol="1" bandRow="1">
                <a:effectLst>
                  <a:outerShdw blurRad="50800" dist="38100" algn="l" rotWithShape="0">
                    <a:prstClr val="black">
                      <a:alpha val="40000"/>
                    </a:prstClr>
                  </a:outerShdw>
                </a:effectLst>
              </a:tblPr>
              <a:tblGrid>
                <a:gridCol w="10453036">
                  <a:extLst>
                    <a:ext uri="{9D8B030D-6E8A-4147-A177-3AD203B41FA5}">
                      <a16:colId xmlns:a16="http://schemas.microsoft.com/office/drawing/2014/main" val="20000"/>
                    </a:ext>
                  </a:extLst>
                </a:gridCol>
              </a:tblGrid>
              <a:tr h="526770">
                <a:tc>
                  <a:txBody>
                    <a:bodyPr/>
                    <a:lstStyle/>
                    <a:p>
                      <a:pPr algn="ctr">
                        <a:lnSpc>
                          <a:spcPct val="130000"/>
                        </a:lnSpc>
                        <a:spcAft>
                          <a:spcPts val="0"/>
                        </a:spcAft>
                        <a:tabLst>
                          <a:tab pos="1386840" algn="l"/>
                        </a:tabLst>
                      </a:pPr>
                      <a:r>
                        <a:rPr lang="de-DE" sz="4400" b="1">
                          <a:solidFill>
                            <a:srgbClr val="0D0D0D"/>
                          </a:solidFill>
                          <a:effectLst/>
                          <a:latin typeface="Times New Roman" panose="02020603050405020304" pitchFamily="18" charset="0"/>
                          <a:ea typeface="MS Mincho"/>
                          <a:cs typeface="Times New Roman" panose="02020603050405020304" pitchFamily="18" charset="0"/>
                        </a:rPr>
                        <a:t>Nhóm 3,4: Tìm hiểu số phận bi kịch của Vũ Nương</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0"/>
                  </a:ext>
                </a:extLst>
              </a:tr>
              <a:tr h="2633848">
                <a:tc>
                  <a:txBody>
                    <a:bodyPr/>
                    <a:lstStyle/>
                    <a:p>
                      <a:pPr algn="just">
                        <a:lnSpc>
                          <a:spcPct val="130000"/>
                        </a:lnSpc>
                        <a:spcAft>
                          <a:spcPts val="0"/>
                        </a:spcAft>
                        <a:tabLst>
                          <a:tab pos="1386840" algn="l"/>
                        </a:tabLst>
                      </a:pPr>
                      <a:r>
                        <a:rPr lang="de-DE" sz="4400" b="1">
                          <a:solidFill>
                            <a:srgbClr val="0D0D0D"/>
                          </a:solidFill>
                          <a:effectLst/>
                          <a:latin typeface="Times New Roman" panose="02020603050405020304" pitchFamily="18" charset="0"/>
                          <a:ea typeface="MS Mincho"/>
                          <a:cs typeface="Times New Roman" panose="02020603050405020304" pitchFamily="18" charset="0"/>
                        </a:rPr>
                        <a:t>Yêu cầu: Đọc phần 2 của VB và làm rõ những vấn đề sau: </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tabLst>
                          <a:tab pos="1386840" algn="l"/>
                        </a:tabLst>
                      </a:pPr>
                      <a:r>
                        <a:rPr lang="de-DE" sz="4400">
                          <a:solidFill>
                            <a:srgbClr val="0D0D0D"/>
                          </a:solidFill>
                          <a:effectLst/>
                          <a:latin typeface="Times New Roman" panose="02020603050405020304" pitchFamily="18" charset="0"/>
                          <a:ea typeface="MS Mincho"/>
                          <a:cs typeface="Times New Roman" panose="02020603050405020304" pitchFamily="18" charset="0"/>
                        </a:rPr>
                        <a:t>1. Phân tích lời than của Vũ Nương trước khi gieo mình xuống sông:</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tabLst>
                          <a:tab pos="1386840" algn="l"/>
                        </a:tabLst>
                      </a:pPr>
                      <a:r>
                        <a:rPr lang="de-DE" sz="4400">
                          <a:solidFill>
                            <a:srgbClr val="0D0D0D"/>
                          </a:solidFill>
                          <a:effectLst/>
                          <a:latin typeface="Times New Roman" panose="02020603050405020304" pitchFamily="18" charset="0"/>
                          <a:ea typeface="MS Mincho"/>
                          <a:cs typeface="Times New Roman" panose="02020603050405020304" pitchFamily="18" charset="0"/>
                        </a:rPr>
                        <a:t>- Nỗi đau của Vũ Nương</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tabLst>
                          <a:tab pos="1386840" algn="l"/>
                        </a:tabLst>
                      </a:pPr>
                      <a:r>
                        <a:rPr lang="de-DE" sz="4400">
                          <a:solidFill>
                            <a:srgbClr val="0D0D0D"/>
                          </a:solidFill>
                          <a:effectLst/>
                          <a:latin typeface="Times New Roman" panose="02020603050405020304" pitchFamily="18" charset="0"/>
                          <a:ea typeface="MS Mincho"/>
                          <a:cs typeface="Times New Roman" panose="02020603050405020304" pitchFamily="18" charset="0"/>
                        </a:rPr>
                        <a:t>- Đặc điểm ngôn ngữ nhân vật trong truyện truyền kì.</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tabLst>
                          <a:tab pos="1386840" algn="l"/>
                        </a:tabLst>
                      </a:pPr>
                      <a:r>
                        <a:rPr lang="de-DE" sz="4400">
                          <a:solidFill>
                            <a:srgbClr val="0D0D0D"/>
                          </a:solidFill>
                          <a:effectLst/>
                          <a:latin typeface="Times New Roman" panose="02020603050405020304" pitchFamily="18" charset="0"/>
                          <a:ea typeface="MS Mincho"/>
                          <a:cs typeface="Times New Roman" panose="02020603050405020304" pitchFamily="18" charset="0"/>
                        </a:rPr>
                        <a:t>2. Cho biết những nguyên nhân gây ra bi kịch của Vũ Nương. </a:t>
                      </a:r>
                      <a:r>
                        <a:rPr lang="fr-FR" sz="4400">
                          <a:solidFill>
                            <a:srgbClr val="0D0D0D"/>
                          </a:solidFill>
                          <a:effectLst/>
                          <a:latin typeface="Times New Roman" panose="02020603050405020304" pitchFamily="18" charset="0"/>
                          <a:ea typeface="MS Mincho"/>
                          <a:cs typeface="Times New Roman" panose="02020603050405020304" pitchFamily="18" charset="0"/>
                        </a:rPr>
                        <a:t>Nguyên nhân nào là chủ yếu?</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06938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3" name="Freeform 3"/>
          <p:cNvSpPr/>
          <p:nvPr/>
        </p:nvSpPr>
        <p:spPr>
          <a:xfrm>
            <a:off x="15181078" y="-325218"/>
            <a:ext cx="6213843" cy="10614032"/>
          </a:xfrm>
          <a:custGeom>
            <a:avLst/>
            <a:gdLst/>
            <a:ahLst/>
            <a:cxnLst/>
            <a:rect l="l" t="t" r="r" b="b"/>
            <a:pathLst>
              <a:path w="6213843" h="10614032">
                <a:moveTo>
                  <a:pt x="0" y="0"/>
                </a:moveTo>
                <a:lnTo>
                  <a:pt x="6213843" y="0"/>
                </a:lnTo>
                <a:lnTo>
                  <a:pt x="6213843" y="10614032"/>
                </a:lnTo>
                <a:lnTo>
                  <a:pt x="0" y="10614032"/>
                </a:lnTo>
                <a:lnTo>
                  <a:pt x="0" y="0"/>
                </a:lnTo>
                <a:close/>
              </a:path>
            </a:pathLst>
          </a:custGeom>
          <a:blipFill>
            <a:blip r:embed="rId2">
              <a:extLst>
                <a:ext uri="{96DAC541-7B7A-43D3-8B79-37D633B846F1}">
                  <asvg:svgBlip xmlns="" xmlns:asvg="http://schemas.microsoft.com/office/drawing/2016/SVG/main" r:embed="rId3"/>
                </a:ext>
              </a:extLst>
            </a:blip>
            <a:stretch>
              <a:fillRect l="-26711"/>
            </a:stretch>
          </a:blipFill>
        </p:spPr>
      </p:sp>
      <p:sp>
        <p:nvSpPr>
          <p:cNvPr id="4" name="Freeform 4"/>
          <p:cNvSpPr/>
          <p:nvPr/>
        </p:nvSpPr>
        <p:spPr>
          <a:xfrm>
            <a:off x="197098" y="3910508"/>
            <a:ext cx="14890501" cy="6376492"/>
          </a:xfrm>
          <a:custGeom>
            <a:avLst/>
            <a:gdLst/>
            <a:ahLst/>
            <a:cxnLst/>
            <a:rect l="l" t="t" r="r" b="b"/>
            <a:pathLst>
              <a:path w="14256384" h="6376492">
                <a:moveTo>
                  <a:pt x="0" y="0"/>
                </a:moveTo>
                <a:lnTo>
                  <a:pt x="14256384" y="0"/>
                </a:lnTo>
                <a:lnTo>
                  <a:pt x="14256384" y="6376492"/>
                </a:lnTo>
                <a:lnTo>
                  <a:pt x="0" y="637649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5" name="Group 5"/>
          <p:cNvGrpSpPr/>
          <p:nvPr/>
        </p:nvGrpSpPr>
        <p:grpSpPr>
          <a:xfrm>
            <a:off x="562489" y="4311311"/>
            <a:ext cx="14220311" cy="5574886"/>
            <a:chOff x="0" y="0"/>
            <a:chExt cx="3562299" cy="1468283"/>
          </a:xfrm>
        </p:grpSpPr>
        <p:sp>
          <p:nvSpPr>
            <p:cNvPr id="6" name="Freeform 6"/>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sp>
        <p:sp>
          <p:nvSpPr>
            <p:cNvPr id="7" name="TextBox 7"/>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flipV="1">
            <a:off x="-251467" y="-163516"/>
            <a:ext cx="4898571" cy="4114800"/>
          </a:xfrm>
          <a:custGeom>
            <a:avLst/>
            <a:gdLst/>
            <a:ahLst/>
            <a:cxnLst/>
            <a:rect l="l" t="t" r="r" b="b"/>
            <a:pathLst>
              <a:path w="4898571" h="4114800">
                <a:moveTo>
                  <a:pt x="0" y="4114800"/>
                </a:moveTo>
                <a:lnTo>
                  <a:pt x="4898572" y="4114800"/>
                </a:lnTo>
                <a:lnTo>
                  <a:pt x="4898572" y="0"/>
                </a:lnTo>
                <a:lnTo>
                  <a:pt x="0" y="0"/>
                </a:lnTo>
                <a:lnTo>
                  <a:pt x="0" y="4114800"/>
                </a:lnTo>
                <a:close/>
              </a:path>
            </a:pathLst>
          </a:custGeom>
          <a:blipFill>
            <a:blip r:embed="rId6">
              <a:extLst>
                <a:ext uri="{96DAC541-7B7A-43D3-8B79-37D633B846F1}">
                  <asvg:svgBlip xmlns="" xmlns:asvg="http://schemas.microsoft.com/office/drawing/2016/SVG/main" r:embed="rId8"/>
                </a:ext>
              </a:extLst>
            </a:blip>
            <a:stretch>
              <a:fillRect/>
            </a:stretch>
          </a:blipFill>
        </p:spPr>
      </p:sp>
      <p:sp>
        <p:nvSpPr>
          <p:cNvPr id="10" name="TextBox 10"/>
          <p:cNvSpPr txBox="1"/>
          <p:nvPr/>
        </p:nvSpPr>
        <p:spPr>
          <a:xfrm>
            <a:off x="6267016" y="4909949"/>
            <a:ext cx="8287183" cy="1354217"/>
          </a:xfrm>
          <a:prstGeom prst="rect">
            <a:avLst/>
          </a:prstGeom>
        </p:spPr>
        <p:txBody>
          <a:bodyPr wrap="square" lIns="0" tIns="0" rIns="0" bIns="0" rtlCol="0" anchor="t">
            <a:spAutoFit/>
          </a:bodyPr>
          <a:lstStyle/>
          <a:p>
            <a:pPr algn="just"/>
            <a:r>
              <a:rPr lang="en-GB" sz="4400" b="1">
                <a:latin typeface="Times New Roman" panose="02020603050405020304" pitchFamily="18" charset="0"/>
                <a:cs typeface="Times New Roman" panose="02020603050405020304" pitchFamily="18" charset="0"/>
              </a:rPr>
              <a:t> </a:t>
            </a:r>
            <a:r>
              <a:rPr lang="vi-VN" sz="4400" b="1" smtClean="0">
                <a:latin typeface="Times New Roman" panose="02020603050405020304" pitchFamily="18" charset="0"/>
                <a:cs typeface="Times New Roman" panose="02020603050405020304" pitchFamily="18" charset="0"/>
              </a:rPr>
              <a:t>- </a:t>
            </a:r>
            <a:r>
              <a:rPr lang="pt-BR" sz="4400" b="1" i="1" smtClean="0">
                <a:latin typeface="Times New Roman" panose="02020603050405020304" pitchFamily="18" charset="0"/>
                <a:cs typeface="Times New Roman" panose="02020603050405020304" pitchFamily="18" charset="0"/>
              </a:rPr>
              <a:t>Vũ </a:t>
            </a:r>
            <a:r>
              <a:rPr lang="pt-BR" sz="4400" b="1" i="1">
                <a:latin typeface="Times New Roman" panose="02020603050405020304" pitchFamily="18" charset="0"/>
                <a:cs typeface="Times New Roman" panose="02020603050405020304" pitchFamily="18" charset="0"/>
              </a:rPr>
              <a:t>Thị Thiết</a:t>
            </a:r>
            <a:r>
              <a:rPr lang="pt-BR" sz="4400">
                <a:latin typeface="Times New Roman" panose="02020603050405020304" pitchFamily="18" charset="0"/>
                <a:cs typeface="Times New Roman" panose="02020603050405020304" pitchFamily="18" charset="0"/>
              </a:rPr>
              <a:t>, quê ở Nam Xương; tính thùy mị, nết na; tư dung tốt đẹp.</a:t>
            </a:r>
            <a:endParaRPr lang="en-GB" sz="4400">
              <a:latin typeface="Times New Roman" panose="02020603050405020304" pitchFamily="18" charset="0"/>
              <a:cs typeface="Times New Roman" panose="02020603050405020304" pitchFamily="18" charset="0"/>
            </a:endParaRPr>
          </a:p>
        </p:txBody>
      </p:sp>
      <p:sp>
        <p:nvSpPr>
          <p:cNvPr id="11" name="Rectangle 10"/>
          <p:cNvSpPr/>
          <p:nvPr/>
        </p:nvSpPr>
        <p:spPr>
          <a:xfrm>
            <a:off x="4833772" y="1215329"/>
            <a:ext cx="8848951" cy="1938992"/>
          </a:xfrm>
          <a:prstGeom prst="rect">
            <a:avLst/>
          </a:prstGeom>
        </p:spPr>
        <p:txBody>
          <a:bodyPr wrap="square">
            <a:spAutoFit/>
          </a:bodyPr>
          <a:lstStyle/>
          <a:p>
            <a:pPr algn="ctr"/>
            <a:r>
              <a:rPr lang="pt-BR" sz="6000" b="1" i="1" kern="100">
                <a:solidFill>
                  <a:srgbClr val="0D0D0D"/>
                </a:solidFill>
                <a:latin typeface="Times New Roman" panose="02020603050405020304" pitchFamily="18" charset="0"/>
                <a:ea typeface="Calibri" panose="020F0502020204030204" pitchFamily="34" charset="0"/>
              </a:rPr>
              <a:t>* Qua lời giới thiệu nhân vật của người kể chuyện</a:t>
            </a:r>
            <a:endParaRPr lang="en-GB" sz="6000"/>
          </a:p>
        </p:txBody>
      </p:sp>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8200" y="4503422"/>
            <a:ext cx="5242149" cy="4191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Rectangle 12"/>
          <p:cNvSpPr/>
          <p:nvPr/>
        </p:nvSpPr>
        <p:spPr>
          <a:xfrm>
            <a:off x="6267016" y="6862804"/>
            <a:ext cx="8287184" cy="2123658"/>
          </a:xfrm>
          <a:prstGeom prst="rect">
            <a:avLst/>
          </a:prstGeom>
        </p:spPr>
        <p:txBody>
          <a:bodyPr wrap="square">
            <a:spAutoFit/>
          </a:bodyPr>
          <a:lstStyle/>
          <a:p>
            <a:pPr algn="just">
              <a:spcAft>
                <a:spcPts val="0"/>
              </a:spcAft>
            </a:pPr>
            <a:r>
              <a:rPr lang="vi-VN" sz="440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pt-BR" sz="4400" b="1" i="1"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Khi </a:t>
            </a:r>
            <a:r>
              <a:rPr lang="pt-BR" sz="4400" b="1" i="1">
                <a:solidFill>
                  <a:srgbClr val="222222"/>
                </a:solidFill>
                <a:latin typeface="Times New Roman" panose="02020603050405020304" pitchFamily="18" charset="0"/>
                <a:ea typeface="Calibri" panose="020F0502020204030204" pitchFamily="34" charset="0"/>
                <a:cs typeface="Times New Roman" panose="02020603050405020304" pitchFamily="18" charset="0"/>
              </a:rPr>
              <a:t>lấy chồng</a:t>
            </a:r>
            <a:r>
              <a:rPr lang="pt-BR" sz="440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nb-NO" sz="4400">
                <a:latin typeface="Times New Roman" panose="02020603050405020304" pitchFamily="18" charset="0"/>
                <a:ea typeface="Calibri" panose="020F0502020204030204" pitchFamily="34" charset="0"/>
                <a:cs typeface="Times New Roman" panose="02020603050405020304" pitchFamily="18" charset="0"/>
              </a:rPr>
              <a:t>nàng luôn giữ gìn khuôn phép, không từng để lúc nào vợ chồng phải đến thất hòa.</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TextBox 2"/>
          <p:cNvSpPr txBox="1"/>
          <p:nvPr/>
        </p:nvSpPr>
        <p:spPr>
          <a:xfrm>
            <a:off x="4632590" y="573763"/>
            <a:ext cx="7534092" cy="2031325"/>
          </a:xfrm>
          <a:prstGeom prst="rect">
            <a:avLst/>
          </a:prstGeom>
        </p:spPr>
        <p:txBody>
          <a:bodyPr lIns="0" tIns="0" rIns="0" bIns="0" rtlCol="0" anchor="t">
            <a:spAutoFit/>
          </a:bodyPr>
          <a:lstStyle/>
          <a:p>
            <a:pPr algn="ctr"/>
            <a:r>
              <a:rPr lang="nb-NO" sz="6600" i="1">
                <a:latin typeface="Times New Roman" panose="02020603050405020304" pitchFamily="18" charset="0"/>
                <a:cs typeface="Times New Roman" panose="02020603050405020304" pitchFamily="18" charset="0"/>
              </a:rPr>
              <a:t>* </a:t>
            </a:r>
            <a:r>
              <a:rPr lang="nb-NO" sz="6600" b="1" i="1">
                <a:latin typeface="Times New Roman" panose="02020603050405020304" pitchFamily="18" charset="0"/>
                <a:cs typeface="Times New Roman" panose="02020603050405020304" pitchFamily="18" charset="0"/>
              </a:rPr>
              <a:t>Qua lời tiễn chồng ra trận</a:t>
            </a:r>
            <a:endParaRPr lang="en-US" sz="6600">
              <a:solidFill>
                <a:srgbClr val="000000"/>
              </a:solidFill>
              <a:latin typeface="Times New Roman" panose="02020603050405020304" pitchFamily="18" charset="0"/>
              <a:cs typeface="Times New Roman" panose="02020603050405020304" pitchFamily="18" charset="0"/>
            </a:endParaRPr>
          </a:p>
        </p:txBody>
      </p:sp>
      <p:sp>
        <p:nvSpPr>
          <p:cNvPr id="3" name="Freeform 3"/>
          <p:cNvSpPr/>
          <p:nvPr/>
        </p:nvSpPr>
        <p:spPr>
          <a:xfrm>
            <a:off x="14640151" y="-163516"/>
            <a:ext cx="6213843" cy="10614032"/>
          </a:xfrm>
          <a:custGeom>
            <a:avLst/>
            <a:gdLst/>
            <a:ahLst/>
            <a:cxnLst/>
            <a:rect l="l" t="t" r="r" b="b"/>
            <a:pathLst>
              <a:path w="6213843" h="10614032">
                <a:moveTo>
                  <a:pt x="0" y="0"/>
                </a:moveTo>
                <a:lnTo>
                  <a:pt x="6213843" y="0"/>
                </a:lnTo>
                <a:lnTo>
                  <a:pt x="6213843" y="10614032"/>
                </a:lnTo>
                <a:lnTo>
                  <a:pt x="0" y="10614032"/>
                </a:lnTo>
                <a:lnTo>
                  <a:pt x="0" y="0"/>
                </a:lnTo>
                <a:close/>
              </a:path>
            </a:pathLst>
          </a:custGeom>
          <a:blipFill>
            <a:blip r:embed="rId2">
              <a:extLst>
                <a:ext uri="{96DAC541-7B7A-43D3-8B79-37D633B846F1}">
                  <asvg:svgBlip xmlns="" xmlns:asvg="http://schemas.microsoft.com/office/drawing/2016/SVG/main" r:embed="rId3"/>
                </a:ext>
              </a:extLst>
            </a:blip>
            <a:stretch>
              <a:fillRect l="-26711"/>
            </a:stretch>
          </a:blipFill>
        </p:spPr>
      </p:sp>
      <p:sp>
        <p:nvSpPr>
          <p:cNvPr id="4" name="Freeform 4"/>
          <p:cNvSpPr/>
          <p:nvPr/>
        </p:nvSpPr>
        <p:spPr>
          <a:xfrm>
            <a:off x="383767" y="2781300"/>
            <a:ext cx="14256384" cy="7037006"/>
          </a:xfrm>
          <a:custGeom>
            <a:avLst/>
            <a:gdLst/>
            <a:ahLst/>
            <a:cxnLst/>
            <a:rect l="l" t="t" r="r" b="b"/>
            <a:pathLst>
              <a:path w="14256384" h="6376492">
                <a:moveTo>
                  <a:pt x="0" y="0"/>
                </a:moveTo>
                <a:lnTo>
                  <a:pt x="14256384" y="0"/>
                </a:lnTo>
                <a:lnTo>
                  <a:pt x="14256384" y="6376491"/>
                </a:lnTo>
                <a:lnTo>
                  <a:pt x="0" y="637649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5" name="Group 5"/>
          <p:cNvGrpSpPr/>
          <p:nvPr/>
        </p:nvGrpSpPr>
        <p:grpSpPr>
          <a:xfrm>
            <a:off x="749158" y="3071141"/>
            <a:ext cx="13525603" cy="6346361"/>
            <a:chOff x="0" y="0"/>
            <a:chExt cx="3562299" cy="1468283"/>
          </a:xfrm>
        </p:grpSpPr>
        <p:sp>
          <p:nvSpPr>
            <p:cNvPr id="6" name="Freeform 6"/>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sp>
        <p:sp>
          <p:nvSpPr>
            <p:cNvPr id="7" name="TextBox 7"/>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8" name="Freeform 8"/>
          <p:cNvSpPr/>
          <p:nvPr/>
        </p:nvSpPr>
        <p:spPr>
          <a:xfrm flipV="1">
            <a:off x="0" y="-23586"/>
            <a:ext cx="4267200" cy="2601460"/>
          </a:xfrm>
          <a:custGeom>
            <a:avLst/>
            <a:gdLst/>
            <a:ahLst/>
            <a:cxnLst/>
            <a:rect l="l" t="t" r="r" b="b"/>
            <a:pathLst>
              <a:path w="4776841" h="4238361">
                <a:moveTo>
                  <a:pt x="0" y="4238361"/>
                </a:moveTo>
                <a:lnTo>
                  <a:pt x="4776841" y="4238361"/>
                </a:lnTo>
                <a:lnTo>
                  <a:pt x="4776841" y="0"/>
                </a:lnTo>
                <a:lnTo>
                  <a:pt x="0" y="0"/>
                </a:lnTo>
                <a:lnTo>
                  <a:pt x="0" y="4238361"/>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 name="TextBox 9"/>
          <p:cNvSpPr txBox="1"/>
          <p:nvPr/>
        </p:nvSpPr>
        <p:spPr>
          <a:xfrm>
            <a:off x="1223151" y="3371407"/>
            <a:ext cx="7935170" cy="5539978"/>
          </a:xfrm>
          <a:prstGeom prst="rect">
            <a:avLst/>
          </a:prstGeom>
        </p:spPr>
        <p:txBody>
          <a:bodyPr wrap="square" lIns="0" tIns="0" rIns="0" bIns="0" rtlCol="0" anchor="t">
            <a:spAutoFit/>
          </a:bodyPr>
          <a:lstStyle/>
          <a:p>
            <a:pPr algn="just"/>
            <a:r>
              <a:rPr lang="vi-VN" sz="4000" smtClean="0">
                <a:latin typeface="Times New Roman" panose="02020603050405020304" pitchFamily="18" charset="0"/>
                <a:cs typeface="Times New Roman" panose="02020603050405020304" pitchFamily="18" charset="0"/>
              </a:rPr>
              <a:t>- “</a:t>
            </a:r>
            <a:r>
              <a:rPr lang="vi-VN" sz="4000" i="1">
                <a:latin typeface="Times New Roman" panose="02020603050405020304" pitchFamily="18" charset="0"/>
                <a:cs typeface="Times New Roman" panose="02020603050405020304" pitchFamily="18" charset="0"/>
              </a:rPr>
              <a:t>C</a:t>
            </a:r>
            <a:r>
              <a:rPr lang="nb-NO" sz="4000" i="1" smtClean="0">
                <a:latin typeface="Times New Roman" panose="02020603050405020304" pitchFamily="18" charset="0"/>
                <a:cs typeface="Times New Roman" panose="02020603050405020304" pitchFamily="18" charset="0"/>
              </a:rPr>
              <a:t>hẳng </a:t>
            </a:r>
            <a:r>
              <a:rPr lang="nb-NO" sz="4000" i="1">
                <a:latin typeface="Times New Roman" panose="02020603050405020304" pitchFamily="18" charset="0"/>
                <a:cs typeface="Times New Roman" panose="02020603050405020304" pitchFamily="18" charset="0"/>
              </a:rPr>
              <a:t>dám mong đeo được ấn phong hầu, mặc áo gấm trở về quê cũ, chỉ mong ngày về mang theo được hai chữ bình </a:t>
            </a:r>
            <a:r>
              <a:rPr lang="vi-VN" sz="4000" i="1" smtClean="0">
                <a:latin typeface="Times New Roman" panose="02020603050405020304" pitchFamily="18" charset="0"/>
                <a:cs typeface="Times New Roman" panose="02020603050405020304" pitchFamily="18" charset="0"/>
              </a:rPr>
              <a:t>yên”</a:t>
            </a:r>
            <a:r>
              <a:rPr lang="nb-NO" sz="4000" smtClean="0">
                <a:latin typeface="Times New Roman" panose="02020603050405020304" pitchFamily="18" charset="0"/>
                <a:cs typeface="Times New Roman" panose="02020603050405020304" pitchFamily="18" charset="0"/>
              </a:rPr>
              <a:t> </a:t>
            </a:r>
            <a:endParaRPr lang="vi-VN" sz="4000" smtClean="0">
              <a:latin typeface="Times New Roman" panose="02020603050405020304" pitchFamily="18" charset="0"/>
              <a:cs typeface="Times New Roman" panose="02020603050405020304" pitchFamily="18" charset="0"/>
            </a:endParaRPr>
          </a:p>
          <a:p>
            <a:pPr algn="just"/>
            <a:r>
              <a:rPr lang="nb-NO" sz="4000" smtClean="0">
                <a:latin typeface="Times New Roman" panose="02020603050405020304" pitchFamily="18" charset="0"/>
                <a:cs typeface="Times New Roman" panose="02020603050405020304" pitchFamily="18" charset="0"/>
                <a:sym typeface="Wingdings" panose="05000000000000000000" pitchFamily="2" charset="2"/>
              </a:rPr>
              <a:t></a:t>
            </a:r>
            <a:r>
              <a:rPr lang="nb-NO" sz="4000" smtClean="0">
                <a:latin typeface="Times New Roman" panose="02020603050405020304" pitchFamily="18" charset="0"/>
                <a:cs typeface="Times New Roman" panose="02020603050405020304" pitchFamily="18" charset="0"/>
              </a:rPr>
              <a:t> </a:t>
            </a:r>
            <a:r>
              <a:rPr lang="nb-NO" sz="4000">
                <a:latin typeface="Times New Roman" panose="02020603050405020304" pitchFamily="18" charset="0"/>
                <a:cs typeface="Times New Roman" panose="02020603050405020304" pitchFamily="18" charset="0"/>
              </a:rPr>
              <a:t>Nàng không mong cầu vinh hoa phú quý, luôn lo lắng cho an nguy của chồng khi chinh chiến nơi ải xa; chỉ khao khát hạnh phúc gia đình, mong chồng được bình an trở về.</a:t>
            </a:r>
            <a:endParaRPr lang="en-GB" sz="4000">
              <a:latin typeface="Times New Roman" panose="02020603050405020304" pitchFamily="18" charset="0"/>
              <a:cs typeface="Times New Roman" panose="02020603050405020304" pitchFamily="18" charset="0"/>
            </a:endParaRPr>
          </a:p>
        </p:txBody>
      </p:sp>
      <p:pic>
        <p:nvPicPr>
          <p:cNvPr id="10" name="Picture 28" descr="tpnx0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32313" y="3771900"/>
            <a:ext cx="4464687" cy="41470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4038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581045" y="-270870"/>
            <a:ext cx="55220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 xmlns:asvg="http://schemas.microsoft.com/office/drawing/2016/SVG/main" r:embed="rId3"/>
                </a:ext>
              </a:extLst>
            </a:blip>
            <a:stretch>
              <a:fillRect l="-26711"/>
            </a:stretch>
          </a:blipFill>
        </p:spPr>
      </p:sp>
      <p:sp>
        <p:nvSpPr>
          <p:cNvPr id="4" name="Freeform 4"/>
          <p:cNvSpPr/>
          <p:nvPr/>
        </p:nvSpPr>
        <p:spPr>
          <a:xfrm>
            <a:off x="2895600" y="4227928"/>
            <a:ext cx="8631032" cy="3353972"/>
          </a:xfrm>
          <a:custGeom>
            <a:avLst/>
            <a:gdLst/>
            <a:ahLst/>
            <a:cxnLst/>
            <a:rect l="l" t="t" r="r" b="b"/>
            <a:pathLst>
              <a:path w="8631032" h="3860425">
                <a:moveTo>
                  <a:pt x="0" y="0"/>
                </a:moveTo>
                <a:lnTo>
                  <a:pt x="8631032" y="0"/>
                </a:lnTo>
                <a:lnTo>
                  <a:pt x="8631032" y="3860425"/>
                </a:lnTo>
                <a:lnTo>
                  <a:pt x="0" y="3860425"/>
                </a:lnTo>
                <a:lnTo>
                  <a:pt x="0" y="0"/>
                </a:lnTo>
                <a:close/>
              </a:path>
            </a:pathLst>
          </a:custGeom>
          <a:blipFill>
            <a:blip r:embed="rId4">
              <a:extLst>
                <a:ext uri="{96DAC541-7B7A-43D3-8B79-37D633B846F1}">
                  <asvg:svgBlip xmlns="" xmlns:asvg="http://schemas.microsoft.com/office/drawing/2016/SVG/main" r:embed="rId7"/>
                </a:ext>
              </a:extLst>
            </a:blip>
            <a:stretch>
              <a:fillRect/>
            </a:stretch>
          </a:blipFill>
        </p:spPr>
      </p:sp>
      <p:grpSp>
        <p:nvGrpSpPr>
          <p:cNvPr id="5" name="Group 5"/>
          <p:cNvGrpSpPr/>
          <p:nvPr/>
        </p:nvGrpSpPr>
        <p:grpSpPr>
          <a:xfrm>
            <a:off x="3116813" y="4470580"/>
            <a:ext cx="8188606" cy="2730320"/>
            <a:chOff x="0" y="0"/>
            <a:chExt cx="3562299" cy="1468283"/>
          </a:xfrm>
        </p:grpSpPr>
        <p:sp>
          <p:nvSpPr>
            <p:cNvPr id="6" name="Freeform 6"/>
            <p:cNvSpPr/>
            <p:nvPr/>
          </p:nvSpPr>
          <p:spPr>
            <a:xfrm>
              <a:off x="0" y="0"/>
              <a:ext cx="3562299" cy="1468283"/>
            </a:xfrm>
            <a:custGeom>
              <a:avLst/>
              <a:gdLst/>
              <a:ahLst/>
              <a:cxnLst/>
              <a:rect l="l" t="t" r="r" b="b"/>
              <a:pathLst>
                <a:path w="3562299" h="1468283">
                  <a:moveTo>
                    <a:pt x="71854" y="0"/>
                  </a:moveTo>
                  <a:lnTo>
                    <a:pt x="3490445" y="0"/>
                  </a:lnTo>
                  <a:cubicBezTo>
                    <a:pt x="3509502" y="0"/>
                    <a:pt x="3527778" y="7570"/>
                    <a:pt x="3541253" y="21046"/>
                  </a:cubicBezTo>
                  <a:cubicBezTo>
                    <a:pt x="3554728" y="34521"/>
                    <a:pt x="3562299" y="52797"/>
                    <a:pt x="3562299" y="71854"/>
                  </a:cubicBezTo>
                  <a:lnTo>
                    <a:pt x="3562299" y="1396429"/>
                  </a:lnTo>
                  <a:cubicBezTo>
                    <a:pt x="3562299" y="1415485"/>
                    <a:pt x="3554728" y="1433762"/>
                    <a:pt x="3541253" y="1447237"/>
                  </a:cubicBezTo>
                  <a:cubicBezTo>
                    <a:pt x="3527778" y="1460712"/>
                    <a:pt x="3509502" y="1468283"/>
                    <a:pt x="3490445" y="1468283"/>
                  </a:cubicBezTo>
                  <a:lnTo>
                    <a:pt x="71854" y="1468283"/>
                  </a:lnTo>
                  <a:cubicBezTo>
                    <a:pt x="32170" y="1468283"/>
                    <a:pt x="0" y="1436113"/>
                    <a:pt x="0" y="1396429"/>
                  </a:cubicBezTo>
                  <a:lnTo>
                    <a:pt x="0" y="71854"/>
                  </a:lnTo>
                  <a:cubicBezTo>
                    <a:pt x="0" y="52797"/>
                    <a:pt x="7570" y="34521"/>
                    <a:pt x="21046" y="21046"/>
                  </a:cubicBezTo>
                  <a:cubicBezTo>
                    <a:pt x="34521" y="7570"/>
                    <a:pt x="52797" y="0"/>
                    <a:pt x="71854" y="0"/>
                  </a:cubicBezTo>
                  <a:close/>
                </a:path>
              </a:pathLst>
            </a:custGeom>
            <a:solidFill>
              <a:srgbClr val="000000">
                <a:alpha val="0"/>
              </a:srgbClr>
            </a:solidFill>
            <a:ln w="38100" cap="rnd">
              <a:solidFill>
                <a:srgbClr val="AC3C26"/>
              </a:solidFill>
              <a:prstDash val="dash"/>
              <a:round/>
            </a:ln>
          </p:spPr>
        </p:sp>
        <p:sp>
          <p:nvSpPr>
            <p:cNvPr id="7" name="TextBox 7"/>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2" name="Freeform 12"/>
          <p:cNvSpPr/>
          <p:nvPr/>
        </p:nvSpPr>
        <p:spPr>
          <a:xfrm flipH="1" flipV="1">
            <a:off x="13861661" y="-1210256"/>
            <a:ext cx="5285651" cy="5485110"/>
          </a:xfrm>
          <a:custGeom>
            <a:avLst/>
            <a:gdLst/>
            <a:ahLst/>
            <a:cxnLst/>
            <a:rect l="l" t="t" r="r" b="b"/>
            <a:pathLst>
              <a:path w="5285651" h="5485110">
                <a:moveTo>
                  <a:pt x="5285651" y="5485110"/>
                </a:moveTo>
                <a:lnTo>
                  <a:pt x="0" y="5485110"/>
                </a:lnTo>
                <a:lnTo>
                  <a:pt x="0" y="0"/>
                </a:lnTo>
                <a:lnTo>
                  <a:pt x="5285651" y="0"/>
                </a:lnTo>
                <a:lnTo>
                  <a:pt x="5285651" y="548511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4" name="TextBox 14"/>
          <p:cNvSpPr txBox="1"/>
          <p:nvPr/>
        </p:nvSpPr>
        <p:spPr>
          <a:xfrm>
            <a:off x="3116813" y="975599"/>
            <a:ext cx="9899882" cy="2215991"/>
          </a:xfrm>
          <a:prstGeom prst="rect">
            <a:avLst/>
          </a:prstGeom>
        </p:spPr>
        <p:txBody>
          <a:bodyPr wrap="square" lIns="0" tIns="0" rIns="0" bIns="0" rtlCol="0" anchor="t">
            <a:spAutoFit/>
          </a:bodyPr>
          <a:lstStyle/>
          <a:p>
            <a:pPr algn="ctr"/>
            <a:r>
              <a:rPr lang="vi-VN" sz="7200" b="1" i="1" smtClean="0">
                <a:latin typeface="Times New Roman" panose="02020603050405020304" pitchFamily="18" charset="0"/>
                <a:cs typeface="Times New Roman" panose="02020603050405020304" pitchFamily="18" charset="0"/>
              </a:rPr>
              <a:t>* </a:t>
            </a:r>
            <a:r>
              <a:rPr lang="nb-NO" sz="7200" b="1" i="1" smtClean="0">
                <a:latin typeface="Times New Roman" panose="02020603050405020304" pitchFamily="18" charset="0"/>
                <a:cs typeface="Times New Roman" panose="02020603050405020304" pitchFamily="18" charset="0"/>
              </a:rPr>
              <a:t>Qua </a:t>
            </a:r>
            <a:r>
              <a:rPr lang="nb-NO" sz="7200" b="1" i="1">
                <a:latin typeface="Times New Roman" panose="02020603050405020304" pitchFamily="18" charset="0"/>
                <a:cs typeface="Times New Roman" panose="02020603050405020304" pitchFamily="18" charset="0"/>
              </a:rPr>
              <a:t>hành động, </a:t>
            </a:r>
            <a:endParaRPr lang="vi-VN" sz="7200" b="1" i="1" smtClean="0">
              <a:latin typeface="Times New Roman" panose="02020603050405020304" pitchFamily="18" charset="0"/>
              <a:cs typeface="Times New Roman" panose="02020603050405020304" pitchFamily="18" charset="0"/>
            </a:endParaRPr>
          </a:p>
          <a:p>
            <a:pPr algn="ctr"/>
            <a:r>
              <a:rPr lang="nb-NO" sz="7200" b="1" i="1" smtClean="0">
                <a:latin typeface="Times New Roman" panose="02020603050405020304" pitchFamily="18" charset="0"/>
                <a:cs typeface="Times New Roman" panose="02020603050405020304" pitchFamily="18" charset="0"/>
              </a:rPr>
              <a:t>việc </a:t>
            </a:r>
            <a:r>
              <a:rPr lang="nb-NO" sz="7200" b="1" i="1">
                <a:latin typeface="Times New Roman" panose="02020603050405020304" pitchFamily="18" charset="0"/>
                <a:cs typeface="Times New Roman" panose="02020603050405020304" pitchFamily="18" charset="0"/>
              </a:rPr>
              <a:t>làm khi xa chồng</a:t>
            </a:r>
            <a:endParaRPr lang="en-US" sz="7200">
              <a:solidFill>
                <a:srgbClr val="000000"/>
              </a:solidFill>
              <a:latin typeface="Times New Roman" panose="02020603050405020304" pitchFamily="18" charset="0"/>
              <a:cs typeface="Times New Roman" panose="02020603050405020304" pitchFamily="18" charset="0"/>
            </a:endParaRPr>
          </a:p>
        </p:txBody>
      </p:sp>
      <p:sp>
        <p:nvSpPr>
          <p:cNvPr id="15" name="TextBox 15"/>
          <p:cNvSpPr txBox="1"/>
          <p:nvPr/>
        </p:nvSpPr>
        <p:spPr>
          <a:xfrm>
            <a:off x="3305354" y="4529364"/>
            <a:ext cx="7811524" cy="2492990"/>
          </a:xfrm>
          <a:prstGeom prst="rect">
            <a:avLst/>
          </a:prstGeom>
        </p:spPr>
        <p:txBody>
          <a:bodyPr lIns="0" tIns="0" rIns="0" bIns="0" rtlCol="0" anchor="t">
            <a:spAutoFit/>
          </a:bodyPr>
          <a:lstStyle/>
          <a:p>
            <a:pPr algn="ctr">
              <a:spcBef>
                <a:spcPct val="0"/>
              </a:spcBef>
            </a:pPr>
            <a:r>
              <a:rPr lang="nb-NO" sz="5400" b="1" i="1">
                <a:latin typeface="Times New Roman" panose="02020603050405020304" pitchFamily="18" charset="0"/>
                <a:cs typeface="Times New Roman" panose="02020603050405020304" pitchFamily="18" charset="0"/>
              </a:rPr>
              <a:t>Đối với </a:t>
            </a:r>
            <a:r>
              <a:rPr lang="nb-NO" sz="5400" b="1" i="1" smtClean="0">
                <a:latin typeface="Times New Roman" panose="02020603050405020304" pitchFamily="18" charset="0"/>
                <a:cs typeface="Times New Roman" panose="02020603050405020304" pitchFamily="18" charset="0"/>
              </a:rPr>
              <a:t>chồng</a:t>
            </a:r>
            <a:endParaRPr lang="vi-VN" sz="5400">
              <a:latin typeface="Times New Roman" panose="02020603050405020304" pitchFamily="18" charset="0"/>
              <a:cs typeface="Times New Roman" panose="02020603050405020304" pitchFamily="18" charset="0"/>
            </a:endParaRPr>
          </a:p>
          <a:p>
            <a:pPr algn="ctr">
              <a:spcBef>
                <a:spcPct val="0"/>
              </a:spcBef>
            </a:pPr>
            <a:r>
              <a:rPr lang="nb-NO" sz="5400" smtClean="0">
                <a:latin typeface="Times New Roman" panose="02020603050405020304" pitchFamily="18" charset="0"/>
                <a:cs typeface="Times New Roman" panose="02020603050405020304" pitchFamily="18" charset="0"/>
              </a:rPr>
              <a:t> </a:t>
            </a:r>
            <a:r>
              <a:rPr lang="nb-NO" sz="5400">
                <a:latin typeface="Times New Roman" panose="02020603050405020304" pitchFamily="18" charset="0"/>
                <a:cs typeface="Times New Roman" panose="02020603050405020304" pitchFamily="18" charset="0"/>
              </a:rPr>
              <a:t>nhớ chồng không nguôi, hết mực chung thủy.</a:t>
            </a:r>
            <a:endParaRPr lang="en-US" sz="5400">
              <a:solidFill>
                <a:srgbClr val="000000"/>
              </a:solidFill>
              <a:latin typeface="Times New Roman" panose="02020603050405020304" pitchFamily="18" charset="0"/>
              <a:cs typeface="Times New Roman" panose="02020603050405020304" pitchFamily="18" charset="0"/>
            </a:endParaRPr>
          </a:p>
        </p:txBody>
      </p:sp>
      <p:sp>
        <p:nvSpPr>
          <p:cNvPr id="22" name="Freeform 3"/>
          <p:cNvSpPr/>
          <p:nvPr/>
        </p:nvSpPr>
        <p:spPr>
          <a:xfrm rot="19709086">
            <a:off x="10823881" y="2837916"/>
            <a:ext cx="4009883" cy="1727895"/>
          </a:xfrm>
          <a:custGeom>
            <a:avLst/>
            <a:gdLst/>
            <a:ahLst/>
            <a:cxnLst/>
            <a:rect l="l" t="t" r="r" b="b"/>
            <a:pathLst>
              <a:path w="4009883" h="1727895">
                <a:moveTo>
                  <a:pt x="0" y="0"/>
                </a:moveTo>
                <a:lnTo>
                  <a:pt x="4009883" y="0"/>
                </a:lnTo>
                <a:lnTo>
                  <a:pt x="4009883" y="1727895"/>
                </a:lnTo>
                <a:lnTo>
                  <a:pt x="0" y="1727895"/>
                </a:lnTo>
                <a:lnTo>
                  <a:pt x="0" y="0"/>
                </a:lnTo>
                <a:close/>
              </a:path>
            </a:pathLst>
          </a:custGeom>
          <a:blipFill>
            <a:blip r:embed="rId10">
              <a:extLst>
                <a:ext uri="{96DAC541-7B7A-43D3-8B79-37D633B846F1}">
                  <asvg:svgBlip xmlns="" xmlns:asvg="http://schemas.microsoft.com/office/drawing/2016/SVG/main" r:embed="rId5"/>
                </a:ext>
              </a:extLst>
            </a:blip>
            <a:stretch>
              <a:fillRect/>
            </a:stretch>
          </a:blipFill>
        </p:spPr>
      </p:sp>
      <p:sp>
        <p:nvSpPr>
          <p:cNvPr id="23" name="Freeform 13"/>
          <p:cNvSpPr/>
          <p:nvPr/>
        </p:nvSpPr>
        <p:spPr>
          <a:xfrm rot="16378297">
            <a:off x="12804829" y="3274162"/>
            <a:ext cx="1120664" cy="1211993"/>
          </a:xfrm>
          <a:custGeom>
            <a:avLst/>
            <a:gdLst/>
            <a:ahLst/>
            <a:cxnLst/>
            <a:rect l="l" t="t" r="r" b="b"/>
            <a:pathLst>
              <a:path w="1120664" h="1211993">
                <a:moveTo>
                  <a:pt x="0" y="0"/>
                </a:moveTo>
                <a:lnTo>
                  <a:pt x="1120664" y="0"/>
                </a:lnTo>
                <a:lnTo>
                  <a:pt x="1120664" y="1211994"/>
                </a:lnTo>
                <a:lnTo>
                  <a:pt x="0" y="1211994"/>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pic>
        <p:nvPicPr>
          <p:cNvPr id="24" name="Picture 28" descr="tpnx0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039600" y="4698650"/>
            <a:ext cx="5477695" cy="43192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1799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581044" y="-270870"/>
            <a:ext cx="4972861"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 xmlns:asvg="http://schemas.microsoft.com/office/drawing/2016/SVG/main" r:embed="rId3"/>
                </a:ext>
              </a:extLst>
            </a:blip>
            <a:stretch>
              <a:fillRect l="-26711"/>
            </a:stretch>
          </a:blipFill>
        </p:spPr>
      </p:sp>
      <p:sp>
        <p:nvSpPr>
          <p:cNvPr id="3" name="Freeform 3"/>
          <p:cNvSpPr/>
          <p:nvPr/>
        </p:nvSpPr>
        <p:spPr>
          <a:xfrm rot="3330789">
            <a:off x="1451756" y="4172197"/>
            <a:ext cx="4009883" cy="1727895"/>
          </a:xfrm>
          <a:custGeom>
            <a:avLst/>
            <a:gdLst/>
            <a:ahLst/>
            <a:cxnLst/>
            <a:rect l="l" t="t" r="r" b="b"/>
            <a:pathLst>
              <a:path w="4009883" h="1727895">
                <a:moveTo>
                  <a:pt x="0" y="0"/>
                </a:moveTo>
                <a:lnTo>
                  <a:pt x="4009883" y="0"/>
                </a:lnTo>
                <a:lnTo>
                  <a:pt x="4009883" y="1727895"/>
                </a:lnTo>
                <a:lnTo>
                  <a:pt x="0" y="172789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Freeform 8"/>
          <p:cNvSpPr/>
          <p:nvPr/>
        </p:nvSpPr>
        <p:spPr>
          <a:xfrm>
            <a:off x="2492397" y="1108637"/>
            <a:ext cx="8631032" cy="8225863"/>
          </a:xfrm>
          <a:custGeom>
            <a:avLst/>
            <a:gdLst/>
            <a:ahLst/>
            <a:cxnLst/>
            <a:rect l="l" t="t" r="r" b="b"/>
            <a:pathLst>
              <a:path w="8631032" h="3860425">
                <a:moveTo>
                  <a:pt x="0" y="0"/>
                </a:moveTo>
                <a:lnTo>
                  <a:pt x="8631032" y="0"/>
                </a:lnTo>
                <a:lnTo>
                  <a:pt x="8631032" y="3860425"/>
                </a:lnTo>
                <a:lnTo>
                  <a:pt x="0" y="386042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9" name="Group 9"/>
          <p:cNvGrpSpPr/>
          <p:nvPr/>
        </p:nvGrpSpPr>
        <p:grpSpPr>
          <a:xfrm>
            <a:off x="2731753" y="1509405"/>
            <a:ext cx="8188606" cy="7367895"/>
            <a:chOff x="0" y="0"/>
            <a:chExt cx="3562299" cy="1468283"/>
          </a:xfrm>
        </p:grpSpPr>
        <p:sp>
          <p:nvSpPr>
            <p:cNvPr id="10" name="Freeform 10"/>
            <p:cNvSpPr/>
            <p:nvPr/>
          </p:nvSpPr>
          <p:spPr>
            <a:xfrm>
              <a:off x="0" y="0"/>
              <a:ext cx="3562299" cy="1468283"/>
            </a:xfrm>
            <a:custGeom>
              <a:avLst/>
              <a:gdLst/>
              <a:ahLst/>
              <a:cxnLst/>
              <a:rect l="l" t="t" r="r" b="b"/>
              <a:pathLst>
                <a:path w="3562299" h="1468283">
                  <a:moveTo>
                    <a:pt x="71854" y="0"/>
                  </a:moveTo>
                  <a:lnTo>
                    <a:pt x="3490445" y="0"/>
                  </a:lnTo>
                  <a:cubicBezTo>
                    <a:pt x="3509502" y="0"/>
                    <a:pt x="3527778" y="7570"/>
                    <a:pt x="3541253" y="21046"/>
                  </a:cubicBezTo>
                  <a:cubicBezTo>
                    <a:pt x="3554728" y="34521"/>
                    <a:pt x="3562299" y="52797"/>
                    <a:pt x="3562299" y="71854"/>
                  </a:cubicBezTo>
                  <a:lnTo>
                    <a:pt x="3562299" y="1396429"/>
                  </a:lnTo>
                  <a:cubicBezTo>
                    <a:pt x="3562299" y="1415485"/>
                    <a:pt x="3554728" y="1433762"/>
                    <a:pt x="3541253" y="1447237"/>
                  </a:cubicBezTo>
                  <a:cubicBezTo>
                    <a:pt x="3527778" y="1460712"/>
                    <a:pt x="3509502" y="1468283"/>
                    <a:pt x="3490445" y="1468283"/>
                  </a:cubicBezTo>
                  <a:lnTo>
                    <a:pt x="71854" y="1468283"/>
                  </a:lnTo>
                  <a:cubicBezTo>
                    <a:pt x="32170" y="1468283"/>
                    <a:pt x="0" y="1436113"/>
                    <a:pt x="0" y="1396429"/>
                  </a:cubicBezTo>
                  <a:lnTo>
                    <a:pt x="0" y="71854"/>
                  </a:lnTo>
                  <a:cubicBezTo>
                    <a:pt x="0" y="52797"/>
                    <a:pt x="7570" y="34521"/>
                    <a:pt x="21046" y="21046"/>
                  </a:cubicBezTo>
                  <a:cubicBezTo>
                    <a:pt x="34521" y="7570"/>
                    <a:pt x="52797" y="0"/>
                    <a:pt x="71854" y="0"/>
                  </a:cubicBezTo>
                  <a:close/>
                </a:path>
              </a:pathLst>
            </a:custGeom>
            <a:solidFill>
              <a:srgbClr val="000000">
                <a:alpha val="0"/>
              </a:srgbClr>
            </a:solidFill>
            <a:ln w="38100" cap="rnd">
              <a:solidFill>
                <a:srgbClr val="AC3C26"/>
              </a:solidFill>
              <a:prstDash val="dash"/>
              <a:round/>
            </a:ln>
          </p:spPr>
        </p:sp>
        <p:sp>
          <p:nvSpPr>
            <p:cNvPr id="11" name="TextBox 11"/>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12" name="Freeform 12"/>
          <p:cNvSpPr/>
          <p:nvPr/>
        </p:nvSpPr>
        <p:spPr>
          <a:xfrm flipH="1" flipV="1">
            <a:off x="13861661" y="-1210256"/>
            <a:ext cx="5285651" cy="5485110"/>
          </a:xfrm>
          <a:custGeom>
            <a:avLst/>
            <a:gdLst/>
            <a:ahLst/>
            <a:cxnLst/>
            <a:rect l="l" t="t" r="r" b="b"/>
            <a:pathLst>
              <a:path w="5285651" h="5485110">
                <a:moveTo>
                  <a:pt x="5285651" y="5485110"/>
                </a:moveTo>
                <a:lnTo>
                  <a:pt x="0" y="5485110"/>
                </a:lnTo>
                <a:lnTo>
                  <a:pt x="0" y="0"/>
                </a:lnTo>
                <a:lnTo>
                  <a:pt x="5285651" y="0"/>
                </a:lnTo>
                <a:lnTo>
                  <a:pt x="5285651" y="548511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3" name="Freeform 13"/>
          <p:cNvSpPr/>
          <p:nvPr/>
        </p:nvSpPr>
        <p:spPr>
          <a:xfrm>
            <a:off x="1709931" y="3824152"/>
            <a:ext cx="877291" cy="875504"/>
          </a:xfrm>
          <a:custGeom>
            <a:avLst/>
            <a:gdLst/>
            <a:ahLst/>
            <a:cxnLst/>
            <a:rect l="l" t="t" r="r" b="b"/>
            <a:pathLst>
              <a:path w="1120664" h="1211993">
                <a:moveTo>
                  <a:pt x="0" y="0"/>
                </a:moveTo>
                <a:lnTo>
                  <a:pt x="1120664" y="0"/>
                </a:lnTo>
                <a:lnTo>
                  <a:pt x="1120664" y="1211994"/>
                </a:lnTo>
                <a:lnTo>
                  <a:pt x="0" y="121199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6" name="TextBox 16"/>
          <p:cNvSpPr txBox="1"/>
          <p:nvPr/>
        </p:nvSpPr>
        <p:spPr>
          <a:xfrm>
            <a:off x="2954379" y="1708984"/>
            <a:ext cx="7811524" cy="6647974"/>
          </a:xfrm>
          <a:prstGeom prst="rect">
            <a:avLst/>
          </a:prstGeom>
        </p:spPr>
        <p:txBody>
          <a:bodyPr lIns="0" tIns="0" rIns="0" bIns="0" rtlCol="0" anchor="t">
            <a:spAutoFit/>
          </a:bodyPr>
          <a:lstStyle/>
          <a:p>
            <a:pPr algn="ctr"/>
            <a:r>
              <a:rPr lang="nb-NO" sz="4800" b="1" i="1">
                <a:solidFill>
                  <a:prstClr val="black"/>
                </a:solidFill>
                <a:latin typeface="Times New Roman" panose="02020603050405020304" pitchFamily="18" charset="0"/>
                <a:cs typeface="Times New Roman" panose="02020603050405020304" pitchFamily="18" charset="0"/>
              </a:rPr>
              <a:t>Đối với mẹ </a:t>
            </a:r>
            <a:r>
              <a:rPr lang="nb-NO" sz="4800" b="1" i="1" smtClean="0">
                <a:solidFill>
                  <a:prstClr val="black"/>
                </a:solidFill>
                <a:latin typeface="Times New Roman" panose="02020603050405020304" pitchFamily="18" charset="0"/>
                <a:cs typeface="Times New Roman" panose="02020603050405020304" pitchFamily="18" charset="0"/>
              </a:rPr>
              <a:t>chồng</a:t>
            </a:r>
            <a:endParaRPr lang="vi-VN" sz="4800" b="1" i="1" smtClean="0">
              <a:solidFill>
                <a:prstClr val="black"/>
              </a:solidFill>
              <a:latin typeface="Times New Roman" panose="02020603050405020304" pitchFamily="18" charset="0"/>
              <a:cs typeface="Times New Roman" panose="02020603050405020304" pitchFamily="18" charset="0"/>
            </a:endParaRPr>
          </a:p>
          <a:p>
            <a:pPr algn="just"/>
            <a:r>
              <a:rPr lang="nb-NO" sz="4800" smtClean="0">
                <a:solidFill>
                  <a:prstClr val="black"/>
                </a:solidFill>
                <a:latin typeface="Times New Roman" panose="02020603050405020304" pitchFamily="18" charset="0"/>
                <a:cs typeface="Times New Roman" panose="02020603050405020304" pitchFamily="18" charset="0"/>
              </a:rPr>
              <a:t> </a:t>
            </a:r>
            <a:r>
              <a:rPr lang="vi-VN" sz="4800">
                <a:solidFill>
                  <a:prstClr val="black"/>
                </a:solidFill>
                <a:latin typeface="Times New Roman" panose="02020603050405020304" pitchFamily="18" charset="0"/>
                <a:cs typeface="Times New Roman" panose="02020603050405020304" pitchFamily="18" charset="0"/>
              </a:rPr>
              <a:t>L</a:t>
            </a:r>
            <a:r>
              <a:rPr lang="nb-NO" sz="4800" smtClean="0">
                <a:solidFill>
                  <a:prstClr val="black"/>
                </a:solidFill>
                <a:latin typeface="Times New Roman" panose="02020603050405020304" pitchFamily="18" charset="0"/>
                <a:cs typeface="Times New Roman" panose="02020603050405020304" pitchFamily="18" charset="0"/>
              </a:rPr>
              <a:t>à </a:t>
            </a:r>
            <a:r>
              <a:rPr lang="nb-NO" sz="4800">
                <a:solidFill>
                  <a:prstClr val="black"/>
                </a:solidFill>
                <a:latin typeface="Times New Roman" panose="02020603050405020304" pitchFamily="18" charset="0"/>
                <a:cs typeface="Times New Roman" panose="02020603050405020304" pitchFamily="18" charset="0"/>
              </a:rPr>
              <a:t>người con dâu hiếu thảo, ân cần, hết lòng chăm sóc, phụng dưỡng lúc ốm đau, lo ma chay lễ  tế khi mất như mẹ đẻ.</a:t>
            </a:r>
            <a:endParaRPr lang="en-GB" sz="4800">
              <a:solidFill>
                <a:prstClr val="black"/>
              </a:solidFill>
              <a:latin typeface="Times New Roman" panose="02020603050405020304" pitchFamily="18" charset="0"/>
              <a:cs typeface="Times New Roman" panose="02020603050405020304" pitchFamily="18" charset="0"/>
            </a:endParaRPr>
          </a:p>
          <a:p>
            <a:pPr algn="just"/>
            <a:r>
              <a:rPr lang="nb-NO" sz="4800">
                <a:solidFill>
                  <a:prstClr val="black"/>
                </a:solidFill>
                <a:latin typeface="Times New Roman" panose="02020603050405020304" pitchFamily="18" charset="0"/>
                <a:cs typeface="Times New Roman" panose="02020603050405020304" pitchFamily="18" charset="0"/>
              </a:rPr>
              <a:t>Người mẹ chồng cũng </a:t>
            </a:r>
            <a:r>
              <a:rPr lang="vi-VN" sz="4800" smtClean="0">
                <a:solidFill>
                  <a:prstClr val="black"/>
                </a:solidFill>
                <a:latin typeface="Times New Roman" panose="02020603050405020304" pitchFamily="18" charset="0"/>
                <a:cs typeface="Times New Roman" panose="02020603050405020304" pitchFamily="18" charset="0"/>
              </a:rPr>
              <a:t>khẳng đinh</a:t>
            </a:r>
            <a:r>
              <a:rPr lang="nb-NO" sz="4800" smtClean="0">
                <a:solidFill>
                  <a:prstClr val="black"/>
                </a:solidFill>
                <a:latin typeface="Times New Roman" panose="02020603050405020304" pitchFamily="18" charset="0"/>
                <a:cs typeface="Times New Roman" panose="02020603050405020304" pitchFamily="18" charset="0"/>
              </a:rPr>
              <a:t>: </a:t>
            </a:r>
            <a:r>
              <a:rPr lang="vi-VN" sz="4800" smtClean="0">
                <a:solidFill>
                  <a:prstClr val="black"/>
                </a:solidFill>
                <a:latin typeface="Times New Roman" panose="02020603050405020304" pitchFamily="18" charset="0"/>
                <a:cs typeface="Times New Roman" panose="02020603050405020304" pitchFamily="18" charset="0"/>
              </a:rPr>
              <a:t>“</a:t>
            </a:r>
            <a:r>
              <a:rPr lang="nb-NO" sz="4800" smtClean="0">
                <a:solidFill>
                  <a:prstClr val="black"/>
                </a:solidFill>
                <a:latin typeface="Times New Roman" panose="02020603050405020304" pitchFamily="18" charset="0"/>
                <a:cs typeface="Times New Roman" panose="02020603050405020304" pitchFamily="18" charset="0"/>
              </a:rPr>
              <a:t>...</a:t>
            </a:r>
            <a:r>
              <a:rPr lang="nb-NO" sz="4800" i="1">
                <a:solidFill>
                  <a:prstClr val="black"/>
                </a:solidFill>
                <a:latin typeface="Times New Roman" panose="02020603050405020304" pitchFamily="18" charset="0"/>
                <a:cs typeface="Times New Roman" panose="02020603050405020304" pitchFamily="18" charset="0"/>
              </a:rPr>
              <a:t>xanh kia quyết chẳng phụ con, cũng như con đã chẳng phụ </a:t>
            </a:r>
            <a:r>
              <a:rPr lang="vi-VN" sz="4800" i="1" smtClean="0">
                <a:solidFill>
                  <a:prstClr val="black"/>
                </a:solidFill>
                <a:latin typeface="Times New Roman" panose="02020603050405020304" pitchFamily="18" charset="0"/>
                <a:cs typeface="Times New Roman" panose="02020603050405020304" pitchFamily="18" charset="0"/>
              </a:rPr>
              <a:t>mẹ”</a:t>
            </a:r>
            <a:r>
              <a:rPr lang="nb-NO" sz="4800" smtClean="0">
                <a:solidFill>
                  <a:prstClr val="black"/>
                </a:solidFill>
                <a:latin typeface="Times New Roman" panose="02020603050405020304" pitchFamily="18" charset="0"/>
                <a:cs typeface="Times New Roman" panose="02020603050405020304" pitchFamily="18" charset="0"/>
              </a:rPr>
              <a:t>.</a:t>
            </a:r>
            <a:endParaRPr lang="en-GB" sz="4800">
              <a:solidFill>
                <a:prstClr val="black"/>
              </a:solidFill>
              <a:latin typeface="Times New Roman" panose="02020603050405020304" pitchFamily="18" charset="0"/>
              <a:cs typeface="Times New Roman" panose="02020603050405020304" pitchFamily="18" charset="0"/>
            </a:endParaRPr>
          </a:p>
        </p:txBody>
      </p:sp>
      <p:sp>
        <p:nvSpPr>
          <p:cNvPr id="22" name="Freeform 3"/>
          <p:cNvSpPr/>
          <p:nvPr/>
        </p:nvSpPr>
        <p:spPr>
          <a:xfrm rot="19709086">
            <a:off x="11484346" y="6846831"/>
            <a:ext cx="4009883" cy="1727895"/>
          </a:xfrm>
          <a:custGeom>
            <a:avLst/>
            <a:gdLst/>
            <a:ahLst/>
            <a:cxnLst/>
            <a:rect l="l" t="t" r="r" b="b"/>
            <a:pathLst>
              <a:path w="4009883" h="1727895">
                <a:moveTo>
                  <a:pt x="0" y="0"/>
                </a:moveTo>
                <a:lnTo>
                  <a:pt x="4009883" y="0"/>
                </a:lnTo>
                <a:lnTo>
                  <a:pt x="4009883" y="1727895"/>
                </a:lnTo>
                <a:lnTo>
                  <a:pt x="0" y="172789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23" name="Freeform 13"/>
          <p:cNvSpPr/>
          <p:nvPr/>
        </p:nvSpPr>
        <p:spPr>
          <a:xfrm rot="16378297">
            <a:off x="13465294" y="7283077"/>
            <a:ext cx="1120664" cy="1211993"/>
          </a:xfrm>
          <a:custGeom>
            <a:avLst/>
            <a:gdLst/>
            <a:ahLst/>
            <a:cxnLst/>
            <a:rect l="l" t="t" r="r" b="b"/>
            <a:pathLst>
              <a:path w="1120664" h="1211993">
                <a:moveTo>
                  <a:pt x="0" y="0"/>
                </a:moveTo>
                <a:lnTo>
                  <a:pt x="1120664" y="0"/>
                </a:lnTo>
                <a:lnTo>
                  <a:pt x="1120664" y="1211994"/>
                </a:lnTo>
                <a:lnTo>
                  <a:pt x="0" y="121199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pic>
        <p:nvPicPr>
          <p:cNvPr id="2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582400" y="1108637"/>
            <a:ext cx="6511576" cy="58899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2220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581044" y="-270870"/>
            <a:ext cx="4972861"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 xmlns:asvg="http://schemas.microsoft.com/office/drawing/2016/SVG/main" r:embed="rId3"/>
                </a:ext>
              </a:extLst>
            </a:blip>
            <a:stretch>
              <a:fillRect l="-26711"/>
            </a:stretch>
          </a:blipFill>
        </p:spPr>
      </p:sp>
      <p:sp>
        <p:nvSpPr>
          <p:cNvPr id="3" name="Freeform 3"/>
          <p:cNvSpPr/>
          <p:nvPr/>
        </p:nvSpPr>
        <p:spPr>
          <a:xfrm rot="3330789">
            <a:off x="712010" y="4715474"/>
            <a:ext cx="4009883" cy="1727895"/>
          </a:xfrm>
          <a:custGeom>
            <a:avLst/>
            <a:gdLst/>
            <a:ahLst/>
            <a:cxnLst/>
            <a:rect l="l" t="t" r="r" b="b"/>
            <a:pathLst>
              <a:path w="4009883" h="1727895">
                <a:moveTo>
                  <a:pt x="0" y="0"/>
                </a:moveTo>
                <a:lnTo>
                  <a:pt x="4009883" y="0"/>
                </a:lnTo>
                <a:lnTo>
                  <a:pt x="4009883" y="1727895"/>
                </a:lnTo>
                <a:lnTo>
                  <a:pt x="0" y="172789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2" name="Freeform 12"/>
          <p:cNvSpPr/>
          <p:nvPr/>
        </p:nvSpPr>
        <p:spPr>
          <a:xfrm flipH="1" flipV="1">
            <a:off x="13861661" y="-1210256"/>
            <a:ext cx="5285651" cy="5485110"/>
          </a:xfrm>
          <a:custGeom>
            <a:avLst/>
            <a:gdLst/>
            <a:ahLst/>
            <a:cxnLst/>
            <a:rect l="l" t="t" r="r" b="b"/>
            <a:pathLst>
              <a:path w="5285651" h="5485110">
                <a:moveTo>
                  <a:pt x="5285651" y="5485110"/>
                </a:moveTo>
                <a:lnTo>
                  <a:pt x="0" y="5485110"/>
                </a:lnTo>
                <a:lnTo>
                  <a:pt x="0" y="0"/>
                </a:lnTo>
                <a:lnTo>
                  <a:pt x="5285651" y="0"/>
                </a:lnTo>
                <a:lnTo>
                  <a:pt x="5285651" y="5485110"/>
                </a:lnTo>
                <a:close/>
              </a:path>
            </a:pathLst>
          </a:custGeom>
          <a:blipFill>
            <a:blip r:embed="rId6">
              <a:extLst>
                <a:ext uri="{96DAC541-7B7A-43D3-8B79-37D633B846F1}">
                  <asvg:svgBlip xmlns="" xmlns:asvg="http://schemas.microsoft.com/office/drawing/2016/SVG/main" r:embed="rId9"/>
                </a:ext>
              </a:extLst>
            </a:blip>
            <a:stretch>
              <a:fillRect/>
            </a:stretch>
          </a:blipFill>
        </p:spPr>
      </p:sp>
      <p:sp>
        <p:nvSpPr>
          <p:cNvPr id="13" name="Freeform 13"/>
          <p:cNvSpPr/>
          <p:nvPr/>
        </p:nvSpPr>
        <p:spPr>
          <a:xfrm>
            <a:off x="769749" y="3570831"/>
            <a:ext cx="877291" cy="875504"/>
          </a:xfrm>
          <a:custGeom>
            <a:avLst/>
            <a:gdLst/>
            <a:ahLst/>
            <a:cxnLst/>
            <a:rect l="l" t="t" r="r" b="b"/>
            <a:pathLst>
              <a:path w="1120664" h="1211993">
                <a:moveTo>
                  <a:pt x="0" y="0"/>
                </a:moveTo>
                <a:lnTo>
                  <a:pt x="1120664" y="0"/>
                </a:lnTo>
                <a:lnTo>
                  <a:pt x="1120664" y="1211994"/>
                </a:lnTo>
                <a:lnTo>
                  <a:pt x="0" y="121199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7" name="Freeform 8"/>
          <p:cNvSpPr/>
          <p:nvPr/>
        </p:nvSpPr>
        <p:spPr>
          <a:xfrm>
            <a:off x="8915400" y="3437654"/>
            <a:ext cx="8631032" cy="4205089"/>
          </a:xfrm>
          <a:custGeom>
            <a:avLst/>
            <a:gdLst/>
            <a:ahLst/>
            <a:cxnLst/>
            <a:rect l="l" t="t" r="r" b="b"/>
            <a:pathLst>
              <a:path w="8631032" h="3860425">
                <a:moveTo>
                  <a:pt x="0" y="0"/>
                </a:moveTo>
                <a:lnTo>
                  <a:pt x="8631032" y="0"/>
                </a:lnTo>
                <a:lnTo>
                  <a:pt x="8631032" y="3860425"/>
                </a:lnTo>
                <a:lnTo>
                  <a:pt x="0" y="3860425"/>
                </a:lnTo>
                <a:lnTo>
                  <a:pt x="0" y="0"/>
                </a:lnTo>
                <a:close/>
              </a:path>
            </a:pathLst>
          </a:custGeom>
          <a:blipFill>
            <a:blip r:embed="rId12">
              <a:extLst>
                <a:ext uri="{96DAC541-7B7A-43D3-8B79-37D633B846F1}">
                  <asvg:svgBlip xmlns="" xmlns:asvg="http://schemas.microsoft.com/office/drawing/2016/SVG/main" r:embed="rId7"/>
                </a:ext>
              </a:extLst>
            </a:blip>
            <a:stretch>
              <a:fillRect/>
            </a:stretch>
          </a:blipFill>
        </p:spPr>
      </p:sp>
      <p:grpSp>
        <p:nvGrpSpPr>
          <p:cNvPr id="18" name="Group 9"/>
          <p:cNvGrpSpPr/>
          <p:nvPr/>
        </p:nvGrpSpPr>
        <p:grpSpPr>
          <a:xfrm>
            <a:off x="9136613" y="3680306"/>
            <a:ext cx="8188606" cy="3629519"/>
            <a:chOff x="0" y="0"/>
            <a:chExt cx="3562299" cy="1468283"/>
          </a:xfrm>
        </p:grpSpPr>
        <p:sp>
          <p:nvSpPr>
            <p:cNvPr id="19" name="Freeform 10"/>
            <p:cNvSpPr/>
            <p:nvPr/>
          </p:nvSpPr>
          <p:spPr>
            <a:xfrm>
              <a:off x="0" y="0"/>
              <a:ext cx="3562299" cy="1468283"/>
            </a:xfrm>
            <a:custGeom>
              <a:avLst/>
              <a:gdLst/>
              <a:ahLst/>
              <a:cxnLst/>
              <a:rect l="l" t="t" r="r" b="b"/>
              <a:pathLst>
                <a:path w="3562299" h="1468283">
                  <a:moveTo>
                    <a:pt x="71854" y="0"/>
                  </a:moveTo>
                  <a:lnTo>
                    <a:pt x="3490445" y="0"/>
                  </a:lnTo>
                  <a:cubicBezTo>
                    <a:pt x="3509502" y="0"/>
                    <a:pt x="3527778" y="7570"/>
                    <a:pt x="3541253" y="21046"/>
                  </a:cubicBezTo>
                  <a:cubicBezTo>
                    <a:pt x="3554728" y="34521"/>
                    <a:pt x="3562299" y="52797"/>
                    <a:pt x="3562299" y="71854"/>
                  </a:cubicBezTo>
                  <a:lnTo>
                    <a:pt x="3562299" y="1396429"/>
                  </a:lnTo>
                  <a:cubicBezTo>
                    <a:pt x="3562299" y="1415485"/>
                    <a:pt x="3554728" y="1433762"/>
                    <a:pt x="3541253" y="1447237"/>
                  </a:cubicBezTo>
                  <a:cubicBezTo>
                    <a:pt x="3527778" y="1460712"/>
                    <a:pt x="3509502" y="1468283"/>
                    <a:pt x="3490445" y="1468283"/>
                  </a:cubicBezTo>
                  <a:lnTo>
                    <a:pt x="71854" y="1468283"/>
                  </a:lnTo>
                  <a:cubicBezTo>
                    <a:pt x="32170" y="1468283"/>
                    <a:pt x="0" y="1436113"/>
                    <a:pt x="0" y="1396429"/>
                  </a:cubicBezTo>
                  <a:lnTo>
                    <a:pt x="0" y="71854"/>
                  </a:lnTo>
                  <a:cubicBezTo>
                    <a:pt x="0" y="52797"/>
                    <a:pt x="7570" y="34521"/>
                    <a:pt x="21046" y="21046"/>
                  </a:cubicBezTo>
                  <a:cubicBezTo>
                    <a:pt x="34521" y="7570"/>
                    <a:pt x="52797" y="0"/>
                    <a:pt x="71854" y="0"/>
                  </a:cubicBezTo>
                  <a:close/>
                </a:path>
              </a:pathLst>
            </a:custGeom>
            <a:solidFill>
              <a:srgbClr val="000000">
                <a:alpha val="0"/>
              </a:srgbClr>
            </a:solidFill>
            <a:ln w="38100" cap="rnd">
              <a:solidFill>
                <a:srgbClr val="AC3C26"/>
              </a:solidFill>
              <a:prstDash val="dash"/>
              <a:round/>
            </a:ln>
          </p:spPr>
        </p:sp>
        <p:sp>
          <p:nvSpPr>
            <p:cNvPr id="20" name="TextBox 11"/>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21" name="TextBox 16"/>
          <p:cNvSpPr txBox="1"/>
          <p:nvPr/>
        </p:nvSpPr>
        <p:spPr>
          <a:xfrm>
            <a:off x="9332018" y="3739091"/>
            <a:ext cx="7811524" cy="3385542"/>
          </a:xfrm>
          <a:prstGeom prst="rect">
            <a:avLst/>
          </a:prstGeom>
        </p:spPr>
        <p:txBody>
          <a:bodyPr lIns="0" tIns="0" rIns="0" bIns="0" rtlCol="0" anchor="t">
            <a:spAutoFit/>
          </a:bodyPr>
          <a:lstStyle/>
          <a:p>
            <a:pPr algn="ctr">
              <a:spcBef>
                <a:spcPct val="0"/>
              </a:spcBef>
            </a:pPr>
            <a:r>
              <a:rPr lang="nb-NO" sz="4400" b="1" i="1">
                <a:solidFill>
                  <a:prstClr val="black"/>
                </a:solidFill>
                <a:latin typeface="Times New Roman" panose="02020603050405020304" pitchFamily="18" charset="0"/>
                <a:cs typeface="Times New Roman" panose="02020603050405020304" pitchFamily="18" charset="0"/>
              </a:rPr>
              <a:t>Đối với con </a:t>
            </a:r>
            <a:r>
              <a:rPr lang="nb-NO" sz="4400" b="1" i="1" smtClean="0">
                <a:solidFill>
                  <a:prstClr val="black"/>
                </a:solidFill>
                <a:latin typeface="Times New Roman" panose="02020603050405020304" pitchFamily="18" charset="0"/>
                <a:cs typeface="Times New Roman" panose="02020603050405020304" pitchFamily="18" charset="0"/>
              </a:rPr>
              <a:t>cái</a:t>
            </a:r>
            <a:endParaRPr lang="vi-VN" sz="4400" b="1" i="1" smtClean="0">
              <a:solidFill>
                <a:prstClr val="black"/>
              </a:solidFill>
              <a:latin typeface="Times New Roman" panose="02020603050405020304" pitchFamily="18" charset="0"/>
              <a:cs typeface="Times New Roman" panose="02020603050405020304" pitchFamily="18" charset="0"/>
            </a:endParaRPr>
          </a:p>
          <a:p>
            <a:pPr algn="just">
              <a:spcBef>
                <a:spcPct val="0"/>
              </a:spcBef>
            </a:pPr>
            <a:r>
              <a:rPr lang="vi-VN" sz="4400">
                <a:solidFill>
                  <a:prstClr val="black"/>
                </a:solidFill>
                <a:latin typeface="Times New Roman" panose="02020603050405020304" pitchFamily="18" charset="0"/>
                <a:cs typeface="Times New Roman" panose="02020603050405020304" pitchFamily="18" charset="0"/>
              </a:rPr>
              <a:t>L</a:t>
            </a:r>
            <a:r>
              <a:rPr lang="nb-NO" sz="4400" smtClean="0">
                <a:solidFill>
                  <a:prstClr val="black"/>
                </a:solidFill>
                <a:latin typeface="Times New Roman" panose="02020603050405020304" pitchFamily="18" charset="0"/>
                <a:cs typeface="Times New Roman" panose="02020603050405020304" pitchFamily="18" charset="0"/>
              </a:rPr>
              <a:t>à </a:t>
            </a:r>
            <a:r>
              <a:rPr lang="nb-NO" sz="4400">
                <a:solidFill>
                  <a:prstClr val="black"/>
                </a:solidFill>
                <a:latin typeface="Times New Roman" panose="02020603050405020304" pitchFamily="18" charset="0"/>
                <a:cs typeface="Times New Roman" panose="02020603050405020304" pitchFamily="18" charset="0"/>
              </a:rPr>
              <a:t>người mẹ yêu thương con hết mực, trỏ vào bóng mình bảo là cha Đản vì muốn con không thiếu vắng tình cha.</a:t>
            </a:r>
            <a:endParaRPr lang="en-US" sz="4400">
              <a:solidFill>
                <a:srgbClr val="000000"/>
              </a:solidFill>
              <a:latin typeface="Times New Roman" panose="02020603050405020304" pitchFamily="18" charset="0"/>
              <a:cs typeface="Times New Roman" panose="02020603050405020304" pitchFamily="18" charset="0"/>
            </a:endParaRPr>
          </a:p>
        </p:txBody>
      </p:sp>
      <p:sp>
        <p:nvSpPr>
          <p:cNvPr id="22" name="Freeform 3"/>
          <p:cNvSpPr/>
          <p:nvPr/>
        </p:nvSpPr>
        <p:spPr>
          <a:xfrm rot="19709086">
            <a:off x="8233081" y="7694665"/>
            <a:ext cx="4009883" cy="1727895"/>
          </a:xfrm>
          <a:custGeom>
            <a:avLst/>
            <a:gdLst/>
            <a:ahLst/>
            <a:cxnLst/>
            <a:rect l="l" t="t" r="r" b="b"/>
            <a:pathLst>
              <a:path w="4009883" h="1727895">
                <a:moveTo>
                  <a:pt x="0" y="0"/>
                </a:moveTo>
                <a:lnTo>
                  <a:pt x="4009883" y="0"/>
                </a:lnTo>
                <a:lnTo>
                  <a:pt x="4009883" y="1727895"/>
                </a:lnTo>
                <a:lnTo>
                  <a:pt x="0" y="172789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23" name="Freeform 13"/>
          <p:cNvSpPr/>
          <p:nvPr/>
        </p:nvSpPr>
        <p:spPr>
          <a:xfrm rot="16378297">
            <a:off x="10214029" y="8130911"/>
            <a:ext cx="1120664" cy="1211993"/>
          </a:xfrm>
          <a:custGeom>
            <a:avLst/>
            <a:gdLst/>
            <a:ahLst/>
            <a:cxnLst/>
            <a:rect l="l" t="t" r="r" b="b"/>
            <a:pathLst>
              <a:path w="1120664" h="1211993">
                <a:moveTo>
                  <a:pt x="0" y="0"/>
                </a:moveTo>
                <a:lnTo>
                  <a:pt x="1120664" y="0"/>
                </a:lnTo>
                <a:lnTo>
                  <a:pt x="1120664" y="1211994"/>
                </a:lnTo>
                <a:lnTo>
                  <a:pt x="0" y="121199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pic>
        <p:nvPicPr>
          <p:cNvPr id="24" name="Picture 9" descr="ANd9GcSr14r3g_cvtINHhJyJd0KtKA5b74_J1JyhdHtJLblhxDIlQIP_x2jK5LzNMQ"/>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96327" y="2266511"/>
            <a:ext cx="6658609" cy="43549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8492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296361" y="-163516"/>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 xmlns:asvg="http://schemas.microsoft.com/office/drawing/2016/SVG/main" r:embed="rId3"/>
                </a:ext>
              </a:extLst>
            </a:blip>
            <a:stretch>
              <a:fillRect l="-26711"/>
            </a:stretch>
          </a:blipFill>
        </p:spPr>
      </p:sp>
      <p:sp>
        <p:nvSpPr>
          <p:cNvPr id="3" name="Freeform 3"/>
          <p:cNvSpPr/>
          <p:nvPr/>
        </p:nvSpPr>
        <p:spPr>
          <a:xfrm>
            <a:off x="4270420" y="3334991"/>
            <a:ext cx="3972652" cy="4114800"/>
          </a:xfrm>
          <a:custGeom>
            <a:avLst/>
            <a:gdLst/>
            <a:ahLst/>
            <a:cxnLst/>
            <a:rect l="l" t="t" r="r" b="b"/>
            <a:pathLst>
              <a:path w="3972652" h="4114800">
                <a:moveTo>
                  <a:pt x="0" y="0"/>
                </a:moveTo>
                <a:lnTo>
                  <a:pt x="3972653" y="0"/>
                </a:lnTo>
                <a:lnTo>
                  <a:pt x="3972653"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8679394" y="5739437"/>
            <a:ext cx="5109735" cy="4114800"/>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12766748" y="595313"/>
            <a:ext cx="3972652" cy="4114800"/>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6"/>
          <p:cNvSpPr/>
          <p:nvPr/>
        </p:nvSpPr>
        <p:spPr>
          <a:xfrm>
            <a:off x="14753074" y="-1135893"/>
            <a:ext cx="3991270" cy="4080295"/>
          </a:xfrm>
          <a:custGeom>
            <a:avLst/>
            <a:gdLst/>
            <a:ahLst/>
            <a:cxnLst/>
            <a:rect l="l" t="t" r="r" b="b"/>
            <a:pathLst>
              <a:path w="3991270" h="4080295">
                <a:moveTo>
                  <a:pt x="0" y="0"/>
                </a:moveTo>
                <a:lnTo>
                  <a:pt x="3991270" y="0"/>
                </a:lnTo>
                <a:lnTo>
                  <a:pt x="3991270" y="4080295"/>
                </a:lnTo>
                <a:lnTo>
                  <a:pt x="0" y="408029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13" name="Group 13"/>
          <p:cNvGrpSpPr/>
          <p:nvPr/>
        </p:nvGrpSpPr>
        <p:grpSpPr>
          <a:xfrm>
            <a:off x="5759215" y="6984049"/>
            <a:ext cx="995062" cy="995062"/>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C3C26"/>
            </a:solidFill>
          </p:spPr>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6" name="TextBox 16"/>
          <p:cNvSpPr txBox="1"/>
          <p:nvPr/>
        </p:nvSpPr>
        <p:spPr>
          <a:xfrm>
            <a:off x="3587228" y="190500"/>
            <a:ext cx="8981436" cy="2031325"/>
          </a:xfrm>
          <a:prstGeom prst="rect">
            <a:avLst/>
          </a:prstGeom>
        </p:spPr>
        <p:txBody>
          <a:bodyPr lIns="0" tIns="0" rIns="0" bIns="0" rtlCol="0" anchor="t">
            <a:spAutoFit/>
          </a:bodyPr>
          <a:lstStyle/>
          <a:p>
            <a:pPr algn="ctr"/>
            <a:r>
              <a:rPr lang="nb-NO" sz="6600" b="1">
                <a:latin typeface="Times New Roman" panose="02020603050405020304" pitchFamily="18" charset="0"/>
                <a:cs typeface="Times New Roman" panose="02020603050405020304" pitchFamily="18" charset="0"/>
              </a:rPr>
              <a:t>b. Số phận bi kịch của Vũ Nương</a:t>
            </a:r>
            <a:endParaRPr lang="en-GB" sz="6600">
              <a:latin typeface="Times New Roman" panose="02020603050405020304" pitchFamily="18" charset="0"/>
              <a:cs typeface="Times New Roman" panose="02020603050405020304" pitchFamily="18" charset="0"/>
            </a:endParaRPr>
          </a:p>
        </p:txBody>
      </p:sp>
      <p:grpSp>
        <p:nvGrpSpPr>
          <p:cNvPr id="17" name="Group 17"/>
          <p:cNvGrpSpPr/>
          <p:nvPr/>
        </p:nvGrpSpPr>
        <p:grpSpPr>
          <a:xfrm>
            <a:off x="10736729" y="9291938"/>
            <a:ext cx="995062" cy="995062"/>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C3C26"/>
            </a:solidFill>
          </p:spPr>
        </p:sp>
        <p:sp>
          <p:nvSpPr>
            <p:cNvPr id="19" name="TextBox 19"/>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23" name="Rectangle 22"/>
          <p:cNvSpPr/>
          <p:nvPr/>
        </p:nvSpPr>
        <p:spPr>
          <a:xfrm>
            <a:off x="4270420" y="2394170"/>
            <a:ext cx="7184980" cy="923330"/>
          </a:xfrm>
          <a:prstGeom prst="rect">
            <a:avLst/>
          </a:prstGeom>
        </p:spPr>
        <p:txBody>
          <a:bodyPr wrap="none">
            <a:spAutoFit/>
          </a:bodyPr>
          <a:lstStyle/>
          <a:p>
            <a:r>
              <a:rPr lang="nb-NO" sz="5400" b="1" i="1" kern="100">
                <a:solidFill>
                  <a:srgbClr val="0D0D0D"/>
                </a:solidFill>
                <a:latin typeface="Times New Roman" panose="02020603050405020304" pitchFamily="18" charset="0"/>
                <a:ea typeface="Calibri" panose="020F0502020204030204" pitchFamily="34" charset="0"/>
              </a:rPr>
              <a:t>* Bi kịch của Vũ Nương</a:t>
            </a:r>
            <a:endParaRPr lang="en-GB" sz="5400"/>
          </a:p>
        </p:txBody>
      </p:sp>
      <p:sp>
        <p:nvSpPr>
          <p:cNvPr id="24" name="Rectangle 23"/>
          <p:cNvSpPr/>
          <p:nvPr/>
        </p:nvSpPr>
        <p:spPr>
          <a:xfrm>
            <a:off x="4556328" y="3506174"/>
            <a:ext cx="3351716" cy="3477875"/>
          </a:xfrm>
          <a:prstGeom prst="rect">
            <a:avLst/>
          </a:prstGeom>
        </p:spPr>
        <p:txBody>
          <a:bodyPr wrap="square">
            <a:spAutoFit/>
          </a:bodyPr>
          <a:lstStyle/>
          <a:p>
            <a:pPr algn="just">
              <a:spcAft>
                <a:spcPts val="0"/>
              </a:spcAft>
            </a:pPr>
            <a:r>
              <a:rPr lang="nb-NO" sz="4400">
                <a:latin typeface="Times New Roman" panose="02020603050405020304" pitchFamily="18" charset="0"/>
                <a:ea typeface="Calibri" panose="020F0502020204030204" pitchFamily="34" charset="0"/>
                <a:cs typeface="Times New Roman" panose="02020603050405020304" pitchFamily="18" charset="0"/>
              </a:rPr>
              <a:t>Khi chồng trở về, Vũ Nương phải gánh chịu nỗi oan lạ lùng.</a:t>
            </a:r>
            <a:endParaRPr lang="en-GB" sz="4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5" name="Rectangle 24"/>
          <p:cNvSpPr/>
          <p:nvPr/>
        </p:nvSpPr>
        <p:spPr>
          <a:xfrm>
            <a:off x="9044903" y="5955102"/>
            <a:ext cx="4378715" cy="3477875"/>
          </a:xfrm>
          <a:prstGeom prst="rect">
            <a:avLst/>
          </a:prstGeom>
        </p:spPr>
        <p:txBody>
          <a:bodyPr wrap="square">
            <a:spAutoFit/>
          </a:bodyPr>
          <a:lstStyle/>
          <a:p>
            <a:pPr algn="just"/>
            <a:r>
              <a:rPr lang="nb-NO" sz="4400">
                <a:latin typeface="Times New Roman" panose="02020603050405020304" pitchFamily="18" charset="0"/>
                <a:ea typeface="Calibri" panose="020F0502020204030204" pitchFamily="34" charset="0"/>
              </a:rPr>
              <a:t>Phải tìm đến cái chết (gieo mình xuống sông) để tỏ tấm lòng chung thủy của mình.</a:t>
            </a:r>
            <a:endParaRPr lang="en-GB" sz="4400"/>
          </a:p>
        </p:txBody>
      </p:sp>
      <p:sp>
        <p:nvSpPr>
          <p:cNvPr id="27" name="Freeform 5"/>
          <p:cNvSpPr/>
          <p:nvPr/>
        </p:nvSpPr>
        <p:spPr>
          <a:xfrm>
            <a:off x="13944600" y="5103985"/>
            <a:ext cx="3972652" cy="4114800"/>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pic>
        <p:nvPicPr>
          <p:cNvPr id="31" name="Chỗ dành sẵn cho Nội dung 4"/>
          <p:cNvPicPr>
            <a:picLocks noChangeAspect="1"/>
          </p:cNvPicPr>
          <p:nvPr/>
        </p:nvPicPr>
        <p:blipFill>
          <a:blip r:embed="rId8">
            <a:extLst>
              <a:ext uri="{28A0092B-C50C-407E-A947-70E740481C1C}">
                <a14:useLocalDpi xmlns:a14="http://schemas.microsoft.com/office/drawing/2010/main" val="0"/>
              </a:ext>
            </a:extLst>
          </a:blip>
          <a:srcRect l="8377" r="3783" b="-2"/>
          <a:stretch>
            <a:fillRect/>
          </a:stretch>
        </p:blipFill>
        <p:spPr bwMode="auto">
          <a:xfrm>
            <a:off x="13129266" y="876301"/>
            <a:ext cx="3253734" cy="35498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2" name="Hình ảnh 12"/>
          <p:cNvPicPr>
            <a:picLocks noChangeAspect="1"/>
          </p:cNvPicPr>
          <p:nvPr/>
        </p:nvPicPr>
        <p:blipFill>
          <a:blip r:embed="rId9">
            <a:extLst>
              <a:ext uri="{28A0092B-C50C-407E-A947-70E740481C1C}">
                <a14:useLocalDpi xmlns:a14="http://schemas.microsoft.com/office/drawing/2010/main" val="0"/>
              </a:ext>
            </a:extLst>
          </a:blip>
          <a:srcRect l="12202" r="-2" b="-2"/>
          <a:stretch>
            <a:fillRect/>
          </a:stretch>
        </p:blipFill>
        <p:spPr bwMode="auto">
          <a:xfrm>
            <a:off x="14255542" y="5373274"/>
            <a:ext cx="3422857" cy="3427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506986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circle(in)">
                                      <p:cBhvr>
                                        <p:cTn id="32"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3" grpId="0"/>
      <p:bldP spid="24" grpId="0"/>
      <p:bldP spid="2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a:off x="15591539" y="-163516"/>
            <a:ext cx="5392921" cy="10614032"/>
          </a:xfrm>
          <a:custGeom>
            <a:avLst/>
            <a:gdLst/>
            <a:ahLst/>
            <a:cxnLst/>
            <a:rect l="l" t="t" r="r" b="b"/>
            <a:pathLst>
              <a:path w="6213843" h="10614032">
                <a:moveTo>
                  <a:pt x="0" y="0"/>
                </a:moveTo>
                <a:lnTo>
                  <a:pt x="6213842" y="0"/>
                </a:lnTo>
                <a:lnTo>
                  <a:pt x="6213842" y="10614032"/>
                </a:lnTo>
                <a:lnTo>
                  <a:pt x="0" y="10614032"/>
                </a:lnTo>
                <a:lnTo>
                  <a:pt x="0" y="0"/>
                </a:lnTo>
                <a:close/>
              </a:path>
            </a:pathLst>
          </a:custGeom>
          <a:blipFill>
            <a:blip r:embed="rId2">
              <a:extLst>
                <a:ext uri="{96DAC541-7B7A-43D3-8B79-37D633B846F1}">
                  <asvg:svgBlip xmlns="" xmlns:asvg="http://schemas.microsoft.com/office/drawing/2016/SVG/main" r:embed="rId3"/>
                </a:ext>
              </a:extLst>
            </a:blip>
            <a:stretch>
              <a:fillRect l="-26711"/>
            </a:stretch>
          </a:blipFill>
        </p:spPr>
      </p:sp>
      <p:sp>
        <p:nvSpPr>
          <p:cNvPr id="3" name="Freeform 3"/>
          <p:cNvSpPr/>
          <p:nvPr/>
        </p:nvSpPr>
        <p:spPr>
          <a:xfrm flipH="1">
            <a:off x="-2667000" y="-163516"/>
            <a:ext cx="5410200"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 xmlns:asvg="http://schemas.microsoft.com/office/drawing/2016/SVG/main" r:embed="rId3"/>
                </a:ext>
              </a:extLst>
            </a:blip>
            <a:stretch>
              <a:fillRect l="-26711"/>
            </a:stretch>
          </a:blipFill>
        </p:spPr>
      </p:sp>
      <p:sp>
        <p:nvSpPr>
          <p:cNvPr id="4" name="TextBox 4"/>
          <p:cNvSpPr txBox="1"/>
          <p:nvPr/>
        </p:nvSpPr>
        <p:spPr>
          <a:xfrm>
            <a:off x="3021413" y="266700"/>
            <a:ext cx="12230661" cy="1293624"/>
          </a:xfrm>
          <a:prstGeom prst="rect">
            <a:avLst/>
          </a:prstGeom>
        </p:spPr>
        <p:txBody>
          <a:bodyPr wrap="square" lIns="0" tIns="0" rIns="0" bIns="0" rtlCol="0" anchor="t">
            <a:spAutoFit/>
          </a:bodyPr>
          <a:lstStyle/>
          <a:p>
            <a:pPr algn="ctr">
              <a:lnSpc>
                <a:spcPts val="11200"/>
              </a:lnSpc>
            </a:pPr>
            <a:r>
              <a:rPr lang="nb-NO" sz="7200" b="1" i="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Lời than của Vũ Nương </a:t>
            </a:r>
            <a:endParaRPr lang="en-US" sz="720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6" name="图片 2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50706">
            <a:off x="2660323" y="2997512"/>
            <a:ext cx="844683" cy="713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2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50706">
            <a:off x="2670004" y="5323092"/>
            <a:ext cx="844683" cy="713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2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50706">
            <a:off x="2820687" y="7740278"/>
            <a:ext cx="844683" cy="713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5650692" y="1698774"/>
            <a:ext cx="6972101" cy="923330"/>
          </a:xfrm>
          <a:prstGeom prst="rect">
            <a:avLst/>
          </a:prstGeom>
        </p:spPr>
        <p:txBody>
          <a:bodyPr wrap="none">
            <a:spAutoFit/>
          </a:bodyPr>
          <a:lstStyle/>
          <a:p>
            <a:r>
              <a:rPr lang="nb-NO" sz="5400" b="1" kern="100">
                <a:solidFill>
                  <a:srgbClr val="0D0D0D"/>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Nỗi đau của Vũ Nương</a:t>
            </a:r>
            <a:endParaRPr lang="en-GB" sz="54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 name="Rectangle 9"/>
          <p:cNvSpPr/>
          <p:nvPr/>
        </p:nvSpPr>
        <p:spPr>
          <a:xfrm>
            <a:off x="3680968" y="2981022"/>
            <a:ext cx="10797032" cy="2123658"/>
          </a:xfrm>
          <a:prstGeom prst="rect">
            <a:avLst/>
          </a:prstGeom>
        </p:spPr>
        <p:txBody>
          <a:bodyPr wrap="square">
            <a:spAutoFit/>
          </a:bodyPr>
          <a:lstStyle/>
          <a:p>
            <a:pPr algn="just"/>
            <a:r>
              <a:rPr lang="nb-NO" sz="4400" kern="100">
                <a:solidFill>
                  <a:srgbClr val="0D0D0D"/>
                </a:solidFill>
                <a:latin typeface="Times New Roman" panose="02020603050405020304" pitchFamily="18" charset="0"/>
                <a:ea typeface="Calibri" panose="020F0502020204030204" pitchFamily="34" charset="0"/>
              </a:rPr>
              <a:t>“</a:t>
            </a:r>
            <a:r>
              <a:rPr lang="nb-NO" sz="4400" i="1" kern="100">
                <a:solidFill>
                  <a:srgbClr val="0D0D0D"/>
                </a:solidFill>
                <a:latin typeface="Times New Roman" panose="02020603050405020304" pitchFamily="18" charset="0"/>
                <a:ea typeface="Calibri" panose="020F0502020204030204" pitchFamily="34" charset="0"/>
              </a:rPr>
              <a:t>Thiếp vốn con kẻ khó... Cách biệt ba năm gìn giữ một tiết. Tô son điểm phấn từng đã nguôi lòng, ngõ liễu tường hoa chưa hề bén ghét...”</a:t>
            </a:r>
            <a:endParaRPr lang="en-GB" sz="4400"/>
          </a:p>
        </p:txBody>
      </p:sp>
      <p:sp>
        <p:nvSpPr>
          <p:cNvPr id="11" name="Rectangle 10"/>
          <p:cNvSpPr/>
          <p:nvPr/>
        </p:nvSpPr>
        <p:spPr>
          <a:xfrm>
            <a:off x="3592741" y="5242005"/>
            <a:ext cx="10885259" cy="2123658"/>
          </a:xfrm>
          <a:prstGeom prst="rect">
            <a:avLst/>
          </a:prstGeom>
        </p:spPr>
        <p:txBody>
          <a:bodyPr wrap="square">
            <a:spAutoFit/>
          </a:bodyPr>
          <a:lstStyle/>
          <a:p>
            <a:pPr algn="just"/>
            <a:r>
              <a:rPr lang="nb-NO" sz="4400" i="1" kern="100">
                <a:solidFill>
                  <a:srgbClr val="0D0D0D"/>
                </a:solidFill>
                <a:latin typeface="Times New Roman" panose="02020603050405020304" pitchFamily="18" charset="0"/>
                <a:ea typeface="Calibri" panose="020F0502020204030204" pitchFamily="34" charset="0"/>
              </a:rPr>
              <a:t>“Thiếp vốn nương tựa vào chàng vì có cái thú vui nghi gia nghi thất. Nay đã bình rơi trâm gãy....kia nữa</a:t>
            </a:r>
            <a:r>
              <a:rPr lang="nb-NO" sz="4400" kern="100">
                <a:solidFill>
                  <a:srgbClr val="0D0D0D"/>
                </a:solidFill>
                <a:latin typeface="Times New Roman" panose="02020603050405020304" pitchFamily="18" charset="0"/>
                <a:ea typeface="Calibri" panose="020F0502020204030204" pitchFamily="34" charset="0"/>
              </a:rPr>
              <a:t>”</a:t>
            </a:r>
            <a:endParaRPr lang="en-GB" sz="4400"/>
          </a:p>
        </p:txBody>
      </p:sp>
      <p:sp>
        <p:nvSpPr>
          <p:cNvPr id="12" name="Rectangle 11"/>
          <p:cNvSpPr/>
          <p:nvPr/>
        </p:nvSpPr>
        <p:spPr>
          <a:xfrm>
            <a:off x="3703685" y="7650782"/>
            <a:ext cx="10663369" cy="1446550"/>
          </a:xfrm>
          <a:prstGeom prst="rect">
            <a:avLst/>
          </a:prstGeom>
        </p:spPr>
        <p:txBody>
          <a:bodyPr wrap="square">
            <a:spAutoFit/>
          </a:bodyPr>
          <a:lstStyle/>
          <a:p>
            <a:pPr algn="just"/>
            <a:r>
              <a:rPr lang="nb-NO" sz="4400" kern="100">
                <a:solidFill>
                  <a:srgbClr val="0D0D0D"/>
                </a:solidFill>
                <a:latin typeface="Times New Roman" panose="02020603050405020304" pitchFamily="18" charset="0"/>
                <a:ea typeface="Calibri" panose="020F0502020204030204" pitchFamily="34" charset="0"/>
              </a:rPr>
              <a:t>Lời thoại ở bến Hoàng Giang: “</a:t>
            </a:r>
            <a:r>
              <a:rPr lang="nb-NO" sz="4400" i="1" kern="100">
                <a:solidFill>
                  <a:srgbClr val="0D0D0D"/>
                </a:solidFill>
                <a:latin typeface="Times New Roman" panose="02020603050405020304" pitchFamily="18" charset="0"/>
                <a:ea typeface="Calibri" panose="020F0502020204030204" pitchFamily="34" charset="0"/>
              </a:rPr>
              <a:t>Kẻ bạc mệnh này ...mọi người phỉ nhổ</a:t>
            </a:r>
            <a:r>
              <a:rPr lang="nb-NO" sz="4400" kern="100">
                <a:solidFill>
                  <a:srgbClr val="0D0D0D"/>
                </a:solidFill>
                <a:latin typeface="Times New Roman" panose="02020603050405020304" pitchFamily="18" charset="0"/>
                <a:ea typeface="Calibri" panose="020F0502020204030204" pitchFamily="34" charset="0"/>
              </a:rPr>
              <a:t>”</a:t>
            </a:r>
            <a:endParaRPr lang="en-GB" sz="4400"/>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66953" y="3291993"/>
            <a:ext cx="4283110" cy="7227748"/>
          </a:xfrm>
          <a:prstGeom prst="rect">
            <a:avLst/>
          </a:prstGeom>
        </p:spPr>
      </p:pic>
    </p:spTree>
    <p:extLst>
      <p:ext uri="{BB962C8B-B14F-4D97-AF65-F5344CB8AC3E}">
        <p14:creationId xmlns:p14="http://schemas.microsoft.com/office/powerpoint/2010/main" val="616413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ppt_x</p:attrName>
                                        </p:attrNameLst>
                                      </p:cBhvr>
                                      <p:tavLst>
                                        <p:tav tm="0">
                                          <p:val>
                                            <p:strVal val="#ppt_x"/>
                                          </p:val>
                                        </p:tav>
                                        <p:tav tm="100000">
                                          <p:val>
                                            <p:strVal val="#ppt_x"/>
                                          </p:val>
                                        </p:tav>
                                      </p:tavLst>
                                    </p:anim>
                                    <p:anim calcmode="lin" valueType="num">
                                      <p:cBhvr>
                                        <p:cTn id="43" dur="1000" fill="hold"/>
                                        <p:tgtEl>
                                          <p:spTgt spid="8"/>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1000"/>
                                        <p:tgtEl>
                                          <p:spTgt spid="12"/>
                                        </p:tgtEl>
                                      </p:cBhvr>
                                    </p:animEffect>
                                    <p:anim calcmode="lin" valueType="num">
                                      <p:cBhvr>
                                        <p:cTn id="47" dur="1000" fill="hold"/>
                                        <p:tgtEl>
                                          <p:spTgt spid="12"/>
                                        </p:tgtEl>
                                        <p:attrNameLst>
                                          <p:attrName>ppt_x</p:attrName>
                                        </p:attrNameLst>
                                      </p:cBhvr>
                                      <p:tavLst>
                                        <p:tav tm="0">
                                          <p:val>
                                            <p:strVal val="#ppt_x"/>
                                          </p:val>
                                        </p:tav>
                                        <p:tav tm="100000">
                                          <p:val>
                                            <p:strVal val="#ppt_x"/>
                                          </p:val>
                                        </p:tav>
                                      </p:tavLst>
                                    </p:anim>
                                    <p:anim calcmode="lin" valueType="num">
                                      <p:cBhvr>
                                        <p:cTn id="4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1"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3276600" y="-557488"/>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 xmlns:asvg="http://schemas.microsoft.com/office/drawing/2016/SVG/main" r:embed="rId3"/>
                </a:ext>
              </a:extLst>
            </a:blip>
            <a:stretch>
              <a:fillRect l="-26711"/>
            </a:stretch>
          </a:blipFill>
        </p:spPr>
      </p:sp>
      <p:sp>
        <p:nvSpPr>
          <p:cNvPr id="3" name="Freeform 3"/>
          <p:cNvSpPr/>
          <p:nvPr/>
        </p:nvSpPr>
        <p:spPr>
          <a:xfrm>
            <a:off x="8001000" y="3773483"/>
            <a:ext cx="11260456" cy="5036495"/>
          </a:xfrm>
          <a:custGeom>
            <a:avLst/>
            <a:gdLst/>
            <a:ahLst/>
            <a:cxnLst/>
            <a:rect l="l" t="t" r="r" b="b"/>
            <a:pathLst>
              <a:path w="11260456" h="5036495">
                <a:moveTo>
                  <a:pt x="0" y="0"/>
                </a:moveTo>
                <a:lnTo>
                  <a:pt x="11260456" y="0"/>
                </a:lnTo>
                <a:lnTo>
                  <a:pt x="11260456" y="5036495"/>
                </a:lnTo>
                <a:lnTo>
                  <a:pt x="0" y="503649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4" name="Group 4"/>
          <p:cNvGrpSpPr/>
          <p:nvPr/>
        </p:nvGrpSpPr>
        <p:grpSpPr>
          <a:xfrm>
            <a:off x="8580708" y="4161472"/>
            <a:ext cx="10683246" cy="4403344"/>
            <a:chOff x="0" y="0"/>
            <a:chExt cx="3562299" cy="1468283"/>
          </a:xfrm>
        </p:grpSpPr>
        <p:sp>
          <p:nvSpPr>
            <p:cNvPr id="5" name="Freeform 5"/>
            <p:cNvSpPr/>
            <p:nvPr/>
          </p:nvSpPr>
          <p:spPr>
            <a:xfrm>
              <a:off x="0" y="0"/>
              <a:ext cx="3562299" cy="1468283"/>
            </a:xfrm>
            <a:custGeom>
              <a:avLst/>
              <a:gdLst/>
              <a:ahLst/>
              <a:cxnLst/>
              <a:rect l="l" t="t" r="r" b="b"/>
              <a:pathLst>
                <a:path w="3562299" h="1468283">
                  <a:moveTo>
                    <a:pt x="55076" y="0"/>
                  </a:moveTo>
                  <a:lnTo>
                    <a:pt x="3507223" y="0"/>
                  </a:lnTo>
                  <a:cubicBezTo>
                    <a:pt x="3537641" y="0"/>
                    <a:pt x="3562299" y="24658"/>
                    <a:pt x="3562299" y="55076"/>
                  </a:cubicBezTo>
                  <a:lnTo>
                    <a:pt x="3562299" y="1413207"/>
                  </a:lnTo>
                  <a:cubicBezTo>
                    <a:pt x="3562299" y="1427814"/>
                    <a:pt x="3556496" y="1441823"/>
                    <a:pt x="3546168" y="1452151"/>
                  </a:cubicBezTo>
                  <a:cubicBezTo>
                    <a:pt x="3535839" y="1462480"/>
                    <a:pt x="3521830" y="1468283"/>
                    <a:pt x="3507223" y="1468283"/>
                  </a:cubicBezTo>
                  <a:lnTo>
                    <a:pt x="55076" y="1468283"/>
                  </a:lnTo>
                  <a:cubicBezTo>
                    <a:pt x="24658" y="1468283"/>
                    <a:pt x="0" y="1443625"/>
                    <a:pt x="0" y="1413207"/>
                  </a:cubicBezTo>
                  <a:lnTo>
                    <a:pt x="0" y="55076"/>
                  </a:lnTo>
                  <a:cubicBezTo>
                    <a:pt x="0" y="24658"/>
                    <a:pt x="24658" y="0"/>
                    <a:pt x="55076" y="0"/>
                  </a:cubicBezTo>
                  <a:close/>
                </a:path>
              </a:pathLst>
            </a:custGeom>
            <a:solidFill>
              <a:srgbClr val="000000">
                <a:alpha val="0"/>
              </a:srgbClr>
            </a:solidFill>
            <a:ln w="38100" cap="rnd">
              <a:solidFill>
                <a:srgbClr val="AC3C26"/>
              </a:solidFill>
              <a:prstDash val="dash"/>
              <a:round/>
            </a:ln>
          </p:spPr>
        </p:sp>
        <p:sp>
          <p:nvSpPr>
            <p:cNvPr id="6" name="TextBox 6"/>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8" name="Freeform 8"/>
          <p:cNvSpPr/>
          <p:nvPr/>
        </p:nvSpPr>
        <p:spPr>
          <a:xfrm rot="-10800000" flipH="1">
            <a:off x="12877800" y="-163903"/>
            <a:ext cx="5503737" cy="4242881"/>
          </a:xfrm>
          <a:custGeom>
            <a:avLst/>
            <a:gdLst/>
            <a:ahLst/>
            <a:cxnLst/>
            <a:rect l="l" t="t" r="r" b="b"/>
            <a:pathLst>
              <a:path w="5503737" h="4242881">
                <a:moveTo>
                  <a:pt x="5503737" y="0"/>
                </a:moveTo>
                <a:lnTo>
                  <a:pt x="0" y="0"/>
                </a:lnTo>
                <a:lnTo>
                  <a:pt x="0" y="4242881"/>
                </a:lnTo>
                <a:lnTo>
                  <a:pt x="5503737" y="4242881"/>
                </a:lnTo>
                <a:lnTo>
                  <a:pt x="5503737" y="0"/>
                </a:lnTo>
                <a:close/>
              </a:path>
            </a:pathLst>
          </a:custGeom>
          <a:blipFill>
            <a:blip r:embed="rId6">
              <a:extLst>
                <a:ext uri="{96DAC541-7B7A-43D3-8B79-37D633B846F1}">
                  <asvg:svgBlip xmlns="" xmlns:asvg="http://schemas.microsoft.com/office/drawing/2016/SVG/main" r:embed="rId8"/>
                </a:ext>
              </a:extLst>
            </a:blip>
            <a:stretch>
              <a:fillRect/>
            </a:stretch>
          </a:blipFill>
        </p:spPr>
      </p:sp>
      <p:sp>
        <p:nvSpPr>
          <p:cNvPr id="9" name="TextBox 9"/>
          <p:cNvSpPr txBox="1"/>
          <p:nvPr/>
        </p:nvSpPr>
        <p:spPr>
          <a:xfrm>
            <a:off x="4647105" y="1146914"/>
            <a:ext cx="10313378" cy="1340110"/>
          </a:xfrm>
          <a:prstGeom prst="rect">
            <a:avLst/>
          </a:prstGeom>
        </p:spPr>
        <p:txBody>
          <a:bodyPr lIns="0" tIns="0" rIns="0" bIns="0" rtlCol="0" anchor="t">
            <a:spAutoFit/>
          </a:bodyPr>
          <a:lstStyle/>
          <a:p>
            <a:pPr>
              <a:lnSpc>
                <a:spcPts val="11200"/>
              </a:lnSpc>
            </a:pPr>
            <a:r>
              <a:rPr lang="nb-NO" sz="88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Nhận xét</a:t>
            </a:r>
            <a:endParaRPr lang="en-US" sz="8800" b="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 name="TextBox 10"/>
          <p:cNvSpPr txBox="1"/>
          <p:nvPr/>
        </p:nvSpPr>
        <p:spPr>
          <a:xfrm>
            <a:off x="9037908" y="4478754"/>
            <a:ext cx="8763000" cy="3770263"/>
          </a:xfrm>
          <a:prstGeom prst="rect">
            <a:avLst/>
          </a:prstGeom>
        </p:spPr>
        <p:txBody>
          <a:bodyPr wrap="square" lIns="0" tIns="0" rIns="0" bIns="0" rtlCol="0" anchor="t">
            <a:spAutoFit/>
          </a:bodyPr>
          <a:lstStyle/>
          <a:p>
            <a:pPr algn="just">
              <a:lnSpc>
                <a:spcPts val="4900"/>
              </a:lnSpc>
              <a:spcBef>
                <a:spcPct val="0"/>
              </a:spcBef>
            </a:pPr>
            <a:r>
              <a:rPr lang="nb-NO" sz="4400">
                <a:latin typeface="Times New Roman" panose="02020603050405020304" pitchFamily="18" charset="0"/>
                <a:cs typeface="Times New Roman" panose="02020603050405020304" pitchFamily="18" charset="0"/>
              </a:rPr>
              <a:t>Một người xinh đẹp, nết na, hiền thục lại đảm đang, tháo vát; hiếu thảo với mẹ chồng, một dạ thủy chung với chồng, hết lòng vun đắp hạnh phúc gia đình nhưng lại  phải chết một cách oan uổng, đau đớn.</a:t>
            </a:r>
            <a:endParaRPr lang="en-US" sz="4000">
              <a:solidFill>
                <a:srgbClr val="000000"/>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55672" y="3619500"/>
            <a:ext cx="6667500" cy="6457001"/>
          </a:xfrm>
          <a:prstGeom prst="rect">
            <a:avLst/>
          </a:prstGeom>
        </p:spPr>
      </p:pic>
    </p:spTree>
    <p:extLst>
      <p:ext uri="{BB962C8B-B14F-4D97-AF65-F5344CB8AC3E}">
        <p14:creationId xmlns:p14="http://schemas.microsoft.com/office/powerpoint/2010/main" val="2868634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701" b="9701"/>
          <a:stretch>
            <a:fillRect/>
          </a:stretch>
        </p:blipFill>
        <p:spPr>
          <a:xfrm>
            <a:off x="14844" y="8351"/>
            <a:ext cx="18258312" cy="10270301"/>
          </a:xfrm>
          <a:prstGeom prst="rect">
            <a:avLst/>
          </a:prstGeom>
        </p:spPr>
      </p:pic>
      <p:sp>
        <p:nvSpPr>
          <p:cNvPr id="5" name="Freeform 5"/>
          <p:cNvSpPr/>
          <p:nvPr/>
        </p:nvSpPr>
        <p:spPr>
          <a:xfrm>
            <a:off x="-937203" y="2260585"/>
            <a:ext cx="7748942" cy="8216240"/>
          </a:xfrm>
          <a:custGeom>
            <a:avLst/>
            <a:gdLst/>
            <a:ahLst/>
            <a:cxnLst/>
            <a:rect l="l" t="t" r="r" b="b"/>
            <a:pathLst>
              <a:path w="7761542" h="8229600">
                <a:moveTo>
                  <a:pt x="0" y="0"/>
                </a:moveTo>
                <a:lnTo>
                  <a:pt x="7761542" y="0"/>
                </a:lnTo>
                <a:lnTo>
                  <a:pt x="7761542" y="8229600"/>
                </a:lnTo>
                <a:lnTo>
                  <a:pt x="0" y="8229600"/>
                </a:lnTo>
                <a:lnTo>
                  <a:pt x="0" y="0"/>
                </a:lnTo>
                <a:close/>
              </a:path>
            </a:pathLst>
          </a:custGeom>
          <a:blipFill>
            <a:blip r:embed="rId3"/>
            <a:stretch>
              <a:fillRect/>
            </a:stretch>
          </a:blipFill>
        </p:spPr>
      </p:sp>
      <p:sp>
        <p:nvSpPr>
          <p:cNvPr id="11" name="Freeform 11"/>
          <p:cNvSpPr/>
          <p:nvPr/>
        </p:nvSpPr>
        <p:spPr>
          <a:xfrm>
            <a:off x="4415063" y="2811564"/>
            <a:ext cx="1988017" cy="1771821"/>
          </a:xfrm>
          <a:custGeom>
            <a:avLst/>
            <a:gdLst/>
            <a:ahLst/>
            <a:cxnLst/>
            <a:rect l="l" t="t" r="r" b="b"/>
            <a:pathLst>
              <a:path w="1991250" h="1774702">
                <a:moveTo>
                  <a:pt x="0" y="0"/>
                </a:moveTo>
                <a:lnTo>
                  <a:pt x="1991250" y="0"/>
                </a:lnTo>
                <a:lnTo>
                  <a:pt x="1991250" y="1774702"/>
                </a:lnTo>
                <a:lnTo>
                  <a:pt x="0" y="1774702"/>
                </a:lnTo>
                <a:lnTo>
                  <a:pt x="0" y="0"/>
                </a:lnTo>
                <a:close/>
              </a:path>
            </a:pathLst>
          </a:custGeom>
          <a:blipFill>
            <a:blip r:embed="rId4"/>
            <a:stretch>
              <a:fillRect/>
            </a:stretch>
          </a:blipFill>
        </p:spPr>
      </p:sp>
      <p:sp>
        <p:nvSpPr>
          <p:cNvPr id="12" name="Freeform 12"/>
          <p:cNvSpPr/>
          <p:nvPr/>
        </p:nvSpPr>
        <p:spPr>
          <a:xfrm>
            <a:off x="5626669" y="552817"/>
            <a:ext cx="2370139" cy="2337549"/>
          </a:xfrm>
          <a:custGeom>
            <a:avLst/>
            <a:gdLst/>
            <a:ahLst/>
            <a:cxnLst/>
            <a:rect l="l" t="t" r="r" b="b"/>
            <a:pathLst>
              <a:path w="2373993" h="2341350">
                <a:moveTo>
                  <a:pt x="0" y="0"/>
                </a:moveTo>
                <a:lnTo>
                  <a:pt x="2373993" y="0"/>
                </a:lnTo>
                <a:lnTo>
                  <a:pt x="2373993" y="2341350"/>
                </a:lnTo>
                <a:lnTo>
                  <a:pt x="0" y="2341350"/>
                </a:lnTo>
                <a:lnTo>
                  <a:pt x="0" y="0"/>
                </a:lnTo>
                <a:close/>
              </a:path>
            </a:pathLst>
          </a:custGeom>
          <a:blipFill>
            <a:blip r:embed="rId5"/>
            <a:stretch>
              <a:fillRect/>
            </a:stretch>
          </a:blipFill>
        </p:spPr>
      </p:sp>
      <p:sp>
        <p:nvSpPr>
          <p:cNvPr id="13" name="Freeform 13"/>
          <p:cNvSpPr/>
          <p:nvPr/>
        </p:nvSpPr>
        <p:spPr>
          <a:xfrm>
            <a:off x="-5515619" y="-645721"/>
            <a:ext cx="8633528" cy="8216240"/>
          </a:xfrm>
          <a:custGeom>
            <a:avLst/>
            <a:gdLst/>
            <a:ahLst/>
            <a:cxnLst/>
            <a:rect l="l" t="t" r="r" b="b"/>
            <a:pathLst>
              <a:path w="8647566" h="8229600">
                <a:moveTo>
                  <a:pt x="0" y="0"/>
                </a:moveTo>
                <a:lnTo>
                  <a:pt x="8647566" y="0"/>
                </a:lnTo>
                <a:lnTo>
                  <a:pt x="8647566" y="8229600"/>
                </a:lnTo>
                <a:lnTo>
                  <a:pt x="0" y="8229600"/>
                </a:lnTo>
                <a:lnTo>
                  <a:pt x="0" y="0"/>
                </a:lnTo>
                <a:close/>
              </a:path>
            </a:pathLst>
          </a:custGeom>
          <a:blipFill>
            <a:blip r:embed="rId6"/>
            <a:stretch>
              <a:fillRect/>
            </a:stretch>
          </a:blipFill>
        </p:spPr>
      </p:sp>
      <p:sp>
        <p:nvSpPr>
          <p:cNvPr id="14" name="Freeform 14"/>
          <p:cNvSpPr/>
          <p:nvPr/>
        </p:nvSpPr>
        <p:spPr>
          <a:xfrm>
            <a:off x="1227988" y="1341059"/>
            <a:ext cx="2335024" cy="2349711"/>
          </a:xfrm>
          <a:custGeom>
            <a:avLst/>
            <a:gdLst/>
            <a:ahLst/>
            <a:cxnLst/>
            <a:rect l="l" t="t" r="r" b="b"/>
            <a:pathLst>
              <a:path w="2338821" h="2353531">
                <a:moveTo>
                  <a:pt x="0" y="0"/>
                </a:moveTo>
                <a:lnTo>
                  <a:pt x="2338821" y="0"/>
                </a:lnTo>
                <a:lnTo>
                  <a:pt x="2338821" y="2353531"/>
                </a:lnTo>
                <a:lnTo>
                  <a:pt x="0" y="2353531"/>
                </a:lnTo>
                <a:lnTo>
                  <a:pt x="0" y="0"/>
                </a:lnTo>
                <a:close/>
              </a:path>
            </a:pathLst>
          </a:custGeom>
          <a:blipFill>
            <a:blip r:embed="rId7">
              <a:extLst>
                <a:ext uri="{96DAC541-7B7A-43D3-8B79-37D633B846F1}">
                  <asvg:svgBlip xmlns:asvg="http://schemas.microsoft.com/office/drawing/2016/SVG/main" xmlns="" r:embed="rId12"/>
                </a:ext>
              </a:extLst>
            </a:blip>
            <a:stretch>
              <a:fillRect/>
            </a:stretch>
          </a:blipFill>
        </p:spPr>
      </p:sp>
      <p:sp>
        <p:nvSpPr>
          <p:cNvPr id="15" name="Freeform 15"/>
          <p:cNvSpPr/>
          <p:nvPr/>
        </p:nvSpPr>
        <p:spPr>
          <a:xfrm>
            <a:off x="804496" y="2693044"/>
            <a:ext cx="2303136" cy="3527459"/>
          </a:xfrm>
          <a:custGeom>
            <a:avLst/>
            <a:gdLst/>
            <a:ahLst/>
            <a:cxnLst/>
            <a:rect l="l" t="t" r="r" b="b"/>
            <a:pathLst>
              <a:path w="2306881" h="3533194">
                <a:moveTo>
                  <a:pt x="0" y="0"/>
                </a:moveTo>
                <a:lnTo>
                  <a:pt x="2306881" y="0"/>
                </a:lnTo>
                <a:lnTo>
                  <a:pt x="2306881" y="3533194"/>
                </a:lnTo>
                <a:lnTo>
                  <a:pt x="0" y="3533194"/>
                </a:lnTo>
                <a:lnTo>
                  <a:pt x="0" y="0"/>
                </a:lnTo>
                <a:close/>
              </a:path>
            </a:pathLst>
          </a:custGeom>
          <a:blipFill>
            <a:blip r:embed="rId13"/>
            <a:stretch>
              <a:fillRect/>
            </a:stretch>
          </a:blipFill>
        </p:spPr>
      </p:sp>
      <p:sp>
        <p:nvSpPr>
          <p:cNvPr id="16" name="Freeform 16"/>
          <p:cNvSpPr/>
          <p:nvPr/>
        </p:nvSpPr>
        <p:spPr>
          <a:xfrm rot="-1464555" flipH="1">
            <a:off x="-1501902" y="-423415"/>
            <a:ext cx="4523077" cy="4932025"/>
          </a:xfrm>
          <a:custGeom>
            <a:avLst/>
            <a:gdLst/>
            <a:ahLst/>
            <a:cxnLst/>
            <a:rect l="l" t="t" r="r" b="b"/>
            <a:pathLst>
              <a:path w="4530432" h="4940044">
                <a:moveTo>
                  <a:pt x="4530432" y="0"/>
                </a:moveTo>
                <a:lnTo>
                  <a:pt x="0" y="0"/>
                </a:lnTo>
                <a:lnTo>
                  <a:pt x="0" y="4940044"/>
                </a:lnTo>
                <a:lnTo>
                  <a:pt x="4530432" y="4940044"/>
                </a:lnTo>
                <a:lnTo>
                  <a:pt x="4530432" y="0"/>
                </a:lnTo>
                <a:close/>
              </a:path>
            </a:pathLst>
          </a:custGeom>
          <a:blipFill>
            <a:blip r:embed="rId14"/>
            <a:stretch>
              <a:fillRect/>
            </a:stretch>
          </a:blipFill>
        </p:spPr>
      </p:sp>
      <p:sp>
        <p:nvSpPr>
          <p:cNvPr id="17" name="Rectangle 16"/>
          <p:cNvSpPr/>
          <p:nvPr/>
        </p:nvSpPr>
        <p:spPr>
          <a:xfrm>
            <a:off x="6811738" y="2545270"/>
            <a:ext cx="9929559" cy="5201424"/>
          </a:xfrm>
          <a:prstGeom prst="rect">
            <a:avLst/>
          </a:prstGeom>
        </p:spPr>
        <p:txBody>
          <a:bodyPr wrap="square">
            <a:spAutoFit/>
          </a:bodyPr>
          <a:lstStyle/>
          <a:p>
            <a:pPr algn="ctr"/>
            <a:r>
              <a:rPr lang="en-US" sz="16600" b="1" spc="50">
                <a:ln w="0"/>
                <a:solidFill>
                  <a:schemeClr val="bg2"/>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Trò chơi </a:t>
            </a:r>
            <a:endParaRPr lang="vi-VN" sz="16600" b="1" spc="50" smtClean="0">
              <a:ln w="0"/>
              <a:solidFill>
                <a:schemeClr val="bg2"/>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endParaRPr>
          </a:p>
          <a:p>
            <a:pPr algn="ctr"/>
            <a:r>
              <a:rPr lang="en-US" sz="16600" b="1" spc="50" smtClean="0">
                <a:ln w="0"/>
                <a:solidFill>
                  <a:schemeClr val="bg2"/>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a:t>
            </a:r>
            <a:r>
              <a:rPr lang="en-US" sz="16600" b="1" spc="50">
                <a:ln w="0"/>
                <a:solidFill>
                  <a:schemeClr val="bg2"/>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Thả thơ”</a:t>
            </a:r>
            <a:endParaRPr lang="en-GB" sz="13800" b="1" spc="50">
              <a:ln w="0"/>
              <a:solidFill>
                <a:schemeClr val="bg2"/>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347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xEl>
                                              <p:pRg st="0" end="0"/>
                                            </p:txEl>
                                          </p:spTgt>
                                        </p:tgtEl>
                                        <p:attrNameLst>
                                          <p:attrName>style.visibility</p:attrName>
                                        </p:attrNameLst>
                                      </p:cBhvr>
                                      <p:to>
                                        <p:strVal val="visible"/>
                                      </p:to>
                                    </p:set>
                                    <p:animEffect transition="in" filter="fade">
                                      <p:cBhvr>
                                        <p:cTn id="14" dur="1000"/>
                                        <p:tgtEl>
                                          <p:spTgt spid="17">
                                            <p:txEl>
                                              <p:pRg st="0" end="0"/>
                                            </p:txEl>
                                          </p:spTgt>
                                        </p:tgtEl>
                                      </p:cBhvr>
                                    </p:animEffect>
                                    <p:anim calcmode="lin" valueType="num">
                                      <p:cBhvr>
                                        <p:cTn id="15"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7">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7">
                                            <p:txEl>
                                              <p:pRg st="1" end="1"/>
                                            </p:txEl>
                                          </p:spTgt>
                                        </p:tgtEl>
                                        <p:attrNameLst>
                                          <p:attrName>style.visibility</p:attrName>
                                        </p:attrNameLst>
                                      </p:cBhvr>
                                      <p:to>
                                        <p:strVal val="visible"/>
                                      </p:to>
                                    </p:set>
                                    <p:animEffect transition="in" filter="fade">
                                      <p:cBhvr>
                                        <p:cTn id="19" dur="1000"/>
                                        <p:tgtEl>
                                          <p:spTgt spid="17">
                                            <p:txEl>
                                              <p:pRg st="1" end="1"/>
                                            </p:txEl>
                                          </p:spTgt>
                                        </p:tgtEl>
                                      </p:cBhvr>
                                    </p:animEffect>
                                    <p:anim calcmode="lin" valueType="num">
                                      <p:cBhvr>
                                        <p:cTn id="20"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296361" y="-163516"/>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 xmlns:asvg="http://schemas.microsoft.com/office/drawing/2016/SVG/main" r:embed="rId3"/>
                </a:ext>
              </a:extLst>
            </a:blip>
            <a:stretch>
              <a:fillRect l="-26711"/>
            </a:stretch>
          </a:blipFill>
        </p:spPr>
      </p:sp>
      <p:sp>
        <p:nvSpPr>
          <p:cNvPr id="3" name="Freeform 3"/>
          <p:cNvSpPr/>
          <p:nvPr/>
        </p:nvSpPr>
        <p:spPr>
          <a:xfrm rot="3330789">
            <a:off x="5178871" y="6761512"/>
            <a:ext cx="4009883" cy="1727895"/>
          </a:xfrm>
          <a:custGeom>
            <a:avLst/>
            <a:gdLst/>
            <a:ahLst/>
            <a:cxnLst/>
            <a:rect l="l" t="t" r="r" b="b"/>
            <a:pathLst>
              <a:path w="4009883" h="1727895">
                <a:moveTo>
                  <a:pt x="0" y="0"/>
                </a:moveTo>
                <a:lnTo>
                  <a:pt x="4009883" y="0"/>
                </a:lnTo>
                <a:lnTo>
                  <a:pt x="4009883" y="1727895"/>
                </a:lnTo>
                <a:lnTo>
                  <a:pt x="0" y="172789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4501918" y="2204177"/>
            <a:ext cx="8631032" cy="4190638"/>
          </a:xfrm>
          <a:custGeom>
            <a:avLst/>
            <a:gdLst/>
            <a:ahLst/>
            <a:cxnLst/>
            <a:rect l="l" t="t" r="r" b="b"/>
            <a:pathLst>
              <a:path w="8631032" h="3860425">
                <a:moveTo>
                  <a:pt x="0" y="0"/>
                </a:moveTo>
                <a:lnTo>
                  <a:pt x="8631032" y="0"/>
                </a:lnTo>
                <a:lnTo>
                  <a:pt x="8631032" y="3860425"/>
                </a:lnTo>
                <a:lnTo>
                  <a:pt x="0" y="386042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5" name="Group 5"/>
          <p:cNvGrpSpPr/>
          <p:nvPr/>
        </p:nvGrpSpPr>
        <p:grpSpPr>
          <a:xfrm>
            <a:off x="4723131" y="2534391"/>
            <a:ext cx="8188606" cy="3617772"/>
            <a:chOff x="0" y="0"/>
            <a:chExt cx="3562299" cy="1468283"/>
          </a:xfrm>
        </p:grpSpPr>
        <p:sp>
          <p:nvSpPr>
            <p:cNvPr id="6" name="Freeform 6"/>
            <p:cNvSpPr/>
            <p:nvPr/>
          </p:nvSpPr>
          <p:spPr>
            <a:xfrm>
              <a:off x="0" y="0"/>
              <a:ext cx="3562299" cy="1468283"/>
            </a:xfrm>
            <a:custGeom>
              <a:avLst/>
              <a:gdLst/>
              <a:ahLst/>
              <a:cxnLst/>
              <a:rect l="l" t="t" r="r" b="b"/>
              <a:pathLst>
                <a:path w="3562299" h="1468283">
                  <a:moveTo>
                    <a:pt x="71854" y="0"/>
                  </a:moveTo>
                  <a:lnTo>
                    <a:pt x="3490445" y="0"/>
                  </a:lnTo>
                  <a:cubicBezTo>
                    <a:pt x="3509502" y="0"/>
                    <a:pt x="3527778" y="7570"/>
                    <a:pt x="3541253" y="21046"/>
                  </a:cubicBezTo>
                  <a:cubicBezTo>
                    <a:pt x="3554728" y="34521"/>
                    <a:pt x="3562299" y="52797"/>
                    <a:pt x="3562299" y="71854"/>
                  </a:cubicBezTo>
                  <a:lnTo>
                    <a:pt x="3562299" y="1396429"/>
                  </a:lnTo>
                  <a:cubicBezTo>
                    <a:pt x="3562299" y="1415485"/>
                    <a:pt x="3554728" y="1433762"/>
                    <a:pt x="3541253" y="1447237"/>
                  </a:cubicBezTo>
                  <a:cubicBezTo>
                    <a:pt x="3527778" y="1460712"/>
                    <a:pt x="3509502" y="1468283"/>
                    <a:pt x="3490445" y="1468283"/>
                  </a:cubicBezTo>
                  <a:lnTo>
                    <a:pt x="71854" y="1468283"/>
                  </a:lnTo>
                  <a:cubicBezTo>
                    <a:pt x="32170" y="1468283"/>
                    <a:pt x="0" y="1436113"/>
                    <a:pt x="0" y="1396429"/>
                  </a:cubicBezTo>
                  <a:lnTo>
                    <a:pt x="0" y="71854"/>
                  </a:lnTo>
                  <a:cubicBezTo>
                    <a:pt x="0" y="52797"/>
                    <a:pt x="7570" y="34521"/>
                    <a:pt x="21046" y="21046"/>
                  </a:cubicBezTo>
                  <a:cubicBezTo>
                    <a:pt x="34521" y="7570"/>
                    <a:pt x="52797" y="0"/>
                    <a:pt x="71854" y="0"/>
                  </a:cubicBezTo>
                  <a:close/>
                </a:path>
              </a:pathLst>
            </a:custGeom>
            <a:solidFill>
              <a:srgbClr val="000000">
                <a:alpha val="0"/>
              </a:srgbClr>
            </a:solidFill>
            <a:ln w="38100" cap="rnd">
              <a:solidFill>
                <a:srgbClr val="AC3C26"/>
              </a:solidFill>
              <a:prstDash val="dash"/>
              <a:round/>
            </a:ln>
          </p:spPr>
        </p:sp>
        <p:sp>
          <p:nvSpPr>
            <p:cNvPr id="7" name="TextBox 7"/>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9031158" y="6394814"/>
            <a:ext cx="8631032" cy="3860425"/>
          </a:xfrm>
          <a:custGeom>
            <a:avLst/>
            <a:gdLst/>
            <a:ahLst/>
            <a:cxnLst/>
            <a:rect l="l" t="t" r="r" b="b"/>
            <a:pathLst>
              <a:path w="8631032" h="3860425">
                <a:moveTo>
                  <a:pt x="0" y="0"/>
                </a:moveTo>
                <a:lnTo>
                  <a:pt x="8631032" y="0"/>
                </a:lnTo>
                <a:lnTo>
                  <a:pt x="8631032" y="3860425"/>
                </a:lnTo>
                <a:lnTo>
                  <a:pt x="0" y="386042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9" name="Group 9"/>
          <p:cNvGrpSpPr/>
          <p:nvPr/>
        </p:nvGrpSpPr>
        <p:grpSpPr>
          <a:xfrm>
            <a:off x="9252371" y="6637466"/>
            <a:ext cx="8188606" cy="3375121"/>
            <a:chOff x="0" y="0"/>
            <a:chExt cx="3562299" cy="1468283"/>
          </a:xfrm>
        </p:grpSpPr>
        <p:sp>
          <p:nvSpPr>
            <p:cNvPr id="10" name="Freeform 10"/>
            <p:cNvSpPr/>
            <p:nvPr/>
          </p:nvSpPr>
          <p:spPr>
            <a:xfrm>
              <a:off x="0" y="0"/>
              <a:ext cx="3562299" cy="1468283"/>
            </a:xfrm>
            <a:custGeom>
              <a:avLst/>
              <a:gdLst/>
              <a:ahLst/>
              <a:cxnLst/>
              <a:rect l="l" t="t" r="r" b="b"/>
              <a:pathLst>
                <a:path w="3562299" h="1468283">
                  <a:moveTo>
                    <a:pt x="71854" y="0"/>
                  </a:moveTo>
                  <a:lnTo>
                    <a:pt x="3490445" y="0"/>
                  </a:lnTo>
                  <a:cubicBezTo>
                    <a:pt x="3509502" y="0"/>
                    <a:pt x="3527778" y="7570"/>
                    <a:pt x="3541253" y="21046"/>
                  </a:cubicBezTo>
                  <a:cubicBezTo>
                    <a:pt x="3554728" y="34521"/>
                    <a:pt x="3562299" y="52797"/>
                    <a:pt x="3562299" y="71854"/>
                  </a:cubicBezTo>
                  <a:lnTo>
                    <a:pt x="3562299" y="1396429"/>
                  </a:lnTo>
                  <a:cubicBezTo>
                    <a:pt x="3562299" y="1415485"/>
                    <a:pt x="3554728" y="1433762"/>
                    <a:pt x="3541253" y="1447237"/>
                  </a:cubicBezTo>
                  <a:cubicBezTo>
                    <a:pt x="3527778" y="1460712"/>
                    <a:pt x="3509502" y="1468283"/>
                    <a:pt x="3490445" y="1468283"/>
                  </a:cubicBezTo>
                  <a:lnTo>
                    <a:pt x="71854" y="1468283"/>
                  </a:lnTo>
                  <a:cubicBezTo>
                    <a:pt x="32170" y="1468283"/>
                    <a:pt x="0" y="1436113"/>
                    <a:pt x="0" y="1396429"/>
                  </a:cubicBezTo>
                  <a:lnTo>
                    <a:pt x="0" y="71854"/>
                  </a:lnTo>
                  <a:cubicBezTo>
                    <a:pt x="0" y="52797"/>
                    <a:pt x="7570" y="34521"/>
                    <a:pt x="21046" y="21046"/>
                  </a:cubicBezTo>
                  <a:cubicBezTo>
                    <a:pt x="34521" y="7570"/>
                    <a:pt x="52797" y="0"/>
                    <a:pt x="71854" y="0"/>
                  </a:cubicBezTo>
                  <a:close/>
                </a:path>
              </a:pathLst>
            </a:custGeom>
            <a:solidFill>
              <a:srgbClr val="000000">
                <a:alpha val="0"/>
              </a:srgbClr>
            </a:solidFill>
            <a:ln w="38100" cap="rnd">
              <a:solidFill>
                <a:srgbClr val="AC3C26"/>
              </a:solidFill>
              <a:prstDash val="dash"/>
              <a:round/>
            </a:ln>
          </p:spPr>
        </p:sp>
        <p:sp>
          <p:nvSpPr>
            <p:cNvPr id="11" name="TextBox 11"/>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flipH="1" flipV="1">
            <a:off x="13861661" y="-1210256"/>
            <a:ext cx="5285651" cy="5485110"/>
          </a:xfrm>
          <a:custGeom>
            <a:avLst/>
            <a:gdLst/>
            <a:ahLst/>
            <a:cxnLst/>
            <a:rect l="l" t="t" r="r" b="b"/>
            <a:pathLst>
              <a:path w="5285651" h="5485110">
                <a:moveTo>
                  <a:pt x="5285651" y="5485110"/>
                </a:moveTo>
                <a:lnTo>
                  <a:pt x="0" y="5485110"/>
                </a:lnTo>
                <a:lnTo>
                  <a:pt x="0" y="0"/>
                </a:lnTo>
                <a:lnTo>
                  <a:pt x="5285651" y="0"/>
                </a:lnTo>
                <a:lnTo>
                  <a:pt x="5285651" y="548511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3" name="Freeform 13"/>
          <p:cNvSpPr/>
          <p:nvPr/>
        </p:nvSpPr>
        <p:spPr>
          <a:xfrm>
            <a:off x="6024594" y="7483179"/>
            <a:ext cx="1120664" cy="1211993"/>
          </a:xfrm>
          <a:custGeom>
            <a:avLst/>
            <a:gdLst/>
            <a:ahLst/>
            <a:cxnLst/>
            <a:rect l="l" t="t" r="r" b="b"/>
            <a:pathLst>
              <a:path w="1120664" h="1211993">
                <a:moveTo>
                  <a:pt x="0" y="0"/>
                </a:moveTo>
                <a:lnTo>
                  <a:pt x="1120664" y="0"/>
                </a:lnTo>
                <a:lnTo>
                  <a:pt x="1120664" y="1211994"/>
                </a:lnTo>
                <a:lnTo>
                  <a:pt x="0" y="121199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5" name="TextBox 15"/>
          <p:cNvSpPr txBox="1"/>
          <p:nvPr/>
        </p:nvSpPr>
        <p:spPr>
          <a:xfrm>
            <a:off x="4918206" y="2707742"/>
            <a:ext cx="7811524" cy="3385542"/>
          </a:xfrm>
          <a:prstGeom prst="rect">
            <a:avLst/>
          </a:prstGeom>
        </p:spPr>
        <p:txBody>
          <a:bodyPr lIns="0" tIns="0" rIns="0" bIns="0" rtlCol="0" anchor="t">
            <a:spAutoFit/>
          </a:bodyPr>
          <a:lstStyle/>
          <a:p>
            <a:pPr algn="just"/>
            <a:r>
              <a:rPr lang="nb-NO" sz="4400" smtClean="0">
                <a:latin typeface="Times New Roman" panose="02020603050405020304" pitchFamily="18" charset="0"/>
                <a:cs typeface="Times New Roman" panose="02020603050405020304" pitchFamily="18" charset="0"/>
              </a:rPr>
              <a:t>Thể </a:t>
            </a:r>
            <a:r>
              <a:rPr lang="nb-NO" sz="4400">
                <a:latin typeface="Times New Roman" panose="02020603050405020304" pitchFamily="18" charset="0"/>
                <a:cs typeface="Times New Roman" panose="02020603050405020304" pitchFamily="18" charset="0"/>
              </a:rPr>
              <a:t>hiện diễn biến nội tâm của nhân vật: cố gắng giải thích mong hàn gắn hạnh phúc </a:t>
            </a:r>
            <a:r>
              <a:rPr lang="en-US" sz="4400">
                <a:latin typeface="Times New Roman" panose="02020603050405020304" pitchFamily="18" charset="0"/>
                <a:cs typeface="Times New Roman" panose="02020603050405020304" pitchFamily="18" charset="0"/>
                <a:sym typeface="Wingdings" panose="05000000000000000000" pitchFamily="2" charset="2"/>
              </a:rPr>
              <a:t></a:t>
            </a:r>
            <a:r>
              <a:rPr lang="nb-NO" sz="4400">
                <a:latin typeface="Times New Roman" panose="02020603050405020304" pitchFamily="18" charset="0"/>
                <a:cs typeface="Times New Roman" panose="02020603050405020304" pitchFamily="18" charset="0"/>
              </a:rPr>
              <a:t> mất niềm tin, thất vọng </a:t>
            </a:r>
            <a:r>
              <a:rPr lang="en-US" sz="4400">
                <a:latin typeface="Times New Roman" panose="02020603050405020304" pitchFamily="18" charset="0"/>
                <a:cs typeface="Times New Roman" panose="02020603050405020304" pitchFamily="18" charset="0"/>
                <a:sym typeface="Wingdings" panose="05000000000000000000" pitchFamily="2" charset="2"/>
              </a:rPr>
              <a:t></a:t>
            </a:r>
            <a:r>
              <a:rPr lang="nb-NO" sz="4400">
                <a:latin typeface="Times New Roman" panose="02020603050405020304" pitchFamily="18" charset="0"/>
                <a:cs typeface="Times New Roman" panose="02020603050405020304" pitchFamily="18" charset="0"/>
              </a:rPr>
              <a:t> tuyệt vọng, tìm đến cái chết để minh oan.</a:t>
            </a:r>
            <a:endParaRPr lang="en-GB" sz="4400">
              <a:latin typeface="Times New Roman" panose="02020603050405020304" pitchFamily="18" charset="0"/>
              <a:cs typeface="Times New Roman" panose="02020603050405020304" pitchFamily="18" charset="0"/>
            </a:endParaRPr>
          </a:p>
        </p:txBody>
      </p:sp>
      <p:sp>
        <p:nvSpPr>
          <p:cNvPr id="16" name="TextBox 16"/>
          <p:cNvSpPr txBox="1"/>
          <p:nvPr/>
        </p:nvSpPr>
        <p:spPr>
          <a:xfrm>
            <a:off x="9622723" y="6873882"/>
            <a:ext cx="7468624" cy="2708434"/>
          </a:xfrm>
          <a:prstGeom prst="rect">
            <a:avLst/>
          </a:prstGeom>
        </p:spPr>
        <p:txBody>
          <a:bodyPr wrap="square" lIns="0" tIns="0" rIns="0" bIns="0" rtlCol="0" anchor="t">
            <a:spAutoFit/>
          </a:bodyPr>
          <a:lstStyle/>
          <a:p>
            <a:pPr algn="just">
              <a:spcBef>
                <a:spcPct val="0"/>
              </a:spcBef>
            </a:pPr>
            <a:r>
              <a:rPr lang="nb-NO" sz="4400">
                <a:latin typeface="Times New Roman" panose="02020603050405020304" pitchFamily="18" charset="0"/>
                <a:cs typeface="Times New Roman" panose="02020603050405020304" pitchFamily="18" charset="0"/>
              </a:rPr>
              <a:t>Sử dụng nhiều điển cố, điển tích; các phép đối; mượng các hình ảnh thiên nhiên để nói lên nỗi lòng.</a:t>
            </a:r>
            <a:endParaRPr lang="en-US" sz="4000">
              <a:solidFill>
                <a:srgbClr val="000000"/>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4230914" y="461070"/>
            <a:ext cx="8644537" cy="1569660"/>
          </a:xfrm>
          <a:prstGeom prst="rect">
            <a:avLst/>
          </a:prstGeom>
        </p:spPr>
        <p:txBody>
          <a:bodyPr wrap="square">
            <a:spAutoFit/>
          </a:bodyPr>
          <a:lstStyle/>
          <a:p>
            <a:pPr algn="ctr"/>
            <a:r>
              <a:rPr lang="nb-NO" sz="4800" b="1" kern="100">
                <a:solidFill>
                  <a:srgbClr val="0D0D0D"/>
                </a:solidFill>
                <a:latin typeface="Times New Roman" panose="02020603050405020304" pitchFamily="18" charset="0"/>
                <a:ea typeface="Calibri" panose="020F0502020204030204" pitchFamily="34" charset="0"/>
              </a:rPr>
              <a:t>Đặc điểm ngôn ngữ nhân vật trong truyện truyền kì</a:t>
            </a:r>
            <a:endParaRPr lang="en-GB" sz="4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barn(inVertical)">
                                      <p:cBhvr>
                                        <p:cTn id="2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a:off x="383767" y="3441814"/>
            <a:ext cx="14256384" cy="6376492"/>
          </a:xfrm>
          <a:custGeom>
            <a:avLst/>
            <a:gdLst/>
            <a:ahLst/>
            <a:cxnLst/>
            <a:rect l="l" t="t" r="r" b="b"/>
            <a:pathLst>
              <a:path w="14256384" h="6376492">
                <a:moveTo>
                  <a:pt x="0" y="0"/>
                </a:moveTo>
                <a:lnTo>
                  <a:pt x="14256384" y="0"/>
                </a:lnTo>
                <a:lnTo>
                  <a:pt x="14256384" y="6376491"/>
                </a:lnTo>
                <a:lnTo>
                  <a:pt x="0" y="637649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TextBox 3"/>
          <p:cNvSpPr txBox="1"/>
          <p:nvPr/>
        </p:nvSpPr>
        <p:spPr>
          <a:xfrm>
            <a:off x="4464410" y="207670"/>
            <a:ext cx="9993046" cy="2031325"/>
          </a:xfrm>
          <a:prstGeom prst="rect">
            <a:avLst/>
          </a:prstGeom>
        </p:spPr>
        <p:txBody>
          <a:bodyPr wrap="square" lIns="0" tIns="0" rIns="0" bIns="0" rtlCol="0" anchor="t">
            <a:spAutoFit/>
          </a:bodyPr>
          <a:lstStyle/>
          <a:p>
            <a:pPr algn="ctr"/>
            <a:r>
              <a:rPr lang="nb-NO" sz="6600" b="1">
                <a:latin typeface="Times New Roman" panose="02020603050405020304" pitchFamily="18" charset="0"/>
                <a:cs typeface="Times New Roman" panose="02020603050405020304" pitchFamily="18" charset="0"/>
              </a:rPr>
              <a:t>*Nguyên nhân gây ra bi kịch của Vũ Nương</a:t>
            </a:r>
            <a:endParaRPr lang="en-US" sz="6600" b="1">
              <a:solidFill>
                <a:srgbClr val="000000"/>
              </a:solidFill>
              <a:latin typeface="Times New Roman" panose="02020603050405020304" pitchFamily="18" charset="0"/>
              <a:cs typeface="Times New Roman" panose="02020603050405020304" pitchFamily="18" charset="0"/>
            </a:endParaRPr>
          </a:p>
        </p:txBody>
      </p:sp>
      <p:sp>
        <p:nvSpPr>
          <p:cNvPr id="4" name="Freeform 4"/>
          <p:cNvSpPr/>
          <p:nvPr/>
        </p:nvSpPr>
        <p:spPr>
          <a:xfrm>
            <a:off x="14640151" y="-163516"/>
            <a:ext cx="6213843" cy="10614032"/>
          </a:xfrm>
          <a:custGeom>
            <a:avLst/>
            <a:gdLst/>
            <a:ahLst/>
            <a:cxnLst/>
            <a:rect l="l" t="t" r="r" b="b"/>
            <a:pathLst>
              <a:path w="6213843" h="10614032">
                <a:moveTo>
                  <a:pt x="0" y="0"/>
                </a:moveTo>
                <a:lnTo>
                  <a:pt x="6213843" y="0"/>
                </a:lnTo>
                <a:lnTo>
                  <a:pt x="6213843" y="10614032"/>
                </a:lnTo>
                <a:lnTo>
                  <a:pt x="0" y="10614032"/>
                </a:lnTo>
                <a:lnTo>
                  <a:pt x="0" y="0"/>
                </a:lnTo>
                <a:close/>
              </a:path>
            </a:pathLst>
          </a:custGeom>
          <a:blipFill>
            <a:blip r:embed="rId4">
              <a:extLst>
                <a:ext uri="{96DAC541-7B7A-43D3-8B79-37D633B846F1}">
                  <asvg:svgBlip xmlns="" xmlns:asvg="http://schemas.microsoft.com/office/drawing/2016/SVG/main" r:embed="rId5"/>
                </a:ext>
              </a:extLst>
            </a:blip>
            <a:stretch>
              <a:fillRect l="-26711"/>
            </a:stretch>
          </a:blipFill>
        </p:spPr>
      </p:sp>
      <p:grpSp>
        <p:nvGrpSpPr>
          <p:cNvPr id="5" name="Group 5"/>
          <p:cNvGrpSpPr/>
          <p:nvPr/>
        </p:nvGrpSpPr>
        <p:grpSpPr>
          <a:xfrm>
            <a:off x="749158" y="3842616"/>
            <a:ext cx="13525603" cy="5574886"/>
            <a:chOff x="0" y="0"/>
            <a:chExt cx="3562299" cy="1468283"/>
          </a:xfrm>
        </p:grpSpPr>
        <p:sp>
          <p:nvSpPr>
            <p:cNvPr id="6" name="Freeform 6"/>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sp>
        <p:sp>
          <p:nvSpPr>
            <p:cNvPr id="7" name="TextBox 7"/>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8" name="Freeform 8"/>
          <p:cNvSpPr/>
          <p:nvPr/>
        </p:nvSpPr>
        <p:spPr>
          <a:xfrm flipV="1">
            <a:off x="0" y="-131024"/>
            <a:ext cx="4647105" cy="4114800"/>
          </a:xfrm>
          <a:custGeom>
            <a:avLst/>
            <a:gdLst/>
            <a:ahLst/>
            <a:cxnLst/>
            <a:rect l="l" t="t" r="r" b="b"/>
            <a:pathLst>
              <a:path w="4647105" h="4114800">
                <a:moveTo>
                  <a:pt x="0" y="4114800"/>
                </a:moveTo>
                <a:lnTo>
                  <a:pt x="4647105" y="4114800"/>
                </a:lnTo>
                <a:lnTo>
                  <a:pt x="4647105" y="0"/>
                </a:lnTo>
                <a:lnTo>
                  <a:pt x="0" y="0"/>
                </a:lnTo>
                <a:lnTo>
                  <a:pt x="0" y="411480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 name="TextBox 9"/>
          <p:cNvSpPr txBox="1"/>
          <p:nvPr/>
        </p:nvSpPr>
        <p:spPr>
          <a:xfrm>
            <a:off x="6138942" y="2644017"/>
            <a:ext cx="12149058" cy="628377"/>
          </a:xfrm>
          <a:prstGeom prst="rect">
            <a:avLst/>
          </a:prstGeom>
        </p:spPr>
        <p:txBody>
          <a:bodyPr lIns="0" tIns="0" rIns="0" bIns="0" rtlCol="0" anchor="t">
            <a:spAutoFit/>
          </a:bodyPr>
          <a:lstStyle/>
          <a:p>
            <a:pPr>
              <a:lnSpc>
                <a:spcPts val="4900"/>
              </a:lnSpc>
              <a:spcBef>
                <a:spcPct val="0"/>
              </a:spcBef>
            </a:pPr>
            <a:r>
              <a:rPr lang="nb-NO" sz="4800" b="1">
                <a:latin typeface="Times New Roman" panose="02020603050405020304" pitchFamily="18" charset="0"/>
                <a:cs typeface="Times New Roman" panose="02020603050405020304" pitchFamily="18" charset="0"/>
              </a:rPr>
              <a:t>Nguyên nhân trực tiếp</a:t>
            </a:r>
            <a:endParaRPr lang="en-US" sz="4400">
              <a:solidFill>
                <a:srgbClr val="00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1120707" y="4749741"/>
            <a:ext cx="6423094" cy="3785652"/>
          </a:xfrm>
          <a:prstGeom prst="rect">
            <a:avLst/>
          </a:prstGeom>
        </p:spPr>
        <p:txBody>
          <a:bodyPr wrap="square">
            <a:spAutoFit/>
          </a:bodyPr>
          <a:lstStyle/>
          <a:p>
            <a:r>
              <a:rPr lang="nb-NO" sz="6000">
                <a:solidFill>
                  <a:srgbClr val="222222"/>
                </a:solidFill>
                <a:latin typeface="Times New Roman" panose="02020603050405020304" pitchFamily="18" charset="0"/>
                <a:ea typeface="Calibri" panose="020F0502020204030204" pitchFamily="34" charset="0"/>
              </a:rPr>
              <a:t>Do Trương Sinh quá đa nghi, hay ghen, gia trưởng, độc đoán. </a:t>
            </a:r>
            <a:endParaRPr lang="en-GB" sz="6000"/>
          </a:p>
        </p:txBody>
      </p:sp>
      <p:pic>
        <p:nvPicPr>
          <p:cNvPr id="11" name="Hình ảnh 10"/>
          <p:cNvPicPr>
            <a:picLocks noChangeAspect="1"/>
          </p:cNvPicPr>
          <p:nvPr/>
        </p:nvPicPr>
        <p:blipFill>
          <a:blip r:embed="rId8">
            <a:extLst>
              <a:ext uri="{28A0092B-C50C-407E-A947-70E740481C1C}">
                <a14:useLocalDpi xmlns:a14="http://schemas.microsoft.com/office/drawing/2010/main" val="0"/>
              </a:ext>
            </a:extLst>
          </a:blip>
          <a:srcRect l="7120" r="5080" b="-2"/>
          <a:stretch>
            <a:fillRect/>
          </a:stretch>
        </p:blipFill>
        <p:spPr bwMode="auto">
          <a:xfrm>
            <a:off x="7662281" y="4156531"/>
            <a:ext cx="2970213" cy="33829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12" name="Chỗ dành sẵn cho Nội dung 4"/>
          <p:cNvPicPr>
            <a:picLocks noChangeAspect="1"/>
          </p:cNvPicPr>
          <p:nvPr/>
        </p:nvPicPr>
        <p:blipFill>
          <a:blip r:embed="rId9">
            <a:extLst>
              <a:ext uri="{28A0092B-C50C-407E-A947-70E740481C1C}">
                <a14:useLocalDpi xmlns:a14="http://schemas.microsoft.com/office/drawing/2010/main" val="0"/>
              </a:ext>
            </a:extLst>
          </a:blip>
          <a:srcRect l="8377" r="3783" b="-2"/>
          <a:stretch>
            <a:fillRect/>
          </a:stretch>
        </p:blipFill>
        <p:spPr bwMode="auto">
          <a:xfrm>
            <a:off x="10942327" y="5524500"/>
            <a:ext cx="2971800" cy="33829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4615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3" name="Freeform 3"/>
          <p:cNvSpPr/>
          <p:nvPr/>
        </p:nvSpPr>
        <p:spPr>
          <a:xfrm>
            <a:off x="14640151" y="-163516"/>
            <a:ext cx="6213843" cy="10614032"/>
          </a:xfrm>
          <a:custGeom>
            <a:avLst/>
            <a:gdLst/>
            <a:ahLst/>
            <a:cxnLst/>
            <a:rect l="l" t="t" r="r" b="b"/>
            <a:pathLst>
              <a:path w="6213843" h="10614032">
                <a:moveTo>
                  <a:pt x="0" y="0"/>
                </a:moveTo>
                <a:lnTo>
                  <a:pt x="6213843" y="0"/>
                </a:lnTo>
                <a:lnTo>
                  <a:pt x="6213843" y="10614032"/>
                </a:lnTo>
                <a:lnTo>
                  <a:pt x="0" y="10614032"/>
                </a:lnTo>
                <a:lnTo>
                  <a:pt x="0" y="0"/>
                </a:lnTo>
                <a:close/>
              </a:path>
            </a:pathLst>
          </a:custGeom>
          <a:blipFill>
            <a:blip r:embed="rId2">
              <a:extLst>
                <a:ext uri="{96DAC541-7B7A-43D3-8B79-37D633B846F1}">
                  <asvg:svgBlip xmlns="" xmlns:asvg="http://schemas.microsoft.com/office/drawing/2016/SVG/main" r:embed="rId3"/>
                </a:ext>
              </a:extLst>
            </a:blip>
            <a:stretch>
              <a:fillRect l="-26711"/>
            </a:stretch>
          </a:blipFill>
        </p:spPr>
      </p:sp>
      <p:sp>
        <p:nvSpPr>
          <p:cNvPr id="4" name="Freeform 4"/>
          <p:cNvSpPr/>
          <p:nvPr/>
        </p:nvSpPr>
        <p:spPr>
          <a:xfrm>
            <a:off x="383766" y="3441814"/>
            <a:ext cx="14475233" cy="6376492"/>
          </a:xfrm>
          <a:custGeom>
            <a:avLst/>
            <a:gdLst/>
            <a:ahLst/>
            <a:cxnLst/>
            <a:rect l="l" t="t" r="r" b="b"/>
            <a:pathLst>
              <a:path w="14256384" h="6376492">
                <a:moveTo>
                  <a:pt x="0" y="0"/>
                </a:moveTo>
                <a:lnTo>
                  <a:pt x="14256384" y="0"/>
                </a:lnTo>
                <a:lnTo>
                  <a:pt x="14256384" y="6376491"/>
                </a:lnTo>
                <a:lnTo>
                  <a:pt x="0" y="637649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5" name="Group 5"/>
          <p:cNvGrpSpPr/>
          <p:nvPr/>
        </p:nvGrpSpPr>
        <p:grpSpPr>
          <a:xfrm>
            <a:off x="749158" y="3842616"/>
            <a:ext cx="13890993" cy="5574886"/>
            <a:chOff x="0" y="0"/>
            <a:chExt cx="3562299" cy="1468283"/>
          </a:xfrm>
        </p:grpSpPr>
        <p:sp>
          <p:nvSpPr>
            <p:cNvPr id="6" name="Freeform 6"/>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sp>
        <p:sp>
          <p:nvSpPr>
            <p:cNvPr id="7" name="TextBox 7"/>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sz="4000">
                <a:solidFill>
                  <a:prstClr val="black"/>
                </a:solidFill>
                <a:latin typeface="Times New Roman" panose="02020603050405020304" pitchFamily="18" charset="0"/>
                <a:cs typeface="Times New Roman" panose="02020603050405020304" pitchFamily="18" charset="0"/>
              </a:endParaRPr>
            </a:p>
          </p:txBody>
        </p:sp>
      </p:grpSp>
      <p:sp>
        <p:nvSpPr>
          <p:cNvPr id="8" name="Freeform 8"/>
          <p:cNvSpPr/>
          <p:nvPr/>
        </p:nvSpPr>
        <p:spPr>
          <a:xfrm flipV="1">
            <a:off x="0" y="-163516"/>
            <a:ext cx="4776841" cy="4238361"/>
          </a:xfrm>
          <a:custGeom>
            <a:avLst/>
            <a:gdLst/>
            <a:ahLst/>
            <a:cxnLst/>
            <a:rect l="l" t="t" r="r" b="b"/>
            <a:pathLst>
              <a:path w="4776841" h="4238361">
                <a:moveTo>
                  <a:pt x="0" y="4238361"/>
                </a:moveTo>
                <a:lnTo>
                  <a:pt x="4776841" y="4238361"/>
                </a:lnTo>
                <a:lnTo>
                  <a:pt x="4776841" y="0"/>
                </a:lnTo>
                <a:lnTo>
                  <a:pt x="0" y="0"/>
                </a:lnTo>
                <a:lnTo>
                  <a:pt x="0" y="4238361"/>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 name="TextBox 9"/>
          <p:cNvSpPr txBox="1"/>
          <p:nvPr/>
        </p:nvSpPr>
        <p:spPr>
          <a:xfrm>
            <a:off x="979302" y="4079328"/>
            <a:ext cx="13430703" cy="1354217"/>
          </a:xfrm>
          <a:prstGeom prst="rect">
            <a:avLst/>
          </a:prstGeom>
        </p:spPr>
        <p:txBody>
          <a:bodyPr wrap="square" lIns="0" tIns="0" rIns="0" bIns="0" rtlCol="0" anchor="t">
            <a:spAutoFit/>
          </a:bodyPr>
          <a:lstStyle/>
          <a:p>
            <a:pPr>
              <a:spcBef>
                <a:spcPct val="0"/>
              </a:spcBef>
            </a:pPr>
            <a:r>
              <a:rPr lang="nb-NO" sz="4400">
                <a:latin typeface="Times New Roman" panose="02020603050405020304" pitchFamily="18" charset="0"/>
                <a:cs typeface="Times New Roman" panose="02020603050405020304" pitchFamily="18" charset="0"/>
              </a:rPr>
              <a:t>+ Do xã hội phong kiến với cảnh “binh lửa rối ren” gây bao đau khổ cho nhân dân. </a:t>
            </a:r>
            <a:endParaRPr lang="en-US" sz="4400">
              <a:solidFill>
                <a:srgbClr val="00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4890817" y="1586166"/>
            <a:ext cx="7500771" cy="1107996"/>
          </a:xfrm>
          <a:prstGeom prst="rect">
            <a:avLst/>
          </a:prstGeom>
        </p:spPr>
        <p:txBody>
          <a:bodyPr wrap="none">
            <a:spAutoFit/>
          </a:bodyPr>
          <a:lstStyle/>
          <a:p>
            <a:r>
              <a:rPr lang="nb-NO" sz="6600" b="1">
                <a:latin typeface="Times New Roman" panose="02020603050405020304" pitchFamily="18" charset="0"/>
                <a:cs typeface="Times New Roman" panose="02020603050405020304" pitchFamily="18" charset="0"/>
              </a:rPr>
              <a:t>Nguyên nhân sâu xa</a:t>
            </a:r>
            <a:endParaRPr lang="en-GB" sz="6600">
              <a:solidFill>
                <a:prstClr val="black"/>
              </a:solidFill>
              <a:latin typeface="Times New Roman" panose="02020603050405020304" pitchFamily="18" charset="0"/>
              <a:cs typeface="Times New Roman" panose="02020603050405020304" pitchFamily="18" charset="0"/>
            </a:endParaRPr>
          </a:p>
        </p:txBody>
      </p:sp>
      <p:sp>
        <p:nvSpPr>
          <p:cNvPr id="2" name="Rectangle 1"/>
          <p:cNvSpPr/>
          <p:nvPr/>
        </p:nvSpPr>
        <p:spPr>
          <a:xfrm>
            <a:off x="884961" y="5570150"/>
            <a:ext cx="13472842" cy="1446550"/>
          </a:xfrm>
          <a:prstGeom prst="rect">
            <a:avLst/>
          </a:prstGeom>
        </p:spPr>
        <p:txBody>
          <a:bodyPr wrap="square">
            <a:spAutoFit/>
          </a:bodyPr>
          <a:lstStyle/>
          <a:p>
            <a:pPr algn="just">
              <a:spcAft>
                <a:spcPts val="0"/>
              </a:spcAft>
            </a:pPr>
            <a:r>
              <a:rPr lang="nb-NO" sz="440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Do cuộc hôn nhân không bình đẳng, Vũ Nương chỉ là “con nhà kẻ khó”, còn Trương Sinh là “con nhà hào phú”.</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884960" y="7226326"/>
            <a:ext cx="13472843" cy="2123658"/>
          </a:xfrm>
          <a:prstGeom prst="rect">
            <a:avLst/>
          </a:prstGeom>
        </p:spPr>
        <p:txBody>
          <a:bodyPr wrap="square">
            <a:spAutoFit/>
          </a:bodyPr>
          <a:lstStyle/>
          <a:p>
            <a:pPr algn="just">
              <a:spcAft>
                <a:spcPts val="0"/>
              </a:spcAft>
            </a:pPr>
            <a:r>
              <a:rPr lang="nb-NO" sz="440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Do mặt tiêu cực của lễ giáo phong kiến: Chế độ nam </a:t>
            </a:r>
            <a:r>
              <a:rPr lang="nb-NO" sz="440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quyền; </a:t>
            </a:r>
            <a:r>
              <a:rPr lang="nb-NO" sz="4400">
                <a:solidFill>
                  <a:srgbClr val="222222"/>
                </a:solidFill>
                <a:latin typeface="Times New Roman" panose="02020603050405020304" pitchFamily="18" charset="0"/>
                <a:ea typeface="Calibri" panose="020F0502020204030204" pitchFamily="34" charset="0"/>
                <a:cs typeface="Times New Roman" panose="02020603050405020304" pitchFamily="18" charset="0"/>
              </a:rPr>
              <a:t>quan niệm đạo Nho một cách cực đoan về chữ “trinh”, chữ “tiết</a:t>
            </a:r>
            <a:r>
              <a:rPr lang="nb-NO" sz="440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Hình ảnh 6"/>
          <p:cNvPicPr>
            <a:picLocks noChangeAspect="1"/>
          </p:cNvPicPr>
          <p:nvPr/>
        </p:nvPicPr>
        <p:blipFill>
          <a:blip r:embed="rId8">
            <a:extLst>
              <a:ext uri="{28A0092B-C50C-407E-A947-70E740481C1C}">
                <a14:useLocalDpi xmlns:a14="http://schemas.microsoft.com/office/drawing/2010/main" val="0"/>
              </a:ext>
            </a:extLst>
          </a:blip>
          <a:srcRect l="10899" r="1300" b="-2"/>
          <a:stretch>
            <a:fillRect/>
          </a:stretch>
        </p:blipFill>
        <p:spPr bwMode="auto">
          <a:xfrm>
            <a:off x="13605514" y="149048"/>
            <a:ext cx="3194526" cy="363844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246479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a:off x="8270024" y="-253492"/>
            <a:ext cx="10165970" cy="10793983"/>
          </a:xfrm>
          <a:custGeom>
            <a:avLst/>
            <a:gdLst/>
            <a:ahLst/>
            <a:cxnLst/>
            <a:rect l="l" t="t" r="r" b="b"/>
            <a:pathLst>
              <a:path w="10165970" h="10793983">
                <a:moveTo>
                  <a:pt x="0" y="0"/>
                </a:moveTo>
                <a:lnTo>
                  <a:pt x="10165970" y="0"/>
                </a:lnTo>
                <a:lnTo>
                  <a:pt x="10165970" y="10793984"/>
                </a:lnTo>
                <a:lnTo>
                  <a:pt x="0" y="1079398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TextBox 3"/>
          <p:cNvSpPr txBox="1"/>
          <p:nvPr/>
        </p:nvSpPr>
        <p:spPr>
          <a:xfrm>
            <a:off x="838245" y="3444884"/>
            <a:ext cx="9840745" cy="1015663"/>
          </a:xfrm>
          <a:prstGeom prst="rect">
            <a:avLst/>
          </a:prstGeom>
        </p:spPr>
        <p:txBody>
          <a:bodyPr lIns="0" tIns="0" rIns="0" bIns="0" rtlCol="0" anchor="t">
            <a:spAutoFit/>
          </a:bodyPr>
          <a:lstStyle/>
          <a:p>
            <a:r>
              <a:rPr lang="en-US" sz="6600" b="1">
                <a:latin typeface="Times New Roman" panose="02020603050405020304" pitchFamily="18" charset="0"/>
                <a:cs typeface="Times New Roman" panose="02020603050405020304" pitchFamily="18" charset="0"/>
              </a:rPr>
              <a:t>3.2. Nhân vật Trương Sinh</a:t>
            </a:r>
            <a:endParaRPr lang="en-GB" sz="6600">
              <a:latin typeface="Times New Roman" panose="02020603050405020304" pitchFamily="18" charset="0"/>
              <a:cs typeface="Times New Roman" panose="02020603050405020304" pitchFamily="18" charset="0"/>
            </a:endParaRPr>
          </a:p>
        </p:txBody>
      </p:sp>
      <p:sp>
        <p:nvSpPr>
          <p:cNvPr id="4" name="Freeform 4"/>
          <p:cNvSpPr/>
          <p:nvPr/>
        </p:nvSpPr>
        <p:spPr>
          <a:xfrm flipH="1">
            <a:off x="-152400" y="-4913"/>
            <a:ext cx="3436151" cy="3512794"/>
          </a:xfrm>
          <a:custGeom>
            <a:avLst/>
            <a:gdLst/>
            <a:ahLst/>
            <a:cxnLst/>
            <a:rect l="l" t="t" r="r" b="b"/>
            <a:pathLst>
              <a:path w="3436151" h="3512794">
                <a:moveTo>
                  <a:pt x="3436151" y="0"/>
                </a:moveTo>
                <a:lnTo>
                  <a:pt x="0" y="0"/>
                </a:lnTo>
                <a:lnTo>
                  <a:pt x="0" y="3512794"/>
                </a:lnTo>
                <a:lnTo>
                  <a:pt x="3436151" y="3512794"/>
                </a:lnTo>
                <a:lnTo>
                  <a:pt x="3436151"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1139696" y="9123774"/>
            <a:ext cx="5863057" cy="4114800"/>
          </a:xfrm>
          <a:custGeom>
            <a:avLst/>
            <a:gdLst/>
            <a:ahLst/>
            <a:cxnLst/>
            <a:rect l="l" t="t" r="r" b="b"/>
            <a:pathLst>
              <a:path w="5863057" h="4114800">
                <a:moveTo>
                  <a:pt x="0" y="0"/>
                </a:moveTo>
                <a:lnTo>
                  <a:pt x="5863057" y="0"/>
                </a:lnTo>
                <a:lnTo>
                  <a:pt x="5863057"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TextBox 6"/>
          <p:cNvSpPr txBox="1"/>
          <p:nvPr/>
        </p:nvSpPr>
        <p:spPr>
          <a:xfrm>
            <a:off x="838245" y="5448300"/>
            <a:ext cx="8610600" cy="2769989"/>
          </a:xfrm>
          <a:prstGeom prst="rect">
            <a:avLst/>
          </a:prstGeom>
        </p:spPr>
        <p:txBody>
          <a:bodyPr wrap="square" lIns="0" tIns="0" rIns="0" bIns="0" rtlCol="0" anchor="t">
            <a:spAutoFit/>
          </a:bodyPr>
          <a:lstStyle/>
          <a:p>
            <a:pPr algn="just"/>
            <a:r>
              <a:rPr lang="en-US" sz="6000">
                <a:latin typeface="Times New Roman" panose="02020603050405020304" pitchFamily="18" charset="0"/>
                <a:cs typeface="Times New Roman" panose="02020603050405020304" pitchFamily="18" charset="0"/>
              </a:rPr>
              <a:t>- </a:t>
            </a:r>
            <a:r>
              <a:rPr lang="en-US" sz="6000" b="1">
                <a:latin typeface="Times New Roman" panose="02020603050405020304" pitchFamily="18" charset="0"/>
                <a:cs typeface="Times New Roman" panose="02020603050405020304" pitchFamily="18" charset="0"/>
              </a:rPr>
              <a:t>Lời giới </a:t>
            </a:r>
            <a:r>
              <a:rPr lang="en-US" sz="6000" b="1" smtClean="0">
                <a:latin typeface="Times New Roman" panose="02020603050405020304" pitchFamily="18" charset="0"/>
                <a:cs typeface="Times New Roman" panose="02020603050405020304" pitchFamily="18" charset="0"/>
              </a:rPr>
              <a:t>thiệu: </a:t>
            </a:r>
            <a:r>
              <a:rPr lang="en-US" sz="6000">
                <a:latin typeface="Times New Roman" panose="02020603050405020304" pitchFamily="18" charset="0"/>
                <a:cs typeface="Times New Roman" panose="02020603050405020304" pitchFamily="18" charset="0"/>
              </a:rPr>
              <a:t>Con nhà giàu, ít học, đa nghi, đối với vợ phòng ngừa quá mức.</a:t>
            </a:r>
            <a:endParaRPr lang="en-GB" sz="6000">
              <a:latin typeface="Times New Roman" panose="02020603050405020304" pitchFamily="18" charset="0"/>
              <a:cs typeface="Times New Roman" panose="02020603050405020304" pitchFamily="18" charset="0"/>
            </a:endParaRPr>
          </a:p>
        </p:txBody>
      </p:sp>
      <p:pic>
        <p:nvPicPr>
          <p:cNvPr id="7" name="Hình ảnh 6"/>
          <p:cNvPicPr>
            <a:picLocks noChangeAspect="1"/>
          </p:cNvPicPr>
          <p:nvPr/>
        </p:nvPicPr>
        <p:blipFill>
          <a:blip r:embed="rId8">
            <a:extLst>
              <a:ext uri="{28A0092B-C50C-407E-A947-70E740481C1C}">
                <a14:useLocalDpi xmlns:a14="http://schemas.microsoft.com/office/drawing/2010/main" val="0"/>
              </a:ext>
            </a:extLst>
          </a:blip>
          <a:srcRect l="10899" r="1300" b="-2"/>
          <a:stretch>
            <a:fillRect/>
          </a:stretch>
        </p:blipFill>
        <p:spPr bwMode="auto">
          <a:xfrm>
            <a:off x="10125064" y="4533900"/>
            <a:ext cx="4495800" cy="512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296361" y="-163516"/>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 xmlns:asvg="http://schemas.microsoft.com/office/drawing/2016/SVG/main" r:embed="rId3"/>
                </a:ext>
              </a:extLst>
            </a:blip>
            <a:stretch>
              <a:fillRect l="-26711"/>
            </a:stretch>
          </a:blipFill>
        </p:spPr>
      </p:sp>
      <p:sp>
        <p:nvSpPr>
          <p:cNvPr id="3" name="Freeform 3"/>
          <p:cNvSpPr/>
          <p:nvPr/>
        </p:nvSpPr>
        <p:spPr>
          <a:xfrm>
            <a:off x="4270420" y="3334991"/>
            <a:ext cx="4325592" cy="4114800"/>
          </a:xfrm>
          <a:custGeom>
            <a:avLst/>
            <a:gdLst/>
            <a:ahLst/>
            <a:cxnLst/>
            <a:rect l="l" t="t" r="r" b="b"/>
            <a:pathLst>
              <a:path w="3972652" h="4114800">
                <a:moveTo>
                  <a:pt x="0" y="0"/>
                </a:moveTo>
                <a:lnTo>
                  <a:pt x="3972653" y="0"/>
                </a:lnTo>
                <a:lnTo>
                  <a:pt x="3972653"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8596011" y="5295900"/>
            <a:ext cx="4597349" cy="4463349"/>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13286647" y="2628900"/>
            <a:ext cx="4585241" cy="4820891"/>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6"/>
          <p:cNvSpPr/>
          <p:nvPr/>
        </p:nvSpPr>
        <p:spPr>
          <a:xfrm>
            <a:off x="14753074" y="-1135893"/>
            <a:ext cx="3991270" cy="4080295"/>
          </a:xfrm>
          <a:custGeom>
            <a:avLst/>
            <a:gdLst/>
            <a:ahLst/>
            <a:cxnLst/>
            <a:rect l="l" t="t" r="r" b="b"/>
            <a:pathLst>
              <a:path w="3991270" h="4080295">
                <a:moveTo>
                  <a:pt x="0" y="0"/>
                </a:moveTo>
                <a:lnTo>
                  <a:pt x="3991270" y="0"/>
                </a:lnTo>
                <a:lnTo>
                  <a:pt x="3991270" y="4080295"/>
                </a:lnTo>
                <a:lnTo>
                  <a:pt x="0" y="408029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13" name="Group 13"/>
          <p:cNvGrpSpPr/>
          <p:nvPr/>
        </p:nvGrpSpPr>
        <p:grpSpPr>
          <a:xfrm>
            <a:off x="5759216" y="6706787"/>
            <a:ext cx="995062" cy="995062"/>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C3C26"/>
            </a:solidFill>
          </p:spPr>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6" name="TextBox 16"/>
          <p:cNvSpPr txBox="1"/>
          <p:nvPr/>
        </p:nvSpPr>
        <p:spPr>
          <a:xfrm>
            <a:off x="3587228" y="414577"/>
            <a:ext cx="8981436" cy="2462213"/>
          </a:xfrm>
          <a:prstGeom prst="rect">
            <a:avLst/>
          </a:prstGeom>
        </p:spPr>
        <p:txBody>
          <a:bodyPr lIns="0" tIns="0" rIns="0" bIns="0" rtlCol="0" anchor="t">
            <a:spAutoFit/>
          </a:bodyPr>
          <a:lstStyle/>
          <a:p>
            <a:pPr algn="ctr"/>
            <a:r>
              <a:rPr lang="en-US" sz="8000" b="1">
                <a:latin typeface="Times New Roman" panose="02020603050405020304" pitchFamily="18" charset="0"/>
                <a:cs typeface="Times New Roman" panose="02020603050405020304" pitchFamily="18" charset="0"/>
              </a:rPr>
              <a:t>Trương Sinh trở về sau 3 năm đi lính</a:t>
            </a:r>
            <a:endParaRPr lang="en-US" sz="8000" b="1">
              <a:solidFill>
                <a:srgbClr val="000000"/>
              </a:solidFill>
              <a:latin typeface="Times New Roman" panose="02020603050405020304" pitchFamily="18" charset="0"/>
              <a:cs typeface="Times New Roman" panose="02020603050405020304" pitchFamily="18" charset="0"/>
            </a:endParaRPr>
          </a:p>
        </p:txBody>
      </p:sp>
      <p:grpSp>
        <p:nvGrpSpPr>
          <p:cNvPr id="17" name="Group 17"/>
          <p:cNvGrpSpPr/>
          <p:nvPr/>
        </p:nvGrpSpPr>
        <p:grpSpPr>
          <a:xfrm>
            <a:off x="10084807" y="9007372"/>
            <a:ext cx="995062" cy="995062"/>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C3C26"/>
            </a:solidFill>
          </p:spPr>
        </p:sp>
        <p:sp>
          <p:nvSpPr>
            <p:cNvPr id="19" name="TextBox 19"/>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20" name="Group 20"/>
          <p:cNvGrpSpPr/>
          <p:nvPr/>
        </p:nvGrpSpPr>
        <p:grpSpPr>
          <a:xfrm>
            <a:off x="15128381" y="7111031"/>
            <a:ext cx="995062" cy="995062"/>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C3C26"/>
            </a:solidFill>
          </p:spPr>
        </p:sp>
        <p:sp>
          <p:nvSpPr>
            <p:cNvPr id="22" name="TextBox 22"/>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23" name="Rectangle 22"/>
          <p:cNvSpPr/>
          <p:nvPr/>
        </p:nvSpPr>
        <p:spPr>
          <a:xfrm>
            <a:off x="4418493" y="3562446"/>
            <a:ext cx="4084232" cy="3170099"/>
          </a:xfrm>
          <a:prstGeom prst="rect">
            <a:avLst/>
          </a:prstGeom>
        </p:spPr>
        <p:txBody>
          <a:bodyPr wrap="square">
            <a:spAutoFit/>
          </a:bodyPr>
          <a:lstStyle/>
          <a:p>
            <a:pPr algn="just"/>
            <a:r>
              <a:rPr lang="en-US" sz="4000" kern="100">
                <a:solidFill>
                  <a:srgbClr val="0D0D0D"/>
                </a:solidFill>
                <a:latin typeface="Times New Roman" panose="02020603050405020304" pitchFamily="18" charset="0"/>
                <a:ea typeface="Calibri" panose="020F0502020204030204" pitchFamily="34" charset="0"/>
              </a:rPr>
              <a:t>Tâm trạng nặng nề, không vui: “</a:t>
            </a:r>
            <a:r>
              <a:rPr lang="en-US" sz="4000" i="1" kern="100">
                <a:solidFill>
                  <a:srgbClr val="0D0D0D"/>
                </a:solidFill>
                <a:latin typeface="Times New Roman" panose="02020603050405020304" pitchFamily="18" charset="0"/>
                <a:ea typeface="Calibri" panose="020F0502020204030204" pitchFamily="34" charset="0"/>
              </a:rPr>
              <a:t>Cha về, bà đã mất, lòng cha buồn khổ lắm rồi”</a:t>
            </a:r>
            <a:r>
              <a:rPr lang="en-US" sz="4000" kern="100">
                <a:solidFill>
                  <a:srgbClr val="0D0D0D"/>
                </a:solidFill>
                <a:latin typeface="Times New Roman" panose="02020603050405020304" pitchFamily="18" charset="0"/>
                <a:ea typeface="Calibri" panose="020F0502020204030204" pitchFamily="34" charset="0"/>
              </a:rPr>
              <a:t>.</a:t>
            </a:r>
            <a:endParaRPr lang="en-GB" sz="4000"/>
          </a:p>
        </p:txBody>
      </p:sp>
      <p:sp>
        <p:nvSpPr>
          <p:cNvPr id="24" name="Rectangle 23"/>
          <p:cNvSpPr/>
          <p:nvPr/>
        </p:nvSpPr>
        <p:spPr>
          <a:xfrm>
            <a:off x="8890350" y="5634748"/>
            <a:ext cx="3931870" cy="3170099"/>
          </a:xfrm>
          <a:prstGeom prst="rect">
            <a:avLst/>
          </a:prstGeom>
        </p:spPr>
        <p:txBody>
          <a:bodyPr wrap="square">
            <a:spAutoFit/>
          </a:bodyPr>
          <a:lstStyle/>
          <a:p>
            <a:pPr algn="just"/>
            <a:r>
              <a:rPr lang="en-US" sz="4000" kern="100">
                <a:solidFill>
                  <a:srgbClr val="0D0D0D"/>
                </a:solidFill>
                <a:latin typeface="Times New Roman" panose="02020603050405020304" pitchFamily="18" charset="0"/>
                <a:ea typeface="Calibri" panose="020F0502020204030204" pitchFamily="34" charset="0"/>
              </a:rPr>
              <a:t>Thái độ khi nghe lời bé Đản nói: ngạc nhiên </a:t>
            </a:r>
            <a:r>
              <a:rPr lang="en-US" sz="4000" kern="100">
                <a:solidFill>
                  <a:srgbClr val="0D0D0D"/>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4000" kern="100">
                <a:solidFill>
                  <a:srgbClr val="0D0D0D"/>
                </a:solidFill>
                <a:latin typeface="Times New Roman" panose="02020603050405020304" pitchFamily="18" charset="0"/>
                <a:ea typeface="Calibri" panose="020F0502020204030204" pitchFamily="34" charset="0"/>
              </a:rPr>
              <a:t> gạn hỏi </a:t>
            </a:r>
            <a:r>
              <a:rPr lang="en-US" sz="4000" kern="100">
                <a:solidFill>
                  <a:srgbClr val="0D0D0D"/>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4000" kern="100">
                <a:solidFill>
                  <a:srgbClr val="0D0D0D"/>
                </a:solidFill>
                <a:latin typeface="Times New Roman" panose="02020603050405020304" pitchFamily="18" charset="0"/>
                <a:ea typeface="Calibri" panose="020F0502020204030204" pitchFamily="34" charset="0"/>
              </a:rPr>
              <a:t> đinh ninh là vợ hư.</a:t>
            </a:r>
            <a:endParaRPr lang="en-GB" sz="4000"/>
          </a:p>
        </p:txBody>
      </p:sp>
      <p:sp>
        <p:nvSpPr>
          <p:cNvPr id="25" name="Rectangle 24"/>
          <p:cNvSpPr/>
          <p:nvPr/>
        </p:nvSpPr>
        <p:spPr>
          <a:xfrm>
            <a:off x="13487697" y="2944402"/>
            <a:ext cx="4025157" cy="4401205"/>
          </a:xfrm>
          <a:prstGeom prst="rect">
            <a:avLst/>
          </a:prstGeom>
        </p:spPr>
        <p:txBody>
          <a:bodyPr wrap="square">
            <a:spAutoFit/>
          </a:bodyPr>
          <a:lstStyle/>
          <a:p>
            <a:pPr algn="just"/>
            <a:r>
              <a:rPr lang="en-US" sz="4000" kern="100">
                <a:solidFill>
                  <a:srgbClr val="0D0D0D"/>
                </a:solidFill>
                <a:latin typeface="Times New Roman" panose="02020603050405020304" pitchFamily="18" charset="0"/>
                <a:ea typeface="Calibri" panose="020F0502020204030204" pitchFamily="34" charset="0"/>
              </a:rPr>
              <a:t>Hành động vũ phu: la um lên cho hả giận </a:t>
            </a:r>
            <a:r>
              <a:rPr lang="en-US" sz="4000" kern="100">
                <a:solidFill>
                  <a:srgbClr val="0D0D0D"/>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4000" kern="100">
                <a:solidFill>
                  <a:srgbClr val="0D0D0D"/>
                </a:solidFill>
                <a:latin typeface="Times New Roman" panose="02020603050405020304" pitchFamily="18" charset="0"/>
                <a:ea typeface="Calibri" panose="020F0502020204030204" pitchFamily="34" charset="0"/>
              </a:rPr>
              <a:t> không tin lời vợ phân trần </a:t>
            </a:r>
            <a:r>
              <a:rPr lang="en-US" sz="4000" kern="100">
                <a:solidFill>
                  <a:srgbClr val="0D0D0D"/>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4000" kern="100">
                <a:solidFill>
                  <a:srgbClr val="0D0D0D"/>
                </a:solidFill>
                <a:latin typeface="Times New Roman" panose="02020603050405020304" pitchFamily="18" charset="0"/>
                <a:ea typeface="Calibri" panose="020F0502020204030204" pitchFamily="34" charset="0"/>
              </a:rPr>
              <a:t> mắng nhiếc nàng </a:t>
            </a:r>
            <a:r>
              <a:rPr lang="en-US" sz="4000" kern="100">
                <a:solidFill>
                  <a:srgbClr val="0D0D0D"/>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4000" kern="100">
                <a:solidFill>
                  <a:srgbClr val="0D0D0D"/>
                </a:solidFill>
                <a:latin typeface="Times New Roman" panose="02020603050405020304" pitchFamily="18" charset="0"/>
                <a:ea typeface="Calibri" panose="020F0502020204030204" pitchFamily="34" charset="0"/>
              </a:rPr>
              <a:t> đánh đuổi đi.</a:t>
            </a:r>
            <a:endParaRPr lang="en-GB" sz="4000"/>
          </a:p>
        </p:txBody>
      </p:sp>
      <p:pic>
        <p:nvPicPr>
          <p:cNvPr id="26" name="Hình ảnh 14" descr="Ảnh có chứa ngoài trời, bầu trời, nước, người&#10;&#10;Mô tả được tạo tự động"/>
          <p:cNvPicPr>
            <a:picLocks noChangeAspect="1"/>
          </p:cNvPicPr>
          <p:nvPr/>
        </p:nvPicPr>
        <p:blipFill>
          <a:blip r:embed="rId8">
            <a:extLst>
              <a:ext uri="{28A0092B-C50C-407E-A947-70E740481C1C}">
                <a14:useLocalDpi xmlns:a14="http://schemas.microsoft.com/office/drawing/2010/main" val="0"/>
              </a:ext>
            </a:extLst>
          </a:blip>
          <a:srcRect r="12199" b="-2"/>
          <a:stretch>
            <a:fillRect/>
          </a:stretch>
        </p:blipFill>
        <p:spPr bwMode="auto">
          <a:xfrm>
            <a:off x="412661" y="4381500"/>
            <a:ext cx="3538021" cy="40275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785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circle(in)">
                                      <p:cBhvr>
                                        <p:cTn id="29"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3" grpId="0"/>
      <p:bldP spid="24" grpId="0"/>
      <p:bldP spid="2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TextBox 2"/>
          <p:cNvSpPr txBox="1"/>
          <p:nvPr/>
        </p:nvSpPr>
        <p:spPr>
          <a:xfrm>
            <a:off x="4343400" y="369935"/>
            <a:ext cx="8991600" cy="2031325"/>
          </a:xfrm>
          <a:prstGeom prst="rect">
            <a:avLst/>
          </a:prstGeom>
        </p:spPr>
        <p:txBody>
          <a:bodyPr wrap="square" lIns="0" tIns="0" rIns="0" bIns="0" rtlCol="0" anchor="t">
            <a:spAutoFit/>
          </a:bodyPr>
          <a:lstStyle/>
          <a:p>
            <a:pPr algn="ctr"/>
            <a:r>
              <a:rPr lang="en-US" sz="6600" b="1">
                <a:latin typeface="Times New Roman" panose="02020603050405020304" pitchFamily="18" charset="0"/>
                <a:cs typeface="Times New Roman" panose="02020603050405020304" pitchFamily="18" charset="0"/>
              </a:rPr>
              <a:t>4. Không gian, thời gian; các yếu tố kì ảo</a:t>
            </a:r>
            <a:endParaRPr lang="en-GB" sz="6600">
              <a:latin typeface="Times New Roman" panose="02020603050405020304" pitchFamily="18" charset="0"/>
              <a:cs typeface="Times New Roman" panose="02020603050405020304" pitchFamily="18" charset="0"/>
            </a:endParaRPr>
          </a:p>
        </p:txBody>
      </p:sp>
      <p:sp>
        <p:nvSpPr>
          <p:cNvPr id="3" name="Freeform 3"/>
          <p:cNvSpPr/>
          <p:nvPr/>
        </p:nvSpPr>
        <p:spPr>
          <a:xfrm>
            <a:off x="14640151" y="-163516"/>
            <a:ext cx="6213843" cy="10614032"/>
          </a:xfrm>
          <a:custGeom>
            <a:avLst/>
            <a:gdLst/>
            <a:ahLst/>
            <a:cxnLst/>
            <a:rect l="l" t="t" r="r" b="b"/>
            <a:pathLst>
              <a:path w="6213843" h="10614032">
                <a:moveTo>
                  <a:pt x="0" y="0"/>
                </a:moveTo>
                <a:lnTo>
                  <a:pt x="6213843" y="0"/>
                </a:lnTo>
                <a:lnTo>
                  <a:pt x="6213843" y="10614032"/>
                </a:lnTo>
                <a:lnTo>
                  <a:pt x="0" y="10614032"/>
                </a:lnTo>
                <a:lnTo>
                  <a:pt x="0" y="0"/>
                </a:lnTo>
                <a:close/>
              </a:path>
            </a:pathLst>
          </a:custGeom>
          <a:blipFill>
            <a:blip r:embed="rId2">
              <a:extLst>
                <a:ext uri="{96DAC541-7B7A-43D3-8B79-37D633B846F1}">
                  <asvg:svgBlip xmlns="" xmlns:asvg="http://schemas.microsoft.com/office/drawing/2016/SVG/main" r:embed="rId3"/>
                </a:ext>
              </a:extLst>
            </a:blip>
            <a:stretch>
              <a:fillRect l="-26711"/>
            </a:stretch>
          </a:blipFill>
        </p:spPr>
      </p:sp>
      <p:sp>
        <p:nvSpPr>
          <p:cNvPr id="4" name="Freeform 4"/>
          <p:cNvSpPr/>
          <p:nvPr/>
        </p:nvSpPr>
        <p:spPr>
          <a:xfrm>
            <a:off x="383767" y="2603277"/>
            <a:ext cx="14256384" cy="7215029"/>
          </a:xfrm>
          <a:custGeom>
            <a:avLst/>
            <a:gdLst/>
            <a:ahLst/>
            <a:cxnLst/>
            <a:rect l="l" t="t" r="r" b="b"/>
            <a:pathLst>
              <a:path w="14256384" h="6376492">
                <a:moveTo>
                  <a:pt x="0" y="0"/>
                </a:moveTo>
                <a:lnTo>
                  <a:pt x="14256384" y="0"/>
                </a:lnTo>
                <a:lnTo>
                  <a:pt x="14256384" y="6376491"/>
                </a:lnTo>
                <a:lnTo>
                  <a:pt x="0" y="637649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5" name="Group 5"/>
          <p:cNvGrpSpPr/>
          <p:nvPr/>
        </p:nvGrpSpPr>
        <p:grpSpPr>
          <a:xfrm>
            <a:off x="749158" y="3009900"/>
            <a:ext cx="13525603" cy="6407602"/>
            <a:chOff x="0" y="0"/>
            <a:chExt cx="3562299" cy="1468283"/>
          </a:xfrm>
        </p:grpSpPr>
        <p:sp>
          <p:nvSpPr>
            <p:cNvPr id="6" name="Freeform 6"/>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sp>
        <p:sp>
          <p:nvSpPr>
            <p:cNvPr id="7" name="TextBox 7"/>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8" name="Freeform 8"/>
          <p:cNvSpPr/>
          <p:nvPr/>
        </p:nvSpPr>
        <p:spPr>
          <a:xfrm flipV="1">
            <a:off x="0" y="0"/>
            <a:ext cx="3733800" cy="2603277"/>
          </a:xfrm>
          <a:custGeom>
            <a:avLst/>
            <a:gdLst/>
            <a:ahLst/>
            <a:cxnLst/>
            <a:rect l="l" t="t" r="r" b="b"/>
            <a:pathLst>
              <a:path w="4776841" h="4238361">
                <a:moveTo>
                  <a:pt x="0" y="4238361"/>
                </a:moveTo>
                <a:lnTo>
                  <a:pt x="4776841" y="4238361"/>
                </a:lnTo>
                <a:lnTo>
                  <a:pt x="4776841" y="0"/>
                </a:lnTo>
                <a:lnTo>
                  <a:pt x="0" y="0"/>
                </a:lnTo>
                <a:lnTo>
                  <a:pt x="0" y="4238361"/>
                </a:lnTo>
                <a:close/>
              </a:path>
            </a:pathLst>
          </a:custGeom>
          <a:blipFill>
            <a:blip r:embed="rId6">
              <a:extLst>
                <a:ext uri="{96DAC541-7B7A-43D3-8B79-37D633B846F1}">
                  <asvg:svgBlip xmlns="" xmlns:asvg="http://schemas.microsoft.com/office/drawing/2016/SVG/main" r:embed="rId7"/>
                </a:ext>
              </a:extLst>
            </a:blip>
            <a:stretch>
              <a:fillRect/>
            </a:stretch>
          </a:blipFill>
        </p:spPr>
      </p:sp>
      <p:graphicFrame>
        <p:nvGraphicFramePr>
          <p:cNvPr id="10" name="Table 9"/>
          <p:cNvGraphicFramePr>
            <a:graphicFrameLocks noGrp="1"/>
          </p:cNvGraphicFramePr>
          <p:nvPr>
            <p:extLst>
              <p:ext uri="{D42A27DB-BD31-4B8C-83A1-F6EECF244321}">
                <p14:modId xmlns:p14="http://schemas.microsoft.com/office/powerpoint/2010/main" val="812073254"/>
              </p:ext>
            </p:extLst>
          </p:nvPr>
        </p:nvGraphicFramePr>
        <p:xfrm>
          <a:off x="914400" y="3103635"/>
          <a:ext cx="13258800" cy="6096000"/>
        </p:xfrm>
        <a:graphic>
          <a:graphicData uri="http://schemas.openxmlformats.org/drawingml/2006/table">
            <a:tbl>
              <a:tblPr firstRow="1" firstCol="1" bandRow="1"/>
              <a:tblGrid>
                <a:gridCol w="13258800">
                  <a:extLst>
                    <a:ext uri="{9D8B030D-6E8A-4147-A177-3AD203B41FA5}">
                      <a16:colId xmlns:a16="http://schemas.microsoft.com/office/drawing/2014/main" val="20000"/>
                    </a:ext>
                  </a:extLst>
                </a:gridCol>
              </a:tblGrid>
              <a:tr h="0">
                <a:tc>
                  <a:txBody>
                    <a:bodyPr/>
                    <a:lstStyle/>
                    <a:p>
                      <a:pPr algn="ctr">
                        <a:lnSpc>
                          <a:spcPct val="100000"/>
                        </a:lnSpc>
                        <a:spcAft>
                          <a:spcPts val="0"/>
                        </a:spcAft>
                        <a:tabLst>
                          <a:tab pos="1386840" algn="l"/>
                        </a:tabLst>
                      </a:pPr>
                      <a:r>
                        <a:rPr lang="en-US" sz="4000" b="1">
                          <a:solidFill>
                            <a:srgbClr val="0D0D0D"/>
                          </a:solidFill>
                          <a:effectLst/>
                          <a:latin typeface="Times New Roman" panose="02020603050405020304" pitchFamily="18" charset="0"/>
                          <a:ea typeface="MS Mincho"/>
                          <a:cs typeface="Times New Roman" panose="02020603050405020304" pitchFamily="18" charset="0"/>
                        </a:rPr>
                        <a:t>PHT:  Tìm hiểu </a:t>
                      </a:r>
                      <a:r>
                        <a:rPr lang="en-US" sz="4000" b="1">
                          <a:effectLst/>
                          <a:latin typeface="Times New Roman" panose="02020603050405020304" pitchFamily="18" charset="0"/>
                          <a:ea typeface="Calibri" panose="020F0502020204030204" pitchFamily="34" charset="0"/>
                          <a:cs typeface="Times New Roman" panose="02020603050405020304" pitchFamily="18" charset="0"/>
                        </a:rPr>
                        <a:t>không gian, thời gian trong truyện, các yếu tố kì ảo</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0"/>
                  </a:ext>
                </a:extLst>
              </a:tr>
              <a:tr h="0">
                <a:tc>
                  <a:txBody>
                    <a:bodyPr/>
                    <a:lstStyle/>
                    <a:p>
                      <a:pPr algn="just">
                        <a:lnSpc>
                          <a:spcPct val="100000"/>
                        </a:lnSpc>
                        <a:spcAft>
                          <a:spcPts val="0"/>
                        </a:spcAft>
                        <a:tabLst>
                          <a:tab pos="1386840" algn="l"/>
                        </a:tabLst>
                      </a:pPr>
                      <a:r>
                        <a:rPr lang="en-US" sz="4000" b="1">
                          <a:solidFill>
                            <a:srgbClr val="0D0D0D"/>
                          </a:solidFill>
                          <a:effectLst/>
                          <a:latin typeface="Times New Roman" panose="02020603050405020304" pitchFamily="18" charset="0"/>
                          <a:ea typeface="MS Mincho"/>
                          <a:cs typeface="Times New Roman" panose="02020603050405020304" pitchFamily="18" charset="0"/>
                        </a:rPr>
                        <a:t>Yêu cầu: Đọc phần 3 của VB và làm rõ những vấn đề sau: </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tabLst>
                          <a:tab pos="1386840" algn="l"/>
                        </a:tabLst>
                      </a:pPr>
                      <a:r>
                        <a:rPr lang="en-US" sz="4000">
                          <a:solidFill>
                            <a:srgbClr val="0D0D0D"/>
                          </a:solidFill>
                          <a:effectLst/>
                          <a:latin typeface="Times New Roman" panose="02020603050405020304" pitchFamily="18" charset="0"/>
                          <a:ea typeface="MS Mincho"/>
                          <a:cs typeface="Times New Roman" panose="02020603050405020304" pitchFamily="18" charset="0"/>
                        </a:rPr>
                        <a:t>1. Trong tác phẩm, nhân vật Phan Lang được khắc họa ở những không gian nào? Nhân vật Phan Lang có vai trò gì trong truyện?</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tabLst>
                          <a:tab pos="1386840" algn="l"/>
                        </a:tabLst>
                      </a:pPr>
                      <a:r>
                        <a:rPr lang="en-US" sz="4000">
                          <a:solidFill>
                            <a:srgbClr val="0D0D0D"/>
                          </a:solidFill>
                          <a:effectLst/>
                          <a:latin typeface="Times New Roman" panose="02020603050405020304" pitchFamily="18" charset="0"/>
                          <a:ea typeface="MS Mincho"/>
                          <a:cs typeface="Times New Roman" panose="02020603050405020304" pitchFamily="18" charset="0"/>
                        </a:rPr>
                        <a:t>2. Chỉ ra các yếu tố kì ảo được tác giả sử dụng trong truyện và nêu tác dụng của các yếu tố ấy.</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tabLst>
                          <a:tab pos="1386840" algn="l"/>
                        </a:tabLst>
                      </a:pPr>
                      <a:r>
                        <a:rPr lang="en-US" sz="4000">
                          <a:solidFill>
                            <a:srgbClr val="0D0D0D"/>
                          </a:solidFill>
                          <a:effectLst/>
                          <a:latin typeface="Times New Roman" panose="02020603050405020304" pitchFamily="18" charset="0"/>
                          <a:ea typeface="MS Mincho"/>
                          <a:cs typeface="Times New Roman" panose="02020603050405020304" pitchFamily="18" charset="0"/>
                        </a:rPr>
                        <a:t>3. Theo em, đoạn kết truyện  miêu tả cảnh Vũ Nương hiện về khi Trương Sinh lập đàn giải oan mang màu sắc kì ảo có tác dụng gì trong việc thể hiện chủ đề của tác phẩm?</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292502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3" name="Freeform 3"/>
          <p:cNvSpPr/>
          <p:nvPr/>
        </p:nvSpPr>
        <p:spPr>
          <a:xfrm>
            <a:off x="11629072" y="4221805"/>
            <a:ext cx="11260456" cy="3512495"/>
          </a:xfrm>
          <a:custGeom>
            <a:avLst/>
            <a:gdLst/>
            <a:ahLst/>
            <a:cxnLst/>
            <a:rect l="l" t="t" r="r" b="b"/>
            <a:pathLst>
              <a:path w="11260456" h="5036495">
                <a:moveTo>
                  <a:pt x="0" y="0"/>
                </a:moveTo>
                <a:lnTo>
                  <a:pt x="11260456" y="0"/>
                </a:lnTo>
                <a:lnTo>
                  <a:pt x="11260456" y="5036495"/>
                </a:lnTo>
                <a:lnTo>
                  <a:pt x="0" y="5036495"/>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grpSp>
        <p:nvGrpSpPr>
          <p:cNvPr id="4" name="Group 4"/>
          <p:cNvGrpSpPr/>
          <p:nvPr/>
        </p:nvGrpSpPr>
        <p:grpSpPr>
          <a:xfrm>
            <a:off x="11917677" y="4538381"/>
            <a:ext cx="10683246" cy="2814919"/>
            <a:chOff x="0" y="0"/>
            <a:chExt cx="3562299" cy="1468283"/>
          </a:xfrm>
        </p:grpSpPr>
        <p:sp>
          <p:nvSpPr>
            <p:cNvPr id="5" name="Freeform 5"/>
            <p:cNvSpPr/>
            <p:nvPr/>
          </p:nvSpPr>
          <p:spPr>
            <a:xfrm>
              <a:off x="0" y="0"/>
              <a:ext cx="3562299" cy="1468283"/>
            </a:xfrm>
            <a:custGeom>
              <a:avLst/>
              <a:gdLst/>
              <a:ahLst/>
              <a:cxnLst/>
              <a:rect l="l" t="t" r="r" b="b"/>
              <a:pathLst>
                <a:path w="3562299" h="1468283">
                  <a:moveTo>
                    <a:pt x="55076" y="0"/>
                  </a:moveTo>
                  <a:lnTo>
                    <a:pt x="3507223" y="0"/>
                  </a:lnTo>
                  <a:cubicBezTo>
                    <a:pt x="3537641" y="0"/>
                    <a:pt x="3562299" y="24658"/>
                    <a:pt x="3562299" y="55076"/>
                  </a:cubicBezTo>
                  <a:lnTo>
                    <a:pt x="3562299" y="1413207"/>
                  </a:lnTo>
                  <a:cubicBezTo>
                    <a:pt x="3562299" y="1427814"/>
                    <a:pt x="3556496" y="1441823"/>
                    <a:pt x="3546168" y="1452151"/>
                  </a:cubicBezTo>
                  <a:cubicBezTo>
                    <a:pt x="3535839" y="1462480"/>
                    <a:pt x="3521830" y="1468283"/>
                    <a:pt x="3507223" y="1468283"/>
                  </a:cubicBezTo>
                  <a:lnTo>
                    <a:pt x="55076" y="1468283"/>
                  </a:lnTo>
                  <a:cubicBezTo>
                    <a:pt x="24658" y="1468283"/>
                    <a:pt x="0" y="1443625"/>
                    <a:pt x="0" y="1413207"/>
                  </a:cubicBezTo>
                  <a:lnTo>
                    <a:pt x="0" y="55076"/>
                  </a:lnTo>
                  <a:cubicBezTo>
                    <a:pt x="0" y="24658"/>
                    <a:pt x="24658" y="0"/>
                    <a:pt x="55076" y="0"/>
                  </a:cubicBezTo>
                  <a:close/>
                </a:path>
              </a:pathLst>
            </a:custGeom>
            <a:solidFill>
              <a:srgbClr val="000000">
                <a:alpha val="0"/>
              </a:srgbClr>
            </a:solidFill>
            <a:ln w="38100" cap="rnd">
              <a:solidFill>
                <a:srgbClr val="AC3C26"/>
              </a:solidFill>
              <a:prstDash val="dash"/>
              <a:round/>
            </a:ln>
          </p:spPr>
        </p:sp>
        <p:sp>
          <p:nvSpPr>
            <p:cNvPr id="6" name="TextBox 6"/>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8" name="Freeform 8"/>
          <p:cNvSpPr/>
          <p:nvPr/>
        </p:nvSpPr>
        <p:spPr>
          <a:xfrm rot="-10800000" flipH="1">
            <a:off x="13116333" y="-195064"/>
            <a:ext cx="5503737" cy="4242881"/>
          </a:xfrm>
          <a:custGeom>
            <a:avLst/>
            <a:gdLst/>
            <a:ahLst/>
            <a:cxnLst/>
            <a:rect l="l" t="t" r="r" b="b"/>
            <a:pathLst>
              <a:path w="5503737" h="4242881">
                <a:moveTo>
                  <a:pt x="5503737" y="0"/>
                </a:moveTo>
                <a:lnTo>
                  <a:pt x="0" y="0"/>
                </a:lnTo>
                <a:lnTo>
                  <a:pt x="0" y="4242881"/>
                </a:lnTo>
                <a:lnTo>
                  <a:pt x="5503737" y="4242881"/>
                </a:lnTo>
                <a:lnTo>
                  <a:pt x="5503737" y="0"/>
                </a:lnTo>
                <a:close/>
              </a:path>
            </a:pathLst>
          </a:custGeom>
          <a:blipFill>
            <a:blip r:embed="rId6">
              <a:extLst>
                <a:ext uri="{96DAC541-7B7A-43D3-8B79-37D633B846F1}">
                  <asvg:svgBlip xmlns="" xmlns:asvg="http://schemas.microsoft.com/office/drawing/2016/SVG/main" r:embed="rId8"/>
                </a:ext>
              </a:extLst>
            </a:blip>
            <a:stretch>
              <a:fillRect/>
            </a:stretch>
          </a:blipFill>
        </p:spPr>
      </p:sp>
      <p:sp>
        <p:nvSpPr>
          <p:cNvPr id="10" name="TextBox 10"/>
          <p:cNvSpPr txBox="1"/>
          <p:nvPr/>
        </p:nvSpPr>
        <p:spPr>
          <a:xfrm>
            <a:off x="11931418" y="4792192"/>
            <a:ext cx="6014546" cy="2215991"/>
          </a:xfrm>
          <a:prstGeom prst="rect">
            <a:avLst/>
          </a:prstGeom>
        </p:spPr>
        <p:txBody>
          <a:bodyPr lIns="0" tIns="0" rIns="0" bIns="0" rtlCol="0" anchor="t">
            <a:spAutoFit/>
          </a:bodyPr>
          <a:lstStyle/>
          <a:p>
            <a:pPr algn="ctr"/>
            <a:r>
              <a:rPr lang="en-US" sz="7200" b="1">
                <a:latin typeface="Times New Roman" panose="02020603050405020304" pitchFamily="18" charset="0"/>
                <a:cs typeface="Times New Roman" panose="02020603050405020304" pitchFamily="18" charset="0"/>
              </a:rPr>
              <a:t>*Không gian, thời </a:t>
            </a:r>
            <a:r>
              <a:rPr lang="en-US" sz="7200" b="1" smtClean="0">
                <a:latin typeface="Times New Roman" panose="02020603050405020304" pitchFamily="18" charset="0"/>
                <a:cs typeface="Times New Roman" panose="02020603050405020304" pitchFamily="18" charset="0"/>
              </a:rPr>
              <a:t>gian</a:t>
            </a:r>
            <a:endParaRPr lang="en-GB" sz="7200">
              <a:latin typeface="Times New Roman" panose="02020603050405020304" pitchFamily="18" charset="0"/>
              <a:cs typeface="Times New Roman" panose="02020603050405020304" pitchFamily="18" charset="0"/>
            </a:endParaRPr>
          </a:p>
        </p:txBody>
      </p:sp>
      <p:pic>
        <p:nvPicPr>
          <p:cNvPr id="11" name="Picture 37" descr="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0" y="2412102"/>
            <a:ext cx="8307760" cy="428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reeform 2"/>
          <p:cNvSpPr/>
          <p:nvPr/>
        </p:nvSpPr>
        <p:spPr>
          <a:xfrm flipH="1">
            <a:off x="-2296361" y="-163516"/>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10">
              <a:extLst>
                <a:ext uri="{96DAC541-7B7A-43D3-8B79-37D633B846F1}">
                  <asvg:svgBlip xmlns="" xmlns:asvg="http://schemas.microsoft.com/office/drawing/2016/SVG/main" r:embed="rId3"/>
                </a:ext>
              </a:extLst>
            </a:blip>
            <a:stretch>
              <a:fillRect l="-26711"/>
            </a:stretch>
          </a:blipFill>
        </p:spPr>
      </p:sp>
    </p:spTree>
    <p:extLst>
      <p:ext uri="{BB962C8B-B14F-4D97-AF65-F5344CB8AC3E}">
        <p14:creationId xmlns:p14="http://schemas.microsoft.com/office/powerpoint/2010/main" val="3695925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4" name="TextBox 4"/>
          <p:cNvSpPr txBox="1"/>
          <p:nvPr/>
        </p:nvSpPr>
        <p:spPr>
          <a:xfrm>
            <a:off x="1700212" y="-79382"/>
            <a:ext cx="13297461" cy="1436291"/>
          </a:xfrm>
          <a:prstGeom prst="rect">
            <a:avLst/>
          </a:prstGeom>
        </p:spPr>
        <p:txBody>
          <a:bodyPr wrap="square" lIns="0" tIns="0" rIns="0" bIns="0" rtlCol="0" anchor="t">
            <a:spAutoFit/>
          </a:bodyPr>
          <a:lstStyle/>
          <a:p>
            <a:pPr algn="ctr">
              <a:lnSpc>
                <a:spcPts val="11200"/>
              </a:lnSpc>
            </a:pPr>
            <a:r>
              <a:rPr lang="en-US" sz="5400" b="1">
                <a:latin typeface="Times New Roman" panose="02020603050405020304" pitchFamily="18" charset="0"/>
                <a:cs typeface="Times New Roman" panose="02020603050405020304" pitchFamily="18" charset="0"/>
              </a:rPr>
              <a:t>*Tìm hiểu về các yếu tố kì ảo</a:t>
            </a:r>
            <a:endParaRPr lang="en-US" sz="5400">
              <a:solidFill>
                <a:srgbClr val="000000"/>
              </a:solidFill>
              <a:latin typeface="Times New Roman" panose="02020603050405020304" pitchFamily="18" charset="0"/>
              <a:cs typeface="Times New Roman" panose="02020603050405020304" pitchFamily="18" charset="0"/>
            </a:endParaRPr>
          </a:p>
        </p:txBody>
      </p:sp>
      <p:pic>
        <p:nvPicPr>
          <p:cNvPr id="18" name="1"/>
          <p:cNvPicPr>
            <a:picLocks noChangeAspect="1"/>
          </p:cNvPicPr>
          <p:nvPr>
            <p:custDataLst>
              <p:tags r:id="rId1"/>
            </p:custDataLst>
          </p:nvPr>
        </p:nvPicPr>
        <p:blipFill>
          <a:blip r:embed="rId10">
            <a:extLst>
              <a:ext uri="{28A0092B-C50C-407E-A947-70E740481C1C}">
                <a14:useLocalDpi xmlns:a14="http://schemas.microsoft.com/office/drawing/2010/main" val="0"/>
              </a:ext>
            </a:extLst>
          </a:blip>
          <a:srcRect l="2617" t="16710" r="20399" b="5278"/>
          <a:stretch>
            <a:fillRect/>
          </a:stretch>
        </p:blipFill>
        <p:spPr bwMode="auto">
          <a:xfrm rot="6794924">
            <a:off x="-32145" y="1427881"/>
            <a:ext cx="2262188" cy="196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19" name="1"/>
          <p:cNvSpPr/>
          <p:nvPr>
            <p:custDataLst>
              <p:tags r:id="rId2"/>
            </p:custDataLst>
          </p:nvPr>
        </p:nvSpPr>
        <p:spPr>
          <a:xfrm>
            <a:off x="759621" y="1793403"/>
            <a:ext cx="1785938" cy="1654970"/>
          </a:xfrm>
          <a:prstGeom prst="ellipse">
            <a:avLst/>
          </a:prstGeom>
          <a:ln w="28575">
            <a:solidFill>
              <a:srgbClr val="C1A43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7200" dirty="0">
                <a:solidFill>
                  <a:srgbClr val="FF0000"/>
                </a:solidFill>
                <a:latin typeface="Times New Roman" panose="02020603050405020304" pitchFamily="18" charset="0"/>
                <a:cs typeface="Times New Roman" panose="02020603050405020304" pitchFamily="18" charset="0"/>
              </a:rPr>
              <a:t>01</a:t>
            </a:r>
            <a:endParaRPr lang="zh-CN" altLang="en-US" sz="7200" dirty="0">
              <a:solidFill>
                <a:srgbClr val="FF0000"/>
              </a:solidFill>
              <a:latin typeface="Times New Roman" panose="02020603050405020304" pitchFamily="18" charset="0"/>
              <a:cs typeface="Times New Roman" panose="02020603050405020304" pitchFamily="18" charset="0"/>
            </a:endParaRPr>
          </a:p>
        </p:txBody>
      </p:sp>
      <p:pic>
        <p:nvPicPr>
          <p:cNvPr id="20" name="图片 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931320" y="1390972"/>
            <a:ext cx="10066886" cy="1358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a:spLocks noChangeArrowheads="1"/>
          </p:cNvSpPr>
          <p:nvPr/>
        </p:nvSpPr>
        <p:spPr bwMode="auto">
          <a:xfrm>
            <a:off x="3861716" y="1664246"/>
            <a:ext cx="820609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sz="4800">
                <a:latin typeface="Times New Roman" panose="02020603050405020304" pitchFamily="18" charset="0"/>
                <a:cs typeface="Times New Roman" panose="02020603050405020304" pitchFamily="18" charset="0"/>
              </a:rPr>
              <a:t>Phan Lang nằm mộng </a:t>
            </a:r>
            <a:r>
              <a:rPr lang="en-US" sz="4800">
                <a:latin typeface="Times New Roman" panose="02020603050405020304" pitchFamily="18" charset="0"/>
                <a:cs typeface="Times New Roman" panose="02020603050405020304" pitchFamily="18" charset="0"/>
                <a:sym typeface="Wingdings" panose="05000000000000000000" pitchFamily="2" charset="2"/>
              </a:rPr>
              <a:t></a:t>
            </a:r>
            <a:r>
              <a:rPr lang="en-US" sz="4800">
                <a:latin typeface="Times New Roman" panose="02020603050405020304" pitchFamily="18" charset="0"/>
                <a:cs typeface="Times New Roman" panose="02020603050405020304" pitchFamily="18" charset="0"/>
              </a:rPr>
              <a:t> thả rùa</a:t>
            </a:r>
            <a:endParaRPr lang="en-US" altLang="en-US" sz="4800">
              <a:solidFill>
                <a:srgbClr val="000000"/>
              </a:solidFill>
              <a:latin typeface="Times New Roman" panose="02020603050405020304" pitchFamily="18" charset="0"/>
              <a:ea typeface="方正清刻本悦宋简体" charset="-122"/>
              <a:cs typeface="Times New Roman" panose="02020603050405020304" pitchFamily="18" charset="0"/>
            </a:endParaRPr>
          </a:p>
        </p:txBody>
      </p:sp>
      <p:pic>
        <p:nvPicPr>
          <p:cNvPr id="22" name="图片 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863858" y="3047593"/>
            <a:ext cx="14031235" cy="2780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a:spLocks noChangeArrowheads="1"/>
          </p:cNvSpPr>
          <p:nvPr/>
        </p:nvSpPr>
        <p:spPr bwMode="auto">
          <a:xfrm>
            <a:off x="4933457" y="3295544"/>
            <a:ext cx="1211342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sz="4800">
                <a:latin typeface="Times New Roman" panose="02020603050405020304" pitchFamily="18" charset="0"/>
                <a:cs typeface="Times New Roman" panose="02020603050405020304" pitchFamily="18" charset="0"/>
              </a:rPr>
              <a:t>Phan lang lạc vào động rùa của Linh Phi được đãi yến, gặp Vũ Nương - được Linh phi rẽ rước đưa về dương thế.</a:t>
            </a:r>
            <a:endParaRPr lang="en-US" altLang="en-US" sz="4800">
              <a:solidFill>
                <a:srgbClr val="000000"/>
              </a:solidFill>
              <a:latin typeface="Times New Roman" panose="02020603050405020304" pitchFamily="18" charset="0"/>
              <a:ea typeface="方正清刻本悦宋简体" charset="-122"/>
              <a:cs typeface="Times New Roman" panose="02020603050405020304" pitchFamily="18" charset="0"/>
            </a:endParaRPr>
          </a:p>
        </p:txBody>
      </p:sp>
      <p:pic>
        <p:nvPicPr>
          <p:cNvPr id="24" name="1"/>
          <p:cNvPicPr>
            <a:picLocks noChangeAspect="1"/>
          </p:cNvPicPr>
          <p:nvPr>
            <p:custDataLst>
              <p:tags r:id="rId3"/>
            </p:custDataLst>
          </p:nvPr>
        </p:nvPicPr>
        <p:blipFill>
          <a:blip r:embed="rId10">
            <a:extLst>
              <a:ext uri="{28A0092B-C50C-407E-A947-70E740481C1C}">
                <a14:useLocalDpi xmlns:a14="http://schemas.microsoft.com/office/drawing/2010/main" val="0"/>
              </a:ext>
            </a:extLst>
          </a:blip>
          <a:srcRect l="2617" t="16710" r="20399" b="5278"/>
          <a:stretch>
            <a:fillRect/>
          </a:stretch>
        </p:blipFill>
        <p:spPr bwMode="auto">
          <a:xfrm rot="6794924">
            <a:off x="1166525" y="3468631"/>
            <a:ext cx="2259806"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25" name="1"/>
          <p:cNvSpPr/>
          <p:nvPr>
            <p:custDataLst>
              <p:tags r:id="rId4"/>
            </p:custDataLst>
          </p:nvPr>
        </p:nvSpPr>
        <p:spPr>
          <a:xfrm>
            <a:off x="2044016" y="3874633"/>
            <a:ext cx="1783556" cy="1654970"/>
          </a:xfrm>
          <a:prstGeom prst="ellipse">
            <a:avLst/>
          </a:prstGeom>
          <a:ln w="28575">
            <a:solidFill>
              <a:srgbClr val="C1A43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7200" dirty="0">
                <a:solidFill>
                  <a:srgbClr val="FF0000"/>
                </a:solidFill>
                <a:latin typeface="Times New Roman" panose="02020603050405020304" pitchFamily="18" charset="0"/>
                <a:cs typeface="Times New Roman" panose="02020603050405020304" pitchFamily="18" charset="0"/>
              </a:rPr>
              <a:t>02</a:t>
            </a:r>
            <a:endParaRPr lang="zh-CN" altLang="en-US" sz="7200" dirty="0">
              <a:solidFill>
                <a:srgbClr val="FF0000"/>
              </a:solidFill>
              <a:latin typeface="Times New Roman" panose="02020603050405020304" pitchFamily="18" charset="0"/>
              <a:cs typeface="Times New Roman" panose="02020603050405020304" pitchFamily="18" charset="0"/>
            </a:endParaRPr>
          </a:p>
        </p:txBody>
      </p:sp>
      <p:pic>
        <p:nvPicPr>
          <p:cNvPr id="26" name="图片 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863858" y="5851820"/>
            <a:ext cx="10461742" cy="2059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26"/>
          <p:cNvSpPr>
            <a:spLocks noChangeArrowheads="1"/>
          </p:cNvSpPr>
          <p:nvPr/>
        </p:nvSpPr>
        <p:spPr bwMode="auto">
          <a:xfrm>
            <a:off x="5156839" y="6074696"/>
            <a:ext cx="836771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sz="4800">
                <a:latin typeface="Times New Roman" panose="02020603050405020304" pitchFamily="18" charset="0"/>
                <a:cs typeface="Times New Roman" panose="02020603050405020304" pitchFamily="18" charset="0"/>
              </a:rPr>
              <a:t>Vũ Nương đưa trâm cho Phan Lang mang về cho Trương Sinh.</a:t>
            </a:r>
            <a:endParaRPr lang="en-US" altLang="en-US" sz="4800">
              <a:solidFill>
                <a:srgbClr val="000000"/>
              </a:solidFill>
              <a:latin typeface="Times New Roman" panose="02020603050405020304" pitchFamily="18" charset="0"/>
              <a:ea typeface="方正清刻本悦宋简体" charset="-122"/>
              <a:cs typeface="Times New Roman" panose="02020603050405020304" pitchFamily="18" charset="0"/>
            </a:endParaRPr>
          </a:p>
        </p:txBody>
      </p:sp>
      <p:pic>
        <p:nvPicPr>
          <p:cNvPr id="28" name="1"/>
          <p:cNvPicPr>
            <a:picLocks noChangeAspect="1"/>
          </p:cNvPicPr>
          <p:nvPr>
            <p:custDataLst>
              <p:tags r:id="rId5"/>
            </p:custDataLst>
          </p:nvPr>
        </p:nvPicPr>
        <p:blipFill>
          <a:blip r:embed="rId10">
            <a:extLst>
              <a:ext uri="{28A0092B-C50C-407E-A947-70E740481C1C}">
                <a14:useLocalDpi xmlns:a14="http://schemas.microsoft.com/office/drawing/2010/main" val="0"/>
              </a:ext>
            </a:extLst>
          </a:blip>
          <a:srcRect l="2617" t="16710" r="20399" b="5278"/>
          <a:stretch>
            <a:fillRect/>
          </a:stretch>
        </p:blipFill>
        <p:spPr bwMode="auto">
          <a:xfrm rot="6794924">
            <a:off x="70338" y="5611751"/>
            <a:ext cx="2262188" cy="196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29" name="1"/>
          <p:cNvSpPr/>
          <p:nvPr>
            <p:custDataLst>
              <p:tags r:id="rId6"/>
            </p:custDataLst>
          </p:nvPr>
        </p:nvSpPr>
        <p:spPr>
          <a:xfrm>
            <a:off x="947829" y="6032042"/>
            <a:ext cx="1783557" cy="1654968"/>
          </a:xfrm>
          <a:prstGeom prst="ellipse">
            <a:avLst/>
          </a:prstGeom>
          <a:ln w="28575">
            <a:solidFill>
              <a:srgbClr val="C1A43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7200" dirty="0">
                <a:solidFill>
                  <a:srgbClr val="FF0000"/>
                </a:solidFill>
                <a:latin typeface="Times New Roman" panose="02020603050405020304" pitchFamily="18" charset="0"/>
                <a:cs typeface="Times New Roman" panose="02020603050405020304" pitchFamily="18" charset="0"/>
              </a:rPr>
              <a:t>03</a:t>
            </a:r>
            <a:endParaRPr lang="zh-CN" altLang="en-US" sz="7200" dirty="0">
              <a:solidFill>
                <a:srgbClr val="FF0000"/>
              </a:solidFill>
              <a:latin typeface="Times New Roman" panose="02020603050405020304" pitchFamily="18" charset="0"/>
              <a:cs typeface="Times New Roman" panose="02020603050405020304" pitchFamily="18" charset="0"/>
            </a:endParaRPr>
          </a:p>
        </p:txBody>
      </p:sp>
      <p:pic>
        <p:nvPicPr>
          <p:cNvPr id="30" name="图片 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507742" y="8020991"/>
            <a:ext cx="13627858" cy="194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p:cNvSpPr>
            <a:spLocks noChangeArrowheads="1"/>
          </p:cNvSpPr>
          <p:nvPr/>
        </p:nvSpPr>
        <p:spPr bwMode="auto">
          <a:xfrm>
            <a:off x="5436650" y="8170593"/>
            <a:ext cx="1193694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sz="4800">
                <a:latin typeface="Times New Roman" panose="02020603050405020304" pitchFamily="18" charset="0"/>
                <a:cs typeface="Times New Roman" panose="02020603050405020304" pitchFamily="18" charset="0"/>
              </a:rPr>
              <a:t>Hình ảnh Vũ Nương hiện về khi Trương Sinh lập đàn giải oan trên bến Hoàng Giang</a:t>
            </a:r>
            <a:endParaRPr lang="en-US" altLang="en-US" sz="4800">
              <a:solidFill>
                <a:srgbClr val="000000"/>
              </a:solidFill>
              <a:latin typeface="Times New Roman" panose="02020603050405020304" pitchFamily="18" charset="0"/>
              <a:ea typeface="方正清刻本悦宋简体" charset="-122"/>
              <a:cs typeface="Times New Roman" panose="02020603050405020304" pitchFamily="18" charset="0"/>
            </a:endParaRPr>
          </a:p>
        </p:txBody>
      </p:sp>
      <p:pic>
        <p:nvPicPr>
          <p:cNvPr id="32" name="1"/>
          <p:cNvPicPr>
            <a:picLocks noChangeAspect="1"/>
          </p:cNvPicPr>
          <p:nvPr>
            <p:custDataLst>
              <p:tags r:id="rId7"/>
            </p:custDataLst>
          </p:nvPr>
        </p:nvPicPr>
        <p:blipFill>
          <a:blip r:embed="rId10">
            <a:extLst>
              <a:ext uri="{28A0092B-C50C-407E-A947-70E740481C1C}">
                <a14:useLocalDpi xmlns:a14="http://schemas.microsoft.com/office/drawing/2010/main" val="0"/>
              </a:ext>
            </a:extLst>
          </a:blip>
          <a:srcRect l="2617" t="16710" r="20399" b="5278"/>
          <a:stretch>
            <a:fillRect/>
          </a:stretch>
        </p:blipFill>
        <p:spPr bwMode="auto">
          <a:xfrm rot="6794924">
            <a:off x="1861208" y="7664994"/>
            <a:ext cx="2262188" cy="196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33" name="1"/>
          <p:cNvSpPr/>
          <p:nvPr>
            <p:custDataLst>
              <p:tags r:id="rId8"/>
            </p:custDataLst>
          </p:nvPr>
        </p:nvSpPr>
        <p:spPr>
          <a:xfrm>
            <a:off x="2738699" y="8085285"/>
            <a:ext cx="1783557" cy="1654968"/>
          </a:xfrm>
          <a:prstGeom prst="ellipse">
            <a:avLst/>
          </a:prstGeom>
          <a:ln w="28575">
            <a:solidFill>
              <a:srgbClr val="C1A43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altLang="zh-CN" sz="7200" smtClean="0">
                <a:solidFill>
                  <a:srgbClr val="FF0000"/>
                </a:solidFill>
                <a:latin typeface="Times New Roman" panose="02020603050405020304" pitchFamily="18" charset="0"/>
                <a:cs typeface="Times New Roman" panose="02020603050405020304" pitchFamily="18" charset="0"/>
              </a:rPr>
              <a:t>04</a:t>
            </a:r>
            <a:endParaRPr lang="zh-CN" altLang="en-US" sz="72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ppt_x"/>
                                          </p:val>
                                        </p:tav>
                                        <p:tav tm="100000">
                                          <p:val>
                                            <p:strVal val="#ppt_x"/>
                                          </p:val>
                                        </p:tav>
                                      </p:tavLst>
                                    </p:anim>
                                    <p:anim calcmode="lin" valueType="num">
                                      <p:cBhvr additive="base">
                                        <p:cTn id="23" dur="500" fill="hold"/>
                                        <p:tgtEl>
                                          <p:spTgt spid="20"/>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ppt_x"/>
                                          </p:val>
                                        </p:tav>
                                        <p:tav tm="100000">
                                          <p:val>
                                            <p:strVal val="#ppt_x"/>
                                          </p:val>
                                        </p:tav>
                                      </p:tavLst>
                                    </p:anim>
                                    <p:anim calcmode="lin" valueType="num">
                                      <p:cBhvr additive="base">
                                        <p:cTn id="2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down)">
                                      <p:cBhvr>
                                        <p:cTn id="32" dur="500"/>
                                        <p:tgtEl>
                                          <p:spTgt spid="24"/>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down)">
                                      <p:cBhvr>
                                        <p:cTn id="35" dur="500"/>
                                        <p:tgtEl>
                                          <p:spTgt spid="25"/>
                                        </p:tgtEl>
                                      </p:cBhvr>
                                    </p:animEffect>
                                  </p:childTnLst>
                                </p:cTn>
                              </p:par>
                              <p:par>
                                <p:cTn id="36" presetID="22" presetClass="entr" presetSubtype="4"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down)">
                                      <p:cBhvr>
                                        <p:cTn id="38" dur="500"/>
                                        <p:tgtEl>
                                          <p:spTgt spid="22"/>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down)">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barn(inVertical)">
                                      <p:cBhvr>
                                        <p:cTn id="46" dur="500"/>
                                        <p:tgtEl>
                                          <p:spTgt spid="28"/>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barn(inVertical)">
                                      <p:cBhvr>
                                        <p:cTn id="49" dur="500"/>
                                        <p:tgtEl>
                                          <p:spTgt spid="29"/>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barn(inVertical)">
                                      <p:cBhvr>
                                        <p:cTn id="52" dur="500"/>
                                        <p:tgtEl>
                                          <p:spTgt spid="27"/>
                                        </p:tgtEl>
                                      </p:cBhvr>
                                    </p:animEffect>
                                  </p:childTnLst>
                                </p:cTn>
                              </p:par>
                              <p:par>
                                <p:cTn id="53" presetID="16" presetClass="entr" presetSubtype="21" fill="hold"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barn(inVertical)">
                                      <p:cBhvr>
                                        <p:cTn id="55" dur="500"/>
                                        <p:tgtEl>
                                          <p:spTgt spid="26"/>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barn(inVertical)">
                                      <p:cBhvr>
                                        <p:cTn id="60" dur="500"/>
                                        <p:tgtEl>
                                          <p:spTgt spid="32"/>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barn(inVertical)">
                                      <p:cBhvr>
                                        <p:cTn id="63" dur="500"/>
                                        <p:tgtEl>
                                          <p:spTgt spid="33"/>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barn(inVertical)">
                                      <p:cBhvr>
                                        <p:cTn id="66" dur="500"/>
                                        <p:tgtEl>
                                          <p:spTgt spid="31"/>
                                        </p:tgtEl>
                                      </p:cBhvr>
                                    </p:animEffect>
                                  </p:childTnLst>
                                </p:cTn>
                              </p:par>
                              <p:par>
                                <p:cTn id="67" presetID="16" presetClass="entr" presetSubtype="21" fill="hold" nodeType="with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barn(inVertical)">
                                      <p:cBhvr>
                                        <p:cTn id="6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animBg="1"/>
      <p:bldP spid="21" grpId="0"/>
      <p:bldP spid="23" grpId="0"/>
      <p:bldP spid="25" grpId="0" animBg="1"/>
      <p:bldP spid="27" grpId="0"/>
      <p:bldP spid="29" grpId="0" animBg="1"/>
      <p:bldP spid="31" grpId="0"/>
      <p:bldP spid="3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TextBox 2"/>
          <p:cNvSpPr txBox="1"/>
          <p:nvPr/>
        </p:nvSpPr>
        <p:spPr>
          <a:xfrm>
            <a:off x="4776841" y="1102412"/>
            <a:ext cx="7534092" cy="1436291"/>
          </a:xfrm>
          <a:prstGeom prst="rect">
            <a:avLst/>
          </a:prstGeom>
        </p:spPr>
        <p:txBody>
          <a:bodyPr lIns="0" tIns="0" rIns="0" bIns="0" rtlCol="0" anchor="t">
            <a:spAutoFit/>
          </a:bodyPr>
          <a:lstStyle/>
          <a:p>
            <a:pPr>
              <a:lnSpc>
                <a:spcPts val="11200"/>
              </a:lnSpc>
            </a:pPr>
            <a:r>
              <a:rPr lang="en-US" sz="96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Tác dụng </a:t>
            </a:r>
          </a:p>
        </p:txBody>
      </p:sp>
      <p:sp>
        <p:nvSpPr>
          <p:cNvPr id="3" name="Freeform 3"/>
          <p:cNvSpPr/>
          <p:nvPr/>
        </p:nvSpPr>
        <p:spPr>
          <a:xfrm>
            <a:off x="14640151" y="-163516"/>
            <a:ext cx="6213843" cy="10614032"/>
          </a:xfrm>
          <a:custGeom>
            <a:avLst/>
            <a:gdLst/>
            <a:ahLst/>
            <a:cxnLst/>
            <a:rect l="l" t="t" r="r" b="b"/>
            <a:pathLst>
              <a:path w="6213843" h="10614032">
                <a:moveTo>
                  <a:pt x="0" y="0"/>
                </a:moveTo>
                <a:lnTo>
                  <a:pt x="6213843" y="0"/>
                </a:lnTo>
                <a:lnTo>
                  <a:pt x="6213843" y="10614032"/>
                </a:lnTo>
                <a:lnTo>
                  <a:pt x="0" y="10614032"/>
                </a:lnTo>
                <a:lnTo>
                  <a:pt x="0" y="0"/>
                </a:lnTo>
                <a:close/>
              </a:path>
            </a:pathLst>
          </a:custGeom>
          <a:blipFill>
            <a:blip r:embed="rId2">
              <a:extLst>
                <a:ext uri="{96DAC541-7B7A-43D3-8B79-37D633B846F1}">
                  <asvg:svgBlip xmlns="" xmlns:asvg="http://schemas.microsoft.com/office/drawing/2016/SVG/main" r:embed="rId3"/>
                </a:ext>
              </a:extLst>
            </a:blip>
            <a:stretch>
              <a:fillRect l="-26711"/>
            </a:stretch>
          </a:blipFill>
        </p:spPr>
      </p:sp>
      <p:sp>
        <p:nvSpPr>
          <p:cNvPr id="4" name="Freeform 4"/>
          <p:cNvSpPr/>
          <p:nvPr/>
        </p:nvSpPr>
        <p:spPr>
          <a:xfrm>
            <a:off x="383767" y="3441814"/>
            <a:ext cx="14256384" cy="6376492"/>
          </a:xfrm>
          <a:custGeom>
            <a:avLst/>
            <a:gdLst/>
            <a:ahLst/>
            <a:cxnLst/>
            <a:rect l="l" t="t" r="r" b="b"/>
            <a:pathLst>
              <a:path w="14256384" h="6376492">
                <a:moveTo>
                  <a:pt x="0" y="0"/>
                </a:moveTo>
                <a:lnTo>
                  <a:pt x="14256384" y="0"/>
                </a:lnTo>
                <a:lnTo>
                  <a:pt x="14256384" y="6376491"/>
                </a:lnTo>
                <a:lnTo>
                  <a:pt x="0" y="637649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5" name="Group 5"/>
          <p:cNvGrpSpPr/>
          <p:nvPr/>
        </p:nvGrpSpPr>
        <p:grpSpPr>
          <a:xfrm>
            <a:off x="913710" y="3907398"/>
            <a:ext cx="13525603" cy="5574886"/>
            <a:chOff x="0" y="0"/>
            <a:chExt cx="3562299" cy="1468283"/>
          </a:xfrm>
        </p:grpSpPr>
        <p:sp>
          <p:nvSpPr>
            <p:cNvPr id="6" name="Freeform 6"/>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sp>
        <p:sp>
          <p:nvSpPr>
            <p:cNvPr id="7" name="TextBox 7"/>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8" name="Freeform 8"/>
          <p:cNvSpPr/>
          <p:nvPr/>
        </p:nvSpPr>
        <p:spPr>
          <a:xfrm flipV="1">
            <a:off x="0" y="-163516"/>
            <a:ext cx="4776841" cy="4238361"/>
          </a:xfrm>
          <a:custGeom>
            <a:avLst/>
            <a:gdLst/>
            <a:ahLst/>
            <a:cxnLst/>
            <a:rect l="l" t="t" r="r" b="b"/>
            <a:pathLst>
              <a:path w="4776841" h="4238361">
                <a:moveTo>
                  <a:pt x="0" y="4238361"/>
                </a:moveTo>
                <a:lnTo>
                  <a:pt x="4776841" y="4238361"/>
                </a:lnTo>
                <a:lnTo>
                  <a:pt x="4776841" y="0"/>
                </a:lnTo>
                <a:lnTo>
                  <a:pt x="0" y="0"/>
                </a:lnTo>
                <a:lnTo>
                  <a:pt x="0" y="4238361"/>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 name="TextBox 9"/>
          <p:cNvSpPr txBox="1"/>
          <p:nvPr/>
        </p:nvSpPr>
        <p:spPr>
          <a:xfrm>
            <a:off x="1252115" y="4066714"/>
            <a:ext cx="12519688" cy="5170646"/>
          </a:xfrm>
          <a:prstGeom prst="rect">
            <a:avLst/>
          </a:prstGeom>
        </p:spPr>
        <p:txBody>
          <a:bodyPr wrap="square" lIns="0" tIns="0" rIns="0" bIns="0" rtlCol="0" anchor="t">
            <a:spAutoFit/>
          </a:bodyPr>
          <a:lstStyle/>
          <a:p>
            <a:pPr algn="just"/>
            <a:r>
              <a:rPr lang="en-US" sz="4800">
                <a:latin typeface="Times New Roman" panose="02020603050405020304" pitchFamily="18" charset="0"/>
                <a:cs typeface="Times New Roman" panose="02020603050405020304" pitchFamily="18" charset="0"/>
              </a:rPr>
              <a:t>+ Làm cho câu chuyện thêm sinh động, hấp dẫn, tạo màu sắc truyền kì cho câu chuyện, tạo không khí cổ tích dân gian, thiêng liêng hóa sự trở về của Vũ Nương</a:t>
            </a:r>
            <a:r>
              <a:rPr lang="en-US" sz="4800" smtClean="0">
                <a:latin typeface="Times New Roman" panose="02020603050405020304" pitchFamily="18" charset="0"/>
                <a:cs typeface="Times New Roman" panose="02020603050405020304" pitchFamily="18" charset="0"/>
              </a:rPr>
              <a:t>.</a:t>
            </a:r>
            <a:endParaRPr lang="vi-VN" sz="4800" smtClean="0">
              <a:latin typeface="Times New Roman" panose="02020603050405020304" pitchFamily="18" charset="0"/>
              <a:cs typeface="Times New Roman" panose="02020603050405020304" pitchFamily="18" charset="0"/>
            </a:endParaRPr>
          </a:p>
          <a:p>
            <a:pPr algn="just"/>
            <a:r>
              <a:rPr lang="en-US" sz="4800" smtClean="0">
                <a:latin typeface="Times New Roman" panose="02020603050405020304" pitchFamily="18" charset="0"/>
                <a:cs typeface="Times New Roman" panose="02020603050405020304" pitchFamily="18" charset="0"/>
              </a:rPr>
              <a:t>+ </a:t>
            </a:r>
            <a:r>
              <a:rPr lang="en-US" sz="4800">
                <a:latin typeface="Times New Roman" panose="02020603050405020304" pitchFamily="18" charset="0"/>
                <a:cs typeface="Times New Roman" panose="02020603050405020304" pitchFamily="18" charset="0"/>
              </a:rPr>
              <a:t>Hai yếu tố hiện thực và kì ảo đan xen làm cho thế giới kì ảo lung linh, mơ hồ trở nên gần với cuộc đời thực, làm tăng độ tin cậy.</a:t>
            </a:r>
            <a:endParaRPr lang="en-GB" sz="4800">
              <a:latin typeface="Times New Roman" panose="02020603050405020304" pitchFamily="18" charset="0"/>
              <a:cs typeface="Times New Roman" panose="02020603050405020304" pitchFamily="18" charset="0"/>
            </a:endParaRPr>
          </a:p>
        </p:txBody>
      </p:sp>
      <p:pic>
        <p:nvPicPr>
          <p:cNvPr id="10" name="Hình ảnh 14" descr="Ảnh có chứa ngoài trời, bầu trời, nước, người&#10;&#10;Mô tả được tạo tự động"/>
          <p:cNvPicPr>
            <a:picLocks noChangeAspect="1"/>
          </p:cNvPicPr>
          <p:nvPr/>
        </p:nvPicPr>
        <p:blipFill>
          <a:blip r:embed="rId8">
            <a:extLst>
              <a:ext uri="{28A0092B-C50C-407E-A947-70E740481C1C}">
                <a14:useLocalDpi xmlns:a14="http://schemas.microsoft.com/office/drawing/2010/main" val="0"/>
              </a:ext>
            </a:extLst>
          </a:blip>
          <a:srcRect r="12199" b="-2"/>
          <a:stretch>
            <a:fillRect/>
          </a:stretch>
        </p:blipFill>
        <p:spPr bwMode="auto">
          <a:xfrm>
            <a:off x="11485655" y="188415"/>
            <a:ext cx="2971801" cy="338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90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296361" y="-163516"/>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 xmlns:asvg="http://schemas.microsoft.com/office/drawing/2016/SVG/main" r:embed="rId3"/>
                </a:ext>
              </a:extLst>
            </a:blip>
            <a:stretch>
              <a:fillRect l="-26711"/>
            </a:stretch>
          </a:blipFill>
        </p:spPr>
      </p:sp>
      <p:sp>
        <p:nvSpPr>
          <p:cNvPr id="8" name="Freeform 8"/>
          <p:cNvSpPr/>
          <p:nvPr/>
        </p:nvSpPr>
        <p:spPr>
          <a:xfrm rot="-10800000" flipH="1">
            <a:off x="13116333" y="-195064"/>
            <a:ext cx="5503737" cy="4242881"/>
          </a:xfrm>
          <a:custGeom>
            <a:avLst/>
            <a:gdLst/>
            <a:ahLst/>
            <a:cxnLst/>
            <a:rect l="l" t="t" r="r" b="b"/>
            <a:pathLst>
              <a:path w="5503737" h="4242881">
                <a:moveTo>
                  <a:pt x="5503737" y="0"/>
                </a:moveTo>
                <a:lnTo>
                  <a:pt x="0" y="0"/>
                </a:lnTo>
                <a:lnTo>
                  <a:pt x="0" y="4242881"/>
                </a:lnTo>
                <a:lnTo>
                  <a:pt x="5503737" y="4242881"/>
                </a:lnTo>
                <a:lnTo>
                  <a:pt x="5503737" y="0"/>
                </a:lnTo>
                <a:close/>
              </a:path>
            </a:pathLst>
          </a:custGeom>
          <a:blipFill>
            <a:blip r:embed="rId4">
              <a:extLst>
                <a:ext uri="{96DAC541-7B7A-43D3-8B79-37D633B846F1}">
                  <asvg:svgBlip xmlns="" xmlns:asvg="http://schemas.microsoft.com/office/drawing/2016/SVG/main" r:embed="rId8"/>
                </a:ext>
              </a:extLst>
            </a:blip>
            <a:stretch>
              <a:fillRect/>
            </a:stretch>
          </a:blipFill>
        </p:spPr>
      </p:sp>
      <p:sp>
        <p:nvSpPr>
          <p:cNvPr id="11" name="Rectangle 10"/>
          <p:cNvSpPr/>
          <p:nvPr/>
        </p:nvSpPr>
        <p:spPr>
          <a:xfrm>
            <a:off x="3657601" y="473214"/>
            <a:ext cx="10134599" cy="2308324"/>
          </a:xfrm>
          <a:prstGeom prst="rect">
            <a:avLst/>
          </a:prstGeom>
        </p:spPr>
        <p:txBody>
          <a:bodyPr wrap="square">
            <a:spAutoFit/>
          </a:bodyPr>
          <a:lstStyle/>
          <a:p>
            <a:pPr algn="ctr">
              <a:spcAft>
                <a:spcPts val="0"/>
              </a:spcAft>
            </a:pPr>
            <a:r>
              <a:rPr lang="en-US" sz="4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Tìm hiểu hình ảnh Vũ Nương hiện về khi Trương Sinh lập đàn giải oan trên bến Hoàng </a:t>
            </a:r>
            <a:r>
              <a:rPr lang="en-US" sz="4800" b="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Giang</a:t>
            </a:r>
            <a:endParaRPr lang="en-GB" sz="4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Rounded Corners 2">
            <a:extLst/>
          </p:cNvPr>
          <p:cNvSpPr/>
          <p:nvPr/>
        </p:nvSpPr>
        <p:spPr>
          <a:xfrm>
            <a:off x="3846733" y="4684548"/>
            <a:ext cx="12801600" cy="2471146"/>
          </a:xfrm>
          <a:prstGeom prst="roundRect">
            <a:avLst/>
          </a:prstGeom>
          <a:solidFill>
            <a:sysClr val="window" lastClr="FFFFFF"/>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en-US" sz="4400">
                <a:latin typeface="Times New Roman" panose="02020603050405020304" pitchFamily="18" charset="0"/>
                <a:cs typeface="Times New Roman" panose="02020603050405020304" pitchFamily="18" charset="0"/>
              </a:rPr>
              <a:t>+ Sự xuất hiện kì ảo: Vũ Nương ngồi trên chiếc kiệu hoa đứng giữa dòng, theo sau có đến năm mươi chiếc xe cờ tán, võng lọng, rực rỡ đầy sông, lúc ẩn lúc hiện.</a:t>
            </a:r>
            <a:endParaRPr lang="en-GB" sz="4400">
              <a:latin typeface="Times New Roman" panose="02020603050405020304" pitchFamily="18" charset="0"/>
              <a:cs typeface="Times New Roman" panose="02020603050405020304" pitchFamily="18" charset="0"/>
            </a:endParaRPr>
          </a:p>
        </p:txBody>
      </p:sp>
      <p:sp>
        <p:nvSpPr>
          <p:cNvPr id="13" name="Rectangle: Rounded Corners 31">
            <a:extLst/>
          </p:cNvPr>
          <p:cNvSpPr/>
          <p:nvPr/>
        </p:nvSpPr>
        <p:spPr>
          <a:xfrm>
            <a:off x="4948189" y="7455956"/>
            <a:ext cx="12117878" cy="1991256"/>
          </a:xfrm>
          <a:prstGeom prst="roundRect">
            <a:avLst/>
          </a:prstGeom>
          <a:solidFill>
            <a:sysClr val="window" lastClr="FFFFFF"/>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lvl="0" algn="just" fontAlgn="base">
              <a:spcBef>
                <a:spcPct val="0"/>
              </a:spcBef>
              <a:spcAft>
                <a:spcPct val="0"/>
              </a:spcAft>
              <a:defRPr/>
            </a:pPr>
            <a:r>
              <a:rPr lang="en-US" sz="4400">
                <a:latin typeface="Times New Roman" panose="02020603050405020304" pitchFamily="18" charset="0"/>
                <a:cs typeface="Times New Roman" panose="02020603050405020304" pitchFamily="18" charset="0"/>
              </a:rPr>
              <a:t>Lời nói: “</a:t>
            </a:r>
            <a:r>
              <a:rPr lang="en-US" sz="4400" i="1">
                <a:latin typeface="Times New Roman" panose="02020603050405020304" pitchFamily="18" charset="0"/>
                <a:cs typeface="Times New Roman" panose="02020603050405020304" pitchFamily="18" charset="0"/>
              </a:rPr>
              <a:t>Thiếp cảm ơn đức Linh Phi...., thiếp chẳng thể trở về nhân gian được nữa”.</a:t>
            </a:r>
            <a:endParaRPr kumimoji="0" lang="en-US" altLang="zh-CN" sz="4400" b="0" i="0" u="none" strike="noStrike" kern="0" cap="none" spc="0" normalizeH="0" baseline="0" noProof="0" smtClean="0">
              <a:ln>
                <a:noFill/>
              </a:ln>
              <a:solidFill>
                <a:srgbClr val="40404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4" name="Rectangle 13"/>
          <p:cNvSpPr/>
          <p:nvPr/>
        </p:nvSpPr>
        <p:spPr>
          <a:xfrm>
            <a:off x="3429000" y="3214947"/>
            <a:ext cx="13637067" cy="830997"/>
          </a:xfrm>
          <a:prstGeom prst="rect">
            <a:avLst/>
          </a:prstGeom>
        </p:spPr>
        <p:txBody>
          <a:bodyPr wrap="none">
            <a:spAutoFit/>
          </a:bodyPr>
          <a:lstStyle/>
          <a:p>
            <a:r>
              <a:rPr lang="en-US" sz="4800" b="1" i="1">
                <a:solidFill>
                  <a:srgbClr val="141414"/>
                </a:solidFill>
                <a:latin typeface="Times New Roman" panose="02020603050405020304" pitchFamily="18" charset="0"/>
                <a:ea typeface="Calibri" panose="020F0502020204030204" pitchFamily="34" charset="0"/>
              </a:rPr>
              <a:t>- Các chi tiết miêu tả hình ảnh Vũ Nương ở đoạn kết</a:t>
            </a:r>
            <a:endParaRPr lang="en-GB" sz="4800"/>
          </a:p>
        </p:txBody>
      </p:sp>
    </p:spTree>
    <p:extLst>
      <p:ext uri="{BB962C8B-B14F-4D97-AF65-F5344CB8AC3E}">
        <p14:creationId xmlns:p14="http://schemas.microsoft.com/office/powerpoint/2010/main" val="327421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14844" y="3621974"/>
            <a:ext cx="18258312" cy="6656676"/>
          </a:xfrm>
          <a:prstGeom prst="rect">
            <a:avLst/>
          </a:prstGeom>
        </p:spPr>
      </p:pic>
      <p:pic>
        <p:nvPicPr>
          <p:cNvPr id="14" name="图片 13"/>
          <p:cNvPicPr>
            <a:picLocks noChangeAspect="1"/>
          </p:cNvPicPr>
          <p:nvPr/>
        </p:nvPicPr>
        <p:blipFill rotWithShape="1">
          <a:blip r:embed="rId4">
            <a:extLst>
              <a:ext uri="{28A0092B-C50C-407E-A947-70E740481C1C}">
                <a14:useLocalDpi xmlns:a14="http://schemas.microsoft.com/office/drawing/2010/main" val="0"/>
              </a:ext>
            </a:extLst>
          </a:blip>
          <a:srcRect r="54566" b="64881"/>
          <a:stretch>
            <a:fillRect/>
          </a:stretch>
        </p:blipFill>
        <p:spPr>
          <a:xfrm>
            <a:off x="619944" y="361029"/>
            <a:ext cx="3240415" cy="2504734"/>
          </a:xfrm>
          <a:prstGeom prst="rect">
            <a:avLst/>
          </a:prstGeom>
        </p:spPr>
      </p:pic>
      <p:pic>
        <p:nvPicPr>
          <p:cNvPr id="18" name="图片 17"/>
          <p:cNvPicPr>
            <a:picLocks noChangeAspect="1"/>
          </p:cNvPicPr>
          <p:nvPr/>
        </p:nvPicPr>
        <p:blipFill rotWithShape="1">
          <a:blip r:embed="rId5">
            <a:extLst>
              <a:ext uri="{28A0092B-C50C-407E-A947-70E740481C1C}">
                <a14:useLocalDpi xmlns:a14="http://schemas.microsoft.com/office/drawing/2010/main" val="0"/>
              </a:ext>
            </a:extLst>
          </a:blip>
          <a:srcRect l="19138" t="28682" r="27015" b="42898"/>
          <a:stretch>
            <a:fillRect/>
          </a:stretch>
        </p:blipFill>
        <p:spPr>
          <a:xfrm flipH="1">
            <a:off x="12738340" y="6935844"/>
            <a:ext cx="6134006" cy="3237392"/>
          </a:xfrm>
          <a:prstGeom prst="rect">
            <a:avLst/>
          </a:prstGeom>
        </p:spPr>
      </p:pic>
      <p:sp>
        <p:nvSpPr>
          <p:cNvPr id="2" name="Rectangle 1"/>
          <p:cNvSpPr/>
          <p:nvPr/>
        </p:nvSpPr>
        <p:spPr>
          <a:xfrm>
            <a:off x="619944" y="5448300"/>
            <a:ext cx="10222137" cy="3416320"/>
          </a:xfrm>
          <a:prstGeom prst="rect">
            <a:avLst/>
          </a:prstGeom>
        </p:spPr>
        <p:txBody>
          <a:bodyPr wrap="square">
            <a:spAutoFit/>
          </a:bodyPr>
          <a:lstStyle/>
          <a:p>
            <a:pPr algn="ctr"/>
            <a:r>
              <a:rPr lang="vi-VN" sz="72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Đ</a:t>
            </a:r>
            <a:r>
              <a:rPr lang="en-US" sz="7200" b="1" smtClean="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iền </a:t>
            </a:r>
            <a:r>
              <a:rPr lang="en-US" sz="72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từ còn thiếu vào những chỗ “...” trong những câu </a:t>
            </a:r>
            <a:r>
              <a:rPr lang="en-US" sz="7200" b="1" smtClean="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thơ</a:t>
            </a:r>
            <a:endParaRPr lang="en-GB" sz="7200" b="1">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1842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decel="48000" fill="hold" nodeType="withEffect">
                                  <p:stCondLst>
                                    <p:cond delay="0"/>
                                  </p:stCondLst>
                                  <p:childTnLst>
                                    <p:animMotion origin="layout" path="M -3.75E-6 4.07407E-6 L -0.89765 -0.23195 " pathEditMode="relative" rAng="0" ptsTypes="AA">
                                      <p:cBhvr>
                                        <p:cTn id="6" dur="30000" fill="hold"/>
                                        <p:tgtEl>
                                          <p:spTgt spid="18"/>
                                        </p:tgtEl>
                                        <p:attrNameLst>
                                          <p:attrName>ppt_x</p:attrName>
                                          <p:attrName>ppt_y</p:attrName>
                                        </p:attrNameLst>
                                      </p:cBhvr>
                                      <p:rCtr x="-44883" y="-11597"/>
                                    </p:animMotion>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296361" y="-163516"/>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 xmlns:asvg="http://schemas.microsoft.com/office/drawing/2016/SVG/main" r:embed="rId3"/>
                </a:ext>
              </a:extLst>
            </a:blip>
            <a:stretch>
              <a:fillRect l="-26711"/>
            </a:stretch>
          </a:blipFill>
        </p:spPr>
      </p:sp>
      <p:sp>
        <p:nvSpPr>
          <p:cNvPr id="3" name="Freeform 3"/>
          <p:cNvSpPr/>
          <p:nvPr/>
        </p:nvSpPr>
        <p:spPr>
          <a:xfrm>
            <a:off x="4270420" y="3334991"/>
            <a:ext cx="3972652" cy="4114800"/>
          </a:xfrm>
          <a:custGeom>
            <a:avLst/>
            <a:gdLst/>
            <a:ahLst/>
            <a:cxnLst/>
            <a:rect l="l" t="t" r="r" b="b"/>
            <a:pathLst>
              <a:path w="3972652" h="4114800">
                <a:moveTo>
                  <a:pt x="0" y="0"/>
                </a:moveTo>
                <a:lnTo>
                  <a:pt x="3972653" y="0"/>
                </a:lnTo>
                <a:lnTo>
                  <a:pt x="3972653"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8596012" y="5644449"/>
            <a:ext cx="4395876" cy="4114800"/>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13286648" y="2781300"/>
            <a:ext cx="5001352" cy="4668491"/>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6"/>
          <p:cNvSpPr/>
          <p:nvPr/>
        </p:nvSpPr>
        <p:spPr>
          <a:xfrm>
            <a:off x="14753074" y="-1135893"/>
            <a:ext cx="3991270" cy="4080295"/>
          </a:xfrm>
          <a:custGeom>
            <a:avLst/>
            <a:gdLst/>
            <a:ahLst/>
            <a:cxnLst/>
            <a:rect l="l" t="t" r="r" b="b"/>
            <a:pathLst>
              <a:path w="3991270" h="4080295">
                <a:moveTo>
                  <a:pt x="0" y="0"/>
                </a:moveTo>
                <a:lnTo>
                  <a:pt x="3991270" y="0"/>
                </a:lnTo>
                <a:lnTo>
                  <a:pt x="3991270" y="4080295"/>
                </a:lnTo>
                <a:lnTo>
                  <a:pt x="0" y="408029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13" name="Group 13"/>
          <p:cNvGrpSpPr/>
          <p:nvPr/>
        </p:nvGrpSpPr>
        <p:grpSpPr>
          <a:xfrm>
            <a:off x="5759216" y="6706787"/>
            <a:ext cx="995062" cy="995062"/>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C3C26"/>
            </a:solidFill>
          </p:spPr>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6" name="TextBox 16"/>
          <p:cNvSpPr txBox="1"/>
          <p:nvPr/>
        </p:nvSpPr>
        <p:spPr>
          <a:xfrm>
            <a:off x="3852677" y="463590"/>
            <a:ext cx="10244323" cy="2031325"/>
          </a:xfrm>
          <a:prstGeom prst="rect">
            <a:avLst/>
          </a:prstGeom>
        </p:spPr>
        <p:txBody>
          <a:bodyPr wrap="square" lIns="0" tIns="0" rIns="0" bIns="0" rtlCol="0" anchor="t">
            <a:spAutoFit/>
          </a:bodyPr>
          <a:lstStyle/>
          <a:p>
            <a:pPr algn="ctr"/>
            <a:r>
              <a:rPr lang="en-US" sz="6600" b="1" i="1">
                <a:latin typeface="Times New Roman" panose="02020603050405020304" pitchFamily="18" charset="0"/>
                <a:cs typeface="Times New Roman" panose="02020603050405020304" pitchFamily="18" charset="0"/>
              </a:rPr>
              <a:t>- Ý nghĩa của đoạn kết đối với việc thể hiện chủ đề</a:t>
            </a:r>
            <a:endParaRPr lang="en-US" sz="6600">
              <a:solidFill>
                <a:srgbClr val="000000"/>
              </a:solidFill>
              <a:latin typeface="Times New Roman" panose="02020603050405020304" pitchFamily="18" charset="0"/>
              <a:cs typeface="Times New Roman" panose="02020603050405020304" pitchFamily="18" charset="0"/>
            </a:endParaRPr>
          </a:p>
        </p:txBody>
      </p:sp>
      <p:grpSp>
        <p:nvGrpSpPr>
          <p:cNvPr id="17" name="Group 17"/>
          <p:cNvGrpSpPr/>
          <p:nvPr/>
        </p:nvGrpSpPr>
        <p:grpSpPr>
          <a:xfrm>
            <a:off x="10084807" y="9007372"/>
            <a:ext cx="995062" cy="995062"/>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C3C26"/>
            </a:solidFill>
          </p:spPr>
        </p:sp>
        <p:sp>
          <p:nvSpPr>
            <p:cNvPr id="19" name="TextBox 19"/>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20" name="Group 20"/>
          <p:cNvGrpSpPr/>
          <p:nvPr/>
        </p:nvGrpSpPr>
        <p:grpSpPr>
          <a:xfrm>
            <a:off x="15787324" y="6861595"/>
            <a:ext cx="995062" cy="995062"/>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C3C26"/>
            </a:solidFill>
          </p:spPr>
        </p:sp>
        <p:sp>
          <p:nvSpPr>
            <p:cNvPr id="22" name="TextBox 22"/>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23" name="Rectangle 22"/>
          <p:cNvSpPr/>
          <p:nvPr/>
        </p:nvSpPr>
        <p:spPr>
          <a:xfrm>
            <a:off x="4483433" y="3471442"/>
            <a:ext cx="3464879" cy="3170099"/>
          </a:xfrm>
          <a:prstGeom prst="rect">
            <a:avLst/>
          </a:prstGeom>
        </p:spPr>
        <p:txBody>
          <a:bodyPr wrap="square">
            <a:spAutoFit/>
          </a:bodyPr>
          <a:lstStyle/>
          <a:p>
            <a:pPr algn="just"/>
            <a:r>
              <a:rPr lang="en-US" sz="4000">
                <a:latin typeface="Times New Roman" panose="02020603050405020304" pitchFamily="18" charset="0"/>
                <a:cs typeface="Times New Roman" panose="02020603050405020304" pitchFamily="18" charset="0"/>
              </a:rPr>
              <a:t>Hoàn chỉnh thêm những nét đẹp vốn có của nhân vật Vũ Nương</a:t>
            </a:r>
            <a:endParaRPr lang="en-GB" sz="4000">
              <a:solidFill>
                <a:prstClr val="black"/>
              </a:solidFill>
              <a:latin typeface="Times New Roman" panose="02020603050405020304" pitchFamily="18" charset="0"/>
              <a:cs typeface="Times New Roman" panose="02020603050405020304" pitchFamily="18" charset="0"/>
            </a:endParaRPr>
          </a:p>
        </p:txBody>
      </p:sp>
      <p:sp>
        <p:nvSpPr>
          <p:cNvPr id="24" name="Rectangle 23"/>
          <p:cNvSpPr/>
          <p:nvPr/>
        </p:nvSpPr>
        <p:spPr>
          <a:xfrm>
            <a:off x="8849568" y="5834180"/>
            <a:ext cx="3972652" cy="2554545"/>
          </a:xfrm>
          <a:prstGeom prst="rect">
            <a:avLst/>
          </a:prstGeom>
        </p:spPr>
        <p:txBody>
          <a:bodyPr wrap="square">
            <a:spAutoFit/>
          </a:bodyPr>
          <a:lstStyle/>
          <a:p>
            <a:pPr algn="just"/>
            <a:r>
              <a:rPr lang="en-US" sz="4000">
                <a:latin typeface="Times New Roman" panose="02020603050405020304" pitchFamily="18" charset="0"/>
                <a:cs typeface="Times New Roman" panose="02020603050405020304" pitchFamily="18" charset="0"/>
              </a:rPr>
              <a:t>Tạo nên một  hình thức kết thúc có hậu cho tác phẩm: nỗi oan được giải</a:t>
            </a:r>
            <a:endParaRPr lang="en-GB" sz="4000">
              <a:solidFill>
                <a:prstClr val="black"/>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13526428" y="2944402"/>
            <a:ext cx="4456772" cy="3785652"/>
          </a:xfrm>
          <a:prstGeom prst="rect">
            <a:avLst/>
          </a:prstGeom>
        </p:spPr>
        <p:txBody>
          <a:bodyPr wrap="square">
            <a:spAutoFit/>
          </a:bodyPr>
          <a:lstStyle/>
          <a:p>
            <a:pPr algn="just"/>
            <a:r>
              <a:rPr lang="en-US" sz="4000">
                <a:latin typeface="Times New Roman" panose="02020603050405020304" pitchFamily="18" charset="0"/>
                <a:cs typeface="Times New Roman" panose="02020603050405020304" pitchFamily="18" charset="0"/>
              </a:rPr>
              <a:t>Đoạn kết là một chút an ủi cho người bạc phận khi hạnh phúc thực sự đã mất đi thì không bao giờ tìm lại được.</a:t>
            </a:r>
            <a:endParaRPr lang="en-GB" sz="4000">
              <a:solidFill>
                <a:prstClr val="black"/>
              </a:solidFill>
              <a:latin typeface="Times New Roman" panose="02020603050405020304" pitchFamily="18" charset="0"/>
              <a:cs typeface="Times New Roman" panose="02020603050405020304" pitchFamily="18" charset="0"/>
            </a:endParaRPr>
          </a:p>
        </p:txBody>
      </p:sp>
      <p:pic>
        <p:nvPicPr>
          <p:cNvPr id="26" name="Hình ảnh 14" descr="Ảnh có chứa ngoài trời, bầu trời, nước, người&#10;&#10;Mô tả được tạo tự động"/>
          <p:cNvPicPr>
            <a:picLocks noChangeAspect="1"/>
          </p:cNvPicPr>
          <p:nvPr/>
        </p:nvPicPr>
        <p:blipFill>
          <a:blip r:embed="rId8">
            <a:extLst>
              <a:ext uri="{28A0092B-C50C-407E-A947-70E740481C1C}">
                <a14:useLocalDpi xmlns:a14="http://schemas.microsoft.com/office/drawing/2010/main" val="0"/>
              </a:ext>
            </a:extLst>
          </a:blip>
          <a:srcRect r="12199" b="-2"/>
          <a:stretch>
            <a:fillRect/>
          </a:stretch>
        </p:blipFill>
        <p:spPr bwMode="auto">
          <a:xfrm>
            <a:off x="-33610" y="5621"/>
            <a:ext cx="3871303" cy="44069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1545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circle(in)">
                                      <p:cBhvr>
                                        <p:cTn id="2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3" grpId="0"/>
      <p:bldP spid="24" grpId="0"/>
      <p:bldP spid="25"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TextBox 2"/>
          <p:cNvSpPr txBox="1"/>
          <p:nvPr/>
        </p:nvSpPr>
        <p:spPr>
          <a:xfrm>
            <a:off x="5257800" y="303266"/>
            <a:ext cx="7534092" cy="1015663"/>
          </a:xfrm>
          <a:prstGeom prst="rect">
            <a:avLst/>
          </a:prstGeom>
        </p:spPr>
        <p:txBody>
          <a:bodyPr lIns="0" tIns="0" rIns="0" bIns="0" rtlCol="0" anchor="t">
            <a:spAutoFit/>
          </a:bodyPr>
          <a:lstStyle/>
          <a:p>
            <a:r>
              <a:rPr lang="vi-VN" sz="6600" b="1">
                <a:latin typeface="Times New Roman" panose="02020603050405020304" pitchFamily="18" charset="0"/>
                <a:cs typeface="Times New Roman" panose="02020603050405020304" pitchFamily="18" charset="0"/>
              </a:rPr>
              <a:t>I</a:t>
            </a:r>
            <a:r>
              <a:rPr lang="en-US" sz="6600" b="1">
                <a:latin typeface="Times New Roman" panose="02020603050405020304" pitchFamily="18" charset="0"/>
                <a:cs typeface="Times New Roman" panose="02020603050405020304" pitchFamily="18" charset="0"/>
              </a:rPr>
              <a:t>II. TỔNG KẾT</a:t>
            </a:r>
            <a:endParaRPr lang="en-GB" sz="6600">
              <a:latin typeface="Times New Roman" panose="02020603050405020304" pitchFamily="18" charset="0"/>
              <a:cs typeface="Times New Roman" panose="02020603050405020304" pitchFamily="18" charset="0"/>
            </a:endParaRPr>
          </a:p>
        </p:txBody>
      </p:sp>
      <p:sp>
        <p:nvSpPr>
          <p:cNvPr id="3" name="Freeform 3"/>
          <p:cNvSpPr/>
          <p:nvPr/>
        </p:nvSpPr>
        <p:spPr>
          <a:xfrm>
            <a:off x="14640151" y="-163516"/>
            <a:ext cx="6213843" cy="10614032"/>
          </a:xfrm>
          <a:custGeom>
            <a:avLst/>
            <a:gdLst/>
            <a:ahLst/>
            <a:cxnLst/>
            <a:rect l="l" t="t" r="r" b="b"/>
            <a:pathLst>
              <a:path w="6213843" h="10614032">
                <a:moveTo>
                  <a:pt x="0" y="0"/>
                </a:moveTo>
                <a:lnTo>
                  <a:pt x="6213843" y="0"/>
                </a:lnTo>
                <a:lnTo>
                  <a:pt x="6213843" y="10614032"/>
                </a:lnTo>
                <a:lnTo>
                  <a:pt x="0" y="10614032"/>
                </a:lnTo>
                <a:lnTo>
                  <a:pt x="0" y="0"/>
                </a:lnTo>
                <a:close/>
              </a:path>
            </a:pathLst>
          </a:custGeom>
          <a:blipFill>
            <a:blip r:embed="rId2">
              <a:extLst>
                <a:ext uri="{96DAC541-7B7A-43D3-8B79-37D633B846F1}">
                  <asvg:svgBlip xmlns="" xmlns:asvg="http://schemas.microsoft.com/office/drawing/2016/SVG/main" r:embed="rId3"/>
                </a:ext>
              </a:extLst>
            </a:blip>
            <a:stretch>
              <a:fillRect l="-26711"/>
            </a:stretch>
          </a:blipFill>
        </p:spPr>
      </p:sp>
      <p:sp>
        <p:nvSpPr>
          <p:cNvPr id="4" name="Freeform 4"/>
          <p:cNvSpPr/>
          <p:nvPr/>
        </p:nvSpPr>
        <p:spPr>
          <a:xfrm>
            <a:off x="383767" y="2400300"/>
            <a:ext cx="14256384" cy="7418006"/>
          </a:xfrm>
          <a:custGeom>
            <a:avLst/>
            <a:gdLst/>
            <a:ahLst/>
            <a:cxnLst/>
            <a:rect l="l" t="t" r="r" b="b"/>
            <a:pathLst>
              <a:path w="14256384" h="6376492">
                <a:moveTo>
                  <a:pt x="0" y="0"/>
                </a:moveTo>
                <a:lnTo>
                  <a:pt x="14256384" y="0"/>
                </a:lnTo>
                <a:lnTo>
                  <a:pt x="14256384" y="6376491"/>
                </a:lnTo>
                <a:lnTo>
                  <a:pt x="0" y="637649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5" name="Group 5"/>
          <p:cNvGrpSpPr/>
          <p:nvPr/>
        </p:nvGrpSpPr>
        <p:grpSpPr>
          <a:xfrm>
            <a:off x="749158" y="2857500"/>
            <a:ext cx="13525603" cy="6560002"/>
            <a:chOff x="0" y="0"/>
            <a:chExt cx="3562299" cy="1468283"/>
          </a:xfrm>
        </p:grpSpPr>
        <p:sp>
          <p:nvSpPr>
            <p:cNvPr id="6" name="Freeform 6"/>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sp>
        <p:sp>
          <p:nvSpPr>
            <p:cNvPr id="7" name="TextBox 7"/>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flipV="1">
            <a:off x="-21771" y="-39179"/>
            <a:ext cx="4343400" cy="2716216"/>
          </a:xfrm>
          <a:custGeom>
            <a:avLst/>
            <a:gdLst/>
            <a:ahLst/>
            <a:cxnLst/>
            <a:rect l="l" t="t" r="r" b="b"/>
            <a:pathLst>
              <a:path w="4776841" h="4238361">
                <a:moveTo>
                  <a:pt x="0" y="4238361"/>
                </a:moveTo>
                <a:lnTo>
                  <a:pt x="4776841" y="4238361"/>
                </a:lnTo>
                <a:lnTo>
                  <a:pt x="4776841" y="0"/>
                </a:lnTo>
                <a:lnTo>
                  <a:pt x="0" y="0"/>
                </a:lnTo>
                <a:lnTo>
                  <a:pt x="0" y="4238361"/>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 name="TextBox 9"/>
          <p:cNvSpPr txBox="1"/>
          <p:nvPr/>
        </p:nvSpPr>
        <p:spPr>
          <a:xfrm>
            <a:off x="951502" y="3090513"/>
            <a:ext cx="13106400" cy="6093976"/>
          </a:xfrm>
          <a:prstGeom prst="rect">
            <a:avLst/>
          </a:prstGeom>
        </p:spPr>
        <p:txBody>
          <a:bodyPr wrap="square" lIns="0" tIns="0" rIns="0" bIns="0" rtlCol="0" anchor="t">
            <a:spAutoFit/>
          </a:bodyPr>
          <a:lstStyle/>
          <a:p>
            <a:pPr algn="just"/>
            <a:r>
              <a:rPr lang="vi-VN" sz="4400" smtClean="0">
                <a:latin typeface="Times New Roman" panose="02020603050405020304" pitchFamily="18" charset="0"/>
                <a:cs typeface="Times New Roman" panose="02020603050405020304" pitchFamily="18" charset="0"/>
              </a:rPr>
              <a:t>- </a:t>
            </a:r>
            <a:r>
              <a:rPr lang="en-US" sz="4400" smtClean="0">
                <a:latin typeface="Times New Roman" panose="02020603050405020304" pitchFamily="18" charset="0"/>
                <a:cs typeface="Times New Roman" panose="02020603050405020304" pitchFamily="18" charset="0"/>
              </a:rPr>
              <a:t>Khẳng </a:t>
            </a:r>
            <a:r>
              <a:rPr lang="en-US" sz="4400">
                <a:latin typeface="Times New Roman" panose="02020603050405020304" pitchFamily="18" charset="0"/>
                <a:cs typeface="Times New Roman" panose="02020603050405020304" pitchFamily="18" charset="0"/>
              </a:rPr>
              <a:t>định vẻ đẹp tâm hồn truyền thống của người phụ nữ Việt </a:t>
            </a:r>
            <a:r>
              <a:rPr lang="en-US" sz="4400" smtClean="0">
                <a:latin typeface="Times New Roman" panose="02020603050405020304" pitchFamily="18" charset="0"/>
                <a:cs typeface="Times New Roman" panose="02020603050405020304" pitchFamily="18" charset="0"/>
              </a:rPr>
              <a:t>Nam</a:t>
            </a:r>
            <a:endParaRPr lang="vi-VN" sz="4400" smtClean="0">
              <a:latin typeface="Times New Roman" panose="02020603050405020304" pitchFamily="18" charset="0"/>
              <a:cs typeface="Times New Roman" panose="02020603050405020304" pitchFamily="18" charset="0"/>
            </a:endParaRPr>
          </a:p>
          <a:p>
            <a:pPr algn="just"/>
            <a:r>
              <a:rPr lang="en-US" sz="4400" smtClean="0">
                <a:latin typeface="Times New Roman" panose="02020603050405020304" pitchFamily="18" charset="0"/>
                <a:cs typeface="Times New Roman" panose="02020603050405020304" pitchFamily="18" charset="0"/>
              </a:rPr>
              <a:t>- Cảm </a:t>
            </a:r>
            <a:r>
              <a:rPr lang="en-US" sz="4400">
                <a:latin typeface="Times New Roman" panose="02020603050405020304" pitchFamily="18" charset="0"/>
                <a:cs typeface="Times New Roman" panose="02020603050405020304" pitchFamily="18" charset="0"/>
              </a:rPr>
              <a:t>thông với số phận nhỏ nhoi, bất hạnh, bi kịch của ngươi phụ nữ dưới chế độ phong kiến</a:t>
            </a:r>
            <a:r>
              <a:rPr lang="en-US" sz="4400" smtClean="0">
                <a:latin typeface="Times New Roman" panose="02020603050405020304" pitchFamily="18" charset="0"/>
                <a:cs typeface="Times New Roman" panose="02020603050405020304" pitchFamily="18" charset="0"/>
              </a:rPr>
              <a:t>.</a:t>
            </a:r>
            <a:endParaRPr lang="vi-VN" sz="4400" smtClean="0">
              <a:latin typeface="Times New Roman" panose="02020603050405020304" pitchFamily="18" charset="0"/>
              <a:cs typeface="Times New Roman" panose="02020603050405020304" pitchFamily="18" charset="0"/>
            </a:endParaRPr>
          </a:p>
          <a:p>
            <a:pPr algn="just"/>
            <a:r>
              <a:rPr lang="vi-VN" sz="4400" smtClean="0">
                <a:latin typeface="Times New Roman" panose="02020603050405020304" pitchFamily="18" charset="0"/>
                <a:cs typeface="Times New Roman" panose="02020603050405020304" pitchFamily="18" charset="0"/>
              </a:rPr>
              <a:t>- </a:t>
            </a:r>
            <a:r>
              <a:rPr lang="en-US" sz="4400" smtClean="0">
                <a:latin typeface="Times New Roman" panose="02020603050405020304" pitchFamily="18" charset="0"/>
                <a:cs typeface="Times New Roman" panose="02020603050405020304" pitchFamily="18" charset="0"/>
              </a:rPr>
              <a:t>Phê </a:t>
            </a:r>
            <a:r>
              <a:rPr lang="en-US" sz="4400">
                <a:latin typeface="Times New Roman" panose="02020603050405020304" pitchFamily="18" charset="0"/>
                <a:cs typeface="Times New Roman" panose="02020603050405020304" pitchFamily="18" charset="0"/>
              </a:rPr>
              <a:t>phán thói ghen tuông mù quáng, tính độc quyền gia trưởng của đàn ông trong gia đình </a:t>
            </a:r>
            <a:r>
              <a:rPr lang="en-US" sz="4400">
                <a:latin typeface="Times New Roman" panose="02020603050405020304" pitchFamily="18" charset="0"/>
                <a:cs typeface="Times New Roman" panose="02020603050405020304" pitchFamily="18" charset="0"/>
                <a:sym typeface="Wingdings" panose="05000000000000000000" pitchFamily="2" charset="2"/>
              </a:rPr>
              <a:t></a:t>
            </a:r>
            <a:r>
              <a:rPr lang="en-US" sz="4400">
                <a:latin typeface="Times New Roman" panose="02020603050405020304" pitchFamily="18" charset="0"/>
                <a:cs typeface="Times New Roman" panose="02020603050405020304" pitchFamily="18" charset="0"/>
              </a:rPr>
              <a:t> vấn đề muôn thuở của mọi thời đại</a:t>
            </a:r>
            <a:r>
              <a:rPr lang="en-US" sz="4400" smtClean="0">
                <a:latin typeface="Times New Roman" panose="02020603050405020304" pitchFamily="18" charset="0"/>
                <a:cs typeface="Times New Roman" panose="02020603050405020304" pitchFamily="18" charset="0"/>
              </a:rPr>
              <a:t>.</a:t>
            </a:r>
            <a:endParaRPr lang="vi-VN" sz="4400" smtClean="0">
              <a:latin typeface="Times New Roman" panose="02020603050405020304" pitchFamily="18" charset="0"/>
              <a:cs typeface="Times New Roman" panose="02020603050405020304" pitchFamily="18" charset="0"/>
            </a:endParaRPr>
          </a:p>
          <a:p>
            <a:pPr algn="just"/>
            <a:r>
              <a:rPr lang="en-US" sz="4400" smtClean="0">
                <a:latin typeface="Times New Roman" panose="02020603050405020304" pitchFamily="18" charset="0"/>
                <a:cs typeface="Times New Roman" panose="02020603050405020304" pitchFamily="18" charset="0"/>
              </a:rPr>
              <a:t>- </a:t>
            </a:r>
            <a:r>
              <a:rPr lang="en-US" sz="4400">
                <a:latin typeface="Times New Roman" panose="02020603050405020304" pitchFamily="18" charset="0"/>
                <a:cs typeface="Times New Roman" panose="02020603050405020304" pitchFamily="18" charset="0"/>
              </a:rPr>
              <a:t>Tố cáo chiến tranh phi nghĩa đã gây nên cảnh gia đình chia lìa, đổ nát.</a:t>
            </a:r>
            <a:endParaRPr lang="en-GB" sz="4400">
              <a:latin typeface="Times New Roman" panose="02020603050405020304" pitchFamily="18" charset="0"/>
              <a:cs typeface="Times New Roman" panose="02020603050405020304" pitchFamily="18" charset="0"/>
            </a:endParaRPr>
          </a:p>
        </p:txBody>
      </p:sp>
      <p:sp>
        <p:nvSpPr>
          <p:cNvPr id="10" name="Rectangle 9"/>
          <p:cNvSpPr/>
          <p:nvPr/>
        </p:nvSpPr>
        <p:spPr>
          <a:xfrm>
            <a:off x="6019800" y="1350748"/>
            <a:ext cx="3982180" cy="1172950"/>
          </a:xfrm>
          <a:prstGeom prst="rect">
            <a:avLst/>
          </a:prstGeom>
        </p:spPr>
        <p:txBody>
          <a:bodyPr wrap="none">
            <a:spAutoFit/>
          </a:bodyPr>
          <a:lstStyle/>
          <a:p>
            <a:pPr marL="457200" algn="just">
              <a:lnSpc>
                <a:spcPct val="130000"/>
              </a:lnSpc>
              <a:spcAft>
                <a:spcPts val="0"/>
              </a:spcAft>
            </a:pPr>
            <a:r>
              <a:rPr lang="en-US" sz="6000" b="1" kern="100">
                <a:latin typeface="Times New Roman" panose="02020603050405020304" pitchFamily="18" charset="0"/>
                <a:ea typeface="Times New Roman" panose="02020603050405020304" pitchFamily="18" charset="0"/>
                <a:cs typeface="Times New Roman" panose="02020603050405020304" pitchFamily="18" charset="0"/>
              </a:rPr>
              <a:t>1. Chủ đề </a:t>
            </a:r>
            <a:endParaRPr lang="en-GB" sz="6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868027" y="-299818"/>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 xmlns:asvg="http://schemas.microsoft.com/office/drawing/2016/SVG/main" r:embed="rId3"/>
                </a:ext>
              </a:extLst>
            </a:blip>
            <a:stretch>
              <a:fillRect l="-26711"/>
            </a:stretch>
          </a:blipFill>
        </p:spPr>
      </p:sp>
      <p:sp>
        <p:nvSpPr>
          <p:cNvPr id="3" name="Freeform 3"/>
          <p:cNvSpPr/>
          <p:nvPr/>
        </p:nvSpPr>
        <p:spPr>
          <a:xfrm>
            <a:off x="3345816" y="2628900"/>
            <a:ext cx="14828049" cy="7064960"/>
          </a:xfrm>
          <a:custGeom>
            <a:avLst/>
            <a:gdLst/>
            <a:ahLst/>
            <a:cxnLst/>
            <a:rect l="l" t="t" r="r" b="b"/>
            <a:pathLst>
              <a:path w="14256384" h="6376492">
                <a:moveTo>
                  <a:pt x="0" y="0"/>
                </a:moveTo>
                <a:lnTo>
                  <a:pt x="14256384" y="0"/>
                </a:lnTo>
                <a:lnTo>
                  <a:pt x="14256384" y="6376492"/>
                </a:lnTo>
                <a:lnTo>
                  <a:pt x="0" y="637649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4" name="Group 4"/>
          <p:cNvGrpSpPr/>
          <p:nvPr/>
        </p:nvGrpSpPr>
        <p:grpSpPr>
          <a:xfrm>
            <a:off x="3733800" y="3044999"/>
            <a:ext cx="14074675" cy="6248058"/>
            <a:chOff x="0" y="0"/>
            <a:chExt cx="3562299" cy="1468283"/>
          </a:xfrm>
        </p:grpSpPr>
        <p:sp>
          <p:nvSpPr>
            <p:cNvPr id="5" name="Freeform 5"/>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sp>
        <p:sp>
          <p:nvSpPr>
            <p:cNvPr id="6" name="TextBox 6"/>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flipV="1">
            <a:off x="14621375" y="-1028700"/>
            <a:ext cx="3187100" cy="4114800"/>
          </a:xfrm>
          <a:custGeom>
            <a:avLst/>
            <a:gdLst/>
            <a:ahLst/>
            <a:cxnLst/>
            <a:rect l="l" t="t" r="r" b="b"/>
            <a:pathLst>
              <a:path w="3187100" h="4114800">
                <a:moveTo>
                  <a:pt x="0" y="4114800"/>
                </a:moveTo>
                <a:lnTo>
                  <a:pt x="3187100" y="4114800"/>
                </a:lnTo>
                <a:lnTo>
                  <a:pt x="3187100" y="0"/>
                </a:lnTo>
                <a:lnTo>
                  <a:pt x="0" y="0"/>
                </a:lnTo>
                <a:lnTo>
                  <a:pt x="0" y="411480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8" name="TextBox 8"/>
          <p:cNvSpPr txBox="1"/>
          <p:nvPr/>
        </p:nvSpPr>
        <p:spPr>
          <a:xfrm>
            <a:off x="3733800" y="1146914"/>
            <a:ext cx="11226683" cy="1231106"/>
          </a:xfrm>
          <a:prstGeom prst="rect">
            <a:avLst/>
          </a:prstGeom>
        </p:spPr>
        <p:txBody>
          <a:bodyPr wrap="square" lIns="0" tIns="0" rIns="0" bIns="0" rtlCol="0" anchor="t">
            <a:spAutoFit/>
          </a:bodyPr>
          <a:lstStyle/>
          <a:p>
            <a:pPr algn="ctr"/>
            <a:r>
              <a:rPr lang="en-US" sz="8000" b="1">
                <a:latin typeface="Times New Roman" panose="02020603050405020304" pitchFamily="18" charset="0"/>
                <a:cs typeface="Times New Roman" panose="02020603050405020304" pitchFamily="18" charset="0"/>
              </a:rPr>
              <a:t>2. </a:t>
            </a:r>
            <a:r>
              <a:rPr lang="vi-VN" sz="8000" b="1">
                <a:latin typeface="Times New Roman" panose="02020603050405020304" pitchFamily="18" charset="0"/>
                <a:cs typeface="Times New Roman" panose="02020603050405020304" pitchFamily="18" charset="0"/>
              </a:rPr>
              <a:t>Đặc sắc về nghệ thuật</a:t>
            </a:r>
            <a:endParaRPr lang="en-GB" sz="8000">
              <a:latin typeface="Times New Roman" panose="02020603050405020304" pitchFamily="18" charset="0"/>
              <a:cs typeface="Times New Roman" panose="02020603050405020304" pitchFamily="18" charset="0"/>
            </a:endParaRPr>
          </a:p>
        </p:txBody>
      </p:sp>
      <p:sp>
        <p:nvSpPr>
          <p:cNvPr id="9" name="TextBox 9"/>
          <p:cNvSpPr txBox="1"/>
          <p:nvPr/>
        </p:nvSpPr>
        <p:spPr>
          <a:xfrm>
            <a:off x="3962400" y="3159208"/>
            <a:ext cx="13639800" cy="6093976"/>
          </a:xfrm>
          <a:prstGeom prst="rect">
            <a:avLst/>
          </a:prstGeom>
        </p:spPr>
        <p:txBody>
          <a:bodyPr wrap="square" lIns="0" tIns="0" rIns="0" bIns="0" rtlCol="0" anchor="t">
            <a:spAutoFit/>
          </a:bodyPr>
          <a:lstStyle/>
          <a:p>
            <a:pPr algn="just"/>
            <a:r>
              <a:rPr lang="vi-VN" sz="4400" smtClean="0">
                <a:latin typeface="Times New Roman" panose="02020603050405020304" pitchFamily="18" charset="0"/>
                <a:cs typeface="Times New Roman" panose="02020603050405020304" pitchFamily="18" charset="0"/>
              </a:rPr>
              <a:t>- </a:t>
            </a:r>
            <a:r>
              <a:rPr lang="en-US" sz="4400" smtClean="0">
                <a:latin typeface="Times New Roman" panose="02020603050405020304" pitchFamily="18" charset="0"/>
                <a:cs typeface="Times New Roman" panose="02020603050405020304" pitchFamily="18" charset="0"/>
              </a:rPr>
              <a:t>Nghệ </a:t>
            </a:r>
            <a:r>
              <a:rPr lang="en-US" sz="4400">
                <a:latin typeface="Times New Roman" panose="02020603050405020304" pitchFamily="18" charset="0"/>
                <a:cs typeface="Times New Roman" panose="02020603050405020304" pitchFamily="18" charset="0"/>
              </a:rPr>
              <a:t>thuật xây dựng cốt truyện hấp dẫn, giàu kịch tính: Dựa vào cốt truyện có sẵn cộng với sự sáng tạo của tác giả, tăng cường tính bi kịch và làm truyện trở nên hấp dẫn, sinh động</a:t>
            </a:r>
            <a:r>
              <a:rPr lang="en-US" sz="4400" smtClean="0">
                <a:latin typeface="Times New Roman" panose="02020603050405020304" pitchFamily="18" charset="0"/>
                <a:cs typeface="Times New Roman" panose="02020603050405020304" pitchFamily="18" charset="0"/>
              </a:rPr>
              <a:t>.</a:t>
            </a:r>
            <a:endParaRPr lang="vi-VN" sz="4400" smtClean="0">
              <a:latin typeface="Times New Roman" panose="02020603050405020304" pitchFamily="18" charset="0"/>
              <a:cs typeface="Times New Roman" panose="02020603050405020304" pitchFamily="18" charset="0"/>
            </a:endParaRPr>
          </a:p>
          <a:p>
            <a:pPr algn="just"/>
            <a:r>
              <a:rPr lang="en-US" sz="4400" smtClean="0">
                <a:latin typeface="Times New Roman" panose="02020603050405020304" pitchFamily="18" charset="0"/>
                <a:cs typeface="Times New Roman" panose="02020603050405020304" pitchFamily="18" charset="0"/>
              </a:rPr>
              <a:t>- </a:t>
            </a:r>
            <a:r>
              <a:rPr lang="en-US" sz="4400">
                <a:latin typeface="Times New Roman" panose="02020603050405020304" pitchFamily="18" charset="0"/>
                <a:cs typeface="Times New Roman" panose="02020603050405020304" pitchFamily="18" charset="0"/>
              </a:rPr>
              <a:t>Nghệ thuật miêu tả nhân vật: Miêu tả qua lời người kể chuyện và qua lời nói của nhân vật (lời đối thoại, độc thoại của nhân vật).</a:t>
            </a:r>
            <a:endParaRPr lang="en-GB" sz="4400">
              <a:latin typeface="Times New Roman" panose="02020603050405020304" pitchFamily="18" charset="0"/>
              <a:cs typeface="Times New Roman" panose="02020603050405020304" pitchFamily="18" charset="0"/>
            </a:endParaRPr>
          </a:p>
          <a:p>
            <a:pPr algn="just"/>
            <a:r>
              <a:rPr lang="en-US" sz="4400">
                <a:latin typeface="Times New Roman" panose="02020603050405020304" pitchFamily="18" charset="0"/>
                <a:cs typeface="Times New Roman" panose="02020603050405020304" pitchFamily="18" charset="0"/>
              </a:rPr>
              <a:t>- Sử dụng sáng tạo các yếu tố kì ảo, hoang đường.</a:t>
            </a:r>
            <a:endParaRPr lang="en-GB" sz="4400">
              <a:latin typeface="Times New Roman" panose="02020603050405020304" pitchFamily="18" charset="0"/>
              <a:cs typeface="Times New Roman" panose="02020603050405020304" pitchFamily="18" charset="0"/>
            </a:endParaRPr>
          </a:p>
          <a:p>
            <a:pPr algn="just"/>
            <a:r>
              <a:rPr lang="en-US" sz="4400">
                <a:latin typeface="Times New Roman" panose="02020603050405020304" pitchFamily="18" charset="0"/>
                <a:cs typeface="Times New Roman" panose="02020603050405020304" pitchFamily="18" charset="0"/>
              </a:rPr>
              <a:t>- Kết hợp tự sự và trữ tình.</a:t>
            </a:r>
            <a:endParaRPr lang="en-US" sz="440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a:off x="383766" y="2181946"/>
            <a:ext cx="15084833" cy="7990754"/>
          </a:xfrm>
          <a:custGeom>
            <a:avLst/>
            <a:gdLst/>
            <a:ahLst/>
            <a:cxnLst/>
            <a:rect l="l" t="t" r="r" b="b"/>
            <a:pathLst>
              <a:path w="14256384" h="6376492">
                <a:moveTo>
                  <a:pt x="0" y="0"/>
                </a:moveTo>
                <a:lnTo>
                  <a:pt x="14256384" y="0"/>
                </a:lnTo>
                <a:lnTo>
                  <a:pt x="14256384" y="6376491"/>
                </a:lnTo>
                <a:lnTo>
                  <a:pt x="0" y="637649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TextBox 3"/>
          <p:cNvSpPr txBox="1"/>
          <p:nvPr/>
        </p:nvSpPr>
        <p:spPr>
          <a:xfrm>
            <a:off x="3769927" y="210102"/>
            <a:ext cx="9677400" cy="1846659"/>
          </a:xfrm>
          <a:prstGeom prst="rect">
            <a:avLst/>
          </a:prstGeom>
        </p:spPr>
        <p:txBody>
          <a:bodyPr wrap="square" lIns="0" tIns="0" rIns="0" bIns="0" rtlCol="0" anchor="t">
            <a:spAutoFit/>
          </a:bodyPr>
          <a:lstStyle/>
          <a:p>
            <a:pPr algn="ctr"/>
            <a:r>
              <a:rPr lang="en-US" sz="6000" b="1">
                <a:latin typeface="Times New Roman" panose="02020603050405020304" pitchFamily="18" charset="0"/>
                <a:cs typeface="Times New Roman" panose="02020603050405020304" pitchFamily="18" charset="0"/>
              </a:rPr>
              <a:t>I</a:t>
            </a:r>
            <a:r>
              <a:rPr lang="vi-VN" sz="6000" b="1">
                <a:latin typeface="Times New Roman" panose="02020603050405020304" pitchFamily="18" charset="0"/>
                <a:cs typeface="Times New Roman" panose="02020603050405020304" pitchFamily="18" charset="0"/>
              </a:rPr>
              <a:t>V. Cách đọc hiểu </a:t>
            </a:r>
            <a:r>
              <a:rPr lang="en-US" sz="6000" b="1">
                <a:latin typeface="Times New Roman" panose="02020603050405020304" pitchFamily="18" charset="0"/>
                <a:cs typeface="Times New Roman" panose="02020603050405020304" pitchFamily="18" charset="0"/>
              </a:rPr>
              <a:t>tác phẩm truyện truyền kì</a:t>
            </a:r>
            <a:endParaRPr lang="en-US" sz="6000">
              <a:solidFill>
                <a:srgbClr val="000000"/>
              </a:solidFill>
              <a:latin typeface="Times New Roman" panose="02020603050405020304" pitchFamily="18" charset="0"/>
              <a:cs typeface="Times New Roman" panose="02020603050405020304" pitchFamily="18" charset="0"/>
            </a:endParaRPr>
          </a:p>
        </p:txBody>
      </p:sp>
      <p:sp>
        <p:nvSpPr>
          <p:cNvPr id="4" name="Freeform 4"/>
          <p:cNvSpPr/>
          <p:nvPr/>
        </p:nvSpPr>
        <p:spPr>
          <a:xfrm>
            <a:off x="15372962" y="-292561"/>
            <a:ext cx="5830076" cy="10614032"/>
          </a:xfrm>
          <a:custGeom>
            <a:avLst/>
            <a:gdLst/>
            <a:ahLst/>
            <a:cxnLst/>
            <a:rect l="l" t="t" r="r" b="b"/>
            <a:pathLst>
              <a:path w="6213843" h="10614032">
                <a:moveTo>
                  <a:pt x="0" y="0"/>
                </a:moveTo>
                <a:lnTo>
                  <a:pt x="6213843" y="0"/>
                </a:lnTo>
                <a:lnTo>
                  <a:pt x="6213843" y="10614032"/>
                </a:lnTo>
                <a:lnTo>
                  <a:pt x="0" y="10614032"/>
                </a:lnTo>
                <a:lnTo>
                  <a:pt x="0" y="0"/>
                </a:lnTo>
                <a:close/>
              </a:path>
            </a:pathLst>
          </a:custGeom>
          <a:blipFill>
            <a:blip r:embed="rId4">
              <a:extLst>
                <a:ext uri="{96DAC541-7B7A-43D3-8B79-37D633B846F1}">
                  <asvg:svgBlip xmlns="" xmlns:asvg="http://schemas.microsoft.com/office/drawing/2016/SVG/main" r:embed="rId5"/>
                </a:ext>
              </a:extLst>
            </a:blip>
            <a:stretch>
              <a:fillRect l="-26711"/>
            </a:stretch>
          </a:blipFill>
        </p:spPr>
      </p:sp>
      <p:grpSp>
        <p:nvGrpSpPr>
          <p:cNvPr id="5" name="Group 5"/>
          <p:cNvGrpSpPr/>
          <p:nvPr/>
        </p:nvGrpSpPr>
        <p:grpSpPr>
          <a:xfrm>
            <a:off x="749158" y="2552700"/>
            <a:ext cx="14414642" cy="7273860"/>
            <a:chOff x="0" y="0"/>
            <a:chExt cx="3562299" cy="1468283"/>
          </a:xfrm>
        </p:grpSpPr>
        <p:sp>
          <p:nvSpPr>
            <p:cNvPr id="6" name="Freeform 6"/>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sp>
        <p:sp>
          <p:nvSpPr>
            <p:cNvPr id="7" name="TextBox 7"/>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flipV="1">
            <a:off x="0" y="-131024"/>
            <a:ext cx="3571651" cy="2607524"/>
          </a:xfrm>
          <a:custGeom>
            <a:avLst/>
            <a:gdLst/>
            <a:ahLst/>
            <a:cxnLst/>
            <a:rect l="l" t="t" r="r" b="b"/>
            <a:pathLst>
              <a:path w="4647105" h="4114800">
                <a:moveTo>
                  <a:pt x="0" y="4114800"/>
                </a:moveTo>
                <a:lnTo>
                  <a:pt x="4647105" y="4114800"/>
                </a:lnTo>
                <a:lnTo>
                  <a:pt x="4647105" y="0"/>
                </a:lnTo>
                <a:lnTo>
                  <a:pt x="0" y="0"/>
                </a:lnTo>
                <a:lnTo>
                  <a:pt x="0" y="411480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 name="TextBox 9"/>
          <p:cNvSpPr txBox="1"/>
          <p:nvPr/>
        </p:nvSpPr>
        <p:spPr>
          <a:xfrm>
            <a:off x="990600" y="2624588"/>
            <a:ext cx="14020800" cy="7201972"/>
          </a:xfrm>
          <a:prstGeom prst="rect">
            <a:avLst/>
          </a:prstGeom>
        </p:spPr>
        <p:txBody>
          <a:bodyPr wrap="square" lIns="0" tIns="0" rIns="0" bIns="0" rtlCol="0" anchor="t">
            <a:spAutoFit/>
          </a:bodyPr>
          <a:lstStyle/>
          <a:p>
            <a:pPr algn="just"/>
            <a:r>
              <a:rPr lang="vi-VN" sz="3600">
                <a:latin typeface="Times New Roman" panose="02020603050405020304" pitchFamily="18" charset="0"/>
                <a:cs typeface="Times New Roman" panose="02020603050405020304" pitchFamily="18" charset="0"/>
              </a:rPr>
              <a:t>1. </a:t>
            </a:r>
            <a:r>
              <a:rPr lang="en-US" sz="3600">
                <a:latin typeface="Times New Roman" panose="02020603050405020304" pitchFamily="18" charset="0"/>
                <a:cs typeface="Times New Roman" panose="02020603050405020304" pitchFamily="18" charset="0"/>
              </a:rPr>
              <a:t>Tóm tắt được cốt truyện.</a:t>
            </a:r>
            <a:endParaRPr lang="en-GB" sz="3600">
              <a:latin typeface="Times New Roman" panose="02020603050405020304" pitchFamily="18" charset="0"/>
              <a:cs typeface="Times New Roman" panose="02020603050405020304" pitchFamily="18" charset="0"/>
            </a:endParaRPr>
          </a:p>
          <a:p>
            <a:pPr algn="just"/>
            <a:r>
              <a:rPr lang="en-US" sz="3600">
                <a:latin typeface="Times New Roman" panose="02020603050405020304" pitchFamily="18" charset="0"/>
                <a:cs typeface="Times New Roman" panose="02020603050405020304" pitchFamily="18" charset="0"/>
              </a:rPr>
              <a:t>2. </a:t>
            </a:r>
            <a:r>
              <a:rPr lang="vi-VN" sz="3600">
                <a:latin typeface="Times New Roman" panose="02020603050405020304" pitchFamily="18" charset="0"/>
                <a:cs typeface="Times New Roman" panose="02020603050405020304" pitchFamily="18" charset="0"/>
              </a:rPr>
              <a:t>Xác định lời người kể chuyện, lời nhân vật trong tác phẩm.</a:t>
            </a:r>
            <a:endParaRPr lang="en-GB" sz="3600">
              <a:latin typeface="Times New Roman" panose="02020603050405020304" pitchFamily="18" charset="0"/>
              <a:cs typeface="Times New Roman" panose="02020603050405020304" pitchFamily="18" charset="0"/>
            </a:endParaRPr>
          </a:p>
          <a:p>
            <a:pPr algn="just"/>
            <a:r>
              <a:rPr lang="vi-VN" sz="3600">
                <a:latin typeface="Times New Roman" panose="02020603050405020304" pitchFamily="18" charset="0"/>
                <a:cs typeface="Times New Roman" panose="02020603050405020304" pitchFamily="18" charset="0"/>
              </a:rPr>
              <a:t>3. Tìm hiểu nội dung của lời người kể chuyện: Kể về ai? Kể về cái gì? Lời kể có vai trò như thế nào trong khắc họa nhân vật?</a:t>
            </a:r>
            <a:endParaRPr lang="en-GB" sz="3600">
              <a:latin typeface="Times New Roman" panose="02020603050405020304" pitchFamily="18" charset="0"/>
              <a:cs typeface="Times New Roman" panose="02020603050405020304" pitchFamily="18" charset="0"/>
            </a:endParaRPr>
          </a:p>
          <a:p>
            <a:pPr algn="just"/>
            <a:r>
              <a:rPr lang="vi-VN" sz="3600">
                <a:latin typeface="Times New Roman" panose="02020603050405020304" pitchFamily="18" charset="0"/>
                <a:cs typeface="Times New Roman" panose="02020603050405020304" pitchFamily="18" charset="0"/>
              </a:rPr>
              <a:t>4. Tìm hiểu lời nhân vật: Nói về điều gì? </a:t>
            </a:r>
            <a:r>
              <a:rPr lang="en-US" sz="3600">
                <a:latin typeface="Times New Roman" panose="02020603050405020304" pitchFamily="18" charset="0"/>
                <a:cs typeface="Times New Roman" panose="02020603050405020304" pitchFamily="18" charset="0"/>
              </a:rPr>
              <a:t>Đặc điểm trong ngôn ngữ nhân vật trong truyện truyền kì?</a:t>
            </a:r>
            <a:endParaRPr lang="en-GB" sz="3600">
              <a:latin typeface="Times New Roman" panose="02020603050405020304" pitchFamily="18" charset="0"/>
              <a:cs typeface="Times New Roman" panose="02020603050405020304" pitchFamily="18" charset="0"/>
            </a:endParaRPr>
          </a:p>
          <a:p>
            <a:pPr algn="just"/>
            <a:r>
              <a:rPr lang="en-US" sz="3600">
                <a:latin typeface="Times New Roman" panose="02020603050405020304" pitchFamily="18" charset="0"/>
                <a:cs typeface="Times New Roman" panose="02020603050405020304" pitchFamily="18" charset="0"/>
              </a:rPr>
              <a:t>5. Phân tích được những đặc điểm của nhân vật truyện truyền kì; lí giải vai trò, ý nghĩa của nhân vật với chủ đề, tư tưởng của tác phẩm.</a:t>
            </a:r>
            <a:endParaRPr lang="en-GB" sz="3600">
              <a:latin typeface="Times New Roman" panose="02020603050405020304" pitchFamily="18" charset="0"/>
              <a:cs typeface="Times New Roman" panose="02020603050405020304" pitchFamily="18" charset="0"/>
            </a:endParaRPr>
          </a:p>
          <a:p>
            <a:pPr algn="just"/>
            <a:r>
              <a:rPr lang="en-US" sz="3600">
                <a:latin typeface="Times New Roman" panose="02020603050405020304" pitchFamily="18" charset="0"/>
                <a:cs typeface="Times New Roman" panose="02020603050405020304" pitchFamily="18" charset="0"/>
              </a:rPr>
              <a:t>6</a:t>
            </a:r>
            <a:r>
              <a:rPr lang="vi-VN" sz="3600">
                <a:latin typeface="Times New Roman" panose="02020603050405020304" pitchFamily="18" charset="0"/>
                <a:cs typeface="Times New Roman" panose="02020603050405020304" pitchFamily="18" charset="0"/>
              </a:rPr>
              <a:t>. </a:t>
            </a:r>
            <a:r>
              <a:rPr lang="en-US" sz="3600">
                <a:latin typeface="Times New Roman" panose="02020603050405020304" pitchFamily="18" charset="0"/>
                <a:cs typeface="Times New Roman" panose="02020603050405020304" pitchFamily="18" charset="0"/>
              </a:rPr>
              <a:t>Xác định được không gian, thời gian trong truyện truyền kì.</a:t>
            </a:r>
            <a:endParaRPr lang="en-GB" sz="3600">
              <a:latin typeface="Times New Roman" panose="02020603050405020304" pitchFamily="18" charset="0"/>
              <a:cs typeface="Times New Roman" panose="02020603050405020304" pitchFamily="18" charset="0"/>
            </a:endParaRPr>
          </a:p>
          <a:p>
            <a:pPr algn="just"/>
            <a:r>
              <a:rPr lang="vi-VN" sz="3600">
                <a:latin typeface="Times New Roman" panose="02020603050405020304" pitchFamily="18" charset="0"/>
                <a:cs typeface="Times New Roman" panose="02020603050405020304" pitchFamily="18" charset="0"/>
              </a:rPr>
              <a:t>7. </a:t>
            </a:r>
            <a:r>
              <a:rPr lang="en-US" sz="3600">
                <a:latin typeface="Times New Roman" panose="02020603050405020304" pitchFamily="18" charset="0"/>
                <a:cs typeface="Times New Roman" panose="02020603050405020304" pitchFamily="18" charset="0"/>
              </a:rPr>
              <a:t>Tìm hiểu các yếu tố kì ảo: Truyện có các yếu tố kì ảo nào? Các yếu tố kì ảo có tác dụng gì trong việc thể hiện chủ đề tác phẩm</a:t>
            </a:r>
            <a:r>
              <a:rPr lang="vi-VN" sz="3600">
                <a:latin typeface="Times New Roman" panose="02020603050405020304" pitchFamily="18" charset="0"/>
                <a:cs typeface="Times New Roman" panose="02020603050405020304" pitchFamily="18" charset="0"/>
              </a:rPr>
              <a:t>?</a:t>
            </a:r>
            <a:endParaRPr lang="en-GB" sz="3600">
              <a:latin typeface="Times New Roman" panose="02020603050405020304" pitchFamily="18" charset="0"/>
              <a:cs typeface="Times New Roman" panose="02020603050405020304" pitchFamily="18" charset="0"/>
            </a:endParaRPr>
          </a:p>
          <a:p>
            <a:pPr algn="just"/>
            <a:r>
              <a:rPr lang="en-US" sz="3600">
                <a:latin typeface="Times New Roman" panose="02020603050405020304" pitchFamily="18" charset="0"/>
                <a:cs typeface="Times New Roman" panose="02020603050405020304" pitchFamily="18" charset="0"/>
              </a:rPr>
              <a:t>8. Nêu được chủ đề, tư tưởng, thông điệp mà văn bản muốn gửi đến người đọc. </a:t>
            </a:r>
            <a:endParaRPr lang="en-GB" sz="36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741" b="715"/>
          <a:stretch>
            <a:fillRect/>
          </a:stretch>
        </p:blipFill>
        <p:spPr>
          <a:xfrm>
            <a:off x="14844" y="8351"/>
            <a:ext cx="18258312" cy="10270301"/>
          </a:xfrm>
          <a:prstGeom prst="rect">
            <a:avLst/>
          </a:prstGeom>
        </p:spPr>
      </p:pic>
      <p:sp>
        <p:nvSpPr>
          <p:cNvPr id="6" name="Freeform 6"/>
          <p:cNvSpPr/>
          <p:nvPr/>
        </p:nvSpPr>
        <p:spPr>
          <a:xfrm flipH="1">
            <a:off x="14844" y="8350"/>
            <a:ext cx="4147389" cy="3314455"/>
          </a:xfrm>
          <a:custGeom>
            <a:avLst/>
            <a:gdLst/>
            <a:ahLst/>
            <a:cxnLst/>
            <a:rect l="l" t="t" r="r" b="b"/>
            <a:pathLst>
              <a:path w="4154133" h="3319844">
                <a:moveTo>
                  <a:pt x="4154133" y="0"/>
                </a:moveTo>
                <a:lnTo>
                  <a:pt x="0" y="0"/>
                </a:lnTo>
                <a:lnTo>
                  <a:pt x="0" y="3319844"/>
                </a:lnTo>
                <a:lnTo>
                  <a:pt x="4154133" y="3319844"/>
                </a:lnTo>
                <a:lnTo>
                  <a:pt x="4154133" y="0"/>
                </a:lnTo>
                <a:close/>
              </a:path>
            </a:pathLst>
          </a:custGeom>
          <a:blipFill>
            <a:blip r:embed="rId3"/>
            <a:stretch>
              <a:fillRect/>
            </a:stretch>
          </a:blipFill>
        </p:spPr>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1845" y="2095500"/>
            <a:ext cx="7971313" cy="8191500"/>
          </a:xfrm>
          <a:prstGeom prst="rect">
            <a:avLst/>
          </a:prstGeom>
        </p:spPr>
      </p:pic>
      <p:sp>
        <p:nvSpPr>
          <p:cNvPr id="8" name="Freeform 5"/>
          <p:cNvSpPr/>
          <p:nvPr/>
        </p:nvSpPr>
        <p:spPr>
          <a:xfrm>
            <a:off x="12344401" y="8351"/>
            <a:ext cx="6042782" cy="3687350"/>
          </a:xfrm>
          <a:custGeom>
            <a:avLst/>
            <a:gdLst/>
            <a:ahLst/>
            <a:cxnLst/>
            <a:rect l="l" t="t" r="r" b="b"/>
            <a:pathLst>
              <a:path w="7830855" h="6258158">
                <a:moveTo>
                  <a:pt x="0" y="0"/>
                </a:moveTo>
                <a:lnTo>
                  <a:pt x="7830854" y="0"/>
                </a:lnTo>
                <a:lnTo>
                  <a:pt x="7830854" y="6258158"/>
                </a:lnTo>
                <a:lnTo>
                  <a:pt x="0" y="6258158"/>
                </a:lnTo>
                <a:lnTo>
                  <a:pt x="0" y="0"/>
                </a:lnTo>
                <a:close/>
              </a:path>
            </a:pathLst>
          </a:custGeom>
          <a:blipFill>
            <a:blip r:embed="rId3"/>
            <a:stretch>
              <a:fillRect/>
            </a:stretch>
          </a:blipFill>
        </p:spPr>
      </p:sp>
      <p:sp>
        <p:nvSpPr>
          <p:cNvPr id="9" name="Rectangle 8"/>
          <p:cNvSpPr/>
          <p:nvPr/>
        </p:nvSpPr>
        <p:spPr>
          <a:xfrm>
            <a:off x="4776075" y="3948021"/>
            <a:ext cx="8735850" cy="2479015"/>
          </a:xfrm>
          <a:prstGeom prst="rect">
            <a:avLst/>
          </a:prstGeom>
        </p:spPr>
        <p:txBody>
          <a:bodyPr wrap="none">
            <a:prstTxWarp prst="textStop">
              <a:avLst/>
            </a:prstTxWarp>
            <a:spAutoFit/>
          </a:bodyPr>
          <a:lstStyle/>
          <a:p>
            <a:pPr algn="ctr"/>
            <a:r>
              <a:rPr lang="vi-VN" sz="4208" b="1">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rPr>
              <a:t>HOẠT ĐỘNG 3</a:t>
            </a:r>
          </a:p>
          <a:p>
            <a:pPr algn="ctr"/>
            <a:r>
              <a:rPr lang="vi-VN" sz="4208" b="1" spc="-6">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rPr>
              <a:t> </a:t>
            </a:r>
            <a:r>
              <a:rPr lang="vi-VN" sz="4208" b="1" spc="-6" smtClean="0">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rPr>
              <a:t>Luyện tập</a:t>
            </a:r>
            <a:endParaRPr lang="en-GB" sz="4208">
              <a:solidFill>
                <a:prstClr val="black"/>
              </a:solidFill>
              <a:effectLst>
                <a:glow rad="139700">
                  <a:srgbClr val="C0504D">
                    <a:satMod val="175000"/>
                    <a:alpha val="40000"/>
                  </a:srgbClr>
                </a:glow>
              </a:effectLst>
            </a:endParaRPr>
          </a:p>
        </p:txBody>
      </p:sp>
    </p:spTree>
    <p:extLst>
      <p:ext uri="{BB962C8B-B14F-4D97-AF65-F5344CB8AC3E}">
        <p14:creationId xmlns:p14="http://schemas.microsoft.com/office/powerpoint/2010/main" val="1174170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1000"/>
                                        <p:tgtEl>
                                          <p:spTgt spid="9">
                                            <p:txEl>
                                              <p:pRg st="1" end="1"/>
                                            </p:txEl>
                                          </p:spTgt>
                                        </p:tgtEl>
                                      </p:cBhvr>
                                    </p:animEffect>
                                    <p:anim calcmode="lin" valueType="num">
                                      <p:cBhvr>
                                        <p:cTn id="13"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701" b="9701"/>
          <a:stretch>
            <a:fillRect/>
          </a:stretch>
        </p:blipFill>
        <p:spPr>
          <a:xfrm>
            <a:off x="14844" y="8351"/>
            <a:ext cx="18258312" cy="10270301"/>
          </a:xfrm>
          <a:prstGeom prst="rect">
            <a:avLst/>
          </a:prstGeom>
        </p:spPr>
      </p:pic>
      <p:sp>
        <p:nvSpPr>
          <p:cNvPr id="5" name="Freeform 5"/>
          <p:cNvSpPr/>
          <p:nvPr/>
        </p:nvSpPr>
        <p:spPr>
          <a:xfrm>
            <a:off x="-937203" y="2260585"/>
            <a:ext cx="7748942" cy="8216240"/>
          </a:xfrm>
          <a:custGeom>
            <a:avLst/>
            <a:gdLst/>
            <a:ahLst/>
            <a:cxnLst/>
            <a:rect l="l" t="t" r="r" b="b"/>
            <a:pathLst>
              <a:path w="7761542" h="8229600">
                <a:moveTo>
                  <a:pt x="0" y="0"/>
                </a:moveTo>
                <a:lnTo>
                  <a:pt x="7761542" y="0"/>
                </a:lnTo>
                <a:lnTo>
                  <a:pt x="7761542" y="8229600"/>
                </a:lnTo>
                <a:lnTo>
                  <a:pt x="0" y="8229600"/>
                </a:lnTo>
                <a:lnTo>
                  <a:pt x="0" y="0"/>
                </a:lnTo>
                <a:close/>
              </a:path>
            </a:pathLst>
          </a:custGeom>
          <a:blipFill>
            <a:blip r:embed="rId3"/>
            <a:stretch>
              <a:fillRect/>
            </a:stretch>
          </a:blipFill>
        </p:spPr>
      </p:sp>
      <p:sp>
        <p:nvSpPr>
          <p:cNvPr id="11" name="Freeform 11"/>
          <p:cNvSpPr/>
          <p:nvPr/>
        </p:nvSpPr>
        <p:spPr>
          <a:xfrm>
            <a:off x="4415063" y="2811564"/>
            <a:ext cx="1988017" cy="1771821"/>
          </a:xfrm>
          <a:custGeom>
            <a:avLst/>
            <a:gdLst/>
            <a:ahLst/>
            <a:cxnLst/>
            <a:rect l="l" t="t" r="r" b="b"/>
            <a:pathLst>
              <a:path w="1991250" h="1774702">
                <a:moveTo>
                  <a:pt x="0" y="0"/>
                </a:moveTo>
                <a:lnTo>
                  <a:pt x="1991250" y="0"/>
                </a:lnTo>
                <a:lnTo>
                  <a:pt x="1991250" y="1774702"/>
                </a:lnTo>
                <a:lnTo>
                  <a:pt x="0" y="1774702"/>
                </a:lnTo>
                <a:lnTo>
                  <a:pt x="0" y="0"/>
                </a:lnTo>
                <a:close/>
              </a:path>
            </a:pathLst>
          </a:custGeom>
          <a:blipFill>
            <a:blip r:embed="rId4"/>
            <a:stretch>
              <a:fillRect/>
            </a:stretch>
          </a:blipFill>
        </p:spPr>
      </p:sp>
      <p:sp>
        <p:nvSpPr>
          <p:cNvPr id="12" name="Freeform 12"/>
          <p:cNvSpPr/>
          <p:nvPr/>
        </p:nvSpPr>
        <p:spPr>
          <a:xfrm>
            <a:off x="5626669" y="552817"/>
            <a:ext cx="2370139" cy="2337549"/>
          </a:xfrm>
          <a:custGeom>
            <a:avLst/>
            <a:gdLst/>
            <a:ahLst/>
            <a:cxnLst/>
            <a:rect l="l" t="t" r="r" b="b"/>
            <a:pathLst>
              <a:path w="2373993" h="2341350">
                <a:moveTo>
                  <a:pt x="0" y="0"/>
                </a:moveTo>
                <a:lnTo>
                  <a:pt x="2373993" y="0"/>
                </a:lnTo>
                <a:lnTo>
                  <a:pt x="2373993" y="2341350"/>
                </a:lnTo>
                <a:lnTo>
                  <a:pt x="0" y="2341350"/>
                </a:lnTo>
                <a:lnTo>
                  <a:pt x="0" y="0"/>
                </a:lnTo>
                <a:close/>
              </a:path>
            </a:pathLst>
          </a:custGeom>
          <a:blipFill>
            <a:blip r:embed="rId5"/>
            <a:stretch>
              <a:fillRect/>
            </a:stretch>
          </a:blipFill>
        </p:spPr>
      </p:sp>
      <p:sp>
        <p:nvSpPr>
          <p:cNvPr id="13" name="Freeform 13"/>
          <p:cNvSpPr/>
          <p:nvPr/>
        </p:nvSpPr>
        <p:spPr>
          <a:xfrm>
            <a:off x="-5515619" y="-645721"/>
            <a:ext cx="8633528" cy="8216240"/>
          </a:xfrm>
          <a:custGeom>
            <a:avLst/>
            <a:gdLst/>
            <a:ahLst/>
            <a:cxnLst/>
            <a:rect l="l" t="t" r="r" b="b"/>
            <a:pathLst>
              <a:path w="8647566" h="8229600">
                <a:moveTo>
                  <a:pt x="0" y="0"/>
                </a:moveTo>
                <a:lnTo>
                  <a:pt x="8647566" y="0"/>
                </a:lnTo>
                <a:lnTo>
                  <a:pt x="8647566" y="8229600"/>
                </a:lnTo>
                <a:lnTo>
                  <a:pt x="0" y="8229600"/>
                </a:lnTo>
                <a:lnTo>
                  <a:pt x="0" y="0"/>
                </a:lnTo>
                <a:close/>
              </a:path>
            </a:pathLst>
          </a:custGeom>
          <a:blipFill>
            <a:blip r:embed="rId6"/>
            <a:stretch>
              <a:fillRect/>
            </a:stretch>
          </a:blipFill>
        </p:spPr>
      </p:sp>
      <p:sp>
        <p:nvSpPr>
          <p:cNvPr id="14" name="Freeform 14"/>
          <p:cNvSpPr/>
          <p:nvPr/>
        </p:nvSpPr>
        <p:spPr>
          <a:xfrm>
            <a:off x="1227988" y="1341059"/>
            <a:ext cx="2335024" cy="2349711"/>
          </a:xfrm>
          <a:custGeom>
            <a:avLst/>
            <a:gdLst/>
            <a:ahLst/>
            <a:cxnLst/>
            <a:rect l="l" t="t" r="r" b="b"/>
            <a:pathLst>
              <a:path w="2338821" h="2353531">
                <a:moveTo>
                  <a:pt x="0" y="0"/>
                </a:moveTo>
                <a:lnTo>
                  <a:pt x="2338821" y="0"/>
                </a:lnTo>
                <a:lnTo>
                  <a:pt x="2338821" y="2353531"/>
                </a:lnTo>
                <a:lnTo>
                  <a:pt x="0" y="2353531"/>
                </a:lnTo>
                <a:lnTo>
                  <a:pt x="0" y="0"/>
                </a:lnTo>
                <a:close/>
              </a:path>
            </a:pathLst>
          </a:custGeom>
          <a:blipFill>
            <a:blip r:embed="rId7">
              <a:extLst>
                <a:ext uri="{96DAC541-7B7A-43D3-8B79-37D633B846F1}">
                  <asvg:svgBlip xmlns:asvg="http://schemas.microsoft.com/office/drawing/2016/SVG/main" xmlns="" r:embed="rId12"/>
                </a:ext>
              </a:extLst>
            </a:blip>
            <a:stretch>
              <a:fillRect/>
            </a:stretch>
          </a:blipFill>
        </p:spPr>
      </p:sp>
      <p:sp>
        <p:nvSpPr>
          <p:cNvPr id="15" name="Freeform 15"/>
          <p:cNvSpPr/>
          <p:nvPr/>
        </p:nvSpPr>
        <p:spPr>
          <a:xfrm>
            <a:off x="804496" y="2693044"/>
            <a:ext cx="2303136" cy="3527459"/>
          </a:xfrm>
          <a:custGeom>
            <a:avLst/>
            <a:gdLst/>
            <a:ahLst/>
            <a:cxnLst/>
            <a:rect l="l" t="t" r="r" b="b"/>
            <a:pathLst>
              <a:path w="2306881" h="3533194">
                <a:moveTo>
                  <a:pt x="0" y="0"/>
                </a:moveTo>
                <a:lnTo>
                  <a:pt x="2306881" y="0"/>
                </a:lnTo>
                <a:lnTo>
                  <a:pt x="2306881" y="3533194"/>
                </a:lnTo>
                <a:lnTo>
                  <a:pt x="0" y="3533194"/>
                </a:lnTo>
                <a:lnTo>
                  <a:pt x="0" y="0"/>
                </a:lnTo>
                <a:close/>
              </a:path>
            </a:pathLst>
          </a:custGeom>
          <a:blipFill>
            <a:blip r:embed="rId13"/>
            <a:stretch>
              <a:fillRect/>
            </a:stretch>
          </a:blipFill>
        </p:spPr>
      </p:sp>
      <p:sp>
        <p:nvSpPr>
          <p:cNvPr id="16" name="Freeform 16"/>
          <p:cNvSpPr/>
          <p:nvPr/>
        </p:nvSpPr>
        <p:spPr>
          <a:xfrm rot="-1464555" flipH="1">
            <a:off x="-1501902" y="-423415"/>
            <a:ext cx="4523077" cy="4932025"/>
          </a:xfrm>
          <a:custGeom>
            <a:avLst/>
            <a:gdLst/>
            <a:ahLst/>
            <a:cxnLst/>
            <a:rect l="l" t="t" r="r" b="b"/>
            <a:pathLst>
              <a:path w="4530432" h="4940044">
                <a:moveTo>
                  <a:pt x="4530432" y="0"/>
                </a:moveTo>
                <a:lnTo>
                  <a:pt x="0" y="0"/>
                </a:lnTo>
                <a:lnTo>
                  <a:pt x="0" y="4940044"/>
                </a:lnTo>
                <a:lnTo>
                  <a:pt x="4530432" y="4940044"/>
                </a:lnTo>
                <a:lnTo>
                  <a:pt x="4530432" y="0"/>
                </a:lnTo>
                <a:close/>
              </a:path>
            </a:pathLst>
          </a:custGeom>
          <a:blipFill>
            <a:blip r:embed="rId14"/>
            <a:stretch>
              <a:fillRect/>
            </a:stretch>
          </a:blipFill>
        </p:spPr>
      </p:sp>
      <p:sp>
        <p:nvSpPr>
          <p:cNvPr id="17" name="Rectangle 16"/>
          <p:cNvSpPr/>
          <p:nvPr/>
        </p:nvSpPr>
        <p:spPr>
          <a:xfrm>
            <a:off x="6783007" y="2515914"/>
            <a:ext cx="9929559" cy="1446550"/>
          </a:xfrm>
          <a:prstGeom prst="rect">
            <a:avLst/>
          </a:prstGeom>
        </p:spPr>
        <p:txBody>
          <a:bodyPr wrap="square">
            <a:spAutoFit/>
          </a:bodyPr>
          <a:lstStyle/>
          <a:p>
            <a:pPr algn="ctr"/>
            <a:r>
              <a:rPr lang="vi-VN" sz="8800" b="1" spc="50">
                <a:ln w="0"/>
                <a:solidFill>
                  <a:schemeClr val="bg1"/>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V. Luyện tập </a:t>
            </a:r>
            <a:endParaRPr lang="en-GB" sz="8800" b="1" spc="50">
              <a:ln w="0"/>
              <a:solidFill>
                <a:schemeClr val="bg1"/>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endParaRPr>
          </a:p>
        </p:txBody>
      </p:sp>
      <p:sp>
        <p:nvSpPr>
          <p:cNvPr id="3" name="Rectangle 2"/>
          <p:cNvSpPr/>
          <p:nvPr/>
        </p:nvSpPr>
        <p:spPr>
          <a:xfrm>
            <a:off x="7315200" y="4833271"/>
            <a:ext cx="9515966" cy="2308324"/>
          </a:xfrm>
          <a:prstGeom prst="rect">
            <a:avLst/>
          </a:prstGeom>
        </p:spPr>
        <p:txBody>
          <a:bodyPr wrap="square">
            <a:spAutoFit/>
          </a:bodyPr>
          <a:lstStyle/>
          <a:p>
            <a:pPr algn="ctr"/>
            <a:r>
              <a:rPr lang="vi-VN" sz="7200" b="1" spc="50">
                <a:ln w="0"/>
                <a:solidFill>
                  <a:schemeClr val="bg1"/>
                </a:solidFill>
                <a:effectLst>
                  <a:innerShdw blurRad="63500" dist="50800" dir="13500000">
                    <a:srgbClr val="000000">
                      <a:alpha val="50000"/>
                    </a:srgbClr>
                  </a:innerShdw>
                </a:effectLst>
                <a:latin typeface="Times New Roman" panose="02020603050405020304" pitchFamily="18" charset="0"/>
                <a:ea typeface="Times New Roman" panose="02020603050405020304" pitchFamily="18" charset="0"/>
                <a:cs typeface="Times New Roman" panose="02020603050405020304" pitchFamily="18" charset="0"/>
              </a:rPr>
              <a:t>Bộ thẻ đố tri thức của các nhóm học sinh. </a:t>
            </a:r>
            <a:endParaRPr lang="en-GB" sz="7200" b="1" spc="50">
              <a:ln w="0"/>
              <a:solidFill>
                <a:schemeClr val="bg1"/>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8876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296361" y="-163516"/>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 xmlns:asvg="http://schemas.microsoft.com/office/drawing/2016/SVG/main" r:embed="rId3"/>
                </a:ext>
              </a:extLst>
            </a:blip>
            <a:stretch>
              <a:fillRect l="-26711"/>
            </a:stretch>
          </a:blipFill>
        </p:spPr>
      </p:sp>
      <p:sp>
        <p:nvSpPr>
          <p:cNvPr id="3" name="Freeform 3"/>
          <p:cNvSpPr/>
          <p:nvPr/>
        </p:nvSpPr>
        <p:spPr>
          <a:xfrm>
            <a:off x="4267200" y="4040753"/>
            <a:ext cx="11260456" cy="5036495"/>
          </a:xfrm>
          <a:custGeom>
            <a:avLst/>
            <a:gdLst/>
            <a:ahLst/>
            <a:cxnLst/>
            <a:rect l="l" t="t" r="r" b="b"/>
            <a:pathLst>
              <a:path w="11260456" h="5036495">
                <a:moveTo>
                  <a:pt x="0" y="0"/>
                </a:moveTo>
                <a:lnTo>
                  <a:pt x="11260456" y="0"/>
                </a:lnTo>
                <a:lnTo>
                  <a:pt x="11260456" y="5036495"/>
                </a:lnTo>
                <a:lnTo>
                  <a:pt x="0" y="503649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4" name="Group 4"/>
          <p:cNvGrpSpPr/>
          <p:nvPr/>
        </p:nvGrpSpPr>
        <p:grpSpPr>
          <a:xfrm>
            <a:off x="4555805" y="4357329"/>
            <a:ext cx="10683246" cy="4403344"/>
            <a:chOff x="0" y="0"/>
            <a:chExt cx="3562299" cy="1468283"/>
          </a:xfrm>
        </p:grpSpPr>
        <p:sp>
          <p:nvSpPr>
            <p:cNvPr id="5" name="Freeform 5"/>
            <p:cNvSpPr/>
            <p:nvPr/>
          </p:nvSpPr>
          <p:spPr>
            <a:xfrm>
              <a:off x="0" y="0"/>
              <a:ext cx="3562299" cy="1468283"/>
            </a:xfrm>
            <a:custGeom>
              <a:avLst/>
              <a:gdLst/>
              <a:ahLst/>
              <a:cxnLst/>
              <a:rect l="l" t="t" r="r" b="b"/>
              <a:pathLst>
                <a:path w="3562299" h="1468283">
                  <a:moveTo>
                    <a:pt x="55076" y="0"/>
                  </a:moveTo>
                  <a:lnTo>
                    <a:pt x="3507223" y="0"/>
                  </a:lnTo>
                  <a:cubicBezTo>
                    <a:pt x="3537641" y="0"/>
                    <a:pt x="3562299" y="24658"/>
                    <a:pt x="3562299" y="55076"/>
                  </a:cubicBezTo>
                  <a:lnTo>
                    <a:pt x="3562299" y="1413207"/>
                  </a:lnTo>
                  <a:cubicBezTo>
                    <a:pt x="3562299" y="1427814"/>
                    <a:pt x="3556496" y="1441823"/>
                    <a:pt x="3546168" y="1452151"/>
                  </a:cubicBezTo>
                  <a:cubicBezTo>
                    <a:pt x="3535839" y="1462480"/>
                    <a:pt x="3521830" y="1468283"/>
                    <a:pt x="3507223" y="1468283"/>
                  </a:cubicBezTo>
                  <a:lnTo>
                    <a:pt x="55076" y="1468283"/>
                  </a:lnTo>
                  <a:cubicBezTo>
                    <a:pt x="24658" y="1468283"/>
                    <a:pt x="0" y="1443625"/>
                    <a:pt x="0" y="1413207"/>
                  </a:cubicBezTo>
                  <a:lnTo>
                    <a:pt x="0" y="55076"/>
                  </a:lnTo>
                  <a:cubicBezTo>
                    <a:pt x="0" y="24658"/>
                    <a:pt x="24658" y="0"/>
                    <a:pt x="55076" y="0"/>
                  </a:cubicBezTo>
                  <a:close/>
                </a:path>
              </a:pathLst>
            </a:custGeom>
            <a:solidFill>
              <a:srgbClr val="000000">
                <a:alpha val="0"/>
              </a:srgbClr>
            </a:solidFill>
            <a:ln w="38100" cap="rnd">
              <a:solidFill>
                <a:srgbClr val="AC3C26"/>
              </a:solidFill>
              <a:prstDash val="dash"/>
              <a:round/>
            </a:ln>
          </p:spPr>
        </p:sp>
        <p:sp>
          <p:nvSpPr>
            <p:cNvPr id="6" name="TextBox 6"/>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rot="-10800000" flipH="1">
            <a:off x="13116333" y="-195064"/>
            <a:ext cx="5503737" cy="4242881"/>
          </a:xfrm>
          <a:custGeom>
            <a:avLst/>
            <a:gdLst/>
            <a:ahLst/>
            <a:cxnLst/>
            <a:rect l="l" t="t" r="r" b="b"/>
            <a:pathLst>
              <a:path w="5503737" h="4242881">
                <a:moveTo>
                  <a:pt x="5503737" y="0"/>
                </a:moveTo>
                <a:lnTo>
                  <a:pt x="0" y="0"/>
                </a:lnTo>
                <a:lnTo>
                  <a:pt x="0" y="4242881"/>
                </a:lnTo>
                <a:lnTo>
                  <a:pt x="5503737" y="4242881"/>
                </a:lnTo>
                <a:lnTo>
                  <a:pt x="5503737" y="0"/>
                </a:lnTo>
                <a:close/>
              </a:path>
            </a:pathLst>
          </a:custGeom>
          <a:blipFill>
            <a:blip r:embed="rId6">
              <a:extLst>
                <a:ext uri="{96DAC541-7B7A-43D3-8B79-37D633B846F1}">
                  <asvg:svgBlip xmlns="" xmlns:asvg="http://schemas.microsoft.com/office/drawing/2016/SVG/main" r:embed="rId8"/>
                </a:ext>
              </a:extLst>
            </a:blip>
            <a:stretch>
              <a:fillRect/>
            </a:stretch>
          </a:blipFill>
        </p:spPr>
      </p:sp>
      <p:sp>
        <p:nvSpPr>
          <p:cNvPr id="11" name="Rectangle 10"/>
          <p:cNvSpPr/>
          <p:nvPr/>
        </p:nvSpPr>
        <p:spPr>
          <a:xfrm>
            <a:off x="3581400" y="636845"/>
            <a:ext cx="10891367" cy="3046988"/>
          </a:xfrm>
          <a:prstGeom prst="rect">
            <a:avLst/>
          </a:prstGeom>
        </p:spPr>
        <p:txBody>
          <a:bodyPr wrap="square">
            <a:spAutoFit/>
          </a:bodyPr>
          <a:lstStyle/>
          <a:p>
            <a:pPr algn="just">
              <a:spcAft>
                <a:spcPts val="0"/>
              </a:spcAft>
            </a:pPr>
            <a:r>
              <a:rPr lang="vi-VN" sz="4800">
                <a:latin typeface="Times New Roman" panose="02020603050405020304" pitchFamily="18" charset="0"/>
                <a:ea typeface="Calibri" panose="020F0502020204030204" pitchFamily="34" charset="0"/>
                <a:cs typeface="Times New Roman" panose="02020603050405020304" pitchFamily="18" charset="0"/>
              </a:rPr>
              <a:t>- Mỗi nhóm soạn 10 câu đố xoay quanh tác giả Nguyễ</a:t>
            </a:r>
            <a:r>
              <a:rPr lang="en-US" sz="4800">
                <a:latin typeface="Times New Roman" panose="02020603050405020304" pitchFamily="18" charset="0"/>
                <a:ea typeface="Calibri" panose="020F0502020204030204" pitchFamily="34" charset="0"/>
                <a:cs typeface="Times New Roman" panose="02020603050405020304" pitchFamily="18" charset="0"/>
              </a:rPr>
              <a:t>n Dữ</a:t>
            </a:r>
            <a:r>
              <a:rPr lang="vi-VN" sz="4800">
                <a:latin typeface="Times New Roman" panose="02020603050405020304" pitchFamily="18" charset="0"/>
                <a:ea typeface="Calibri" panose="020F0502020204030204" pitchFamily="34" charset="0"/>
                <a:cs typeface="Times New Roman" panose="02020603050405020304" pitchFamily="18" charset="0"/>
              </a:rPr>
              <a:t> và nội dung, nghệ thuật tác phẩm </a:t>
            </a:r>
            <a:r>
              <a:rPr lang="vi-VN" sz="4800" i="1">
                <a:latin typeface="Times New Roman" panose="02020603050405020304" pitchFamily="18" charset="0"/>
                <a:ea typeface="Calibri" panose="020F0502020204030204" pitchFamily="34" charset="0"/>
                <a:cs typeface="Times New Roman" panose="02020603050405020304" pitchFamily="18" charset="0"/>
              </a:rPr>
              <a:t>Chuyện người con gái Nam Xương</a:t>
            </a:r>
            <a:r>
              <a:rPr lang="vi-VN" sz="4800">
                <a:latin typeface="Times New Roman" panose="02020603050405020304" pitchFamily="18" charset="0"/>
                <a:ea typeface="Calibri" panose="020F0502020204030204" pitchFamily="34" charset="0"/>
                <a:cs typeface="Times New Roman" panose="02020603050405020304" pitchFamily="18" charset="0"/>
              </a:rPr>
              <a:t>.</a:t>
            </a:r>
            <a:endParaRPr lang="en-GB" sz="480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vi-VN" sz="4800">
                <a:latin typeface="Times New Roman" panose="02020603050405020304" pitchFamily="18" charset="0"/>
                <a:ea typeface="Calibri" panose="020F0502020204030204" pitchFamily="34" charset="0"/>
                <a:cs typeface="Times New Roman" panose="02020603050405020304" pitchFamily="18" charset="0"/>
              </a:rPr>
              <a:t>- Thiết kế và viết câu đố vào thẻ. </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3423356801"/>
              </p:ext>
            </p:extLst>
          </p:nvPr>
        </p:nvGraphicFramePr>
        <p:xfrm>
          <a:off x="4876800" y="4515743"/>
          <a:ext cx="10210800" cy="4114800"/>
        </p:xfrm>
        <a:graphic>
          <a:graphicData uri="http://schemas.openxmlformats.org/drawingml/2006/table">
            <a:tbl>
              <a:tblPr firstRow="1" firstCol="1" bandRow="1"/>
              <a:tblGrid>
                <a:gridCol w="5104292">
                  <a:extLst>
                    <a:ext uri="{9D8B030D-6E8A-4147-A177-3AD203B41FA5}">
                      <a16:colId xmlns:a16="http://schemas.microsoft.com/office/drawing/2014/main" val="20000"/>
                    </a:ext>
                  </a:extLst>
                </a:gridCol>
                <a:gridCol w="5106508">
                  <a:extLst>
                    <a:ext uri="{9D8B030D-6E8A-4147-A177-3AD203B41FA5}">
                      <a16:colId xmlns:a16="http://schemas.microsoft.com/office/drawing/2014/main" val="20001"/>
                    </a:ext>
                  </a:extLst>
                </a:gridCol>
              </a:tblGrid>
              <a:tr h="393360">
                <a:tc>
                  <a:txBody>
                    <a:bodyPr/>
                    <a:lstStyle/>
                    <a:p>
                      <a:pPr algn="ctr">
                        <a:lnSpc>
                          <a:spcPct val="100000"/>
                        </a:lnSpc>
                        <a:spcAft>
                          <a:spcPts val="0"/>
                        </a:spcAft>
                      </a:pPr>
                      <a:r>
                        <a:rPr lang="en-US" sz="5400" b="1">
                          <a:effectLst/>
                          <a:latin typeface="Times New Roman" panose="02020603050405020304" pitchFamily="18" charset="0"/>
                          <a:ea typeface="Calibri" panose="020F0502020204030204" pitchFamily="34" charset="0"/>
                          <a:cs typeface="Times New Roman" panose="02020603050405020304" pitchFamily="18" charset="0"/>
                        </a:rPr>
                        <a:t>Lượt thi đố</a:t>
                      </a:r>
                      <a:endParaRPr lang="en-GB" sz="5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5400" b="1">
                          <a:effectLst/>
                          <a:latin typeface="Times New Roman" panose="02020603050405020304" pitchFamily="18" charset="0"/>
                          <a:ea typeface="Calibri" panose="020F0502020204030204" pitchFamily="34" charset="0"/>
                          <a:cs typeface="Times New Roman" panose="02020603050405020304" pitchFamily="18" charset="0"/>
                        </a:rPr>
                        <a:t>Kết quả</a:t>
                      </a:r>
                      <a:endParaRPr lang="en-GB" sz="5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93360">
                <a:tc>
                  <a:txBody>
                    <a:bodyPr/>
                    <a:lstStyle/>
                    <a:p>
                      <a:pPr algn="just">
                        <a:lnSpc>
                          <a:spcPct val="100000"/>
                        </a:lnSpc>
                        <a:spcAft>
                          <a:spcPts val="0"/>
                        </a:spcAft>
                      </a:pPr>
                      <a:r>
                        <a:rPr lang="en-US" sz="5400">
                          <a:effectLst/>
                          <a:latin typeface="Times New Roman" panose="02020603050405020304" pitchFamily="18" charset="0"/>
                          <a:ea typeface="Calibri" panose="020F0502020204030204" pitchFamily="34" charset="0"/>
                          <a:cs typeface="Times New Roman" panose="02020603050405020304" pitchFamily="18" charset="0"/>
                        </a:rPr>
                        <a:t>Nhóm 1 </a:t>
                      </a:r>
                      <a:endParaRPr lang="en-GB" sz="5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54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5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93360">
                <a:tc>
                  <a:txBody>
                    <a:bodyPr/>
                    <a:lstStyle/>
                    <a:p>
                      <a:pPr algn="just">
                        <a:lnSpc>
                          <a:spcPct val="100000"/>
                        </a:lnSpc>
                        <a:spcAft>
                          <a:spcPts val="0"/>
                        </a:spcAft>
                      </a:pPr>
                      <a:r>
                        <a:rPr lang="en-US" sz="5400">
                          <a:effectLst/>
                          <a:latin typeface="Times New Roman" panose="02020603050405020304" pitchFamily="18" charset="0"/>
                          <a:ea typeface="Calibri" panose="020F0502020204030204" pitchFamily="34" charset="0"/>
                          <a:cs typeface="Times New Roman" panose="02020603050405020304" pitchFamily="18" charset="0"/>
                        </a:rPr>
                        <a:t>Nhóm 2 </a:t>
                      </a:r>
                      <a:endParaRPr lang="en-GB" sz="5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54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5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93360">
                <a:tc>
                  <a:txBody>
                    <a:bodyPr/>
                    <a:lstStyle/>
                    <a:p>
                      <a:pPr algn="just">
                        <a:lnSpc>
                          <a:spcPct val="100000"/>
                        </a:lnSpc>
                        <a:spcAft>
                          <a:spcPts val="0"/>
                        </a:spcAft>
                      </a:pPr>
                      <a:r>
                        <a:rPr lang="en-US" sz="5400">
                          <a:effectLst/>
                          <a:latin typeface="Times New Roman" panose="02020603050405020304" pitchFamily="18" charset="0"/>
                          <a:ea typeface="Calibri" panose="020F0502020204030204" pitchFamily="34" charset="0"/>
                          <a:cs typeface="Times New Roman" panose="02020603050405020304" pitchFamily="18" charset="0"/>
                        </a:rPr>
                        <a:t>Nhóm 3 </a:t>
                      </a:r>
                      <a:endParaRPr lang="en-GB" sz="5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54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5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93360">
                <a:tc>
                  <a:txBody>
                    <a:bodyPr/>
                    <a:lstStyle/>
                    <a:p>
                      <a:pPr algn="just">
                        <a:lnSpc>
                          <a:spcPct val="100000"/>
                        </a:lnSpc>
                        <a:spcAft>
                          <a:spcPts val="0"/>
                        </a:spcAft>
                      </a:pPr>
                      <a:r>
                        <a:rPr lang="en-US" sz="5400">
                          <a:effectLst/>
                          <a:latin typeface="Times New Roman" panose="02020603050405020304" pitchFamily="18" charset="0"/>
                          <a:ea typeface="Calibri" panose="020F0502020204030204" pitchFamily="34" charset="0"/>
                          <a:cs typeface="Times New Roman" panose="02020603050405020304" pitchFamily="18" charset="0"/>
                        </a:rPr>
                        <a:t>Nhóm 4 </a:t>
                      </a:r>
                      <a:endParaRPr lang="en-GB" sz="5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54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5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circle(in)">
                                      <p:cBhvr>
                                        <p:cTn id="14"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741" b="715"/>
          <a:stretch>
            <a:fillRect/>
          </a:stretch>
        </p:blipFill>
        <p:spPr>
          <a:xfrm>
            <a:off x="14844" y="8351"/>
            <a:ext cx="18258312" cy="10270301"/>
          </a:xfrm>
          <a:prstGeom prst="rect">
            <a:avLst/>
          </a:prstGeom>
        </p:spPr>
      </p:pic>
      <p:sp>
        <p:nvSpPr>
          <p:cNvPr id="6" name="Freeform 6"/>
          <p:cNvSpPr/>
          <p:nvPr/>
        </p:nvSpPr>
        <p:spPr>
          <a:xfrm flipH="1">
            <a:off x="14844" y="8350"/>
            <a:ext cx="4147389" cy="3314455"/>
          </a:xfrm>
          <a:custGeom>
            <a:avLst/>
            <a:gdLst/>
            <a:ahLst/>
            <a:cxnLst/>
            <a:rect l="l" t="t" r="r" b="b"/>
            <a:pathLst>
              <a:path w="4154133" h="3319844">
                <a:moveTo>
                  <a:pt x="4154133" y="0"/>
                </a:moveTo>
                <a:lnTo>
                  <a:pt x="0" y="0"/>
                </a:lnTo>
                <a:lnTo>
                  <a:pt x="0" y="3319844"/>
                </a:lnTo>
                <a:lnTo>
                  <a:pt x="4154133" y="3319844"/>
                </a:lnTo>
                <a:lnTo>
                  <a:pt x="4154133" y="0"/>
                </a:lnTo>
                <a:close/>
              </a:path>
            </a:pathLst>
          </a:custGeom>
          <a:blipFill>
            <a:blip r:embed="rId3"/>
            <a:stretch>
              <a:fillRect/>
            </a:stretch>
          </a:blipFill>
        </p:spPr>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1845" y="2095500"/>
            <a:ext cx="7971313" cy="8191500"/>
          </a:xfrm>
          <a:prstGeom prst="rect">
            <a:avLst/>
          </a:prstGeom>
        </p:spPr>
      </p:pic>
      <p:sp>
        <p:nvSpPr>
          <p:cNvPr id="8" name="Freeform 5"/>
          <p:cNvSpPr/>
          <p:nvPr/>
        </p:nvSpPr>
        <p:spPr>
          <a:xfrm>
            <a:off x="12344401" y="8351"/>
            <a:ext cx="6042782" cy="3687350"/>
          </a:xfrm>
          <a:custGeom>
            <a:avLst/>
            <a:gdLst/>
            <a:ahLst/>
            <a:cxnLst/>
            <a:rect l="l" t="t" r="r" b="b"/>
            <a:pathLst>
              <a:path w="7830855" h="6258158">
                <a:moveTo>
                  <a:pt x="0" y="0"/>
                </a:moveTo>
                <a:lnTo>
                  <a:pt x="7830854" y="0"/>
                </a:lnTo>
                <a:lnTo>
                  <a:pt x="7830854" y="6258158"/>
                </a:lnTo>
                <a:lnTo>
                  <a:pt x="0" y="6258158"/>
                </a:lnTo>
                <a:lnTo>
                  <a:pt x="0" y="0"/>
                </a:lnTo>
                <a:close/>
              </a:path>
            </a:pathLst>
          </a:custGeom>
          <a:blipFill>
            <a:blip r:embed="rId3"/>
            <a:stretch>
              <a:fillRect/>
            </a:stretch>
          </a:blipFill>
        </p:spPr>
      </p:sp>
      <p:sp>
        <p:nvSpPr>
          <p:cNvPr id="9" name="Rectangle 8"/>
          <p:cNvSpPr/>
          <p:nvPr/>
        </p:nvSpPr>
        <p:spPr>
          <a:xfrm>
            <a:off x="4776075" y="3948021"/>
            <a:ext cx="8735850" cy="2479015"/>
          </a:xfrm>
          <a:prstGeom prst="rect">
            <a:avLst/>
          </a:prstGeom>
        </p:spPr>
        <p:txBody>
          <a:bodyPr wrap="none">
            <a:prstTxWarp prst="textStop">
              <a:avLst/>
            </a:prstTxWarp>
            <a:spAutoFit/>
          </a:bodyPr>
          <a:lstStyle/>
          <a:p>
            <a:pPr algn="ctr"/>
            <a:r>
              <a:rPr lang="vi-VN" sz="4208" b="1">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rPr>
              <a:t>HOẠT ĐỘNG </a:t>
            </a:r>
            <a:r>
              <a:rPr lang="vi-VN" sz="4208" b="1" smtClean="0">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rPr>
              <a:t>4</a:t>
            </a:r>
            <a:endParaRPr lang="vi-VN" sz="4208" b="1">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endParaRPr>
          </a:p>
          <a:p>
            <a:pPr algn="ctr"/>
            <a:r>
              <a:rPr lang="vi-VN" sz="4208" b="1" spc="-6">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rPr>
              <a:t> </a:t>
            </a:r>
            <a:r>
              <a:rPr lang="vi-VN" sz="4208" b="1" spc="-6" smtClean="0">
                <a:solidFill>
                  <a:prstClr val="black"/>
                </a:solidFill>
                <a:effectLst>
                  <a:glow rad="139700">
                    <a:srgbClr val="C0504D">
                      <a:satMod val="175000"/>
                      <a:alpha val="40000"/>
                    </a:srgbClr>
                  </a:glow>
                </a:effectLst>
                <a:latin typeface="Times New Roman" panose="02020603050405020304" pitchFamily="18" charset="0"/>
                <a:ea typeface="Calibri" panose="020F0502020204030204" pitchFamily="34" charset="0"/>
              </a:rPr>
              <a:t>Vận dụng</a:t>
            </a:r>
            <a:endParaRPr lang="en-GB" sz="4208">
              <a:solidFill>
                <a:prstClr val="black"/>
              </a:solidFill>
              <a:effectLst>
                <a:glow rad="139700">
                  <a:srgbClr val="C0504D">
                    <a:satMod val="175000"/>
                    <a:alpha val="40000"/>
                  </a:srgbClr>
                </a:glow>
              </a:effectLst>
            </a:endParaRPr>
          </a:p>
        </p:txBody>
      </p:sp>
    </p:spTree>
    <p:extLst>
      <p:ext uri="{BB962C8B-B14F-4D97-AF65-F5344CB8AC3E}">
        <p14:creationId xmlns:p14="http://schemas.microsoft.com/office/powerpoint/2010/main" val="1987972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1000"/>
                                        <p:tgtEl>
                                          <p:spTgt spid="9">
                                            <p:txEl>
                                              <p:pRg st="1" end="1"/>
                                            </p:txEl>
                                          </p:spTgt>
                                        </p:tgtEl>
                                      </p:cBhvr>
                                    </p:animEffect>
                                    <p:anim calcmode="lin" valueType="num">
                                      <p:cBhvr>
                                        <p:cTn id="13"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3" name="Freeform 3"/>
          <p:cNvSpPr/>
          <p:nvPr/>
        </p:nvSpPr>
        <p:spPr>
          <a:xfrm>
            <a:off x="14640151" y="-163516"/>
            <a:ext cx="6213843" cy="10614032"/>
          </a:xfrm>
          <a:custGeom>
            <a:avLst/>
            <a:gdLst/>
            <a:ahLst/>
            <a:cxnLst/>
            <a:rect l="l" t="t" r="r" b="b"/>
            <a:pathLst>
              <a:path w="6213843" h="10614032">
                <a:moveTo>
                  <a:pt x="0" y="0"/>
                </a:moveTo>
                <a:lnTo>
                  <a:pt x="6213843" y="0"/>
                </a:lnTo>
                <a:lnTo>
                  <a:pt x="6213843" y="10614032"/>
                </a:lnTo>
                <a:lnTo>
                  <a:pt x="0" y="10614032"/>
                </a:lnTo>
                <a:lnTo>
                  <a:pt x="0" y="0"/>
                </a:lnTo>
                <a:close/>
              </a:path>
            </a:pathLst>
          </a:custGeom>
          <a:blipFill>
            <a:blip r:embed="rId2">
              <a:extLst>
                <a:ext uri="{96DAC541-7B7A-43D3-8B79-37D633B846F1}">
                  <asvg:svgBlip xmlns="" xmlns:asvg="http://schemas.microsoft.com/office/drawing/2016/SVG/main" r:embed="rId3"/>
                </a:ext>
              </a:extLst>
            </a:blip>
            <a:stretch>
              <a:fillRect l="-26711"/>
            </a:stretch>
          </a:blipFill>
        </p:spPr>
      </p:sp>
      <p:sp>
        <p:nvSpPr>
          <p:cNvPr id="4" name="Freeform 4"/>
          <p:cNvSpPr/>
          <p:nvPr/>
        </p:nvSpPr>
        <p:spPr>
          <a:xfrm>
            <a:off x="186668" y="0"/>
            <a:ext cx="14453483" cy="10287000"/>
          </a:xfrm>
          <a:custGeom>
            <a:avLst/>
            <a:gdLst/>
            <a:ahLst/>
            <a:cxnLst/>
            <a:rect l="l" t="t" r="r" b="b"/>
            <a:pathLst>
              <a:path w="14256384" h="6376492">
                <a:moveTo>
                  <a:pt x="0" y="0"/>
                </a:moveTo>
                <a:lnTo>
                  <a:pt x="14256384" y="0"/>
                </a:lnTo>
                <a:lnTo>
                  <a:pt x="14256384" y="6376492"/>
                </a:lnTo>
                <a:lnTo>
                  <a:pt x="0" y="637649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5" name="Group 5"/>
          <p:cNvGrpSpPr/>
          <p:nvPr/>
        </p:nvGrpSpPr>
        <p:grpSpPr>
          <a:xfrm>
            <a:off x="339069" y="495300"/>
            <a:ext cx="13935692" cy="9390897"/>
            <a:chOff x="0" y="0"/>
            <a:chExt cx="3562299" cy="1468283"/>
          </a:xfrm>
        </p:grpSpPr>
        <p:sp>
          <p:nvSpPr>
            <p:cNvPr id="6" name="Freeform 6"/>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sp>
        <p:sp>
          <p:nvSpPr>
            <p:cNvPr id="7" name="TextBox 7"/>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565653" y="728543"/>
            <a:ext cx="13607547" cy="1231106"/>
          </a:xfrm>
          <a:prstGeom prst="rect">
            <a:avLst/>
          </a:prstGeom>
        </p:spPr>
        <p:txBody>
          <a:bodyPr wrap="square" lIns="0" tIns="0" rIns="0" bIns="0" rtlCol="0" anchor="t">
            <a:spAutoFit/>
          </a:bodyPr>
          <a:lstStyle/>
          <a:p>
            <a:r>
              <a:rPr lang="en-US" sz="4000" b="1" i="1">
                <a:latin typeface="Times New Roman" panose="02020603050405020304" pitchFamily="18" charset="0"/>
                <a:cs typeface="Times New Roman" panose="02020603050405020304" pitchFamily="18" charset="0"/>
              </a:rPr>
              <a:t>Yêu cầu: </a:t>
            </a:r>
            <a:r>
              <a:rPr lang="en-US" sz="4000">
                <a:latin typeface="Times New Roman" panose="02020603050405020304" pitchFamily="18" charset="0"/>
                <a:cs typeface="Times New Roman" panose="02020603050405020304" pitchFamily="18" charset="0"/>
              </a:rPr>
              <a:t>Câu chuyện đã tác động đến suy nghĩ và tình cảm của em như thế nào?</a:t>
            </a:r>
            <a:endParaRPr lang="en-GB" sz="4000">
              <a:latin typeface="Times New Roman" panose="02020603050405020304" pitchFamily="18" charset="0"/>
              <a:cs typeface="Times New Roman" panose="02020603050405020304" pitchFamily="18" charset="0"/>
            </a:endParaRPr>
          </a:p>
        </p:txBody>
      </p:sp>
      <p:sp>
        <p:nvSpPr>
          <p:cNvPr id="10" name="Rectangle 9"/>
          <p:cNvSpPr/>
          <p:nvPr/>
        </p:nvSpPr>
        <p:spPr>
          <a:xfrm>
            <a:off x="536403" y="1983180"/>
            <a:ext cx="13511772" cy="2554545"/>
          </a:xfrm>
          <a:prstGeom prst="rect">
            <a:avLst/>
          </a:prstGeom>
        </p:spPr>
        <p:txBody>
          <a:bodyPr wrap="square">
            <a:spAutoFit/>
          </a:bodyPr>
          <a:lstStyle/>
          <a:p>
            <a:pPr marR="30480" algn="just">
              <a:spcAft>
                <a:spcPts val="0"/>
              </a:spcAft>
            </a:pPr>
            <a:r>
              <a:rPr lang="en-US" sz="4000" b="1" i="1">
                <a:latin typeface="Times New Roman" panose="02020603050405020304" pitchFamily="18" charset="0"/>
                <a:ea typeface="Times New Roman" panose="02020603050405020304" pitchFamily="18" charset="0"/>
                <a:cs typeface="Times New Roman" panose="02020603050405020304" pitchFamily="18" charset="0"/>
              </a:rPr>
              <a:t>Yêu cầu: </a:t>
            </a:r>
            <a:r>
              <a:rPr lang="nb-NO" sz="4000">
                <a:latin typeface="Times New Roman" panose="02020603050405020304" pitchFamily="18" charset="0"/>
                <a:ea typeface="Times New Roman" panose="02020603050405020304" pitchFamily="18" charset="0"/>
                <a:cs typeface="Times New Roman" panose="02020603050405020304" pitchFamily="18" charset="0"/>
              </a:rPr>
              <a:t>Trong cuộc sống ngày nay, em thấy có người phụ nữ nào rơi vào cảnh ngộ như nàng Vũ Nương hay không? Nếu em rơi vào cảnh ngộ giống nàng Vũ Nương, em sẽ hành động như thế nào?</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Rectangle 10"/>
          <p:cNvSpPr/>
          <p:nvPr/>
        </p:nvSpPr>
        <p:spPr>
          <a:xfrm>
            <a:off x="536402" y="4457700"/>
            <a:ext cx="13511773" cy="1938992"/>
          </a:xfrm>
          <a:prstGeom prst="rect">
            <a:avLst/>
          </a:prstGeom>
        </p:spPr>
        <p:txBody>
          <a:bodyPr wrap="square">
            <a:spAutoFit/>
          </a:bodyPr>
          <a:lstStyle/>
          <a:p>
            <a:pPr marR="30480" algn="just">
              <a:spcAft>
                <a:spcPts val="0"/>
              </a:spcAft>
            </a:pPr>
            <a:r>
              <a:rPr lang="en-US" sz="4000" b="1" i="1">
                <a:latin typeface="Times New Roman" panose="02020603050405020304" pitchFamily="18" charset="0"/>
                <a:ea typeface="Times New Roman" panose="02020603050405020304" pitchFamily="18" charset="0"/>
                <a:cs typeface="Times New Roman" panose="02020603050405020304" pitchFamily="18" charset="0"/>
              </a:rPr>
              <a:t>Yêu cầu:</a:t>
            </a:r>
            <a:r>
              <a:rPr lang="en-US" sz="4000" b="1">
                <a:latin typeface="Times New Roman" panose="02020603050405020304" pitchFamily="18" charset="0"/>
                <a:ea typeface="Times New Roman" panose="02020603050405020304" pitchFamily="18" charset="0"/>
                <a:cs typeface="Times New Roman" panose="02020603050405020304" pitchFamily="18" charset="0"/>
              </a:rPr>
              <a:t> </a:t>
            </a:r>
            <a:r>
              <a:rPr lang="en-US" sz="4000">
                <a:latin typeface="Times New Roman" panose="02020603050405020304" pitchFamily="18" charset="0"/>
                <a:ea typeface="Times New Roman" panose="02020603050405020304" pitchFamily="18" charset="0"/>
                <a:cs typeface="Times New Roman" panose="02020603050405020304" pitchFamily="18" charset="0"/>
              </a:rPr>
              <a:t>Một trong những thông điệp mà văn bản đem đến cho chúng ta là thông điệp về gia đình. Vậy theo em, những điều gì góp phần tạo nên một gia đình hạnh phúc?</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Rectangle 11"/>
          <p:cNvSpPr/>
          <p:nvPr/>
        </p:nvSpPr>
        <p:spPr>
          <a:xfrm>
            <a:off x="565653" y="6515100"/>
            <a:ext cx="13709108" cy="1323439"/>
          </a:xfrm>
          <a:prstGeom prst="rect">
            <a:avLst/>
          </a:prstGeom>
        </p:spPr>
        <p:txBody>
          <a:bodyPr wrap="square">
            <a:spAutoFit/>
          </a:bodyPr>
          <a:lstStyle/>
          <a:p>
            <a:pPr>
              <a:spcAft>
                <a:spcPts val="0"/>
              </a:spcAft>
            </a:pPr>
            <a:r>
              <a:rPr lang="en-US" sz="4000" b="1">
                <a:latin typeface="Times New Roman" panose="02020603050405020304" pitchFamily="18" charset="0"/>
                <a:ea typeface="Calibri" panose="020F0502020204030204" pitchFamily="34" charset="0"/>
                <a:cs typeface="Times New Roman" panose="02020603050405020304" pitchFamily="18" charset="0"/>
              </a:rPr>
              <a:t>Yêu cầu:</a:t>
            </a:r>
            <a:r>
              <a:rPr lang="en-US" sz="4000">
                <a:latin typeface="Times New Roman" panose="02020603050405020304" pitchFamily="18" charset="0"/>
                <a:ea typeface="Calibri" panose="020F0502020204030204" pitchFamily="34" charset="0"/>
                <a:cs typeface="Times New Roman" panose="02020603050405020304" pitchFamily="18" charset="0"/>
              </a:rPr>
              <a:t> Viết đoạn văn (khoảng 7 – 9 câu) trình bày suy nghĩ của em về chi tiết “cái bóng” trong truyện.</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p:cNvSpPr/>
          <p:nvPr/>
        </p:nvSpPr>
        <p:spPr>
          <a:xfrm>
            <a:off x="565652" y="7886700"/>
            <a:ext cx="13378947" cy="1938992"/>
          </a:xfrm>
          <a:prstGeom prst="rect">
            <a:avLst/>
          </a:prstGeom>
        </p:spPr>
        <p:txBody>
          <a:bodyPr wrap="square">
            <a:spAutoFit/>
          </a:bodyPr>
          <a:lstStyle/>
          <a:p>
            <a:pPr algn="just">
              <a:spcAft>
                <a:spcPts val="0"/>
              </a:spcAft>
            </a:pPr>
            <a:r>
              <a:rPr lang="vi-VN" sz="4000" b="1" smtClean="0">
                <a:latin typeface="Times New Roman" panose="02020603050405020304" pitchFamily="18" charset="0"/>
                <a:ea typeface="Calibri" panose="020F0502020204030204" pitchFamily="34" charset="0"/>
                <a:cs typeface="Times New Roman" panose="02020603050405020304" pitchFamily="18" charset="0"/>
              </a:rPr>
              <a:t>Yêu cầu: </a:t>
            </a:r>
            <a:r>
              <a:rPr lang="en-US" sz="4000" smtClean="0">
                <a:latin typeface="Times New Roman" panose="02020603050405020304" pitchFamily="18" charset="0"/>
                <a:ea typeface="Calibri" panose="020F0502020204030204" pitchFamily="34" charset="0"/>
                <a:cs typeface="Times New Roman" panose="02020603050405020304" pitchFamily="18" charset="0"/>
              </a:rPr>
              <a:t>HS </a:t>
            </a:r>
            <a:r>
              <a:rPr lang="en-US" sz="4000">
                <a:latin typeface="Times New Roman" panose="02020603050405020304" pitchFamily="18" charset="0"/>
                <a:ea typeface="Calibri" panose="020F0502020204030204" pitchFamily="34" charset="0"/>
                <a:cs typeface="Times New Roman" panose="02020603050405020304" pitchFamily="18" charset="0"/>
              </a:rPr>
              <a:t>về nhà sưu tầm thêm các tác phẩm được gợi cảm hứng từ số phận của nàng Vũ Nương trong tác phẩm “Chuyện người con gái Nam Xương”.</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H="1">
            <a:off x="-2296361" y="-163516"/>
            <a:ext cx="6213843" cy="10614032"/>
          </a:xfrm>
          <a:custGeom>
            <a:avLst/>
            <a:gdLst/>
            <a:ahLst/>
            <a:cxnLst/>
            <a:rect l="l" t="t" r="r" b="b"/>
            <a:pathLst>
              <a:path w="6213843" h="10614032">
                <a:moveTo>
                  <a:pt x="6213842" y="0"/>
                </a:moveTo>
                <a:lnTo>
                  <a:pt x="0" y="0"/>
                </a:lnTo>
                <a:lnTo>
                  <a:pt x="0" y="10614032"/>
                </a:lnTo>
                <a:lnTo>
                  <a:pt x="6213842" y="10614032"/>
                </a:lnTo>
                <a:lnTo>
                  <a:pt x="6213842" y="0"/>
                </a:lnTo>
                <a:close/>
              </a:path>
            </a:pathLst>
          </a:custGeom>
          <a:blipFill>
            <a:blip r:embed="rId2">
              <a:extLst>
                <a:ext uri="{96DAC541-7B7A-43D3-8B79-37D633B846F1}">
                  <asvg:svgBlip xmlns="" xmlns:asvg="http://schemas.microsoft.com/office/drawing/2016/SVG/main" r:embed="rId3"/>
                </a:ext>
              </a:extLst>
            </a:blip>
            <a:stretch>
              <a:fillRect l="-26711"/>
            </a:stretch>
          </a:blipFill>
        </p:spPr>
      </p:sp>
      <p:sp>
        <p:nvSpPr>
          <p:cNvPr id="3" name="Freeform 3"/>
          <p:cNvSpPr/>
          <p:nvPr/>
        </p:nvSpPr>
        <p:spPr>
          <a:xfrm>
            <a:off x="3917481" y="2876970"/>
            <a:ext cx="14256384" cy="6816890"/>
          </a:xfrm>
          <a:custGeom>
            <a:avLst/>
            <a:gdLst/>
            <a:ahLst/>
            <a:cxnLst/>
            <a:rect l="l" t="t" r="r" b="b"/>
            <a:pathLst>
              <a:path w="14256384" h="6376492">
                <a:moveTo>
                  <a:pt x="0" y="0"/>
                </a:moveTo>
                <a:lnTo>
                  <a:pt x="14256384" y="0"/>
                </a:lnTo>
                <a:lnTo>
                  <a:pt x="14256384" y="6376492"/>
                </a:lnTo>
                <a:lnTo>
                  <a:pt x="0" y="637649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4" name="Group 4"/>
          <p:cNvGrpSpPr/>
          <p:nvPr/>
        </p:nvGrpSpPr>
        <p:grpSpPr>
          <a:xfrm>
            <a:off x="4282872" y="3314700"/>
            <a:ext cx="13525603" cy="5978357"/>
            <a:chOff x="0" y="0"/>
            <a:chExt cx="3562299" cy="1468283"/>
          </a:xfrm>
        </p:grpSpPr>
        <p:sp>
          <p:nvSpPr>
            <p:cNvPr id="5" name="Freeform 5"/>
            <p:cNvSpPr/>
            <p:nvPr/>
          </p:nvSpPr>
          <p:spPr>
            <a:xfrm>
              <a:off x="0" y="0"/>
              <a:ext cx="3562299" cy="1468283"/>
            </a:xfrm>
            <a:custGeom>
              <a:avLst/>
              <a:gdLst/>
              <a:ahLst/>
              <a:cxnLst/>
              <a:rect l="l" t="t" r="r" b="b"/>
              <a:pathLst>
                <a:path w="3562299" h="1468283">
                  <a:moveTo>
                    <a:pt x="43502" y="0"/>
                  </a:moveTo>
                  <a:lnTo>
                    <a:pt x="3518797" y="0"/>
                  </a:lnTo>
                  <a:cubicBezTo>
                    <a:pt x="3542823" y="0"/>
                    <a:pt x="3562299" y="19476"/>
                    <a:pt x="3562299" y="43502"/>
                  </a:cubicBezTo>
                  <a:lnTo>
                    <a:pt x="3562299" y="1424781"/>
                  </a:lnTo>
                  <a:cubicBezTo>
                    <a:pt x="3562299" y="1448806"/>
                    <a:pt x="3542823" y="1468283"/>
                    <a:pt x="3518797" y="1468283"/>
                  </a:cubicBezTo>
                  <a:lnTo>
                    <a:pt x="43502" y="1468283"/>
                  </a:lnTo>
                  <a:cubicBezTo>
                    <a:pt x="19476" y="1468283"/>
                    <a:pt x="0" y="1448806"/>
                    <a:pt x="0" y="1424781"/>
                  </a:cubicBezTo>
                  <a:lnTo>
                    <a:pt x="0" y="43502"/>
                  </a:lnTo>
                  <a:cubicBezTo>
                    <a:pt x="0" y="19476"/>
                    <a:pt x="19476" y="0"/>
                    <a:pt x="43502" y="0"/>
                  </a:cubicBezTo>
                  <a:close/>
                </a:path>
              </a:pathLst>
            </a:custGeom>
            <a:solidFill>
              <a:srgbClr val="000000">
                <a:alpha val="0"/>
              </a:srgbClr>
            </a:solidFill>
            <a:ln w="38100" cap="rnd">
              <a:solidFill>
                <a:srgbClr val="AC3C26"/>
              </a:solidFill>
              <a:prstDash val="dash"/>
              <a:round/>
            </a:ln>
          </p:spPr>
        </p:sp>
        <p:sp>
          <p:nvSpPr>
            <p:cNvPr id="6" name="TextBox 6"/>
            <p:cNvSpPr txBox="1"/>
            <p:nvPr/>
          </p:nvSpPr>
          <p:spPr>
            <a:xfrm>
              <a:off x="0" y="-47625"/>
              <a:ext cx="3562299" cy="1515908"/>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7" name="Freeform 7"/>
          <p:cNvSpPr/>
          <p:nvPr/>
        </p:nvSpPr>
        <p:spPr>
          <a:xfrm flipV="1">
            <a:off x="14621375" y="-1028700"/>
            <a:ext cx="3187100" cy="4114800"/>
          </a:xfrm>
          <a:custGeom>
            <a:avLst/>
            <a:gdLst/>
            <a:ahLst/>
            <a:cxnLst/>
            <a:rect l="l" t="t" r="r" b="b"/>
            <a:pathLst>
              <a:path w="3187100" h="4114800">
                <a:moveTo>
                  <a:pt x="0" y="4114800"/>
                </a:moveTo>
                <a:lnTo>
                  <a:pt x="3187100" y="4114800"/>
                </a:lnTo>
                <a:lnTo>
                  <a:pt x="3187100" y="0"/>
                </a:lnTo>
                <a:lnTo>
                  <a:pt x="0" y="0"/>
                </a:lnTo>
                <a:lnTo>
                  <a:pt x="0" y="411480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8" name="TextBox 8"/>
          <p:cNvSpPr txBox="1"/>
          <p:nvPr/>
        </p:nvSpPr>
        <p:spPr>
          <a:xfrm>
            <a:off x="4419600" y="550022"/>
            <a:ext cx="10313378" cy="2215991"/>
          </a:xfrm>
          <a:prstGeom prst="rect">
            <a:avLst/>
          </a:prstGeom>
        </p:spPr>
        <p:txBody>
          <a:bodyPr lIns="0" tIns="0" rIns="0" bIns="0" rtlCol="0" anchor="t">
            <a:spAutoFit/>
          </a:bodyPr>
          <a:lstStyle/>
          <a:p>
            <a:pPr algn="ctr"/>
            <a:r>
              <a:rPr lang="en-US" sz="7200" b="1" i="1">
                <a:latin typeface="Times New Roman" panose="02020603050405020304" pitchFamily="18" charset="0"/>
                <a:cs typeface="Times New Roman" panose="02020603050405020304" pitchFamily="18" charset="0"/>
              </a:rPr>
              <a:t>Bảng kiểm kĩ năng viết đoạn văn</a:t>
            </a:r>
            <a:endParaRPr lang="en-GB" sz="7200">
              <a:solidFill>
                <a:prstClr val="black"/>
              </a:solidFill>
              <a:latin typeface="Times New Roman" panose="02020603050405020304" pitchFamily="18" charset="0"/>
              <a:cs typeface="Times New Roman" panose="02020603050405020304" pitchFamily="18"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2817048788"/>
              </p:ext>
            </p:extLst>
          </p:nvPr>
        </p:nvGraphicFramePr>
        <p:xfrm>
          <a:off x="4427095" y="3466482"/>
          <a:ext cx="12954000" cy="5486400"/>
        </p:xfrm>
        <a:graphic>
          <a:graphicData uri="http://schemas.openxmlformats.org/drawingml/2006/table">
            <a:tbl>
              <a:tblPr firstRow="1" firstCol="1" bandRow="1"/>
              <a:tblGrid>
                <a:gridCol w="1295400">
                  <a:extLst>
                    <a:ext uri="{9D8B030D-6E8A-4147-A177-3AD203B41FA5}">
                      <a16:colId xmlns:a16="http://schemas.microsoft.com/office/drawing/2014/main" val="20000"/>
                    </a:ext>
                  </a:extLst>
                </a:gridCol>
                <a:gridCol w="8298305">
                  <a:extLst>
                    <a:ext uri="{9D8B030D-6E8A-4147-A177-3AD203B41FA5}">
                      <a16:colId xmlns:a16="http://schemas.microsoft.com/office/drawing/2014/main" val="20001"/>
                    </a:ext>
                  </a:extLst>
                </a:gridCol>
                <a:gridCol w="990600">
                  <a:extLst>
                    <a:ext uri="{9D8B030D-6E8A-4147-A177-3AD203B41FA5}">
                      <a16:colId xmlns:a16="http://schemas.microsoft.com/office/drawing/2014/main" val="20002"/>
                    </a:ext>
                  </a:extLst>
                </a:gridCol>
                <a:gridCol w="2369695">
                  <a:extLst>
                    <a:ext uri="{9D8B030D-6E8A-4147-A177-3AD203B41FA5}">
                      <a16:colId xmlns:a16="http://schemas.microsoft.com/office/drawing/2014/main" val="20003"/>
                    </a:ext>
                  </a:extLst>
                </a:gridCol>
              </a:tblGrid>
              <a:tr h="0">
                <a:tc>
                  <a:txBody>
                    <a:bodyPr/>
                    <a:lstStyle/>
                    <a:p>
                      <a:pPr algn="ctr">
                        <a:lnSpc>
                          <a:spcPct val="100000"/>
                        </a:lnSpc>
                        <a:spcAft>
                          <a:spcPts val="0"/>
                        </a:spcAft>
                      </a:pPr>
                      <a:r>
                        <a:rPr lang="en-US" sz="4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STT</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4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Tiêu chí</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4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Đạt</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4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Chưa đạt</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gn="ctr">
                        <a:lnSpc>
                          <a:spcPct val="100000"/>
                        </a:lnSpc>
                        <a:spcAft>
                          <a:spcPts val="0"/>
                        </a:spcAft>
                      </a:pPr>
                      <a:r>
                        <a:rPr lang="en-US" sz="4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40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Đảm bảo hình thức đoạn văn  với dung lượng khoảng 7 – 9 câu.</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4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4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gn="ctr">
                        <a:lnSpc>
                          <a:spcPct val="100000"/>
                        </a:lnSpc>
                        <a:spcAft>
                          <a:spcPts val="0"/>
                        </a:spcAft>
                      </a:pPr>
                      <a:r>
                        <a:rPr lang="en-US" sz="4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40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Đoạn văn đúng chủ đề: suy nghĩ về chi tiết “cái bóng” trong truyện.</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4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4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gn="ctr">
                        <a:lnSpc>
                          <a:spcPct val="100000"/>
                        </a:lnSpc>
                        <a:spcAft>
                          <a:spcPts val="0"/>
                        </a:spcAft>
                      </a:pPr>
                      <a:r>
                        <a:rPr lang="en-US" sz="4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40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Đoạn văn đảm bảo tính liên kết giữa các câu trong đoạn văn.</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4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4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gn="ctr">
                        <a:lnSpc>
                          <a:spcPct val="100000"/>
                        </a:lnSpc>
                        <a:spcAft>
                          <a:spcPts val="0"/>
                        </a:spcAft>
                      </a:pPr>
                      <a:r>
                        <a:rPr lang="en-US" sz="4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40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Đoạn văn đảm bảo về yêu cầu về chính tả, cách sử dụng từ ngữ, ngữ pháp.</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4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4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132482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653" y="0"/>
            <a:ext cx="18297808" cy="10287000"/>
          </a:xfrm>
          <a:custGeom>
            <a:avLst/>
            <a:gdLst/>
            <a:ahLst/>
            <a:cxnLst/>
            <a:rect l="l" t="t" r="r" b="b"/>
            <a:pathLst>
              <a:path w="15621000" h="8801100">
                <a:moveTo>
                  <a:pt x="0" y="0"/>
                </a:moveTo>
                <a:lnTo>
                  <a:pt x="15621000" y="0"/>
                </a:lnTo>
                <a:lnTo>
                  <a:pt x="15621000" y="8801100"/>
                </a:lnTo>
                <a:lnTo>
                  <a:pt x="0" y="8801100"/>
                </a:lnTo>
                <a:lnTo>
                  <a:pt x="0" y="0"/>
                </a:lnTo>
                <a:close/>
              </a:path>
            </a:pathLst>
          </a:custGeom>
          <a:blipFill>
            <a:blip r:embed="rId2"/>
            <a:stretch>
              <a:fillRect t="-23147" b="-3757"/>
            </a:stretch>
          </a:blipFill>
        </p:spPr>
      </p:sp>
      <p:grpSp>
        <p:nvGrpSpPr>
          <p:cNvPr id="3" name="Group 3"/>
          <p:cNvGrpSpPr/>
          <p:nvPr/>
        </p:nvGrpSpPr>
        <p:grpSpPr>
          <a:xfrm>
            <a:off x="7609414" y="467591"/>
            <a:ext cx="10374280" cy="9351818"/>
            <a:chOff x="0" y="0"/>
            <a:chExt cx="23101300" cy="11734800"/>
          </a:xfrm>
        </p:grpSpPr>
        <p:sp>
          <p:nvSpPr>
            <p:cNvPr id="4" name="Freeform 4"/>
            <p:cNvSpPr/>
            <p:nvPr/>
          </p:nvSpPr>
          <p:spPr>
            <a:xfrm>
              <a:off x="50800" y="50800"/>
              <a:ext cx="22999700" cy="11633200"/>
            </a:xfrm>
            <a:custGeom>
              <a:avLst/>
              <a:gdLst/>
              <a:ahLst/>
              <a:cxnLst/>
              <a:rect l="l" t="t" r="r" b="b"/>
              <a:pathLst>
                <a:path w="22999700" h="11633200">
                  <a:moveTo>
                    <a:pt x="22987000" y="457200"/>
                  </a:moveTo>
                  <a:cubicBezTo>
                    <a:pt x="22741891" y="457200"/>
                    <a:pt x="22542500" y="257810"/>
                    <a:pt x="22542500" y="12700"/>
                  </a:cubicBezTo>
                  <a:lnTo>
                    <a:pt x="22542500" y="0"/>
                  </a:lnTo>
                  <a:lnTo>
                    <a:pt x="457200" y="0"/>
                  </a:lnTo>
                  <a:lnTo>
                    <a:pt x="457200" y="12700"/>
                  </a:lnTo>
                  <a:cubicBezTo>
                    <a:pt x="457200" y="257810"/>
                    <a:pt x="257810" y="457200"/>
                    <a:pt x="12700" y="457200"/>
                  </a:cubicBezTo>
                  <a:lnTo>
                    <a:pt x="0" y="457200"/>
                  </a:lnTo>
                  <a:lnTo>
                    <a:pt x="0" y="11176000"/>
                  </a:lnTo>
                  <a:lnTo>
                    <a:pt x="12700" y="11176000"/>
                  </a:lnTo>
                  <a:cubicBezTo>
                    <a:pt x="257810" y="11176000"/>
                    <a:pt x="457200" y="11375390"/>
                    <a:pt x="457200" y="11620500"/>
                  </a:cubicBezTo>
                  <a:lnTo>
                    <a:pt x="457200" y="11633200"/>
                  </a:lnTo>
                  <a:lnTo>
                    <a:pt x="22542500" y="11633200"/>
                  </a:lnTo>
                  <a:lnTo>
                    <a:pt x="22542500" y="11620500"/>
                  </a:lnTo>
                  <a:cubicBezTo>
                    <a:pt x="22542500" y="11375390"/>
                    <a:pt x="22741891" y="11176000"/>
                    <a:pt x="22987000" y="11176000"/>
                  </a:cubicBezTo>
                  <a:lnTo>
                    <a:pt x="22999700" y="11176000"/>
                  </a:lnTo>
                  <a:lnTo>
                    <a:pt x="22999700" y="457200"/>
                  </a:lnTo>
                  <a:lnTo>
                    <a:pt x="22987000" y="457200"/>
                  </a:lnTo>
                  <a:close/>
                  <a:moveTo>
                    <a:pt x="22973030" y="568960"/>
                  </a:moveTo>
                  <a:lnTo>
                    <a:pt x="22973030" y="11149330"/>
                  </a:lnTo>
                  <a:cubicBezTo>
                    <a:pt x="22724111" y="11155680"/>
                    <a:pt x="22522180" y="11357611"/>
                    <a:pt x="22515830" y="11606530"/>
                  </a:cubicBezTo>
                  <a:lnTo>
                    <a:pt x="483870" y="11606530"/>
                  </a:lnTo>
                  <a:cubicBezTo>
                    <a:pt x="477520" y="11357611"/>
                    <a:pt x="275590" y="11155680"/>
                    <a:pt x="26670" y="11149330"/>
                  </a:cubicBezTo>
                  <a:lnTo>
                    <a:pt x="26670" y="483870"/>
                  </a:lnTo>
                  <a:cubicBezTo>
                    <a:pt x="275590" y="477520"/>
                    <a:pt x="477520" y="275590"/>
                    <a:pt x="483870" y="26670"/>
                  </a:cubicBezTo>
                  <a:lnTo>
                    <a:pt x="22517100" y="26670"/>
                  </a:lnTo>
                  <a:cubicBezTo>
                    <a:pt x="22523450" y="275590"/>
                    <a:pt x="22725380" y="477520"/>
                    <a:pt x="22974300" y="483870"/>
                  </a:cubicBezTo>
                  <a:lnTo>
                    <a:pt x="22974300" y="568960"/>
                  </a:lnTo>
                  <a:lnTo>
                    <a:pt x="22973030" y="568960"/>
                  </a:lnTo>
                  <a:close/>
                  <a:moveTo>
                    <a:pt x="22480270" y="78740"/>
                  </a:moveTo>
                  <a:lnTo>
                    <a:pt x="22479000" y="67310"/>
                  </a:lnTo>
                  <a:lnTo>
                    <a:pt x="22418041" y="67310"/>
                  </a:lnTo>
                  <a:lnTo>
                    <a:pt x="22418041" y="66040"/>
                  </a:lnTo>
                  <a:lnTo>
                    <a:pt x="521970" y="66040"/>
                  </a:lnTo>
                  <a:lnTo>
                    <a:pt x="520700" y="77470"/>
                  </a:lnTo>
                  <a:cubicBezTo>
                    <a:pt x="491490" y="308610"/>
                    <a:pt x="309880" y="490220"/>
                    <a:pt x="78740" y="519430"/>
                  </a:cubicBezTo>
                  <a:lnTo>
                    <a:pt x="67310" y="520700"/>
                  </a:lnTo>
                  <a:lnTo>
                    <a:pt x="67310" y="642620"/>
                  </a:lnTo>
                  <a:lnTo>
                    <a:pt x="66040" y="642620"/>
                  </a:lnTo>
                  <a:lnTo>
                    <a:pt x="66040" y="11111230"/>
                  </a:lnTo>
                  <a:lnTo>
                    <a:pt x="77470" y="11112500"/>
                  </a:lnTo>
                  <a:cubicBezTo>
                    <a:pt x="308610" y="11141710"/>
                    <a:pt x="490220" y="11323320"/>
                    <a:pt x="519430" y="11554460"/>
                  </a:cubicBezTo>
                  <a:lnTo>
                    <a:pt x="520700" y="11565890"/>
                  </a:lnTo>
                  <a:lnTo>
                    <a:pt x="591820" y="11565890"/>
                  </a:lnTo>
                  <a:lnTo>
                    <a:pt x="591820" y="11567160"/>
                  </a:lnTo>
                  <a:lnTo>
                    <a:pt x="22477730" y="11567160"/>
                  </a:lnTo>
                  <a:lnTo>
                    <a:pt x="22479000" y="11555730"/>
                  </a:lnTo>
                  <a:cubicBezTo>
                    <a:pt x="22508211" y="11324590"/>
                    <a:pt x="22689820" y="11142980"/>
                    <a:pt x="22920961" y="11113770"/>
                  </a:cubicBezTo>
                  <a:lnTo>
                    <a:pt x="22932389" y="11112500"/>
                  </a:lnTo>
                  <a:lnTo>
                    <a:pt x="22932389" y="10991850"/>
                  </a:lnTo>
                  <a:lnTo>
                    <a:pt x="22933661" y="10991850"/>
                  </a:lnTo>
                  <a:lnTo>
                    <a:pt x="22933661" y="521970"/>
                  </a:lnTo>
                  <a:lnTo>
                    <a:pt x="22922230" y="520700"/>
                  </a:lnTo>
                  <a:cubicBezTo>
                    <a:pt x="22691089" y="491490"/>
                    <a:pt x="22509480" y="309880"/>
                    <a:pt x="22480270" y="78740"/>
                  </a:cubicBezTo>
                  <a:close/>
                  <a:moveTo>
                    <a:pt x="22906989" y="642620"/>
                  </a:moveTo>
                  <a:lnTo>
                    <a:pt x="22906989" y="10991850"/>
                  </a:lnTo>
                  <a:lnTo>
                    <a:pt x="22905720" y="10991850"/>
                  </a:lnTo>
                  <a:lnTo>
                    <a:pt x="22905720" y="11088370"/>
                  </a:lnTo>
                  <a:lnTo>
                    <a:pt x="22906989" y="11088370"/>
                  </a:lnTo>
                  <a:cubicBezTo>
                    <a:pt x="22673311" y="11122660"/>
                    <a:pt x="22489161" y="11306810"/>
                    <a:pt x="22454870" y="11540490"/>
                  </a:cubicBezTo>
                  <a:lnTo>
                    <a:pt x="641350" y="11540490"/>
                  </a:lnTo>
                  <a:lnTo>
                    <a:pt x="641350" y="11539220"/>
                  </a:lnTo>
                  <a:lnTo>
                    <a:pt x="544830" y="11539220"/>
                  </a:lnTo>
                  <a:lnTo>
                    <a:pt x="544830" y="11540490"/>
                  </a:lnTo>
                  <a:cubicBezTo>
                    <a:pt x="510540" y="11306810"/>
                    <a:pt x="326390" y="11122660"/>
                    <a:pt x="92710" y="11088370"/>
                  </a:cubicBezTo>
                  <a:lnTo>
                    <a:pt x="92710" y="641350"/>
                  </a:lnTo>
                  <a:lnTo>
                    <a:pt x="93980" y="641350"/>
                  </a:lnTo>
                  <a:lnTo>
                    <a:pt x="93980" y="544830"/>
                  </a:lnTo>
                  <a:lnTo>
                    <a:pt x="92710" y="544830"/>
                  </a:lnTo>
                  <a:cubicBezTo>
                    <a:pt x="326390" y="510540"/>
                    <a:pt x="510540" y="326390"/>
                    <a:pt x="544830" y="92710"/>
                  </a:cubicBezTo>
                  <a:lnTo>
                    <a:pt x="22212300" y="92710"/>
                  </a:lnTo>
                  <a:lnTo>
                    <a:pt x="22212300" y="93980"/>
                  </a:lnTo>
                  <a:lnTo>
                    <a:pt x="22454870" y="93980"/>
                  </a:lnTo>
                  <a:lnTo>
                    <a:pt x="22454870" y="92710"/>
                  </a:lnTo>
                  <a:cubicBezTo>
                    <a:pt x="22489161" y="326390"/>
                    <a:pt x="22673311" y="510540"/>
                    <a:pt x="22906991" y="544830"/>
                  </a:cubicBezTo>
                  <a:lnTo>
                    <a:pt x="22906991" y="642620"/>
                  </a:lnTo>
                  <a:close/>
                </a:path>
              </a:pathLst>
            </a:custGeom>
            <a:solidFill>
              <a:srgbClr val="C42C2C"/>
            </a:solidFill>
          </p:spPr>
        </p:sp>
      </p:grpSp>
      <p:pic>
        <p:nvPicPr>
          <p:cNvPr id="31"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9900000">
            <a:off x="14150918" y="229177"/>
            <a:ext cx="4401292" cy="2957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图片 2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038990" y="90512"/>
            <a:ext cx="1167122" cy="98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136" y="423059"/>
            <a:ext cx="7433672" cy="92708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ectangle 9"/>
          <p:cNvSpPr/>
          <p:nvPr/>
        </p:nvSpPr>
        <p:spPr>
          <a:xfrm>
            <a:off x="7924800" y="3996148"/>
            <a:ext cx="9529948" cy="2308324"/>
          </a:xfrm>
          <a:prstGeom prst="rect">
            <a:avLst/>
          </a:prstGeom>
        </p:spPr>
        <p:txBody>
          <a:bodyPr wrap="square">
            <a:spAutoFit/>
          </a:bodyPr>
          <a:lstStyle/>
          <a:p>
            <a:pPr lvl="0"/>
            <a:r>
              <a:rPr lang="en-US" sz="4800">
                <a:latin typeface="Times New Roman" panose="02020603050405020304" pitchFamily="18" charset="0"/>
                <a:cs typeface="Times New Roman" panose="02020603050405020304" pitchFamily="18" charset="0"/>
              </a:rPr>
              <a:t>“</a:t>
            </a:r>
            <a:r>
              <a:rPr lang="en-US" sz="4800" i="1">
                <a:latin typeface="Times New Roman" panose="02020603050405020304" pitchFamily="18" charset="0"/>
                <a:cs typeface="Times New Roman" panose="02020603050405020304" pitchFamily="18" charset="0"/>
              </a:rPr>
              <a:t>Đau đớn thay phận.....</a:t>
            </a:r>
            <a:endParaRPr lang="en-GB" sz="4800">
              <a:latin typeface="Times New Roman" panose="02020603050405020304" pitchFamily="18" charset="0"/>
              <a:cs typeface="Times New Roman" panose="02020603050405020304" pitchFamily="18" charset="0"/>
            </a:endParaRPr>
          </a:p>
          <a:p>
            <a:r>
              <a:rPr lang="en-US" sz="4800" i="1">
                <a:latin typeface="Times New Roman" panose="02020603050405020304" pitchFamily="18" charset="0"/>
                <a:cs typeface="Times New Roman" panose="02020603050405020304" pitchFamily="18" charset="0"/>
              </a:rPr>
              <a:t>Lời rằng bạc mệnh cũng là lời chung</a:t>
            </a:r>
            <a:r>
              <a:rPr lang="en-US" sz="4800">
                <a:latin typeface="Times New Roman" panose="02020603050405020304" pitchFamily="18" charset="0"/>
                <a:cs typeface="Times New Roman" panose="02020603050405020304" pitchFamily="18" charset="0"/>
              </a:rPr>
              <a:t>”</a:t>
            </a:r>
            <a:endParaRPr lang="en-GB" sz="4800">
              <a:latin typeface="Times New Roman" panose="02020603050405020304" pitchFamily="18" charset="0"/>
              <a:cs typeface="Times New Roman" panose="02020603050405020304" pitchFamily="18" charset="0"/>
            </a:endParaRPr>
          </a:p>
          <a:p>
            <a:r>
              <a:rPr lang="en-US" sz="4800">
                <a:latin typeface="Times New Roman" panose="02020603050405020304" pitchFamily="18" charset="0"/>
                <a:cs typeface="Times New Roman" panose="02020603050405020304" pitchFamily="18" charset="0"/>
              </a:rPr>
              <a:t>              </a:t>
            </a:r>
            <a:r>
              <a:rPr lang="en-US" sz="4800" smtClean="0">
                <a:latin typeface="Times New Roman" panose="02020603050405020304" pitchFamily="18" charset="0"/>
                <a:cs typeface="Times New Roman" panose="02020603050405020304" pitchFamily="18" charset="0"/>
              </a:rPr>
              <a:t>   </a:t>
            </a:r>
            <a:r>
              <a:rPr lang="en-US" sz="4800">
                <a:latin typeface="Times New Roman" panose="02020603050405020304" pitchFamily="18" charset="0"/>
                <a:cs typeface="Times New Roman" panose="02020603050405020304" pitchFamily="18" charset="0"/>
              </a:rPr>
              <a:t>(</a:t>
            </a:r>
            <a:r>
              <a:rPr lang="en-US" sz="4800" i="1">
                <a:latin typeface="Times New Roman" panose="02020603050405020304" pitchFamily="18" charset="0"/>
                <a:cs typeface="Times New Roman" panose="02020603050405020304" pitchFamily="18" charset="0"/>
              </a:rPr>
              <a:t>Truyện Kiều</a:t>
            </a:r>
            <a:r>
              <a:rPr lang="en-US" sz="4800">
                <a:latin typeface="Times New Roman" panose="02020603050405020304" pitchFamily="18" charset="0"/>
                <a:cs typeface="Times New Roman" panose="02020603050405020304" pitchFamily="18" charset="0"/>
              </a:rPr>
              <a:t>, Nguyễn Du)</a:t>
            </a:r>
            <a:endParaRPr lang="en-GB" sz="4800">
              <a:latin typeface="Times New Roman" panose="02020603050405020304" pitchFamily="18" charset="0"/>
              <a:cs typeface="Times New Roman" panose="02020603050405020304" pitchFamily="18" charset="0"/>
            </a:endParaRPr>
          </a:p>
        </p:txBody>
      </p:sp>
      <p:sp>
        <p:nvSpPr>
          <p:cNvPr id="6" name="Rectangle 5"/>
          <p:cNvSpPr/>
          <p:nvPr/>
        </p:nvSpPr>
        <p:spPr>
          <a:xfrm>
            <a:off x="13106400" y="3706391"/>
            <a:ext cx="2343911" cy="1015663"/>
          </a:xfrm>
          <a:prstGeom prst="rect">
            <a:avLst/>
          </a:prstGeom>
        </p:spPr>
        <p:txBody>
          <a:bodyPr wrap="none">
            <a:spAutoFit/>
          </a:bodyPr>
          <a:lstStyle/>
          <a:p>
            <a:r>
              <a:rPr lang="en-US" sz="6000" b="1" i="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đàn bà</a:t>
            </a:r>
            <a:endParaRPr lang="en-GB" sz="6000" b="1">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34526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7D9"/>
        </a:solidFill>
        <a:effectLst/>
      </p:bgPr>
    </p:bg>
    <p:spTree>
      <p:nvGrpSpPr>
        <p:cNvPr id="1" name=""/>
        <p:cNvGrpSpPr/>
        <p:nvPr/>
      </p:nvGrpSpPr>
      <p:grpSpPr>
        <a:xfrm>
          <a:off x="0" y="0"/>
          <a:ext cx="0" cy="0"/>
          <a:chOff x="0" y="0"/>
          <a:chExt cx="0" cy="0"/>
        </a:xfrm>
      </p:grpSpPr>
      <p:sp>
        <p:nvSpPr>
          <p:cNvPr id="2" name="Freeform 2"/>
          <p:cNvSpPr/>
          <p:nvPr/>
        </p:nvSpPr>
        <p:spPr>
          <a:xfrm flipV="1">
            <a:off x="15240922" y="-800049"/>
            <a:ext cx="3606899" cy="4785602"/>
          </a:xfrm>
          <a:custGeom>
            <a:avLst/>
            <a:gdLst/>
            <a:ahLst/>
            <a:cxnLst/>
            <a:rect l="l" t="t" r="r" b="b"/>
            <a:pathLst>
              <a:path w="3606899" h="4785602">
                <a:moveTo>
                  <a:pt x="0" y="4785602"/>
                </a:moveTo>
                <a:lnTo>
                  <a:pt x="3606898" y="4785602"/>
                </a:lnTo>
                <a:lnTo>
                  <a:pt x="3606898" y="0"/>
                </a:lnTo>
                <a:lnTo>
                  <a:pt x="0" y="0"/>
                </a:lnTo>
                <a:lnTo>
                  <a:pt x="0" y="4785602"/>
                </a:lnTo>
                <a:close/>
              </a:path>
            </a:pathLst>
          </a:custGeom>
          <a:blipFill>
            <a:blip r:embed="rId2">
              <a:extLst>
                <a:ext uri="{96DAC541-7B7A-43D3-8B79-37D633B846F1}">
                  <asvg:svgBlip xmlns="" xmlns:asvg="http://schemas.microsoft.com/office/drawing/2016/SVG/main" r:embed="rId3"/>
                </a:ext>
              </a:extLst>
            </a:blip>
            <a:stretch>
              <a:fillRect l="-113960" t="-60382"/>
            </a:stretch>
          </a:blipFill>
        </p:spPr>
      </p:sp>
      <p:sp>
        <p:nvSpPr>
          <p:cNvPr id="3" name="Freeform 3"/>
          <p:cNvSpPr/>
          <p:nvPr/>
        </p:nvSpPr>
        <p:spPr>
          <a:xfrm>
            <a:off x="11212559" y="6700520"/>
            <a:ext cx="6662519" cy="6913934"/>
          </a:xfrm>
          <a:custGeom>
            <a:avLst/>
            <a:gdLst/>
            <a:ahLst/>
            <a:cxnLst/>
            <a:rect l="l" t="t" r="r" b="b"/>
            <a:pathLst>
              <a:path w="6662519" h="6913934">
                <a:moveTo>
                  <a:pt x="0" y="0"/>
                </a:moveTo>
                <a:lnTo>
                  <a:pt x="6662518" y="0"/>
                </a:lnTo>
                <a:lnTo>
                  <a:pt x="6662518" y="6913935"/>
                </a:lnTo>
                <a:lnTo>
                  <a:pt x="0" y="691393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TextBox 4"/>
          <p:cNvSpPr txBox="1"/>
          <p:nvPr/>
        </p:nvSpPr>
        <p:spPr>
          <a:xfrm>
            <a:off x="3744182" y="3748405"/>
            <a:ext cx="10799636" cy="2952116"/>
          </a:xfrm>
          <a:prstGeom prst="rect">
            <a:avLst/>
          </a:prstGeom>
        </p:spPr>
        <p:txBody>
          <a:bodyPr lIns="0" tIns="0" rIns="0" bIns="0" rtlCol="0" anchor="t">
            <a:spAutoFit/>
          </a:bodyPr>
          <a:lstStyle/>
          <a:p>
            <a:pPr algn="ctr">
              <a:lnSpc>
                <a:spcPts val="11330"/>
              </a:lnSpc>
            </a:pPr>
            <a:r>
              <a:rPr lang="en-US" sz="11000">
                <a:solidFill>
                  <a:srgbClr val="1D3B54"/>
                </a:solidFill>
                <a:latin typeface="Trend Sans Four"/>
              </a:rPr>
              <a:t>THANK YOU </a:t>
            </a:r>
          </a:p>
          <a:p>
            <a:pPr algn="ctr">
              <a:lnSpc>
                <a:spcPts val="11330"/>
              </a:lnSpc>
            </a:pPr>
            <a:r>
              <a:rPr lang="en-US" sz="11000">
                <a:solidFill>
                  <a:srgbClr val="1D3B54"/>
                </a:solidFill>
                <a:latin typeface="Trend Sans Four"/>
              </a:rPr>
              <a:t>EVERYONE</a:t>
            </a:r>
          </a:p>
        </p:txBody>
      </p:sp>
      <p:sp>
        <p:nvSpPr>
          <p:cNvPr id="5" name="Freeform 5"/>
          <p:cNvSpPr/>
          <p:nvPr/>
        </p:nvSpPr>
        <p:spPr>
          <a:xfrm>
            <a:off x="0" y="-3244649"/>
            <a:ext cx="7175502" cy="6092654"/>
          </a:xfrm>
          <a:custGeom>
            <a:avLst/>
            <a:gdLst/>
            <a:ahLst/>
            <a:cxnLst/>
            <a:rect l="l" t="t" r="r" b="b"/>
            <a:pathLst>
              <a:path w="7175502" h="6092654">
                <a:moveTo>
                  <a:pt x="0" y="0"/>
                </a:moveTo>
                <a:lnTo>
                  <a:pt x="7175502" y="0"/>
                </a:lnTo>
                <a:lnTo>
                  <a:pt x="7175502" y="6092653"/>
                </a:lnTo>
                <a:lnTo>
                  <a:pt x="0" y="609265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a:off x="0" y="6172200"/>
            <a:ext cx="4647105" cy="4114800"/>
          </a:xfrm>
          <a:custGeom>
            <a:avLst/>
            <a:gdLst/>
            <a:ahLst/>
            <a:cxnLst/>
            <a:rect l="l" t="t" r="r" b="b"/>
            <a:pathLst>
              <a:path w="4647105" h="4114800">
                <a:moveTo>
                  <a:pt x="0" y="0"/>
                </a:moveTo>
                <a:lnTo>
                  <a:pt x="4647105" y="0"/>
                </a:lnTo>
                <a:lnTo>
                  <a:pt x="4647105"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653" y="0"/>
            <a:ext cx="18297808" cy="10287000"/>
          </a:xfrm>
          <a:custGeom>
            <a:avLst/>
            <a:gdLst/>
            <a:ahLst/>
            <a:cxnLst/>
            <a:rect l="l" t="t" r="r" b="b"/>
            <a:pathLst>
              <a:path w="15621000" h="8801100">
                <a:moveTo>
                  <a:pt x="0" y="0"/>
                </a:moveTo>
                <a:lnTo>
                  <a:pt x="15621000" y="0"/>
                </a:lnTo>
                <a:lnTo>
                  <a:pt x="15621000" y="8801100"/>
                </a:lnTo>
                <a:lnTo>
                  <a:pt x="0" y="8801100"/>
                </a:lnTo>
                <a:lnTo>
                  <a:pt x="0" y="0"/>
                </a:lnTo>
                <a:close/>
              </a:path>
            </a:pathLst>
          </a:custGeom>
          <a:blipFill>
            <a:blip r:embed="rId2"/>
            <a:stretch>
              <a:fillRect t="-23147" b="-3757"/>
            </a:stretch>
          </a:blipFill>
        </p:spPr>
      </p:sp>
      <p:grpSp>
        <p:nvGrpSpPr>
          <p:cNvPr id="3" name="Group 3"/>
          <p:cNvGrpSpPr/>
          <p:nvPr/>
        </p:nvGrpSpPr>
        <p:grpSpPr>
          <a:xfrm>
            <a:off x="7609414" y="467591"/>
            <a:ext cx="10374280" cy="9351818"/>
            <a:chOff x="0" y="0"/>
            <a:chExt cx="23101300" cy="11734800"/>
          </a:xfrm>
        </p:grpSpPr>
        <p:sp>
          <p:nvSpPr>
            <p:cNvPr id="4" name="Freeform 4"/>
            <p:cNvSpPr/>
            <p:nvPr/>
          </p:nvSpPr>
          <p:spPr>
            <a:xfrm>
              <a:off x="50800" y="50800"/>
              <a:ext cx="22999700" cy="11633200"/>
            </a:xfrm>
            <a:custGeom>
              <a:avLst/>
              <a:gdLst/>
              <a:ahLst/>
              <a:cxnLst/>
              <a:rect l="l" t="t" r="r" b="b"/>
              <a:pathLst>
                <a:path w="22999700" h="11633200">
                  <a:moveTo>
                    <a:pt x="22987000" y="457200"/>
                  </a:moveTo>
                  <a:cubicBezTo>
                    <a:pt x="22741891" y="457200"/>
                    <a:pt x="22542500" y="257810"/>
                    <a:pt x="22542500" y="12700"/>
                  </a:cubicBezTo>
                  <a:lnTo>
                    <a:pt x="22542500" y="0"/>
                  </a:lnTo>
                  <a:lnTo>
                    <a:pt x="457200" y="0"/>
                  </a:lnTo>
                  <a:lnTo>
                    <a:pt x="457200" y="12700"/>
                  </a:lnTo>
                  <a:cubicBezTo>
                    <a:pt x="457200" y="257810"/>
                    <a:pt x="257810" y="457200"/>
                    <a:pt x="12700" y="457200"/>
                  </a:cubicBezTo>
                  <a:lnTo>
                    <a:pt x="0" y="457200"/>
                  </a:lnTo>
                  <a:lnTo>
                    <a:pt x="0" y="11176000"/>
                  </a:lnTo>
                  <a:lnTo>
                    <a:pt x="12700" y="11176000"/>
                  </a:lnTo>
                  <a:cubicBezTo>
                    <a:pt x="257810" y="11176000"/>
                    <a:pt x="457200" y="11375390"/>
                    <a:pt x="457200" y="11620500"/>
                  </a:cubicBezTo>
                  <a:lnTo>
                    <a:pt x="457200" y="11633200"/>
                  </a:lnTo>
                  <a:lnTo>
                    <a:pt x="22542500" y="11633200"/>
                  </a:lnTo>
                  <a:lnTo>
                    <a:pt x="22542500" y="11620500"/>
                  </a:lnTo>
                  <a:cubicBezTo>
                    <a:pt x="22542500" y="11375390"/>
                    <a:pt x="22741891" y="11176000"/>
                    <a:pt x="22987000" y="11176000"/>
                  </a:cubicBezTo>
                  <a:lnTo>
                    <a:pt x="22999700" y="11176000"/>
                  </a:lnTo>
                  <a:lnTo>
                    <a:pt x="22999700" y="457200"/>
                  </a:lnTo>
                  <a:lnTo>
                    <a:pt x="22987000" y="457200"/>
                  </a:lnTo>
                  <a:close/>
                  <a:moveTo>
                    <a:pt x="22973030" y="568960"/>
                  </a:moveTo>
                  <a:lnTo>
                    <a:pt x="22973030" y="11149330"/>
                  </a:lnTo>
                  <a:cubicBezTo>
                    <a:pt x="22724111" y="11155680"/>
                    <a:pt x="22522180" y="11357611"/>
                    <a:pt x="22515830" y="11606530"/>
                  </a:cubicBezTo>
                  <a:lnTo>
                    <a:pt x="483870" y="11606530"/>
                  </a:lnTo>
                  <a:cubicBezTo>
                    <a:pt x="477520" y="11357611"/>
                    <a:pt x="275590" y="11155680"/>
                    <a:pt x="26670" y="11149330"/>
                  </a:cubicBezTo>
                  <a:lnTo>
                    <a:pt x="26670" y="483870"/>
                  </a:lnTo>
                  <a:cubicBezTo>
                    <a:pt x="275590" y="477520"/>
                    <a:pt x="477520" y="275590"/>
                    <a:pt x="483870" y="26670"/>
                  </a:cubicBezTo>
                  <a:lnTo>
                    <a:pt x="22517100" y="26670"/>
                  </a:lnTo>
                  <a:cubicBezTo>
                    <a:pt x="22523450" y="275590"/>
                    <a:pt x="22725380" y="477520"/>
                    <a:pt x="22974300" y="483870"/>
                  </a:cubicBezTo>
                  <a:lnTo>
                    <a:pt x="22974300" y="568960"/>
                  </a:lnTo>
                  <a:lnTo>
                    <a:pt x="22973030" y="568960"/>
                  </a:lnTo>
                  <a:close/>
                  <a:moveTo>
                    <a:pt x="22480270" y="78740"/>
                  </a:moveTo>
                  <a:lnTo>
                    <a:pt x="22479000" y="67310"/>
                  </a:lnTo>
                  <a:lnTo>
                    <a:pt x="22418041" y="67310"/>
                  </a:lnTo>
                  <a:lnTo>
                    <a:pt x="22418041" y="66040"/>
                  </a:lnTo>
                  <a:lnTo>
                    <a:pt x="521970" y="66040"/>
                  </a:lnTo>
                  <a:lnTo>
                    <a:pt x="520700" y="77470"/>
                  </a:lnTo>
                  <a:cubicBezTo>
                    <a:pt x="491490" y="308610"/>
                    <a:pt x="309880" y="490220"/>
                    <a:pt x="78740" y="519430"/>
                  </a:cubicBezTo>
                  <a:lnTo>
                    <a:pt x="67310" y="520700"/>
                  </a:lnTo>
                  <a:lnTo>
                    <a:pt x="67310" y="642620"/>
                  </a:lnTo>
                  <a:lnTo>
                    <a:pt x="66040" y="642620"/>
                  </a:lnTo>
                  <a:lnTo>
                    <a:pt x="66040" y="11111230"/>
                  </a:lnTo>
                  <a:lnTo>
                    <a:pt x="77470" y="11112500"/>
                  </a:lnTo>
                  <a:cubicBezTo>
                    <a:pt x="308610" y="11141710"/>
                    <a:pt x="490220" y="11323320"/>
                    <a:pt x="519430" y="11554460"/>
                  </a:cubicBezTo>
                  <a:lnTo>
                    <a:pt x="520700" y="11565890"/>
                  </a:lnTo>
                  <a:lnTo>
                    <a:pt x="591820" y="11565890"/>
                  </a:lnTo>
                  <a:lnTo>
                    <a:pt x="591820" y="11567160"/>
                  </a:lnTo>
                  <a:lnTo>
                    <a:pt x="22477730" y="11567160"/>
                  </a:lnTo>
                  <a:lnTo>
                    <a:pt x="22479000" y="11555730"/>
                  </a:lnTo>
                  <a:cubicBezTo>
                    <a:pt x="22508211" y="11324590"/>
                    <a:pt x="22689820" y="11142980"/>
                    <a:pt x="22920961" y="11113770"/>
                  </a:cubicBezTo>
                  <a:lnTo>
                    <a:pt x="22932389" y="11112500"/>
                  </a:lnTo>
                  <a:lnTo>
                    <a:pt x="22932389" y="10991850"/>
                  </a:lnTo>
                  <a:lnTo>
                    <a:pt x="22933661" y="10991850"/>
                  </a:lnTo>
                  <a:lnTo>
                    <a:pt x="22933661" y="521970"/>
                  </a:lnTo>
                  <a:lnTo>
                    <a:pt x="22922230" y="520700"/>
                  </a:lnTo>
                  <a:cubicBezTo>
                    <a:pt x="22691089" y="491490"/>
                    <a:pt x="22509480" y="309880"/>
                    <a:pt x="22480270" y="78740"/>
                  </a:cubicBezTo>
                  <a:close/>
                  <a:moveTo>
                    <a:pt x="22906989" y="642620"/>
                  </a:moveTo>
                  <a:lnTo>
                    <a:pt x="22906989" y="10991850"/>
                  </a:lnTo>
                  <a:lnTo>
                    <a:pt x="22905720" y="10991850"/>
                  </a:lnTo>
                  <a:lnTo>
                    <a:pt x="22905720" y="11088370"/>
                  </a:lnTo>
                  <a:lnTo>
                    <a:pt x="22906989" y="11088370"/>
                  </a:lnTo>
                  <a:cubicBezTo>
                    <a:pt x="22673311" y="11122660"/>
                    <a:pt x="22489161" y="11306810"/>
                    <a:pt x="22454870" y="11540490"/>
                  </a:cubicBezTo>
                  <a:lnTo>
                    <a:pt x="641350" y="11540490"/>
                  </a:lnTo>
                  <a:lnTo>
                    <a:pt x="641350" y="11539220"/>
                  </a:lnTo>
                  <a:lnTo>
                    <a:pt x="544830" y="11539220"/>
                  </a:lnTo>
                  <a:lnTo>
                    <a:pt x="544830" y="11540490"/>
                  </a:lnTo>
                  <a:cubicBezTo>
                    <a:pt x="510540" y="11306810"/>
                    <a:pt x="326390" y="11122660"/>
                    <a:pt x="92710" y="11088370"/>
                  </a:cubicBezTo>
                  <a:lnTo>
                    <a:pt x="92710" y="641350"/>
                  </a:lnTo>
                  <a:lnTo>
                    <a:pt x="93980" y="641350"/>
                  </a:lnTo>
                  <a:lnTo>
                    <a:pt x="93980" y="544830"/>
                  </a:lnTo>
                  <a:lnTo>
                    <a:pt x="92710" y="544830"/>
                  </a:lnTo>
                  <a:cubicBezTo>
                    <a:pt x="326390" y="510540"/>
                    <a:pt x="510540" y="326390"/>
                    <a:pt x="544830" y="92710"/>
                  </a:cubicBezTo>
                  <a:lnTo>
                    <a:pt x="22212300" y="92710"/>
                  </a:lnTo>
                  <a:lnTo>
                    <a:pt x="22212300" y="93980"/>
                  </a:lnTo>
                  <a:lnTo>
                    <a:pt x="22454870" y="93980"/>
                  </a:lnTo>
                  <a:lnTo>
                    <a:pt x="22454870" y="92710"/>
                  </a:lnTo>
                  <a:cubicBezTo>
                    <a:pt x="22489161" y="326390"/>
                    <a:pt x="22673311" y="510540"/>
                    <a:pt x="22906991" y="544830"/>
                  </a:cubicBezTo>
                  <a:lnTo>
                    <a:pt x="22906991" y="642620"/>
                  </a:lnTo>
                  <a:close/>
                </a:path>
              </a:pathLst>
            </a:custGeom>
            <a:solidFill>
              <a:srgbClr val="C42C2C"/>
            </a:solidFill>
          </p:spPr>
        </p:sp>
      </p:grpSp>
      <p:pic>
        <p:nvPicPr>
          <p:cNvPr id="31"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9900000">
            <a:off x="14150918" y="229177"/>
            <a:ext cx="4401292" cy="2957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图片 2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038990" y="90512"/>
            <a:ext cx="1167122" cy="98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9617118" y="3645105"/>
            <a:ext cx="9529948" cy="2585323"/>
          </a:xfrm>
          <a:prstGeom prst="rect">
            <a:avLst/>
          </a:prstGeom>
        </p:spPr>
        <p:txBody>
          <a:bodyPr wrap="square">
            <a:spAutoFit/>
          </a:bodyPr>
          <a:lstStyle/>
          <a:p>
            <a:pPr lvl="0"/>
            <a:r>
              <a:rPr lang="en-US" sz="5400" i="1">
                <a:latin typeface="Times New Roman" panose="02020603050405020304" pitchFamily="18" charset="0"/>
                <a:cs typeface="Times New Roman" panose="02020603050405020304" pitchFamily="18" charset="0"/>
              </a:rPr>
              <a:t>Thân em như tấm lụa đào</a:t>
            </a:r>
            <a:endParaRPr lang="en-GB" sz="5400">
              <a:latin typeface="Times New Roman" panose="02020603050405020304" pitchFamily="18" charset="0"/>
              <a:cs typeface="Times New Roman" panose="02020603050405020304" pitchFamily="18" charset="0"/>
            </a:endParaRPr>
          </a:p>
          <a:p>
            <a:r>
              <a:rPr lang="en-US" sz="5400" i="1">
                <a:latin typeface="Times New Roman" panose="02020603050405020304" pitchFamily="18" charset="0"/>
                <a:cs typeface="Times New Roman" panose="02020603050405020304" pitchFamily="18" charset="0"/>
              </a:rPr>
              <a:t>... giữa chợ biết vào tay ai.</a:t>
            </a:r>
            <a:endParaRPr lang="en-GB" sz="5400">
              <a:latin typeface="Times New Roman" panose="02020603050405020304" pitchFamily="18" charset="0"/>
              <a:cs typeface="Times New Roman" panose="02020603050405020304" pitchFamily="18" charset="0"/>
            </a:endParaRPr>
          </a:p>
          <a:p>
            <a:r>
              <a:rPr lang="en-US" sz="5400">
                <a:latin typeface="Times New Roman" panose="02020603050405020304" pitchFamily="18" charset="0"/>
                <a:cs typeface="Times New Roman" panose="02020603050405020304" pitchFamily="18" charset="0"/>
              </a:rPr>
              <a:t>                              </a:t>
            </a:r>
            <a:r>
              <a:rPr lang="en-US" sz="5400" smtClean="0">
                <a:latin typeface="Times New Roman" panose="02020603050405020304" pitchFamily="18" charset="0"/>
                <a:cs typeface="Times New Roman" panose="02020603050405020304" pitchFamily="18" charset="0"/>
              </a:rPr>
              <a:t>  </a:t>
            </a:r>
            <a:r>
              <a:rPr lang="en-US" sz="5400">
                <a:latin typeface="Times New Roman" panose="02020603050405020304" pitchFamily="18" charset="0"/>
                <a:cs typeface="Times New Roman" panose="02020603050405020304" pitchFamily="18" charset="0"/>
              </a:rPr>
              <a:t>(Ca dao)</a:t>
            </a:r>
            <a:endParaRPr lang="en-GB" sz="540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342899"/>
            <a:ext cx="7301696" cy="94360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p:cNvSpPr/>
          <p:nvPr/>
        </p:nvSpPr>
        <p:spPr>
          <a:xfrm>
            <a:off x="7631149" y="4305300"/>
            <a:ext cx="2807179" cy="923330"/>
          </a:xfrm>
          <a:prstGeom prst="rect">
            <a:avLst/>
          </a:prstGeom>
        </p:spPr>
        <p:txBody>
          <a:bodyPr wrap="none">
            <a:spAutoFit/>
          </a:bodyPr>
          <a:lstStyle/>
          <a:p>
            <a:r>
              <a:rPr lang="en-US" sz="5400" b="1" i="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Phất phơ</a:t>
            </a:r>
            <a:endParaRPr lang="en-GB" sz="54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4535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80">
                                          <p:stCondLst>
                                            <p:cond delay="0"/>
                                          </p:stCondLst>
                                        </p:cTn>
                                        <p:tgtEl>
                                          <p:spTgt spid="6"/>
                                        </p:tgtEl>
                                      </p:cBhvr>
                                    </p:animEffect>
                                    <p:anim calcmode="lin" valueType="num">
                                      <p:cBhvr>
                                        <p:cTn id="1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0" dur="26">
                                          <p:stCondLst>
                                            <p:cond delay="650"/>
                                          </p:stCondLst>
                                        </p:cTn>
                                        <p:tgtEl>
                                          <p:spTgt spid="6"/>
                                        </p:tgtEl>
                                      </p:cBhvr>
                                      <p:to x="100000" y="60000"/>
                                    </p:animScale>
                                    <p:animScale>
                                      <p:cBhvr>
                                        <p:cTn id="21" dur="166" decel="50000">
                                          <p:stCondLst>
                                            <p:cond delay="676"/>
                                          </p:stCondLst>
                                        </p:cTn>
                                        <p:tgtEl>
                                          <p:spTgt spid="6"/>
                                        </p:tgtEl>
                                      </p:cBhvr>
                                      <p:to x="100000" y="100000"/>
                                    </p:animScale>
                                    <p:animScale>
                                      <p:cBhvr>
                                        <p:cTn id="22" dur="26">
                                          <p:stCondLst>
                                            <p:cond delay="1312"/>
                                          </p:stCondLst>
                                        </p:cTn>
                                        <p:tgtEl>
                                          <p:spTgt spid="6"/>
                                        </p:tgtEl>
                                      </p:cBhvr>
                                      <p:to x="100000" y="80000"/>
                                    </p:animScale>
                                    <p:animScale>
                                      <p:cBhvr>
                                        <p:cTn id="23" dur="166" decel="50000">
                                          <p:stCondLst>
                                            <p:cond delay="1338"/>
                                          </p:stCondLst>
                                        </p:cTn>
                                        <p:tgtEl>
                                          <p:spTgt spid="6"/>
                                        </p:tgtEl>
                                      </p:cBhvr>
                                      <p:to x="100000" y="100000"/>
                                    </p:animScale>
                                    <p:animScale>
                                      <p:cBhvr>
                                        <p:cTn id="24" dur="26">
                                          <p:stCondLst>
                                            <p:cond delay="1642"/>
                                          </p:stCondLst>
                                        </p:cTn>
                                        <p:tgtEl>
                                          <p:spTgt spid="6"/>
                                        </p:tgtEl>
                                      </p:cBhvr>
                                      <p:to x="100000" y="90000"/>
                                    </p:animScale>
                                    <p:animScale>
                                      <p:cBhvr>
                                        <p:cTn id="25" dur="166" decel="50000">
                                          <p:stCondLst>
                                            <p:cond delay="1668"/>
                                          </p:stCondLst>
                                        </p:cTn>
                                        <p:tgtEl>
                                          <p:spTgt spid="6"/>
                                        </p:tgtEl>
                                      </p:cBhvr>
                                      <p:to x="100000" y="100000"/>
                                    </p:animScale>
                                    <p:animScale>
                                      <p:cBhvr>
                                        <p:cTn id="26" dur="26">
                                          <p:stCondLst>
                                            <p:cond delay="1808"/>
                                          </p:stCondLst>
                                        </p:cTn>
                                        <p:tgtEl>
                                          <p:spTgt spid="6"/>
                                        </p:tgtEl>
                                      </p:cBhvr>
                                      <p:to x="100000" y="95000"/>
                                    </p:animScale>
                                    <p:animScale>
                                      <p:cBhvr>
                                        <p:cTn id="27"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653" y="0"/>
            <a:ext cx="18297808" cy="10287000"/>
          </a:xfrm>
          <a:custGeom>
            <a:avLst/>
            <a:gdLst/>
            <a:ahLst/>
            <a:cxnLst/>
            <a:rect l="l" t="t" r="r" b="b"/>
            <a:pathLst>
              <a:path w="15621000" h="8801100">
                <a:moveTo>
                  <a:pt x="0" y="0"/>
                </a:moveTo>
                <a:lnTo>
                  <a:pt x="15621000" y="0"/>
                </a:lnTo>
                <a:lnTo>
                  <a:pt x="15621000" y="8801100"/>
                </a:lnTo>
                <a:lnTo>
                  <a:pt x="0" y="8801100"/>
                </a:lnTo>
                <a:lnTo>
                  <a:pt x="0" y="0"/>
                </a:lnTo>
                <a:close/>
              </a:path>
            </a:pathLst>
          </a:custGeom>
          <a:blipFill>
            <a:blip r:embed="rId2"/>
            <a:stretch>
              <a:fillRect t="-23147" b="-3757"/>
            </a:stretch>
          </a:blipFill>
        </p:spPr>
      </p:sp>
      <p:grpSp>
        <p:nvGrpSpPr>
          <p:cNvPr id="3" name="Group 3"/>
          <p:cNvGrpSpPr/>
          <p:nvPr/>
        </p:nvGrpSpPr>
        <p:grpSpPr>
          <a:xfrm>
            <a:off x="7755932" y="467591"/>
            <a:ext cx="10227762" cy="9351818"/>
            <a:chOff x="0" y="0"/>
            <a:chExt cx="23101300" cy="11734800"/>
          </a:xfrm>
        </p:grpSpPr>
        <p:sp>
          <p:nvSpPr>
            <p:cNvPr id="4" name="Freeform 4"/>
            <p:cNvSpPr/>
            <p:nvPr/>
          </p:nvSpPr>
          <p:spPr>
            <a:xfrm>
              <a:off x="50800" y="50800"/>
              <a:ext cx="22999700" cy="11633200"/>
            </a:xfrm>
            <a:custGeom>
              <a:avLst/>
              <a:gdLst/>
              <a:ahLst/>
              <a:cxnLst/>
              <a:rect l="l" t="t" r="r" b="b"/>
              <a:pathLst>
                <a:path w="22999700" h="11633200">
                  <a:moveTo>
                    <a:pt x="22987000" y="457200"/>
                  </a:moveTo>
                  <a:cubicBezTo>
                    <a:pt x="22741891" y="457200"/>
                    <a:pt x="22542500" y="257810"/>
                    <a:pt x="22542500" y="12700"/>
                  </a:cubicBezTo>
                  <a:lnTo>
                    <a:pt x="22542500" y="0"/>
                  </a:lnTo>
                  <a:lnTo>
                    <a:pt x="457200" y="0"/>
                  </a:lnTo>
                  <a:lnTo>
                    <a:pt x="457200" y="12700"/>
                  </a:lnTo>
                  <a:cubicBezTo>
                    <a:pt x="457200" y="257810"/>
                    <a:pt x="257810" y="457200"/>
                    <a:pt x="12700" y="457200"/>
                  </a:cubicBezTo>
                  <a:lnTo>
                    <a:pt x="0" y="457200"/>
                  </a:lnTo>
                  <a:lnTo>
                    <a:pt x="0" y="11176000"/>
                  </a:lnTo>
                  <a:lnTo>
                    <a:pt x="12700" y="11176000"/>
                  </a:lnTo>
                  <a:cubicBezTo>
                    <a:pt x="257810" y="11176000"/>
                    <a:pt x="457200" y="11375390"/>
                    <a:pt x="457200" y="11620500"/>
                  </a:cubicBezTo>
                  <a:lnTo>
                    <a:pt x="457200" y="11633200"/>
                  </a:lnTo>
                  <a:lnTo>
                    <a:pt x="22542500" y="11633200"/>
                  </a:lnTo>
                  <a:lnTo>
                    <a:pt x="22542500" y="11620500"/>
                  </a:lnTo>
                  <a:cubicBezTo>
                    <a:pt x="22542500" y="11375390"/>
                    <a:pt x="22741891" y="11176000"/>
                    <a:pt x="22987000" y="11176000"/>
                  </a:cubicBezTo>
                  <a:lnTo>
                    <a:pt x="22999700" y="11176000"/>
                  </a:lnTo>
                  <a:lnTo>
                    <a:pt x="22999700" y="457200"/>
                  </a:lnTo>
                  <a:lnTo>
                    <a:pt x="22987000" y="457200"/>
                  </a:lnTo>
                  <a:close/>
                  <a:moveTo>
                    <a:pt x="22973030" y="568960"/>
                  </a:moveTo>
                  <a:lnTo>
                    <a:pt x="22973030" y="11149330"/>
                  </a:lnTo>
                  <a:cubicBezTo>
                    <a:pt x="22724111" y="11155680"/>
                    <a:pt x="22522180" y="11357611"/>
                    <a:pt x="22515830" y="11606530"/>
                  </a:cubicBezTo>
                  <a:lnTo>
                    <a:pt x="483870" y="11606530"/>
                  </a:lnTo>
                  <a:cubicBezTo>
                    <a:pt x="477520" y="11357611"/>
                    <a:pt x="275590" y="11155680"/>
                    <a:pt x="26670" y="11149330"/>
                  </a:cubicBezTo>
                  <a:lnTo>
                    <a:pt x="26670" y="483870"/>
                  </a:lnTo>
                  <a:cubicBezTo>
                    <a:pt x="275590" y="477520"/>
                    <a:pt x="477520" y="275590"/>
                    <a:pt x="483870" y="26670"/>
                  </a:cubicBezTo>
                  <a:lnTo>
                    <a:pt x="22517100" y="26670"/>
                  </a:lnTo>
                  <a:cubicBezTo>
                    <a:pt x="22523450" y="275590"/>
                    <a:pt x="22725380" y="477520"/>
                    <a:pt x="22974300" y="483870"/>
                  </a:cubicBezTo>
                  <a:lnTo>
                    <a:pt x="22974300" y="568960"/>
                  </a:lnTo>
                  <a:lnTo>
                    <a:pt x="22973030" y="568960"/>
                  </a:lnTo>
                  <a:close/>
                  <a:moveTo>
                    <a:pt x="22480270" y="78740"/>
                  </a:moveTo>
                  <a:lnTo>
                    <a:pt x="22479000" y="67310"/>
                  </a:lnTo>
                  <a:lnTo>
                    <a:pt x="22418041" y="67310"/>
                  </a:lnTo>
                  <a:lnTo>
                    <a:pt x="22418041" y="66040"/>
                  </a:lnTo>
                  <a:lnTo>
                    <a:pt x="521970" y="66040"/>
                  </a:lnTo>
                  <a:lnTo>
                    <a:pt x="520700" y="77470"/>
                  </a:lnTo>
                  <a:cubicBezTo>
                    <a:pt x="491490" y="308610"/>
                    <a:pt x="309880" y="490220"/>
                    <a:pt x="78740" y="519430"/>
                  </a:cubicBezTo>
                  <a:lnTo>
                    <a:pt x="67310" y="520700"/>
                  </a:lnTo>
                  <a:lnTo>
                    <a:pt x="67310" y="642620"/>
                  </a:lnTo>
                  <a:lnTo>
                    <a:pt x="66040" y="642620"/>
                  </a:lnTo>
                  <a:lnTo>
                    <a:pt x="66040" y="11111230"/>
                  </a:lnTo>
                  <a:lnTo>
                    <a:pt x="77470" y="11112500"/>
                  </a:lnTo>
                  <a:cubicBezTo>
                    <a:pt x="308610" y="11141710"/>
                    <a:pt x="490220" y="11323320"/>
                    <a:pt x="519430" y="11554460"/>
                  </a:cubicBezTo>
                  <a:lnTo>
                    <a:pt x="520700" y="11565890"/>
                  </a:lnTo>
                  <a:lnTo>
                    <a:pt x="591820" y="11565890"/>
                  </a:lnTo>
                  <a:lnTo>
                    <a:pt x="591820" y="11567160"/>
                  </a:lnTo>
                  <a:lnTo>
                    <a:pt x="22477730" y="11567160"/>
                  </a:lnTo>
                  <a:lnTo>
                    <a:pt x="22479000" y="11555730"/>
                  </a:lnTo>
                  <a:cubicBezTo>
                    <a:pt x="22508211" y="11324590"/>
                    <a:pt x="22689820" y="11142980"/>
                    <a:pt x="22920961" y="11113770"/>
                  </a:cubicBezTo>
                  <a:lnTo>
                    <a:pt x="22932389" y="11112500"/>
                  </a:lnTo>
                  <a:lnTo>
                    <a:pt x="22932389" y="10991850"/>
                  </a:lnTo>
                  <a:lnTo>
                    <a:pt x="22933661" y="10991850"/>
                  </a:lnTo>
                  <a:lnTo>
                    <a:pt x="22933661" y="521970"/>
                  </a:lnTo>
                  <a:lnTo>
                    <a:pt x="22922230" y="520700"/>
                  </a:lnTo>
                  <a:cubicBezTo>
                    <a:pt x="22691089" y="491490"/>
                    <a:pt x="22509480" y="309880"/>
                    <a:pt x="22480270" y="78740"/>
                  </a:cubicBezTo>
                  <a:close/>
                  <a:moveTo>
                    <a:pt x="22906989" y="642620"/>
                  </a:moveTo>
                  <a:lnTo>
                    <a:pt x="22906989" y="10991850"/>
                  </a:lnTo>
                  <a:lnTo>
                    <a:pt x="22905720" y="10991850"/>
                  </a:lnTo>
                  <a:lnTo>
                    <a:pt x="22905720" y="11088370"/>
                  </a:lnTo>
                  <a:lnTo>
                    <a:pt x="22906989" y="11088370"/>
                  </a:lnTo>
                  <a:cubicBezTo>
                    <a:pt x="22673311" y="11122660"/>
                    <a:pt x="22489161" y="11306810"/>
                    <a:pt x="22454870" y="11540490"/>
                  </a:cubicBezTo>
                  <a:lnTo>
                    <a:pt x="641350" y="11540490"/>
                  </a:lnTo>
                  <a:lnTo>
                    <a:pt x="641350" y="11539220"/>
                  </a:lnTo>
                  <a:lnTo>
                    <a:pt x="544830" y="11539220"/>
                  </a:lnTo>
                  <a:lnTo>
                    <a:pt x="544830" y="11540490"/>
                  </a:lnTo>
                  <a:cubicBezTo>
                    <a:pt x="510540" y="11306810"/>
                    <a:pt x="326390" y="11122660"/>
                    <a:pt x="92710" y="11088370"/>
                  </a:cubicBezTo>
                  <a:lnTo>
                    <a:pt x="92710" y="641350"/>
                  </a:lnTo>
                  <a:lnTo>
                    <a:pt x="93980" y="641350"/>
                  </a:lnTo>
                  <a:lnTo>
                    <a:pt x="93980" y="544830"/>
                  </a:lnTo>
                  <a:lnTo>
                    <a:pt x="92710" y="544830"/>
                  </a:lnTo>
                  <a:cubicBezTo>
                    <a:pt x="326390" y="510540"/>
                    <a:pt x="510540" y="326390"/>
                    <a:pt x="544830" y="92710"/>
                  </a:cubicBezTo>
                  <a:lnTo>
                    <a:pt x="22212300" y="92710"/>
                  </a:lnTo>
                  <a:lnTo>
                    <a:pt x="22212300" y="93980"/>
                  </a:lnTo>
                  <a:lnTo>
                    <a:pt x="22454870" y="93980"/>
                  </a:lnTo>
                  <a:lnTo>
                    <a:pt x="22454870" y="92710"/>
                  </a:lnTo>
                  <a:cubicBezTo>
                    <a:pt x="22489161" y="326390"/>
                    <a:pt x="22673311" y="510540"/>
                    <a:pt x="22906991" y="544830"/>
                  </a:cubicBezTo>
                  <a:lnTo>
                    <a:pt x="22906991" y="642620"/>
                  </a:lnTo>
                  <a:close/>
                </a:path>
              </a:pathLst>
            </a:custGeom>
            <a:solidFill>
              <a:srgbClr val="C42C2C"/>
            </a:solidFill>
          </p:spPr>
        </p:sp>
      </p:grpSp>
      <p:pic>
        <p:nvPicPr>
          <p:cNvPr id="31"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9900000">
            <a:off x="14150918" y="229177"/>
            <a:ext cx="4401292" cy="2957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图片 2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038990" y="90512"/>
            <a:ext cx="1167122" cy="98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8252802" y="2862971"/>
            <a:ext cx="9529948" cy="3785652"/>
          </a:xfrm>
          <a:prstGeom prst="rect">
            <a:avLst/>
          </a:prstGeom>
        </p:spPr>
        <p:txBody>
          <a:bodyPr wrap="square">
            <a:spAutoFit/>
          </a:bodyPr>
          <a:lstStyle/>
          <a:p>
            <a:pPr lvl="0"/>
            <a:r>
              <a:rPr lang="en-US" sz="4800">
                <a:latin typeface="Times New Roman" panose="02020603050405020304" pitchFamily="18" charset="0"/>
                <a:cs typeface="Times New Roman" panose="02020603050405020304" pitchFamily="18" charset="0"/>
              </a:rPr>
              <a:t>“</a:t>
            </a:r>
            <a:r>
              <a:rPr lang="en-US" sz="4800" i="1">
                <a:latin typeface="Times New Roman" panose="02020603050405020304" pitchFamily="18" charset="0"/>
                <a:cs typeface="Times New Roman" panose="02020603050405020304" pitchFamily="18" charset="0"/>
              </a:rPr>
              <a:t>Thân em vừa trắng lại vừa tròn</a:t>
            </a:r>
            <a:endParaRPr lang="en-GB" sz="4800">
              <a:latin typeface="Times New Roman" panose="02020603050405020304" pitchFamily="18" charset="0"/>
              <a:cs typeface="Times New Roman" panose="02020603050405020304" pitchFamily="18" charset="0"/>
            </a:endParaRPr>
          </a:p>
          <a:p>
            <a:r>
              <a:rPr lang="en-US" sz="4800" i="1">
                <a:latin typeface="Times New Roman" panose="02020603050405020304" pitchFamily="18" charset="0"/>
                <a:cs typeface="Times New Roman" panose="02020603050405020304" pitchFamily="18" charset="0"/>
              </a:rPr>
              <a:t>  Bảy nổi ba chìm với nước non</a:t>
            </a:r>
            <a:endParaRPr lang="en-GB" sz="4800">
              <a:latin typeface="Times New Roman" panose="02020603050405020304" pitchFamily="18" charset="0"/>
              <a:cs typeface="Times New Roman" panose="02020603050405020304" pitchFamily="18" charset="0"/>
            </a:endParaRPr>
          </a:p>
          <a:p>
            <a:r>
              <a:rPr lang="en-US" sz="4800" i="1">
                <a:latin typeface="Times New Roman" panose="02020603050405020304" pitchFamily="18" charset="0"/>
                <a:cs typeface="Times New Roman" panose="02020603050405020304" pitchFamily="18" charset="0"/>
              </a:rPr>
              <a:t> Rắn nát mặc dầu tay kẻ nặn</a:t>
            </a:r>
            <a:endParaRPr lang="en-GB" sz="4800">
              <a:latin typeface="Times New Roman" panose="02020603050405020304" pitchFamily="18" charset="0"/>
              <a:cs typeface="Times New Roman" panose="02020603050405020304" pitchFamily="18" charset="0"/>
            </a:endParaRPr>
          </a:p>
          <a:p>
            <a:r>
              <a:rPr lang="en-US" sz="4800" i="1">
                <a:latin typeface="Times New Roman" panose="02020603050405020304" pitchFamily="18" charset="0"/>
                <a:cs typeface="Times New Roman" panose="02020603050405020304" pitchFamily="18" charset="0"/>
              </a:rPr>
              <a:t> Mà em vẫn giữ </a:t>
            </a:r>
            <a:r>
              <a:rPr lang="en-US" sz="4800" i="1" smtClean="0">
                <a:latin typeface="Times New Roman" panose="02020603050405020304" pitchFamily="18" charset="0"/>
                <a:cs typeface="Times New Roman" panose="02020603050405020304" pitchFamily="18" charset="0"/>
              </a:rPr>
              <a:t>...</a:t>
            </a:r>
            <a:r>
              <a:rPr lang="vi-VN" sz="4800" i="1" smtClean="0">
                <a:latin typeface="Times New Roman" panose="02020603050405020304" pitchFamily="18" charset="0"/>
                <a:cs typeface="Times New Roman" panose="02020603050405020304" pitchFamily="18" charset="0"/>
              </a:rPr>
              <a:t>.                        </a:t>
            </a:r>
            <a:r>
              <a:rPr lang="en-US" sz="4800" smtClean="0">
                <a:latin typeface="Times New Roman" panose="02020603050405020304" pitchFamily="18" charset="0"/>
                <a:cs typeface="Times New Roman" panose="02020603050405020304" pitchFamily="18" charset="0"/>
              </a:rPr>
              <a:t>”</a:t>
            </a:r>
            <a:endParaRPr lang="en-GB" sz="4800">
              <a:latin typeface="Times New Roman" panose="02020603050405020304" pitchFamily="18" charset="0"/>
              <a:cs typeface="Times New Roman" panose="02020603050405020304" pitchFamily="18" charset="0"/>
            </a:endParaRPr>
          </a:p>
          <a:p>
            <a:r>
              <a:rPr lang="en-US" sz="4800" smtClean="0">
                <a:latin typeface="Times New Roman" panose="02020603050405020304" pitchFamily="18" charset="0"/>
                <a:cs typeface="Times New Roman" panose="02020603050405020304" pitchFamily="18" charset="0"/>
              </a:rPr>
              <a:t>(</a:t>
            </a:r>
            <a:r>
              <a:rPr lang="en-US" sz="4800" i="1">
                <a:latin typeface="Times New Roman" panose="02020603050405020304" pitchFamily="18" charset="0"/>
                <a:cs typeface="Times New Roman" panose="02020603050405020304" pitchFamily="18" charset="0"/>
              </a:rPr>
              <a:t>Bánh trôi nước</a:t>
            </a:r>
            <a:r>
              <a:rPr lang="en-US" sz="4800">
                <a:latin typeface="Times New Roman" panose="02020603050405020304" pitchFamily="18" charset="0"/>
                <a:cs typeface="Times New Roman" panose="02020603050405020304" pitchFamily="18" charset="0"/>
              </a:rPr>
              <a:t>, Hồ Xuân Hương</a:t>
            </a:r>
            <a:r>
              <a:rPr lang="en-US" sz="4800" smtClean="0">
                <a:latin typeface="Times New Roman" panose="02020603050405020304" pitchFamily="18" charset="0"/>
                <a:cs typeface="Times New Roman" panose="02020603050405020304" pitchFamily="18" charset="0"/>
              </a:rPr>
              <a:t>)</a:t>
            </a:r>
            <a:endParaRPr lang="en-GB" sz="4800">
              <a:latin typeface="Times New Roman" panose="02020603050405020304" pitchFamily="18" charset="0"/>
              <a:cs typeface="Times New Roman" panose="02020603050405020304" pitchFamily="18" charset="0"/>
            </a:endParaRPr>
          </a:p>
        </p:txBody>
      </p:sp>
      <p:pic>
        <p:nvPicPr>
          <p:cNvPr id="9" name="Picture 2" descr="BÃ i vÄn máº«u lá»p 9: Cáº£m nháº­n ná»i oan khuáº¥t cá»§a VÅ© NÆ°Æ¡ng trong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53" y="517146"/>
            <a:ext cx="7533173" cy="9261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2271173" y="4914900"/>
            <a:ext cx="3877985" cy="923330"/>
          </a:xfrm>
          <a:prstGeom prst="rect">
            <a:avLst/>
          </a:prstGeom>
        </p:spPr>
        <p:txBody>
          <a:bodyPr wrap="none">
            <a:spAutoFit/>
          </a:bodyPr>
          <a:lstStyle/>
          <a:p>
            <a:r>
              <a:rPr lang="en-US" sz="5400" b="1" i="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tấm lòng son</a:t>
            </a:r>
            <a:endParaRPr lang="en-GB" sz="5400" b="1">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950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80">
                                          <p:stCondLst>
                                            <p:cond delay="0"/>
                                          </p:stCondLst>
                                        </p:cTn>
                                        <p:tgtEl>
                                          <p:spTgt spid="6"/>
                                        </p:tgtEl>
                                      </p:cBhvr>
                                    </p:animEffect>
                                    <p:anim calcmode="lin" valueType="num">
                                      <p:cBhvr>
                                        <p:cTn id="1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0" dur="26">
                                          <p:stCondLst>
                                            <p:cond delay="650"/>
                                          </p:stCondLst>
                                        </p:cTn>
                                        <p:tgtEl>
                                          <p:spTgt spid="6"/>
                                        </p:tgtEl>
                                      </p:cBhvr>
                                      <p:to x="100000" y="60000"/>
                                    </p:animScale>
                                    <p:animScale>
                                      <p:cBhvr>
                                        <p:cTn id="21" dur="166" decel="50000">
                                          <p:stCondLst>
                                            <p:cond delay="676"/>
                                          </p:stCondLst>
                                        </p:cTn>
                                        <p:tgtEl>
                                          <p:spTgt spid="6"/>
                                        </p:tgtEl>
                                      </p:cBhvr>
                                      <p:to x="100000" y="100000"/>
                                    </p:animScale>
                                    <p:animScale>
                                      <p:cBhvr>
                                        <p:cTn id="22" dur="26">
                                          <p:stCondLst>
                                            <p:cond delay="1312"/>
                                          </p:stCondLst>
                                        </p:cTn>
                                        <p:tgtEl>
                                          <p:spTgt spid="6"/>
                                        </p:tgtEl>
                                      </p:cBhvr>
                                      <p:to x="100000" y="80000"/>
                                    </p:animScale>
                                    <p:animScale>
                                      <p:cBhvr>
                                        <p:cTn id="23" dur="166" decel="50000">
                                          <p:stCondLst>
                                            <p:cond delay="1338"/>
                                          </p:stCondLst>
                                        </p:cTn>
                                        <p:tgtEl>
                                          <p:spTgt spid="6"/>
                                        </p:tgtEl>
                                      </p:cBhvr>
                                      <p:to x="100000" y="100000"/>
                                    </p:animScale>
                                    <p:animScale>
                                      <p:cBhvr>
                                        <p:cTn id="24" dur="26">
                                          <p:stCondLst>
                                            <p:cond delay="1642"/>
                                          </p:stCondLst>
                                        </p:cTn>
                                        <p:tgtEl>
                                          <p:spTgt spid="6"/>
                                        </p:tgtEl>
                                      </p:cBhvr>
                                      <p:to x="100000" y="90000"/>
                                    </p:animScale>
                                    <p:animScale>
                                      <p:cBhvr>
                                        <p:cTn id="25" dur="166" decel="50000">
                                          <p:stCondLst>
                                            <p:cond delay="1668"/>
                                          </p:stCondLst>
                                        </p:cTn>
                                        <p:tgtEl>
                                          <p:spTgt spid="6"/>
                                        </p:tgtEl>
                                      </p:cBhvr>
                                      <p:to x="100000" y="100000"/>
                                    </p:animScale>
                                    <p:animScale>
                                      <p:cBhvr>
                                        <p:cTn id="26" dur="26">
                                          <p:stCondLst>
                                            <p:cond delay="1808"/>
                                          </p:stCondLst>
                                        </p:cTn>
                                        <p:tgtEl>
                                          <p:spTgt spid="6"/>
                                        </p:tgtEl>
                                      </p:cBhvr>
                                      <p:to x="100000" y="95000"/>
                                    </p:animScale>
                                    <p:animScale>
                                      <p:cBhvr>
                                        <p:cTn id="27"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68047" y="56041"/>
            <a:ext cx="18297808" cy="10287000"/>
          </a:xfrm>
          <a:custGeom>
            <a:avLst/>
            <a:gdLst/>
            <a:ahLst/>
            <a:cxnLst/>
            <a:rect l="l" t="t" r="r" b="b"/>
            <a:pathLst>
              <a:path w="15621000" h="8801100">
                <a:moveTo>
                  <a:pt x="0" y="0"/>
                </a:moveTo>
                <a:lnTo>
                  <a:pt x="15621000" y="0"/>
                </a:lnTo>
                <a:lnTo>
                  <a:pt x="15621000" y="8801100"/>
                </a:lnTo>
                <a:lnTo>
                  <a:pt x="0" y="8801100"/>
                </a:lnTo>
                <a:lnTo>
                  <a:pt x="0" y="0"/>
                </a:lnTo>
                <a:close/>
              </a:path>
            </a:pathLst>
          </a:custGeom>
          <a:blipFill>
            <a:blip r:embed="rId2"/>
            <a:stretch>
              <a:fillRect t="-23147" b="-3757"/>
            </a:stretch>
          </a:blipFill>
        </p:spPr>
      </p:sp>
      <p:grpSp>
        <p:nvGrpSpPr>
          <p:cNvPr id="3" name="Group 3"/>
          <p:cNvGrpSpPr/>
          <p:nvPr/>
        </p:nvGrpSpPr>
        <p:grpSpPr>
          <a:xfrm>
            <a:off x="7609414" y="467591"/>
            <a:ext cx="10374280" cy="9351818"/>
            <a:chOff x="0" y="0"/>
            <a:chExt cx="23101300" cy="11734800"/>
          </a:xfrm>
        </p:grpSpPr>
        <p:sp>
          <p:nvSpPr>
            <p:cNvPr id="4" name="Freeform 4"/>
            <p:cNvSpPr/>
            <p:nvPr/>
          </p:nvSpPr>
          <p:spPr>
            <a:xfrm>
              <a:off x="50800" y="50800"/>
              <a:ext cx="22999700" cy="11633200"/>
            </a:xfrm>
            <a:custGeom>
              <a:avLst/>
              <a:gdLst/>
              <a:ahLst/>
              <a:cxnLst/>
              <a:rect l="l" t="t" r="r" b="b"/>
              <a:pathLst>
                <a:path w="22999700" h="11633200">
                  <a:moveTo>
                    <a:pt x="22987000" y="457200"/>
                  </a:moveTo>
                  <a:cubicBezTo>
                    <a:pt x="22741891" y="457200"/>
                    <a:pt x="22542500" y="257810"/>
                    <a:pt x="22542500" y="12700"/>
                  </a:cubicBezTo>
                  <a:lnTo>
                    <a:pt x="22542500" y="0"/>
                  </a:lnTo>
                  <a:lnTo>
                    <a:pt x="457200" y="0"/>
                  </a:lnTo>
                  <a:lnTo>
                    <a:pt x="457200" y="12700"/>
                  </a:lnTo>
                  <a:cubicBezTo>
                    <a:pt x="457200" y="257810"/>
                    <a:pt x="257810" y="457200"/>
                    <a:pt x="12700" y="457200"/>
                  </a:cubicBezTo>
                  <a:lnTo>
                    <a:pt x="0" y="457200"/>
                  </a:lnTo>
                  <a:lnTo>
                    <a:pt x="0" y="11176000"/>
                  </a:lnTo>
                  <a:lnTo>
                    <a:pt x="12700" y="11176000"/>
                  </a:lnTo>
                  <a:cubicBezTo>
                    <a:pt x="257810" y="11176000"/>
                    <a:pt x="457200" y="11375390"/>
                    <a:pt x="457200" y="11620500"/>
                  </a:cubicBezTo>
                  <a:lnTo>
                    <a:pt x="457200" y="11633200"/>
                  </a:lnTo>
                  <a:lnTo>
                    <a:pt x="22542500" y="11633200"/>
                  </a:lnTo>
                  <a:lnTo>
                    <a:pt x="22542500" y="11620500"/>
                  </a:lnTo>
                  <a:cubicBezTo>
                    <a:pt x="22542500" y="11375390"/>
                    <a:pt x="22741891" y="11176000"/>
                    <a:pt x="22987000" y="11176000"/>
                  </a:cubicBezTo>
                  <a:lnTo>
                    <a:pt x="22999700" y="11176000"/>
                  </a:lnTo>
                  <a:lnTo>
                    <a:pt x="22999700" y="457200"/>
                  </a:lnTo>
                  <a:lnTo>
                    <a:pt x="22987000" y="457200"/>
                  </a:lnTo>
                  <a:close/>
                  <a:moveTo>
                    <a:pt x="22973030" y="568960"/>
                  </a:moveTo>
                  <a:lnTo>
                    <a:pt x="22973030" y="11149330"/>
                  </a:lnTo>
                  <a:cubicBezTo>
                    <a:pt x="22724111" y="11155680"/>
                    <a:pt x="22522180" y="11357611"/>
                    <a:pt x="22515830" y="11606530"/>
                  </a:cubicBezTo>
                  <a:lnTo>
                    <a:pt x="483870" y="11606530"/>
                  </a:lnTo>
                  <a:cubicBezTo>
                    <a:pt x="477520" y="11357611"/>
                    <a:pt x="275590" y="11155680"/>
                    <a:pt x="26670" y="11149330"/>
                  </a:cubicBezTo>
                  <a:lnTo>
                    <a:pt x="26670" y="483870"/>
                  </a:lnTo>
                  <a:cubicBezTo>
                    <a:pt x="275590" y="477520"/>
                    <a:pt x="477520" y="275590"/>
                    <a:pt x="483870" y="26670"/>
                  </a:cubicBezTo>
                  <a:lnTo>
                    <a:pt x="22517100" y="26670"/>
                  </a:lnTo>
                  <a:cubicBezTo>
                    <a:pt x="22523450" y="275590"/>
                    <a:pt x="22725380" y="477520"/>
                    <a:pt x="22974300" y="483870"/>
                  </a:cubicBezTo>
                  <a:lnTo>
                    <a:pt x="22974300" y="568960"/>
                  </a:lnTo>
                  <a:lnTo>
                    <a:pt x="22973030" y="568960"/>
                  </a:lnTo>
                  <a:close/>
                  <a:moveTo>
                    <a:pt x="22480270" y="78740"/>
                  </a:moveTo>
                  <a:lnTo>
                    <a:pt x="22479000" y="67310"/>
                  </a:lnTo>
                  <a:lnTo>
                    <a:pt x="22418041" y="67310"/>
                  </a:lnTo>
                  <a:lnTo>
                    <a:pt x="22418041" y="66040"/>
                  </a:lnTo>
                  <a:lnTo>
                    <a:pt x="521970" y="66040"/>
                  </a:lnTo>
                  <a:lnTo>
                    <a:pt x="520700" y="77470"/>
                  </a:lnTo>
                  <a:cubicBezTo>
                    <a:pt x="491490" y="308610"/>
                    <a:pt x="309880" y="490220"/>
                    <a:pt x="78740" y="519430"/>
                  </a:cubicBezTo>
                  <a:lnTo>
                    <a:pt x="67310" y="520700"/>
                  </a:lnTo>
                  <a:lnTo>
                    <a:pt x="67310" y="642620"/>
                  </a:lnTo>
                  <a:lnTo>
                    <a:pt x="66040" y="642620"/>
                  </a:lnTo>
                  <a:lnTo>
                    <a:pt x="66040" y="11111230"/>
                  </a:lnTo>
                  <a:lnTo>
                    <a:pt x="77470" y="11112500"/>
                  </a:lnTo>
                  <a:cubicBezTo>
                    <a:pt x="308610" y="11141710"/>
                    <a:pt x="490220" y="11323320"/>
                    <a:pt x="519430" y="11554460"/>
                  </a:cubicBezTo>
                  <a:lnTo>
                    <a:pt x="520700" y="11565890"/>
                  </a:lnTo>
                  <a:lnTo>
                    <a:pt x="591820" y="11565890"/>
                  </a:lnTo>
                  <a:lnTo>
                    <a:pt x="591820" y="11567160"/>
                  </a:lnTo>
                  <a:lnTo>
                    <a:pt x="22477730" y="11567160"/>
                  </a:lnTo>
                  <a:lnTo>
                    <a:pt x="22479000" y="11555730"/>
                  </a:lnTo>
                  <a:cubicBezTo>
                    <a:pt x="22508211" y="11324590"/>
                    <a:pt x="22689820" y="11142980"/>
                    <a:pt x="22920961" y="11113770"/>
                  </a:cubicBezTo>
                  <a:lnTo>
                    <a:pt x="22932389" y="11112500"/>
                  </a:lnTo>
                  <a:lnTo>
                    <a:pt x="22932389" y="10991850"/>
                  </a:lnTo>
                  <a:lnTo>
                    <a:pt x="22933661" y="10991850"/>
                  </a:lnTo>
                  <a:lnTo>
                    <a:pt x="22933661" y="521970"/>
                  </a:lnTo>
                  <a:lnTo>
                    <a:pt x="22922230" y="520700"/>
                  </a:lnTo>
                  <a:cubicBezTo>
                    <a:pt x="22691089" y="491490"/>
                    <a:pt x="22509480" y="309880"/>
                    <a:pt x="22480270" y="78740"/>
                  </a:cubicBezTo>
                  <a:close/>
                  <a:moveTo>
                    <a:pt x="22906989" y="642620"/>
                  </a:moveTo>
                  <a:lnTo>
                    <a:pt x="22906989" y="10991850"/>
                  </a:lnTo>
                  <a:lnTo>
                    <a:pt x="22905720" y="10991850"/>
                  </a:lnTo>
                  <a:lnTo>
                    <a:pt x="22905720" y="11088370"/>
                  </a:lnTo>
                  <a:lnTo>
                    <a:pt x="22906989" y="11088370"/>
                  </a:lnTo>
                  <a:cubicBezTo>
                    <a:pt x="22673311" y="11122660"/>
                    <a:pt x="22489161" y="11306810"/>
                    <a:pt x="22454870" y="11540490"/>
                  </a:cubicBezTo>
                  <a:lnTo>
                    <a:pt x="641350" y="11540490"/>
                  </a:lnTo>
                  <a:lnTo>
                    <a:pt x="641350" y="11539220"/>
                  </a:lnTo>
                  <a:lnTo>
                    <a:pt x="544830" y="11539220"/>
                  </a:lnTo>
                  <a:lnTo>
                    <a:pt x="544830" y="11540490"/>
                  </a:lnTo>
                  <a:cubicBezTo>
                    <a:pt x="510540" y="11306810"/>
                    <a:pt x="326390" y="11122660"/>
                    <a:pt x="92710" y="11088370"/>
                  </a:cubicBezTo>
                  <a:lnTo>
                    <a:pt x="92710" y="641350"/>
                  </a:lnTo>
                  <a:lnTo>
                    <a:pt x="93980" y="641350"/>
                  </a:lnTo>
                  <a:lnTo>
                    <a:pt x="93980" y="544830"/>
                  </a:lnTo>
                  <a:lnTo>
                    <a:pt x="92710" y="544830"/>
                  </a:lnTo>
                  <a:cubicBezTo>
                    <a:pt x="326390" y="510540"/>
                    <a:pt x="510540" y="326390"/>
                    <a:pt x="544830" y="92710"/>
                  </a:cubicBezTo>
                  <a:lnTo>
                    <a:pt x="22212300" y="92710"/>
                  </a:lnTo>
                  <a:lnTo>
                    <a:pt x="22212300" y="93980"/>
                  </a:lnTo>
                  <a:lnTo>
                    <a:pt x="22454870" y="93980"/>
                  </a:lnTo>
                  <a:lnTo>
                    <a:pt x="22454870" y="92710"/>
                  </a:lnTo>
                  <a:cubicBezTo>
                    <a:pt x="22489161" y="326390"/>
                    <a:pt x="22673311" y="510540"/>
                    <a:pt x="22906991" y="544830"/>
                  </a:cubicBezTo>
                  <a:lnTo>
                    <a:pt x="22906991" y="642620"/>
                  </a:lnTo>
                  <a:close/>
                </a:path>
              </a:pathLst>
            </a:custGeom>
            <a:solidFill>
              <a:srgbClr val="C42C2C"/>
            </a:solidFill>
          </p:spPr>
        </p:sp>
      </p:grpSp>
      <p:pic>
        <p:nvPicPr>
          <p:cNvPr id="31"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9900000">
            <a:off x="14150918" y="229177"/>
            <a:ext cx="4401292" cy="2957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图片 2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038990" y="90512"/>
            <a:ext cx="1167122" cy="98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7824318" y="2937383"/>
            <a:ext cx="10006481" cy="4524315"/>
          </a:xfrm>
          <a:prstGeom prst="rect">
            <a:avLst/>
          </a:prstGeom>
        </p:spPr>
        <p:txBody>
          <a:bodyPr wrap="square">
            <a:spAutoFit/>
          </a:bodyPr>
          <a:lstStyle/>
          <a:p>
            <a:pPr lvl="0"/>
            <a:r>
              <a:rPr lang="en-US" sz="4800">
                <a:latin typeface="Times New Roman" panose="02020603050405020304" pitchFamily="18" charset="0"/>
                <a:cs typeface="Times New Roman" panose="02020603050405020304" pitchFamily="18" charset="0"/>
              </a:rPr>
              <a:t>“</a:t>
            </a:r>
            <a:r>
              <a:rPr lang="en-US" sz="4800" i="1">
                <a:latin typeface="Times New Roman" panose="02020603050405020304" pitchFamily="18" charset="0"/>
                <a:cs typeface="Times New Roman" panose="02020603050405020304" pitchFamily="18" charset="0"/>
              </a:rPr>
              <a:t>Thuở trời đất nổi cơn gió bụi</a:t>
            </a:r>
            <a:endParaRPr lang="en-GB" sz="4800">
              <a:latin typeface="Times New Roman" panose="02020603050405020304" pitchFamily="18" charset="0"/>
              <a:cs typeface="Times New Roman" panose="02020603050405020304" pitchFamily="18" charset="0"/>
            </a:endParaRPr>
          </a:p>
          <a:p>
            <a:r>
              <a:rPr lang="en-US" sz="4800" i="1" smtClean="0">
                <a:latin typeface="Times New Roman" panose="02020603050405020304" pitchFamily="18" charset="0"/>
                <a:cs typeface="Times New Roman" panose="02020603050405020304" pitchFamily="18" charset="0"/>
              </a:rPr>
              <a:t>Khách ...</a:t>
            </a:r>
            <a:r>
              <a:rPr lang="vi-VN" sz="4800" i="1" smtClean="0">
                <a:latin typeface="Times New Roman" panose="02020603050405020304" pitchFamily="18" charset="0"/>
                <a:cs typeface="Times New Roman" panose="02020603050405020304" pitchFamily="18" charset="0"/>
              </a:rPr>
              <a:t>.............</a:t>
            </a:r>
            <a:r>
              <a:rPr lang="en-US" sz="4800" i="1" smtClean="0">
                <a:latin typeface="Times New Roman" panose="02020603050405020304" pitchFamily="18" charset="0"/>
                <a:cs typeface="Times New Roman" panose="02020603050405020304" pitchFamily="18" charset="0"/>
              </a:rPr>
              <a:t>nhiều </a:t>
            </a:r>
            <a:r>
              <a:rPr lang="en-US" sz="4800" i="1">
                <a:latin typeface="Times New Roman" panose="02020603050405020304" pitchFamily="18" charset="0"/>
                <a:cs typeface="Times New Roman" panose="02020603050405020304" pitchFamily="18" charset="0"/>
              </a:rPr>
              <a:t>nỗi truân chuyên</a:t>
            </a:r>
            <a:endParaRPr lang="en-GB" sz="4800">
              <a:latin typeface="Times New Roman" panose="02020603050405020304" pitchFamily="18" charset="0"/>
              <a:cs typeface="Times New Roman" panose="02020603050405020304" pitchFamily="18" charset="0"/>
            </a:endParaRPr>
          </a:p>
          <a:p>
            <a:r>
              <a:rPr lang="en-US" sz="4800" i="1" smtClean="0">
                <a:latin typeface="Times New Roman" panose="02020603050405020304" pitchFamily="18" charset="0"/>
                <a:cs typeface="Times New Roman" panose="02020603050405020304" pitchFamily="18" charset="0"/>
              </a:rPr>
              <a:t>Xanh </a:t>
            </a:r>
            <a:r>
              <a:rPr lang="en-US" sz="4800" i="1">
                <a:latin typeface="Times New Roman" panose="02020603050405020304" pitchFamily="18" charset="0"/>
                <a:cs typeface="Times New Roman" panose="02020603050405020304" pitchFamily="18" charset="0"/>
              </a:rPr>
              <a:t>kia thăm thẳm từng </a:t>
            </a:r>
            <a:r>
              <a:rPr lang="en-US" sz="4800" i="1" smtClean="0">
                <a:latin typeface="Times New Roman" panose="02020603050405020304" pitchFamily="18" charset="0"/>
                <a:cs typeface="Times New Roman" panose="02020603050405020304" pitchFamily="18" charset="0"/>
              </a:rPr>
              <a:t>trên</a:t>
            </a:r>
            <a:endParaRPr lang="en-GB" sz="4800" smtClean="0">
              <a:latin typeface="Times New Roman" panose="02020603050405020304" pitchFamily="18" charset="0"/>
              <a:cs typeface="Times New Roman" panose="02020603050405020304" pitchFamily="18" charset="0"/>
            </a:endParaRPr>
          </a:p>
          <a:p>
            <a:r>
              <a:rPr lang="en-US" sz="4800" i="1" smtClean="0">
                <a:latin typeface="Times New Roman" panose="02020603050405020304" pitchFamily="18" charset="0"/>
                <a:cs typeface="Times New Roman" panose="02020603050405020304" pitchFamily="18" charset="0"/>
              </a:rPr>
              <a:t>  Vì ai gây dựng cho nên nỗi này</a:t>
            </a:r>
            <a:r>
              <a:rPr lang="en-US" sz="4800" smtClean="0">
                <a:latin typeface="Times New Roman" panose="02020603050405020304" pitchFamily="18" charset="0"/>
                <a:cs typeface="Times New Roman" panose="02020603050405020304" pitchFamily="18" charset="0"/>
              </a:rPr>
              <a:t>.” </a:t>
            </a:r>
            <a:endParaRPr lang="en-GB" sz="4800" smtClean="0">
              <a:latin typeface="Times New Roman" panose="02020603050405020304" pitchFamily="18" charset="0"/>
              <a:cs typeface="Times New Roman" panose="02020603050405020304" pitchFamily="18" charset="0"/>
            </a:endParaRPr>
          </a:p>
          <a:p>
            <a:r>
              <a:rPr lang="en-US" sz="4800" i="1" smtClean="0">
                <a:latin typeface="Times New Roman" panose="02020603050405020304" pitchFamily="18" charset="0"/>
                <a:cs typeface="Times New Roman" panose="02020603050405020304" pitchFamily="18" charset="0"/>
              </a:rPr>
              <a:t>      </a:t>
            </a:r>
            <a:r>
              <a:rPr lang="en-US" sz="4800" smtClean="0">
                <a:latin typeface="Times New Roman" panose="02020603050405020304" pitchFamily="18" charset="0"/>
                <a:cs typeface="Times New Roman" panose="02020603050405020304" pitchFamily="18" charset="0"/>
              </a:rPr>
              <a:t>(</a:t>
            </a:r>
            <a:r>
              <a:rPr lang="en-US" sz="4800" i="1">
                <a:latin typeface="Times New Roman" panose="02020603050405020304" pitchFamily="18" charset="0"/>
                <a:cs typeface="Times New Roman" panose="02020603050405020304" pitchFamily="18" charset="0"/>
              </a:rPr>
              <a:t>Chinh phụ ngâm</a:t>
            </a:r>
            <a:r>
              <a:rPr lang="en-US" sz="4800">
                <a:latin typeface="Times New Roman" panose="02020603050405020304" pitchFamily="18" charset="0"/>
                <a:cs typeface="Times New Roman" panose="02020603050405020304" pitchFamily="18" charset="0"/>
              </a:rPr>
              <a:t>, Đặng Trần Côn – Đoàn Thị Điểm)</a:t>
            </a:r>
            <a:endParaRPr lang="en-GB" sz="480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136" y="423059"/>
            <a:ext cx="7433672" cy="92708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p:cNvSpPr/>
          <p:nvPr/>
        </p:nvSpPr>
        <p:spPr>
          <a:xfrm>
            <a:off x="9678237" y="3543300"/>
            <a:ext cx="2427268" cy="830997"/>
          </a:xfrm>
          <a:prstGeom prst="rect">
            <a:avLst/>
          </a:prstGeom>
        </p:spPr>
        <p:txBody>
          <a:bodyPr wrap="none">
            <a:spAutoFit/>
          </a:bodyPr>
          <a:lstStyle/>
          <a:p>
            <a:r>
              <a:rPr lang="en-US" sz="4800" b="1" i="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má </a:t>
            </a:r>
            <a:r>
              <a:rPr lang="vi-VN" sz="4800" b="1" i="1" smtClean="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hồ</a:t>
            </a:r>
            <a:r>
              <a:rPr lang="en-US" sz="4800" b="1" i="1" smtClean="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ng</a:t>
            </a:r>
            <a:endParaRPr lang="en-GB" sz="4800" b="1">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4958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80">
                                          <p:stCondLst>
                                            <p:cond delay="0"/>
                                          </p:stCondLst>
                                        </p:cTn>
                                        <p:tgtEl>
                                          <p:spTgt spid="6"/>
                                        </p:tgtEl>
                                      </p:cBhvr>
                                    </p:animEffect>
                                    <p:anim calcmode="lin" valueType="num">
                                      <p:cBhvr>
                                        <p:cTn id="1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0" dur="26">
                                          <p:stCondLst>
                                            <p:cond delay="650"/>
                                          </p:stCondLst>
                                        </p:cTn>
                                        <p:tgtEl>
                                          <p:spTgt spid="6"/>
                                        </p:tgtEl>
                                      </p:cBhvr>
                                      <p:to x="100000" y="60000"/>
                                    </p:animScale>
                                    <p:animScale>
                                      <p:cBhvr>
                                        <p:cTn id="21" dur="166" decel="50000">
                                          <p:stCondLst>
                                            <p:cond delay="676"/>
                                          </p:stCondLst>
                                        </p:cTn>
                                        <p:tgtEl>
                                          <p:spTgt spid="6"/>
                                        </p:tgtEl>
                                      </p:cBhvr>
                                      <p:to x="100000" y="100000"/>
                                    </p:animScale>
                                    <p:animScale>
                                      <p:cBhvr>
                                        <p:cTn id="22" dur="26">
                                          <p:stCondLst>
                                            <p:cond delay="1312"/>
                                          </p:stCondLst>
                                        </p:cTn>
                                        <p:tgtEl>
                                          <p:spTgt spid="6"/>
                                        </p:tgtEl>
                                      </p:cBhvr>
                                      <p:to x="100000" y="80000"/>
                                    </p:animScale>
                                    <p:animScale>
                                      <p:cBhvr>
                                        <p:cTn id="23" dur="166" decel="50000">
                                          <p:stCondLst>
                                            <p:cond delay="1338"/>
                                          </p:stCondLst>
                                        </p:cTn>
                                        <p:tgtEl>
                                          <p:spTgt spid="6"/>
                                        </p:tgtEl>
                                      </p:cBhvr>
                                      <p:to x="100000" y="100000"/>
                                    </p:animScale>
                                    <p:animScale>
                                      <p:cBhvr>
                                        <p:cTn id="24" dur="26">
                                          <p:stCondLst>
                                            <p:cond delay="1642"/>
                                          </p:stCondLst>
                                        </p:cTn>
                                        <p:tgtEl>
                                          <p:spTgt spid="6"/>
                                        </p:tgtEl>
                                      </p:cBhvr>
                                      <p:to x="100000" y="90000"/>
                                    </p:animScale>
                                    <p:animScale>
                                      <p:cBhvr>
                                        <p:cTn id="25" dur="166" decel="50000">
                                          <p:stCondLst>
                                            <p:cond delay="1668"/>
                                          </p:stCondLst>
                                        </p:cTn>
                                        <p:tgtEl>
                                          <p:spTgt spid="6"/>
                                        </p:tgtEl>
                                      </p:cBhvr>
                                      <p:to x="100000" y="100000"/>
                                    </p:animScale>
                                    <p:animScale>
                                      <p:cBhvr>
                                        <p:cTn id="26" dur="26">
                                          <p:stCondLst>
                                            <p:cond delay="1808"/>
                                          </p:stCondLst>
                                        </p:cTn>
                                        <p:tgtEl>
                                          <p:spTgt spid="6"/>
                                        </p:tgtEl>
                                      </p:cBhvr>
                                      <p:to x="100000" y="95000"/>
                                    </p:animScale>
                                    <p:animScale>
                                      <p:cBhvr>
                                        <p:cTn id="27"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14844" y="3621974"/>
            <a:ext cx="18258312" cy="6656676"/>
          </a:xfrm>
          <a:prstGeom prst="rect">
            <a:avLst/>
          </a:prstGeom>
        </p:spPr>
      </p:pic>
      <p:pic>
        <p:nvPicPr>
          <p:cNvPr id="14" name="图片 13"/>
          <p:cNvPicPr>
            <a:picLocks noChangeAspect="1"/>
          </p:cNvPicPr>
          <p:nvPr/>
        </p:nvPicPr>
        <p:blipFill rotWithShape="1">
          <a:blip r:embed="rId4">
            <a:extLst>
              <a:ext uri="{28A0092B-C50C-407E-A947-70E740481C1C}">
                <a14:useLocalDpi xmlns:a14="http://schemas.microsoft.com/office/drawing/2010/main" val="0"/>
              </a:ext>
            </a:extLst>
          </a:blip>
          <a:srcRect r="54566" b="64881"/>
          <a:stretch>
            <a:fillRect/>
          </a:stretch>
        </p:blipFill>
        <p:spPr>
          <a:xfrm>
            <a:off x="619944" y="361029"/>
            <a:ext cx="3240415" cy="2504734"/>
          </a:xfrm>
          <a:prstGeom prst="rect">
            <a:avLst/>
          </a:prstGeom>
        </p:spPr>
      </p:pic>
      <p:pic>
        <p:nvPicPr>
          <p:cNvPr id="18" name="图片 17"/>
          <p:cNvPicPr>
            <a:picLocks noChangeAspect="1"/>
          </p:cNvPicPr>
          <p:nvPr/>
        </p:nvPicPr>
        <p:blipFill rotWithShape="1">
          <a:blip r:embed="rId5">
            <a:extLst>
              <a:ext uri="{28A0092B-C50C-407E-A947-70E740481C1C}">
                <a14:useLocalDpi xmlns:a14="http://schemas.microsoft.com/office/drawing/2010/main" val="0"/>
              </a:ext>
            </a:extLst>
          </a:blip>
          <a:srcRect l="19138" t="28682" r="27015" b="42898"/>
          <a:stretch>
            <a:fillRect/>
          </a:stretch>
        </p:blipFill>
        <p:spPr>
          <a:xfrm flipH="1">
            <a:off x="12738340" y="6935844"/>
            <a:ext cx="6134006" cy="3237392"/>
          </a:xfrm>
          <a:prstGeom prst="rect">
            <a:avLst/>
          </a:prstGeom>
        </p:spPr>
      </p:pic>
      <p:sp>
        <p:nvSpPr>
          <p:cNvPr id="2" name="Rectangle 1"/>
          <p:cNvSpPr/>
          <p:nvPr/>
        </p:nvSpPr>
        <p:spPr>
          <a:xfrm>
            <a:off x="381000" y="5635365"/>
            <a:ext cx="14463156" cy="1569660"/>
          </a:xfrm>
          <a:prstGeom prst="rect">
            <a:avLst/>
          </a:prstGeom>
        </p:spPr>
        <p:txBody>
          <a:bodyPr wrap="square">
            <a:spAutoFit/>
          </a:bodyPr>
          <a:lstStyle/>
          <a:p>
            <a:pPr algn="ctr"/>
            <a:r>
              <a:rPr lang="en-US" sz="4800" b="1" i="1">
                <a:latin typeface="Times New Roman" panose="02020603050405020304" pitchFamily="18" charset="0"/>
                <a:cs typeface="Times New Roman" panose="02020603050405020304" pitchFamily="18" charset="0"/>
              </a:rPr>
              <a:t>2. Qua những câu thơ trên, em có </a:t>
            </a:r>
            <a:r>
              <a:rPr lang="pt-BR" sz="4800" b="1" i="1">
                <a:latin typeface="Times New Roman" panose="02020603050405020304" pitchFamily="18" charset="0"/>
                <a:cs typeface="Times New Roman" panose="02020603050405020304" pitchFamily="18" charset="0"/>
              </a:rPr>
              <a:t>cảm nhận như thế nào về thân phận người phụ nữ trong thời phong kiến</a:t>
            </a:r>
            <a:r>
              <a:rPr lang="pt-BR" sz="4800" b="1" i="1" smtClean="0">
                <a:latin typeface="Times New Roman" panose="02020603050405020304" pitchFamily="18" charset="0"/>
                <a:cs typeface="Times New Roman" panose="02020603050405020304" pitchFamily="18" charset="0"/>
              </a:rPr>
              <a:t>?</a:t>
            </a:r>
            <a:endParaRPr lang="en-GB" sz="4800" b="1" i="1">
              <a:latin typeface="Times New Roman" panose="02020603050405020304" pitchFamily="18" charset="0"/>
              <a:cs typeface="Times New Roman" panose="02020603050405020304" pitchFamily="18" charset="0"/>
            </a:endParaRPr>
          </a:p>
        </p:txBody>
      </p:sp>
      <p:sp>
        <p:nvSpPr>
          <p:cNvPr id="3" name="Rectangle 2"/>
          <p:cNvSpPr/>
          <p:nvPr/>
        </p:nvSpPr>
        <p:spPr>
          <a:xfrm>
            <a:off x="1371600" y="7769710"/>
            <a:ext cx="9736096" cy="1569660"/>
          </a:xfrm>
          <a:prstGeom prst="rect">
            <a:avLst/>
          </a:prstGeom>
        </p:spPr>
        <p:txBody>
          <a:bodyPr wrap="square">
            <a:spAutoFit/>
          </a:bodyPr>
          <a:lstStyle/>
          <a:p>
            <a:r>
              <a:rPr lang="pt-BR" sz="4800">
                <a:latin typeface="Times New Roman" panose="02020603050405020304" pitchFamily="18" charset="0"/>
                <a:ea typeface="Calibri" panose="020F0502020204030204" pitchFamily="34" charset="0"/>
                <a:cs typeface="Times New Roman" panose="02020603050405020304" pitchFamily="18" charset="0"/>
              </a:rPr>
              <a:t>Thân phận người phụ nữ đầy đau khổ, bất hạnh, chịu nhiều áp bức, bất công.</a:t>
            </a:r>
            <a:endParaRPr lang="en-GB" sz="4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361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decel="48000" fill="hold" nodeType="withEffect">
                                  <p:stCondLst>
                                    <p:cond delay="0"/>
                                  </p:stCondLst>
                                  <p:childTnLst>
                                    <p:animMotion origin="layout" path="M -3.75E-6 4.07407E-6 L -0.89765 -0.23195 " pathEditMode="relative" rAng="0" ptsTypes="AA">
                                      <p:cBhvr>
                                        <p:cTn id="6" dur="30000" fill="hold"/>
                                        <p:tgtEl>
                                          <p:spTgt spid="18"/>
                                        </p:tgtEl>
                                        <p:attrNameLst>
                                          <p:attrName>ppt_x</p:attrName>
                                          <p:attrName>ppt_y</p:attrName>
                                        </p:attrNameLst>
                                      </p:cBhvr>
                                      <p:rCtr x="-44883" y="-11597"/>
                                    </p:animMotion>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421</TotalTime>
  <Words>3077</Words>
  <Application>Microsoft Office PowerPoint</Application>
  <PresentationFormat>Custom</PresentationFormat>
  <Paragraphs>283</Paragraphs>
  <Slides>50</Slides>
  <Notes>3</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50</vt:i4>
      </vt:variant>
    </vt:vector>
  </HeadingPairs>
  <TitlesOfParts>
    <vt:vector size="63" baseType="lpstr">
      <vt:lpstr>宋体</vt:lpstr>
      <vt:lpstr>Arial</vt:lpstr>
      <vt:lpstr>Calibri</vt:lpstr>
      <vt:lpstr>等线</vt:lpstr>
      <vt:lpstr>等线 Light</vt:lpstr>
      <vt:lpstr>MS Mincho</vt:lpstr>
      <vt:lpstr>Times New Roman</vt:lpstr>
      <vt:lpstr>Trend Sans Four</vt:lpstr>
      <vt:lpstr>Wingdings</vt:lpstr>
      <vt:lpstr>方正清刻本悦宋简体</vt:lpstr>
      <vt:lpstr>Office Theme</vt:lpstr>
      <vt:lpstr>1_Office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 Yellow Creative Geometric Group Project Presentation</dc:title>
  <cp:lastModifiedBy>Admin</cp:lastModifiedBy>
  <cp:revision>141</cp:revision>
  <dcterms:created xsi:type="dcterms:W3CDTF">2006-08-16T00:00:00Z</dcterms:created>
  <dcterms:modified xsi:type="dcterms:W3CDTF">2024-08-30T03:28:57Z</dcterms:modified>
  <dc:identifier>DAGEXCRtWyE</dc:identifier>
</cp:coreProperties>
</file>