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7"/>
  </p:notesMasterIdLst>
  <p:sldIdLst>
    <p:sldId id="256" r:id="rId4"/>
    <p:sldId id="264" r:id="rId5"/>
    <p:sldId id="257" r:id="rId6"/>
    <p:sldId id="268" r:id="rId7"/>
    <p:sldId id="269" r:id="rId8"/>
    <p:sldId id="270" r:id="rId9"/>
    <p:sldId id="271" r:id="rId10"/>
    <p:sldId id="272" r:id="rId11"/>
    <p:sldId id="273" r:id="rId12"/>
    <p:sldId id="274" r:id="rId13"/>
    <p:sldId id="275" r:id="rId14"/>
    <p:sldId id="276" r:id="rId15"/>
    <p:sldId id="277" r:id="rId16"/>
    <p:sldId id="280" r:id="rId17"/>
    <p:sldId id="279" r:id="rId18"/>
    <p:sldId id="281" r:id="rId19"/>
    <p:sldId id="278" r:id="rId20"/>
    <p:sldId id="282" r:id="rId21"/>
    <p:sldId id="283" r:id="rId22"/>
    <p:sldId id="284" r:id="rId23"/>
    <p:sldId id="285" r:id="rId24"/>
    <p:sldId id="286" r:id="rId25"/>
    <p:sldId id="287" r:id="rId26"/>
    <p:sldId id="288" r:id="rId27"/>
    <p:sldId id="289" r:id="rId28"/>
    <p:sldId id="290" r:id="rId29"/>
    <p:sldId id="291" r:id="rId30"/>
    <p:sldId id="292" r:id="rId31"/>
    <p:sldId id="296" r:id="rId32"/>
    <p:sldId id="299" r:id="rId33"/>
    <p:sldId id="302" r:id="rId34"/>
    <p:sldId id="303" r:id="rId35"/>
    <p:sldId id="304" r:id="rId36"/>
    <p:sldId id="305" r:id="rId37"/>
    <p:sldId id="306" r:id="rId38"/>
    <p:sldId id="307" r:id="rId39"/>
    <p:sldId id="259"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258" r:id="rId54"/>
    <p:sldId id="321" r:id="rId55"/>
    <p:sldId id="260" r:id="rId5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6AD59-6FE6-45CD-82C7-BF235942520C}" type="datetimeFigureOut">
              <a:rPr lang="en-GB" smtClean="0"/>
              <a:t>10/10/2025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26E72-BB5A-42D4-9D93-170DFC231424}" type="slidenum">
              <a:rPr lang="en-GB" smtClean="0"/>
              <a:t>‹#›</a:t>
            </a:fld>
            <a:endParaRPr lang="en-GB"/>
          </a:p>
        </p:txBody>
      </p:sp>
    </p:spTree>
    <p:extLst>
      <p:ext uri="{BB962C8B-B14F-4D97-AF65-F5344CB8AC3E}">
        <p14:creationId xmlns:p14="http://schemas.microsoft.com/office/powerpoint/2010/main" val="224009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526E72-BB5A-42D4-9D93-170DFC231424}" type="slidenum">
              <a:rPr lang="en-GB" smtClean="0"/>
              <a:t>3</a:t>
            </a:fld>
            <a:endParaRPr lang="en-GB"/>
          </a:p>
        </p:txBody>
      </p:sp>
    </p:spTree>
    <p:extLst>
      <p:ext uri="{BB962C8B-B14F-4D97-AF65-F5344CB8AC3E}">
        <p14:creationId xmlns:p14="http://schemas.microsoft.com/office/powerpoint/2010/main" val="14811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56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2871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730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0077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474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927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0713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5719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63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259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58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130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33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3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752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7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627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5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877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592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325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4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A661F8B-F623-4588-A9EE-D1963B1AC4BA}" type="datetimeFigureOut">
              <a:rPr lang="en-US" smtClean="0">
                <a:solidFill>
                  <a:prstClr val="black">
                    <a:tint val="75000"/>
                  </a:prstClr>
                </a:solidFill>
              </a:rPr>
              <a:pPr defTabSz="685800"/>
              <a:t>10/10/2025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5955C3F0-2CE9-445A-B520-C41D3F81A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7682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D2D152F-6F5E-48CF-A181-2BBC38F9FBBA}"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228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0.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27.sv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29.xml"/><Relationship Id="rId7" Type="http://schemas.openxmlformats.org/officeDocument/2006/relationships/image" Target="../media/image4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jpeg"/><Relationship Id="rId5" Type="http://schemas.openxmlformats.org/officeDocument/2006/relationships/image" Target="../media/image42.jpg"/><Relationship Id="rId10" Type="http://schemas.openxmlformats.org/officeDocument/2006/relationships/image" Target="../media/image46.png"/><Relationship Id="rId4" Type="http://schemas.openxmlformats.org/officeDocument/2006/relationships/image" Target="../media/image41.jpg"/><Relationship Id="rId9"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18" Type="http://schemas.openxmlformats.org/officeDocument/2006/relationships/image" Target="../media/image19.jpeg"/><Relationship Id="rId3" Type="http://schemas.openxmlformats.org/officeDocument/2006/relationships/image" Target="../media/image1.jpeg"/><Relationship Id="rId21" Type="http://schemas.openxmlformats.org/officeDocument/2006/relationships/image" Target="../media/image13.png"/><Relationship Id="rId7" Type="http://schemas.openxmlformats.org/officeDocument/2006/relationships/image" Target="../media/image3.svg"/><Relationship Id="rId12" Type="http://schemas.openxmlformats.org/officeDocument/2006/relationships/image" Target="../media/image5.pn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21.svg"/><Relationship Id="rId15" Type="http://schemas.openxmlformats.org/officeDocument/2006/relationships/image" Target="../media/image11.svg"/><Relationship Id="rId10" Type="http://schemas.openxmlformats.org/officeDocument/2006/relationships/image" Target="../media/image7.png"/><Relationship Id="rId19" Type="http://schemas.openxmlformats.org/officeDocument/2006/relationships/image" Target="../media/image20.jpeg"/><Relationship Id="rId4" Type="http://schemas.openxmlformats.org/officeDocument/2006/relationships/image" Target="../media/image12.png"/><Relationship Id="rId9" Type="http://schemas.openxmlformats.org/officeDocument/2006/relationships/image" Target="../media/image5.svg"/><Relationship Id="rId14" Type="http://schemas.openxmlformats.org/officeDocument/2006/relationships/image" Target="../media/image6.png"/><Relationship Id="rId22"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4.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14" Type="http://schemas.openxmlformats.org/officeDocument/2006/relationships/image" Target="../media/image11.svg"/></Relationships>
</file>

<file path=ppt/slides/_rels/slide3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3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3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10"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43.svg"/></Relationships>
</file>

<file path=ppt/slides/_rels/slide4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10"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43.svg"/></Relationships>
</file>

<file path=ppt/slides/_rels/slide4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4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10" Type="http://schemas.openxmlformats.org/officeDocument/2006/relationships/image" Target="../media/image27.svg"/><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33.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13.png"/><Relationship Id="rId14" Type="http://schemas.openxmlformats.org/officeDocument/2006/relationships/image" Target="../media/image43.svg"/></Relationships>
</file>

<file path=ppt/slides/_rels/slide4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4.xml"/><Relationship Id="rId7" Type="http://schemas.openxmlformats.org/officeDocument/2006/relationships/slide" Target="slide13.xml"/><Relationship Id="rId12"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12.xml"/><Relationship Id="rId11" Type="http://schemas.openxmlformats.org/officeDocument/2006/relationships/slide" Target="slide18.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image" Target="../media/image22.png"/><Relationship Id="rId9" Type="http://schemas.openxmlformats.org/officeDocument/2006/relationships/slide" Target="slide15.xml"/></Relationships>
</file>

<file path=ppt/slides/_rels/slide5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5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27.svg"/></Relationships>
</file>

<file path=ppt/slides/_rels/slide5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1.svg"/><Relationship Id="rId2" Type="http://schemas.openxmlformats.org/officeDocument/2006/relationships/image" Target="../media/image1.jpe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19.sv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838271" y="7005138"/>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58914">
            <a:off x="14753945" y="-17869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3965573" y="0"/>
            <a:ext cx="4322427" cy="2598859"/>
          </a:xfrm>
          <a:custGeom>
            <a:avLst/>
            <a:gdLst/>
            <a:ahLst/>
            <a:cxnLst/>
            <a:rect l="l" t="t" r="r" b="b"/>
            <a:pathLst>
              <a:path w="4322427" h="2598859">
                <a:moveTo>
                  <a:pt x="0" y="0"/>
                </a:moveTo>
                <a:lnTo>
                  <a:pt x="4322427" y="0"/>
                </a:lnTo>
                <a:lnTo>
                  <a:pt x="4322427" y="2598859"/>
                </a:lnTo>
                <a:lnTo>
                  <a:pt x="0" y="25988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7" name="Group 7"/>
          <p:cNvGrpSpPr/>
          <p:nvPr/>
        </p:nvGrpSpPr>
        <p:grpSpPr>
          <a:xfrm>
            <a:off x="838200" y="1409700"/>
            <a:ext cx="16916400" cy="7633381"/>
            <a:chOff x="0" y="0"/>
            <a:chExt cx="11823383" cy="7916985"/>
          </a:xfrm>
        </p:grpSpPr>
        <p:sp>
          <p:nvSpPr>
            <p:cNvPr id="8" name="Freeform 8"/>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0" name="Freeform 10"/>
          <p:cNvSpPr/>
          <p:nvPr/>
        </p:nvSpPr>
        <p:spPr>
          <a:xfrm rot="-10800000">
            <a:off x="0" y="8216979"/>
            <a:ext cx="3463852" cy="2082641"/>
          </a:xfrm>
          <a:custGeom>
            <a:avLst/>
            <a:gdLst/>
            <a:ahLst/>
            <a:cxnLst/>
            <a:rect l="l" t="t" r="r" b="b"/>
            <a:pathLst>
              <a:path w="3463852" h="2082641">
                <a:moveTo>
                  <a:pt x="0" y="0"/>
                </a:moveTo>
                <a:lnTo>
                  <a:pt x="3463852" y="0"/>
                </a:lnTo>
                <a:lnTo>
                  <a:pt x="3463852" y="2082642"/>
                </a:lnTo>
                <a:lnTo>
                  <a:pt x="0" y="208264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rot="-2112813">
            <a:off x="-1585699" y="11838"/>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rot="8770443">
            <a:off x="14594286" y="7970708"/>
            <a:ext cx="5228799" cy="2575183"/>
          </a:xfrm>
          <a:custGeom>
            <a:avLst/>
            <a:gdLst/>
            <a:ahLst/>
            <a:cxnLst/>
            <a:rect l="l" t="t" r="r" b="b"/>
            <a:pathLst>
              <a:path w="5228799" h="2575183">
                <a:moveTo>
                  <a:pt x="0" y="0"/>
                </a:moveTo>
                <a:lnTo>
                  <a:pt x="5228798" y="0"/>
                </a:lnTo>
                <a:lnTo>
                  <a:pt x="5228798" y="2575184"/>
                </a:lnTo>
                <a:lnTo>
                  <a:pt x="0" y="257518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5486400" y="1894553"/>
            <a:ext cx="7315200" cy="1010828"/>
          </a:xfrm>
          <a:custGeom>
            <a:avLst/>
            <a:gdLst/>
            <a:ahLst/>
            <a:cxnLst/>
            <a:rect l="l" t="t" r="r" b="b"/>
            <a:pathLst>
              <a:path w="7315200" h="1010828">
                <a:moveTo>
                  <a:pt x="0" y="0"/>
                </a:moveTo>
                <a:lnTo>
                  <a:pt x="7315200" y="0"/>
                </a:lnTo>
                <a:lnTo>
                  <a:pt x="7315200" y="1010828"/>
                </a:lnTo>
                <a:lnTo>
                  <a:pt x="0" y="1010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flipV="1">
            <a:off x="5371166" y="7557582"/>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TextBox 17"/>
          <p:cNvSpPr txBox="1"/>
          <p:nvPr/>
        </p:nvSpPr>
        <p:spPr>
          <a:xfrm>
            <a:off x="2432806" y="3139912"/>
            <a:ext cx="13419726" cy="4062651"/>
          </a:xfrm>
          <a:prstGeom prst="rect">
            <a:avLst/>
          </a:prstGeom>
        </p:spPr>
        <p:txBody>
          <a:bodyPr wrap="square" lIns="0" tIns="0" rIns="0" bIns="0" rtlCol="0" anchor="t">
            <a:spAutoFit/>
          </a:bodyPr>
          <a:lstStyle/>
          <a:p>
            <a:pPr algn="ctr"/>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VIẾT BÀI VĂN NGHỊ LUẬN VỀ MỘT VẤN ĐỀ CẦN GIẢI QUYẾT</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(CON NGƯỜI TRONG MỐI QUAN HỆ VỚI TỰ NHIÊN)</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8" name="Freeform 18"/>
          <p:cNvSpPr/>
          <p:nvPr/>
        </p:nvSpPr>
        <p:spPr>
          <a:xfrm>
            <a:off x="8435990" y="1591358"/>
            <a:ext cx="1442965" cy="1442965"/>
          </a:xfrm>
          <a:custGeom>
            <a:avLst/>
            <a:gdLst/>
            <a:ahLst/>
            <a:cxnLst/>
            <a:rect l="l" t="t" r="r" b="b"/>
            <a:pathLst>
              <a:path w="1442965" h="1442965">
                <a:moveTo>
                  <a:pt x="0" y="0"/>
                </a:moveTo>
                <a:lnTo>
                  <a:pt x="1442966" y="0"/>
                </a:lnTo>
                <a:lnTo>
                  <a:pt x="1442966" y="1442965"/>
                </a:lnTo>
                <a:lnTo>
                  <a:pt x="0" y="144296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9" name="Freeform 19"/>
          <p:cNvSpPr/>
          <p:nvPr/>
        </p:nvSpPr>
        <p:spPr>
          <a:xfrm>
            <a:off x="8421851" y="7503893"/>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3" y="5556622"/>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4572000" y="419100"/>
            <a:ext cx="13716000" cy="4254714"/>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Times New Roman" panose="02020603050405020304" pitchFamily="18" charset="0"/>
                <a:cs typeface="Times New Roman" panose="02020603050405020304" pitchFamily="18" charset="0"/>
              </a:rPr>
              <a:t>Câu 5.</a:t>
            </a:r>
            <a:r>
              <a:rPr lang="vi-VN" sz="4400">
                <a:latin typeface="Times New Roman" panose="02020603050405020304" pitchFamily="18" charset="0"/>
                <a:cs typeface="Times New Roman" panose="02020603050405020304" pitchFamily="18" charset="0"/>
              </a:rPr>
              <a:t> Điền vào chỗ chấm:</a:t>
            </a:r>
            <a:endParaRPr lang="en-GB" sz="4400">
              <a:latin typeface="Times New Roman" panose="02020603050405020304" pitchFamily="18" charset="0"/>
              <a:cs typeface="Times New Roman" panose="02020603050405020304" pitchFamily="18" charset="0"/>
            </a:endParaRPr>
          </a:p>
          <a:p>
            <a:pPr algn="ct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Cần triển khai hệ thống luận điểm chặt chẽ, sử dụng ...(1)... sắc bén và ...(2).. xác thực, tiêu biểu để làm sáng tỏ vấn đề nghị luận..</a:t>
            </a:r>
            <a:endParaRPr lang="en-GB" sz="44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6221010" y="6278164"/>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(1) lí lẽ</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3007036" y="6309542"/>
            <a:ext cx="49376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(2) bằng chứng</a:t>
            </a:r>
            <a:endParaRPr lang="en-US" sz="44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3030" y="5654103"/>
            <a:ext cx="2460584" cy="2460584"/>
          </a:xfrm>
          <a:prstGeom prst="rect">
            <a:avLst/>
          </a:prstGeom>
        </p:spPr>
      </p:pic>
    </p:spTree>
    <p:extLst>
      <p:ext uri="{BB962C8B-B14F-4D97-AF65-F5344CB8AC3E}">
        <p14:creationId xmlns:p14="http://schemas.microsoft.com/office/powerpoint/2010/main" val="298948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3" name="âm thanh thua.wav"/>
                                        </p:tgtEl>
                                      </p:cMediaNode>
                                    </p:audio>
                                  </p:sub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âm thanh thua.wav"/>
                                        </p:tgtEl>
                                      </p:cMediaNode>
                                    </p:audio>
                                  </p:sub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par>
                                <p:cTn id="38" presetID="53"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subTnLst>
                                    <p:audio>
                                      <p:cMediaNode>
                                        <p:cTn display="0" masterRel="sameClick">
                                          <p:stCondLst>
                                            <p:cond evt="begin" delay="0">
                                              <p:tn val="38"/>
                                            </p:cond>
                                          </p:stCondLst>
                                          <p:endCondLst>
                                            <p:cond evt="onStopAudio" delay="0">
                                              <p:tgtEl>
                                                <p:sldTgt/>
                                              </p:tgtEl>
                                            </p:cond>
                                          </p:endCondLst>
                                        </p:cTn>
                                        <p:tgtEl>
                                          <p:sndTgt r:embed="rId3" name="âm thanh thua.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572250" y="-1058734"/>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0272332" flipH="1">
            <a:off x="15371267" y="8676832"/>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1103592" y="2172051"/>
            <a:ext cx="4975151" cy="3359244"/>
            <a:chOff x="0" y="0"/>
            <a:chExt cx="6633534" cy="4478992"/>
          </a:xfrm>
        </p:grpSpPr>
        <p:sp>
          <p:nvSpPr>
            <p:cNvPr id="6"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TextBox 8"/>
          <p:cNvSpPr txBox="1"/>
          <p:nvPr/>
        </p:nvSpPr>
        <p:spPr>
          <a:xfrm>
            <a:off x="4915646" y="596132"/>
            <a:ext cx="8456708" cy="1015663"/>
          </a:xfrm>
          <a:prstGeom prst="rect">
            <a:avLst/>
          </a:prstGeom>
        </p:spPr>
        <p:txBody>
          <a:bodyPr lIns="0" tIns="0" rIns="0" bIns="0" rtlCol="0" anchor="t">
            <a:spAutoFit/>
          </a:bodyPr>
          <a:lstStyle/>
          <a:p>
            <a:pPr algn="ctr"/>
            <a:r>
              <a:rPr lang="vi-VN" sz="6600" b="1">
                <a:latin typeface="+mj-lt"/>
              </a:rPr>
              <a:t>I. Yêu cầu của kiểu bài </a:t>
            </a:r>
            <a:endParaRPr lang="en-GB" sz="6600">
              <a:latin typeface="+mj-lt"/>
            </a:endParaRPr>
          </a:p>
        </p:txBody>
      </p:sp>
      <p:grpSp>
        <p:nvGrpSpPr>
          <p:cNvPr id="9" name="Group 9"/>
          <p:cNvGrpSpPr/>
          <p:nvPr/>
        </p:nvGrpSpPr>
        <p:grpSpPr>
          <a:xfrm>
            <a:off x="4542758" y="5643022"/>
            <a:ext cx="7496842" cy="3359244"/>
            <a:chOff x="0" y="0"/>
            <a:chExt cx="6633534" cy="4478992"/>
          </a:xfrm>
        </p:grpSpPr>
        <p:sp>
          <p:nvSpPr>
            <p:cNvPr id="10" name="Freeform 10"/>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2" name="Group 12"/>
          <p:cNvGrpSpPr/>
          <p:nvPr/>
        </p:nvGrpSpPr>
        <p:grpSpPr>
          <a:xfrm>
            <a:off x="8445130" y="2116187"/>
            <a:ext cx="4975151" cy="3359244"/>
            <a:chOff x="0" y="0"/>
            <a:chExt cx="6633534" cy="4478992"/>
          </a:xfrm>
        </p:grpSpPr>
        <p:sp>
          <p:nvSpPr>
            <p:cNvPr id="13" name="Freeform 13"/>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5" name="Group 15"/>
          <p:cNvGrpSpPr/>
          <p:nvPr/>
        </p:nvGrpSpPr>
        <p:grpSpPr>
          <a:xfrm>
            <a:off x="12209257" y="5587158"/>
            <a:ext cx="4975151" cy="3359244"/>
            <a:chOff x="0" y="0"/>
            <a:chExt cx="6633534" cy="4478992"/>
          </a:xfrm>
        </p:grpSpPr>
        <p:sp>
          <p:nvSpPr>
            <p:cNvPr id="16" name="Freeform 1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8" name="Freeform 18"/>
          <p:cNvSpPr/>
          <p:nvPr/>
        </p:nvSpPr>
        <p:spPr>
          <a:xfrm rot="-807196">
            <a:off x="14394390" y="631403"/>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rot="1931710">
            <a:off x="-941814" y="7397080"/>
            <a:ext cx="4899485" cy="2412996"/>
          </a:xfrm>
          <a:custGeom>
            <a:avLst/>
            <a:gdLst/>
            <a:ahLst/>
            <a:cxnLst/>
            <a:rect l="l" t="t" r="r" b="b"/>
            <a:pathLst>
              <a:path w="4899485" h="2412996">
                <a:moveTo>
                  <a:pt x="0" y="0"/>
                </a:moveTo>
                <a:lnTo>
                  <a:pt x="4899484" y="0"/>
                </a:lnTo>
                <a:lnTo>
                  <a:pt x="4899484"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377506" flipH="1">
            <a:off x="-767849" y="-453660"/>
            <a:ext cx="3976679" cy="2390978"/>
          </a:xfrm>
          <a:custGeom>
            <a:avLst/>
            <a:gdLst/>
            <a:ahLst/>
            <a:cxnLst/>
            <a:rect l="l" t="t" r="r" b="b"/>
            <a:pathLst>
              <a:path w="3976679" h="2390978">
                <a:moveTo>
                  <a:pt x="3976680" y="0"/>
                </a:moveTo>
                <a:lnTo>
                  <a:pt x="0" y="0"/>
                </a:lnTo>
                <a:lnTo>
                  <a:pt x="0" y="2390979"/>
                </a:lnTo>
                <a:lnTo>
                  <a:pt x="3976680" y="2390979"/>
                </a:lnTo>
                <a:lnTo>
                  <a:pt x="397668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21"/>
          <p:cNvSpPr/>
          <p:nvPr/>
        </p:nvSpPr>
        <p:spPr>
          <a:xfrm>
            <a:off x="3183728" y="365108"/>
            <a:ext cx="1231087" cy="1231087"/>
          </a:xfrm>
          <a:custGeom>
            <a:avLst/>
            <a:gdLst/>
            <a:ahLst/>
            <a:cxnLst/>
            <a:rect l="l" t="t" r="r" b="b"/>
            <a:pathLst>
              <a:path w="1231087" h="1231087">
                <a:moveTo>
                  <a:pt x="0" y="0"/>
                </a:moveTo>
                <a:lnTo>
                  <a:pt x="1231087" y="0"/>
                </a:lnTo>
                <a:lnTo>
                  <a:pt x="1231087" y="1231087"/>
                </a:lnTo>
                <a:lnTo>
                  <a:pt x="0" y="123108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2" name="Freeform 22"/>
          <p:cNvSpPr/>
          <p:nvPr/>
        </p:nvSpPr>
        <p:spPr>
          <a:xfrm>
            <a:off x="16639317" y="2269190"/>
            <a:ext cx="1231087" cy="1231087"/>
          </a:xfrm>
          <a:custGeom>
            <a:avLst/>
            <a:gdLst/>
            <a:ahLst/>
            <a:cxnLst/>
            <a:rect l="l" t="t" r="r" b="b"/>
            <a:pathLst>
              <a:path w="1231087" h="1231087">
                <a:moveTo>
                  <a:pt x="0" y="0"/>
                </a:moveTo>
                <a:lnTo>
                  <a:pt x="1231087" y="0"/>
                </a:lnTo>
                <a:lnTo>
                  <a:pt x="1231087" y="1231087"/>
                </a:lnTo>
                <a:lnTo>
                  <a:pt x="0" y="123108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3" name="Freeform 23"/>
          <p:cNvSpPr/>
          <p:nvPr/>
        </p:nvSpPr>
        <p:spPr>
          <a:xfrm rot="-2206117">
            <a:off x="6785784" y="4072487"/>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4" name="TextBox 24"/>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5</a:t>
            </a:r>
          </a:p>
        </p:txBody>
      </p:sp>
      <p:sp>
        <p:nvSpPr>
          <p:cNvPr id="25" name="TextBox 25"/>
          <p:cNvSpPr txBox="1"/>
          <p:nvPr/>
        </p:nvSpPr>
        <p:spPr>
          <a:xfrm>
            <a:off x="1385911" y="2760195"/>
            <a:ext cx="4337280" cy="2215991"/>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Nêu được </a:t>
            </a:r>
            <a:r>
              <a:rPr lang="vi-VN" sz="3600" b="1">
                <a:latin typeface="Times New Roman" panose="02020603050405020304" pitchFamily="18" charset="0"/>
                <a:cs typeface="Times New Roman" panose="02020603050405020304" pitchFamily="18" charset="0"/>
              </a:rPr>
              <a:t>vấn đề</a:t>
            </a:r>
            <a:r>
              <a:rPr lang="vi-VN" sz="3600">
                <a:latin typeface="Times New Roman" panose="02020603050405020304" pitchFamily="18" charset="0"/>
                <a:cs typeface="Times New Roman" panose="02020603050405020304" pitchFamily="18" charset="0"/>
              </a:rPr>
              <a:t> thể hiện mối quan hệ giữa con người với tự nhiên để bàn luận.</a:t>
            </a:r>
            <a:endParaRPr lang="en-US" sz="3200">
              <a:solidFill>
                <a:srgbClr val="945657"/>
              </a:solidFill>
              <a:latin typeface="Times New Roman" panose="02020603050405020304" pitchFamily="18" charset="0"/>
              <a:cs typeface="Times New Roman" panose="02020603050405020304" pitchFamily="18" charset="0"/>
            </a:endParaRPr>
          </a:p>
        </p:txBody>
      </p:sp>
      <p:sp>
        <p:nvSpPr>
          <p:cNvPr id="27" name="Freeform 27"/>
          <p:cNvSpPr/>
          <p:nvPr/>
        </p:nvSpPr>
        <p:spPr>
          <a:xfrm rot="-9661988" flipH="1">
            <a:off x="2905948" y="5843121"/>
            <a:ext cx="1738762" cy="980029"/>
          </a:xfrm>
          <a:custGeom>
            <a:avLst/>
            <a:gdLst/>
            <a:ahLst/>
            <a:cxnLst/>
            <a:rect l="l" t="t" r="r" b="b"/>
            <a:pathLst>
              <a:path w="1738762" h="980029">
                <a:moveTo>
                  <a:pt x="1738762" y="0"/>
                </a:moveTo>
                <a:lnTo>
                  <a:pt x="0" y="0"/>
                </a:lnTo>
                <a:lnTo>
                  <a:pt x="0" y="980029"/>
                </a:lnTo>
                <a:lnTo>
                  <a:pt x="1738762" y="980029"/>
                </a:lnTo>
                <a:lnTo>
                  <a:pt x="1738762"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8" name="Freeform 28"/>
          <p:cNvSpPr/>
          <p:nvPr/>
        </p:nvSpPr>
        <p:spPr>
          <a:xfrm rot="3334997">
            <a:off x="13640720" y="4153712"/>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9" name="TextBox 29"/>
          <p:cNvSpPr txBox="1"/>
          <p:nvPr/>
        </p:nvSpPr>
        <p:spPr>
          <a:xfrm>
            <a:off x="5024959" y="5955513"/>
            <a:ext cx="6489651" cy="2769989"/>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Trình bày được </a:t>
            </a:r>
            <a:r>
              <a:rPr lang="vi-VN" sz="3600" b="1">
                <a:latin typeface="Times New Roman" panose="02020603050405020304" pitchFamily="18" charset="0"/>
                <a:cs typeface="Times New Roman" panose="02020603050405020304" pitchFamily="18" charset="0"/>
              </a:rPr>
              <a:t>mối quan hệ hai chiều</a:t>
            </a:r>
            <a:r>
              <a:rPr lang="vi-VN" sz="3600">
                <a:latin typeface="Times New Roman" panose="02020603050405020304" pitchFamily="18" charset="0"/>
                <a:cs typeface="Times New Roman" panose="02020603050405020304" pitchFamily="18" charset="0"/>
              </a:rPr>
              <a:t> giữa con người với tự </a:t>
            </a:r>
            <a:r>
              <a:rPr lang="vi-VN" sz="3600" smtClean="0">
                <a:latin typeface="Times New Roman" panose="02020603050405020304" pitchFamily="18" charset="0"/>
                <a:cs typeface="Times New Roman" panose="02020603050405020304" pitchFamily="18" charset="0"/>
              </a:rPr>
              <a:t>nhiên, </a:t>
            </a:r>
            <a:r>
              <a:rPr lang="vi-VN" sz="3600">
                <a:latin typeface="Times New Roman" panose="02020603050405020304" pitchFamily="18" charset="0"/>
                <a:cs typeface="Times New Roman" panose="02020603050405020304" pitchFamily="18" charset="0"/>
              </a:rPr>
              <a:t>triển khai hệ thống </a:t>
            </a:r>
            <a:r>
              <a:rPr lang="vi-VN" sz="3600" b="1">
                <a:latin typeface="Times New Roman" panose="02020603050405020304" pitchFamily="18" charset="0"/>
                <a:cs typeface="Times New Roman" panose="02020603050405020304" pitchFamily="18" charset="0"/>
              </a:rPr>
              <a:t>luận điểm</a:t>
            </a:r>
            <a:r>
              <a:rPr lang="vi-VN" sz="3600">
                <a:latin typeface="Times New Roman" panose="02020603050405020304" pitchFamily="18" charset="0"/>
                <a:cs typeface="Times New Roman" panose="02020603050405020304" pitchFamily="18" charset="0"/>
              </a:rPr>
              <a:t> chặt chẽ, sử dụng </a:t>
            </a:r>
            <a:r>
              <a:rPr lang="vi-VN" sz="3600" b="1">
                <a:latin typeface="Times New Roman" panose="02020603050405020304" pitchFamily="18" charset="0"/>
                <a:cs typeface="Times New Roman" panose="02020603050405020304" pitchFamily="18" charset="0"/>
              </a:rPr>
              <a:t>lí lẽ</a:t>
            </a:r>
            <a:r>
              <a:rPr lang="vi-VN" sz="3600">
                <a:latin typeface="Times New Roman" panose="02020603050405020304" pitchFamily="18" charset="0"/>
                <a:cs typeface="Times New Roman" panose="02020603050405020304" pitchFamily="18" charset="0"/>
              </a:rPr>
              <a:t> sắc bén, </a:t>
            </a:r>
            <a:r>
              <a:rPr lang="vi-VN" sz="3600" b="1">
                <a:latin typeface="Times New Roman" panose="02020603050405020304" pitchFamily="18" charset="0"/>
                <a:cs typeface="Times New Roman" panose="02020603050405020304" pitchFamily="18" charset="0"/>
              </a:rPr>
              <a:t>bằng chứng</a:t>
            </a:r>
            <a:r>
              <a:rPr lang="vi-VN" sz="3600">
                <a:latin typeface="Times New Roman" panose="02020603050405020304" pitchFamily="18" charset="0"/>
                <a:cs typeface="Times New Roman" panose="02020603050405020304" pitchFamily="18" charset="0"/>
              </a:rPr>
              <a:t> xác thực, tiêu biểu.</a:t>
            </a:r>
            <a:endParaRPr lang="en-GB" sz="3600">
              <a:latin typeface="Times New Roman" panose="02020603050405020304" pitchFamily="18" charset="0"/>
              <a:cs typeface="Times New Roman" panose="02020603050405020304" pitchFamily="18" charset="0"/>
            </a:endParaRPr>
          </a:p>
        </p:txBody>
      </p:sp>
      <p:sp>
        <p:nvSpPr>
          <p:cNvPr id="31" name="TextBox 31"/>
          <p:cNvSpPr txBox="1"/>
          <p:nvPr/>
        </p:nvSpPr>
        <p:spPr>
          <a:xfrm>
            <a:off x="8673220" y="2338432"/>
            <a:ext cx="4337280" cy="2769989"/>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Nêu được </a:t>
            </a:r>
            <a:r>
              <a:rPr lang="vi-VN" sz="3600" b="1">
                <a:latin typeface="Times New Roman" panose="02020603050405020304" pitchFamily="18" charset="0"/>
                <a:cs typeface="Times New Roman" panose="02020603050405020304" pitchFamily="18" charset="0"/>
              </a:rPr>
              <a:t>quan điểm trái chiều</a:t>
            </a:r>
            <a:r>
              <a:rPr lang="vi-VN" sz="3600">
                <a:latin typeface="Times New Roman" panose="02020603050405020304" pitchFamily="18" charset="0"/>
                <a:cs typeface="Times New Roman" panose="02020603050405020304" pitchFamily="18" charset="0"/>
              </a:rPr>
              <a:t> về vấn đề hoặc khía cạnh nào đó của vấn đề và phản bác một cách có cơ sở.</a:t>
            </a:r>
            <a:endParaRPr lang="en-US" sz="32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12528192" y="5833589"/>
            <a:ext cx="4337280" cy="2769989"/>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Đề xuất được </a:t>
            </a:r>
            <a:r>
              <a:rPr lang="vi-VN" sz="3600" b="1">
                <a:latin typeface="Times New Roman" panose="02020603050405020304" pitchFamily="18" charset="0"/>
                <a:cs typeface="Times New Roman" panose="02020603050405020304" pitchFamily="18" charset="0"/>
              </a:rPr>
              <a:t>giải pháp</a:t>
            </a:r>
            <a:r>
              <a:rPr lang="vi-VN" sz="3600">
                <a:latin typeface="Times New Roman" panose="02020603050405020304" pitchFamily="18" charset="0"/>
                <a:cs typeface="Times New Roman" panose="02020603050405020304" pitchFamily="18" charset="0"/>
              </a:rPr>
              <a:t> khả thi để giải quyết những bất ổn trong ứng xử của con người với tự nhiên.</a:t>
            </a:r>
            <a:endParaRPr lang="en-US" sz="3200">
              <a:solidFill>
                <a:srgbClr val="9456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9"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990601" y="1213900"/>
            <a:ext cx="16276864" cy="8687434"/>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326965" y="1519042"/>
            <a:ext cx="9871528" cy="830997"/>
          </a:xfrm>
          <a:prstGeom prst="rect">
            <a:avLst/>
          </a:prstGeom>
        </p:spPr>
        <p:txBody>
          <a:bodyPr wrap="square" lIns="0" tIns="0" rIns="0" bIns="0" rtlCol="0" anchor="t">
            <a:spAutoFit/>
          </a:bodyPr>
          <a:lstStyle/>
          <a:p>
            <a:r>
              <a:rPr lang="pt-BR" sz="5400" b="1">
                <a:latin typeface="Times New Roman" panose="02020603050405020304" pitchFamily="18" charset="0"/>
                <a:cs typeface="Times New Roman" panose="02020603050405020304" pitchFamily="18" charset="0"/>
              </a:rPr>
              <a:t>II. Phân tích bài viết tham khảo</a:t>
            </a:r>
            <a:endParaRPr lang="en-GB" sz="5400">
              <a:latin typeface="Times New Roman" panose="02020603050405020304" pitchFamily="18" charset="0"/>
              <a:cs typeface="Times New Roman" panose="02020603050405020304" pitchFamily="18" charset="0"/>
            </a:endParaRPr>
          </a:p>
        </p:txBody>
      </p:sp>
      <p:sp>
        <p:nvSpPr>
          <p:cNvPr id="10" name="AutoShape 10"/>
          <p:cNvSpPr/>
          <p:nvPr/>
        </p:nvSpPr>
        <p:spPr>
          <a:xfrm flipV="1">
            <a:off x="4595817" y="2597453"/>
            <a:ext cx="8900195" cy="0"/>
          </a:xfrm>
          <a:prstGeom prst="line">
            <a:avLst/>
          </a:prstGeom>
          <a:ln w="38100" cap="rnd">
            <a:solidFill>
              <a:srgbClr val="E6A4A5"/>
            </a:solidFill>
            <a:prstDash val="lgDash"/>
            <a:headEnd type="none" w="sm" len="sm"/>
            <a:tailEnd type="none" w="sm" len="sm"/>
          </a:ln>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1697378" y="1308513"/>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5605378" y="2196920"/>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2392187" y="145311"/>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4750933" y="-127617"/>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aphicFrame>
        <p:nvGraphicFramePr>
          <p:cNvPr id="21" name="Table 20"/>
          <p:cNvGraphicFramePr>
            <a:graphicFrameLocks noGrp="1"/>
          </p:cNvGraphicFramePr>
          <p:nvPr>
            <p:extLst>
              <p:ext uri="{D42A27DB-BD31-4B8C-83A1-F6EECF244321}">
                <p14:modId xmlns:p14="http://schemas.microsoft.com/office/powerpoint/2010/main" val="3123643058"/>
              </p:ext>
            </p:extLst>
          </p:nvPr>
        </p:nvGraphicFramePr>
        <p:xfrm>
          <a:off x="1920588" y="3039838"/>
          <a:ext cx="13781390" cy="5705856"/>
        </p:xfrm>
        <a:graphic>
          <a:graphicData uri="http://schemas.openxmlformats.org/drawingml/2006/table">
            <a:tbl>
              <a:tblPr firstRow="1" firstCol="1" bandRow="1">
                <a:effectLst>
                  <a:outerShdw blurRad="50800" dist="38100" algn="l" rotWithShape="0">
                    <a:prstClr val="black">
                      <a:alpha val="40000"/>
                    </a:prstClr>
                  </a:outerShdw>
                </a:effectLst>
              </a:tblPr>
              <a:tblGrid>
                <a:gridCol w="8560292">
                  <a:extLst>
                    <a:ext uri="{9D8B030D-6E8A-4147-A177-3AD203B41FA5}">
                      <a16:colId xmlns:a16="http://schemas.microsoft.com/office/drawing/2014/main" val="20000"/>
                    </a:ext>
                  </a:extLst>
                </a:gridCol>
                <a:gridCol w="5221098">
                  <a:extLst>
                    <a:ext uri="{9D8B030D-6E8A-4147-A177-3AD203B41FA5}">
                      <a16:colId xmlns:a16="http://schemas.microsoft.com/office/drawing/2014/main" val="20001"/>
                    </a:ext>
                  </a:extLst>
                </a:gridCol>
              </a:tblGrid>
              <a:tr h="184785">
                <a:tc gridSpan="2">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PHT số 01: Tìm hiểu bài viết tham khảo</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Văn bản  “Con người đã làm gì với tự nhiên?”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84785">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Các vấn đề tìm hiểu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Vấn đề nghị luận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Ý kiến của người viết về vấn đề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Hệ thống các luận điểm được triển khai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Quan điểm trái chiều và ý kiến phản bác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Giải pháp đề xuất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070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632981" y="4040890"/>
            <a:ext cx="7702916"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1</a:t>
            </a:r>
          </a:p>
        </p:txBody>
      </p:sp>
      <p:sp>
        <p:nvSpPr>
          <p:cNvPr id="23" name="Rectangle 22"/>
          <p:cNvSpPr/>
          <p:nvPr/>
        </p:nvSpPr>
        <p:spPr>
          <a:xfrm>
            <a:off x="2731651" y="5264126"/>
            <a:ext cx="5177735" cy="2554545"/>
          </a:xfrm>
          <a:prstGeom prst="rect">
            <a:avLst/>
          </a:prstGeom>
        </p:spPr>
        <p:txBody>
          <a:bodyPr wrap="square">
            <a:spAutoFit/>
          </a:bodyPr>
          <a:lstStyle/>
          <a:p>
            <a:pPr algn="ctr"/>
            <a:r>
              <a:rPr lang="en-US" sz="8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Vấn đề nghị luận</a:t>
            </a:r>
            <a:endParaRPr lang="en-GB" sz="8000" b="1">
              <a:effectLst>
                <a:outerShdw blurRad="38100" dist="38100" dir="2700000" algn="tl">
                  <a:srgbClr val="000000">
                    <a:alpha val="43137"/>
                  </a:srgbClr>
                </a:outerShdw>
              </a:effectLst>
            </a:endParaRPr>
          </a:p>
        </p:txBody>
      </p:sp>
      <p:sp>
        <p:nvSpPr>
          <p:cNvPr id="24" name="Rectangle 23"/>
          <p:cNvSpPr/>
          <p:nvPr/>
        </p:nvSpPr>
        <p:spPr>
          <a:xfrm>
            <a:off x="9720359" y="5155686"/>
            <a:ext cx="7364724" cy="2862322"/>
          </a:xfrm>
          <a:prstGeom prst="rect">
            <a:avLst/>
          </a:prstGeom>
        </p:spPr>
        <p:txBody>
          <a:bodyPr wrap="square">
            <a:spAutoFit/>
          </a:bodyPr>
          <a:lstStyle/>
          <a:p>
            <a:pPr algn="ctr"/>
            <a:r>
              <a:rPr lang="en-US" sz="6000">
                <a:latin typeface="Times New Roman" panose="02020603050405020304" pitchFamily="18" charset="0"/>
                <a:ea typeface="Times New Roman" panose="02020603050405020304" pitchFamily="18" charset="0"/>
              </a:rPr>
              <a:t>Mối quan hệ mật thiết giữa con người với tự nhiên.</a:t>
            </a:r>
            <a:endParaRPr lang="en-GB" sz="6000"/>
          </a:p>
        </p:txBody>
      </p:sp>
    </p:spTree>
    <p:extLst>
      <p:ext uri="{BB962C8B-B14F-4D97-AF65-F5344CB8AC3E}">
        <p14:creationId xmlns:p14="http://schemas.microsoft.com/office/powerpoint/2010/main" val="32106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8777996" y="4040890"/>
            <a:ext cx="9129004"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2</a:t>
            </a:r>
            <a:endParaRPr lang="en-US" sz="9200">
              <a:solidFill>
                <a:srgbClr val="FFF3F3"/>
              </a:solidFill>
              <a:latin typeface="TT Milks Script Bold"/>
            </a:endParaRPr>
          </a:p>
        </p:txBody>
      </p:sp>
      <p:sp>
        <p:nvSpPr>
          <p:cNvPr id="17" name="Rectangle 16"/>
          <p:cNvSpPr/>
          <p:nvPr/>
        </p:nvSpPr>
        <p:spPr>
          <a:xfrm>
            <a:off x="2438400" y="5034472"/>
            <a:ext cx="5245000" cy="3139321"/>
          </a:xfrm>
          <a:prstGeom prst="rect">
            <a:avLst/>
          </a:prstGeom>
        </p:spPr>
        <p:txBody>
          <a:bodyPr wrap="square">
            <a:spAutoFit/>
          </a:bodyPr>
          <a:lstStyle/>
          <a:p>
            <a:pPr algn="ctr"/>
            <a:r>
              <a:rPr lang="en-US" sz="6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kiến của người viết về vấn đề </a:t>
            </a:r>
            <a:endParaRPr lang="en-GB" sz="6600" b="1">
              <a:effectLst>
                <a:outerShdw blurRad="38100" dist="38100" dir="2700000" algn="tl">
                  <a:srgbClr val="000000">
                    <a:alpha val="43137"/>
                  </a:srgbClr>
                </a:outerShdw>
              </a:effectLst>
            </a:endParaRPr>
          </a:p>
        </p:txBody>
      </p:sp>
      <p:sp>
        <p:nvSpPr>
          <p:cNvPr id="20" name="Rectangle 19"/>
          <p:cNvSpPr/>
          <p:nvPr/>
        </p:nvSpPr>
        <p:spPr>
          <a:xfrm>
            <a:off x="9274794" y="4969038"/>
            <a:ext cx="8135407" cy="2554545"/>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rPr>
              <a:t>Giữa con người với tự nhiên có mối quan hệ phong phú, đa chiều. Tuy nhiên không phải bao giờ con người cũng ứng xử đúng đắn với tự nhiên.</a:t>
            </a:r>
            <a:endParaRPr lang="en-GB" sz="4000"/>
          </a:p>
        </p:txBody>
      </p:sp>
    </p:spTree>
    <p:extLst>
      <p:ext uri="{BB962C8B-B14F-4D97-AF65-F5344CB8AC3E}">
        <p14:creationId xmlns:p14="http://schemas.microsoft.com/office/powerpoint/2010/main" val="136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34536" y="3868133"/>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6755030" y="800100"/>
            <a:ext cx="10831109" cy="9101234"/>
            <a:chOff x="-2166984" y="-265538"/>
            <a:chExt cx="11168066" cy="6343109"/>
          </a:xfrm>
        </p:grpSpPr>
        <p:sp>
          <p:nvSpPr>
            <p:cNvPr id="13" name="Freeform 13"/>
            <p:cNvSpPr/>
            <p:nvPr/>
          </p:nvSpPr>
          <p:spPr>
            <a:xfrm>
              <a:off x="-2166984" y="-265538"/>
              <a:ext cx="11168066" cy="6343109"/>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1860476" y="0"/>
              <a:ext cx="10861558"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2623478" y="3276246"/>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2746454" y="3341553"/>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3</a:t>
            </a:r>
            <a:endParaRPr lang="en-US" sz="9200">
              <a:solidFill>
                <a:srgbClr val="FFF3F3"/>
              </a:solidFill>
              <a:latin typeface="TT Milks Script Bold"/>
            </a:endParaRPr>
          </a:p>
        </p:txBody>
      </p:sp>
      <p:sp>
        <p:nvSpPr>
          <p:cNvPr id="17" name="Rectangle 16"/>
          <p:cNvSpPr/>
          <p:nvPr/>
        </p:nvSpPr>
        <p:spPr>
          <a:xfrm>
            <a:off x="703190" y="4970743"/>
            <a:ext cx="5446638" cy="2862322"/>
          </a:xfrm>
          <a:prstGeom prst="rect">
            <a:avLst/>
          </a:prstGeom>
        </p:spPr>
        <p:txBody>
          <a:bodyPr wrap="square">
            <a:spAutoFit/>
          </a:bodyPr>
          <a:lstStyle/>
          <a:p>
            <a:pPr algn="ct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Hệ thống các luận điểm được triển khai</a:t>
            </a:r>
            <a:endParaRPr lang="en-GB" sz="6000" b="1">
              <a:effectLst>
                <a:outerShdw blurRad="38100" dist="38100" dir="2700000" algn="tl">
                  <a:srgbClr val="000000">
                    <a:alpha val="43137"/>
                  </a:srgbClr>
                </a:outerShdw>
              </a:effectLst>
            </a:endParaRPr>
          </a:p>
        </p:txBody>
      </p:sp>
      <p:sp>
        <p:nvSpPr>
          <p:cNvPr id="20" name="Rectangle 19"/>
          <p:cNvSpPr/>
          <p:nvPr/>
        </p:nvSpPr>
        <p:spPr>
          <a:xfrm>
            <a:off x="7614279" y="1468351"/>
            <a:ext cx="9745484" cy="7725192"/>
          </a:xfrm>
          <a:prstGeom prst="rect">
            <a:avLst/>
          </a:prstGeom>
        </p:spPr>
        <p:txBody>
          <a:bodyPr wrap="square">
            <a:spAutoFit/>
          </a:bodyPr>
          <a:lstStyle/>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1</a:t>
            </a:r>
            <a:r>
              <a:rPr lang="en-US" sz="4000">
                <a:latin typeface="Times New Roman" panose="02020603050405020304" pitchFamily="18" charset="0"/>
                <a:ea typeface="Times New Roman" panose="02020603050405020304" pitchFamily="18" charset="0"/>
                <a:cs typeface="Times New Roman" panose="02020603050405020304" pitchFamily="18" charset="0"/>
              </a:rPr>
              <a:t>: Thể chất của con người mang tính tự nhiên.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2</a:t>
            </a:r>
            <a:r>
              <a:rPr lang="en-US" sz="4000">
                <a:latin typeface="Times New Roman" panose="02020603050405020304" pitchFamily="18" charset="0"/>
                <a:ea typeface="Times New Roman" panose="02020603050405020304" pitchFamily="18" charset="0"/>
                <a:cs typeface="Times New Roman" panose="02020603050405020304" pitchFamily="18" charset="0"/>
              </a:rPr>
              <a:t>: Tự nhiên là thế giới bao quanh con người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3</a:t>
            </a:r>
            <a:r>
              <a:rPr lang="en-US" sz="4000">
                <a:latin typeface="Times New Roman" panose="02020603050405020304" pitchFamily="18" charset="0"/>
                <a:ea typeface="Times New Roman" panose="02020603050405020304" pitchFamily="18" charset="0"/>
                <a:cs typeface="Times New Roman" panose="02020603050405020304" pitchFamily="18" charset="0"/>
              </a:rPr>
              <a:t>: Tự nhiên còn là nguồn sống của tâm hồn con người.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4</a:t>
            </a:r>
            <a:r>
              <a:rPr lang="en-US" sz="4000">
                <a:latin typeface="Times New Roman" panose="02020603050405020304" pitchFamily="18" charset="0"/>
                <a:ea typeface="Times New Roman" panose="02020603050405020304" pitchFamily="18" charset="0"/>
                <a:cs typeface="Times New Roman" panose="02020603050405020304" pitchFamily="18" charset="0"/>
              </a:rPr>
              <a:t>: Con người đã đối xử tệ bạc với tự nhiên.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5</a:t>
            </a:r>
            <a:r>
              <a:rPr lang="en-US" sz="4000">
                <a:latin typeface="Times New Roman" panose="02020603050405020304" pitchFamily="18" charset="0"/>
                <a:ea typeface="Times New Roman" panose="02020603050405020304" pitchFamily="18" charset="0"/>
                <a:cs typeface="Times New Roman" panose="02020603050405020304" pitchFamily="18" charset="0"/>
              </a:rPr>
              <a:t>: Con người phải trả giá vì đã tác động vào tự nhiên một cách thiếu khoa học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1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013191" y="1714500"/>
            <a:ext cx="7370602" cy="8382000"/>
            <a:chOff x="-826387" y="-3101854"/>
            <a:chExt cx="9827469" cy="9179425"/>
          </a:xfrm>
        </p:grpSpPr>
        <p:sp>
          <p:nvSpPr>
            <p:cNvPr id="13" name="Freeform 13"/>
            <p:cNvSpPr/>
            <p:nvPr/>
          </p:nvSpPr>
          <p:spPr>
            <a:xfrm>
              <a:off x="-826387" y="-3101854"/>
              <a:ext cx="9827469" cy="9179425"/>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566986" y="-2822737"/>
              <a:ext cx="9001082" cy="8483061"/>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4</a:t>
            </a:r>
            <a:endParaRPr lang="en-US" sz="9200">
              <a:solidFill>
                <a:srgbClr val="FFF3F3"/>
              </a:solidFill>
              <a:latin typeface="TT Milks Script Bold"/>
            </a:endParaRPr>
          </a:p>
        </p:txBody>
      </p:sp>
      <p:sp>
        <p:nvSpPr>
          <p:cNvPr id="17" name="Rectangle 16"/>
          <p:cNvSpPr/>
          <p:nvPr/>
        </p:nvSpPr>
        <p:spPr>
          <a:xfrm>
            <a:off x="2870583" y="5062046"/>
            <a:ext cx="4651505" cy="2585323"/>
          </a:xfrm>
          <a:prstGeom prst="rect">
            <a:avLst/>
          </a:prstGeom>
        </p:spPr>
        <p:txBody>
          <a:bodyPr wrap="square">
            <a:spAutoFit/>
          </a:bodyPr>
          <a:lstStyle/>
          <a:p>
            <a:pPr algn="ctr"/>
            <a:r>
              <a:rPr lang="en-US"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Quan điểm trái chiều và ý kiến phản bác</a:t>
            </a:r>
            <a:endParaRPr lang="en-GB" sz="5400" b="1">
              <a:effectLst>
                <a:outerShdw blurRad="38100" dist="38100" dir="2700000" algn="tl">
                  <a:srgbClr val="000000">
                    <a:alpha val="43137"/>
                  </a:srgbClr>
                </a:outerShdw>
              </a:effectLst>
            </a:endParaRPr>
          </a:p>
        </p:txBody>
      </p:sp>
      <p:sp>
        <p:nvSpPr>
          <p:cNvPr id="20" name="Rectangle 19"/>
          <p:cNvSpPr/>
          <p:nvPr/>
        </p:nvSpPr>
        <p:spPr>
          <a:xfrm>
            <a:off x="9427802" y="2159970"/>
            <a:ext cx="6193198" cy="7478970"/>
          </a:xfrm>
          <a:prstGeom prst="rect">
            <a:avLst/>
          </a:prstGeom>
        </p:spPr>
        <p:txBody>
          <a:bodyPr wrap="square">
            <a:spAutoFit/>
          </a:bodyPr>
          <a:lstStyle/>
          <a:p>
            <a:pPr lvl="0" algn="just">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Quan điểm trái chiều</a:t>
            </a:r>
            <a:r>
              <a:rPr lang="en-US" sz="4000">
                <a:latin typeface="Times New Roman" panose="02020603050405020304" pitchFamily="18" charset="0"/>
                <a:ea typeface="Times New Roman" panose="02020603050405020304" pitchFamily="18" charset="0"/>
                <a:cs typeface="Times New Roman" panose="02020603050405020304" pitchFamily="18" charset="0"/>
              </a:rPr>
              <a:t>: một số người cho </a:t>
            </a:r>
            <a:r>
              <a:rPr lang="en-US" sz="4000" smtClean="0">
                <a:latin typeface="Times New Roman" panose="02020603050405020304" pitchFamily="18" charset="0"/>
                <a:ea typeface="Times New Roman" panose="02020603050405020304" pitchFamily="18" charset="0"/>
                <a:cs typeface="Times New Roman" panose="02020603050405020304" pitchFamily="18" charset="0"/>
              </a:rPr>
              <a:t>rằng việc </a:t>
            </a:r>
            <a:r>
              <a:rPr lang="en-US" sz="4000">
                <a:latin typeface="Times New Roman" panose="02020603050405020304" pitchFamily="18" charset="0"/>
                <a:ea typeface="Times New Roman" panose="02020603050405020304" pitchFamily="18" charset="0"/>
                <a:cs typeface="Times New Roman" panose="02020603050405020304" pitchFamily="18" charset="0"/>
              </a:rPr>
              <a:t>trả lại cho tự nhiên trạng thái bình thường, hợp quy luật là trách nhiệm của một số người có vị trí quan trọng trong xã hội.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ea typeface="Times New Roman" panose="02020603050405020304" pitchFamily="18" charset="0"/>
                <a:cs typeface="Times New Roman" panose="02020603050405020304" pitchFamily="18" charset="0"/>
              </a:rPr>
              <a:t>Ý kiến phản bác</a:t>
            </a:r>
            <a:r>
              <a:rPr lang="en-US" sz="4000">
                <a:latin typeface="Times New Roman" panose="02020603050405020304" pitchFamily="18" charset="0"/>
                <a:ea typeface="Times New Roman" panose="02020603050405020304" pitchFamily="18" charset="0"/>
                <a:cs typeface="Times New Roman" panose="02020603050405020304" pitchFamily="18" charset="0"/>
              </a:rPr>
              <a:t>: Trên hành tinh này, mỗi người trong chúng ta, không ai là ngoài cuộc. Mọi việc dù lớn dù nhỏ đều có thể góp phần cải thiện tình hình...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632981" y="4040890"/>
            <a:ext cx="6750812"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5</a:t>
            </a:r>
            <a:endParaRPr lang="en-US" sz="9200">
              <a:solidFill>
                <a:srgbClr val="FFF3F3"/>
              </a:solidFill>
              <a:latin typeface="TT Milks Script Bold"/>
            </a:endParaRPr>
          </a:p>
        </p:txBody>
      </p:sp>
      <p:sp>
        <p:nvSpPr>
          <p:cNvPr id="17" name="Rectangle 16"/>
          <p:cNvSpPr/>
          <p:nvPr/>
        </p:nvSpPr>
        <p:spPr>
          <a:xfrm>
            <a:off x="3316236" y="5252268"/>
            <a:ext cx="3678690" cy="1938992"/>
          </a:xfrm>
          <a:prstGeom prst="rect">
            <a:avLst/>
          </a:prstGeom>
        </p:spPr>
        <p:txBody>
          <a:bodyPr wrap="square">
            <a:spAutoFit/>
          </a:bodyPr>
          <a:lstStyle/>
          <a:p>
            <a:pPr algn="ct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Giải pháp đề xuất</a:t>
            </a:r>
            <a:endParaRPr lang="en-GB" sz="6000" b="1">
              <a:effectLst>
                <a:outerShdw blurRad="38100" dist="38100" dir="2700000" algn="tl">
                  <a:srgbClr val="000000">
                    <a:alpha val="43137"/>
                  </a:srgbClr>
                </a:outerShdw>
              </a:effectLst>
            </a:endParaRPr>
          </a:p>
        </p:txBody>
      </p:sp>
      <p:sp>
        <p:nvSpPr>
          <p:cNvPr id="20" name="Rectangle 19"/>
          <p:cNvSpPr/>
          <p:nvPr/>
        </p:nvSpPr>
        <p:spPr>
          <a:xfrm>
            <a:off x="10164076" y="4331851"/>
            <a:ext cx="5533123" cy="3416320"/>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Mỗi cá nhân cũng như cộng đồng cần có sự thay đổi, cần có trách nhiệm sống hài hòa với tự nhiên, tôn trọng và bảo vệ tự nhiên bằng những hành độn thiết thực.</a:t>
            </a:r>
            <a:endParaRPr lang="en-GB" sz="3600"/>
          </a:p>
        </p:txBody>
      </p:sp>
    </p:spTree>
    <p:extLst>
      <p:ext uri="{BB962C8B-B14F-4D97-AF65-F5344CB8AC3E}">
        <p14:creationId xmlns:p14="http://schemas.microsoft.com/office/powerpoint/2010/main" val="25851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1571161" y="-340039"/>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3" name="Freeform 13"/>
          <p:cNvSpPr/>
          <p:nvPr/>
        </p:nvSpPr>
        <p:spPr>
          <a:xfrm rot="400768" flipH="1">
            <a:off x="12628821" y="-233334"/>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3" name="TextBox 43"/>
          <p:cNvSpPr txBox="1"/>
          <p:nvPr/>
        </p:nvSpPr>
        <p:spPr>
          <a:xfrm>
            <a:off x="4439050" y="588666"/>
            <a:ext cx="10877150" cy="1477328"/>
          </a:xfrm>
          <a:prstGeom prst="rect">
            <a:avLst/>
          </a:prstGeom>
        </p:spPr>
        <p:txBody>
          <a:bodyPr wrap="square" lIns="0" tIns="0" rIns="0" bIns="0" rtlCol="0" anchor="t">
            <a:spAutoFit/>
          </a:bodyPr>
          <a:lstStyle/>
          <a:p>
            <a:r>
              <a:rPr lang="vi-VN" sz="9600" b="1">
                <a:latin typeface="Times New Roman" panose="02020603050405020304" pitchFamily="18" charset="0"/>
                <a:cs typeface="Times New Roman" panose="02020603050405020304" pitchFamily="18" charset="0"/>
              </a:rPr>
              <a:t>III. Quy trình viết</a:t>
            </a:r>
            <a:endParaRPr lang="en-GB" sz="9600">
              <a:latin typeface="Times New Roman" panose="02020603050405020304" pitchFamily="18" charset="0"/>
              <a:cs typeface="Times New Roman" panose="02020603050405020304" pitchFamily="18" charset="0"/>
            </a:endParaRPr>
          </a:p>
        </p:txBody>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Tree>
    <p:extLst>
      <p:ext uri="{BB962C8B-B14F-4D97-AF65-F5344CB8AC3E}">
        <p14:creationId xmlns:p14="http://schemas.microsoft.com/office/powerpoint/2010/main" val="816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1571161" y="-340039"/>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3" name="Freeform 13"/>
          <p:cNvSpPr/>
          <p:nvPr/>
        </p:nvSpPr>
        <p:spPr>
          <a:xfrm rot="400768" flipH="1">
            <a:off x="12628821" y="-233334"/>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3" name="TextBox 43"/>
          <p:cNvSpPr txBox="1"/>
          <p:nvPr/>
        </p:nvSpPr>
        <p:spPr>
          <a:xfrm>
            <a:off x="4439050" y="588666"/>
            <a:ext cx="9416382" cy="1477328"/>
          </a:xfrm>
          <a:prstGeom prst="rect">
            <a:avLst/>
          </a:prstGeom>
        </p:spPr>
        <p:txBody>
          <a:bodyPr lIns="0" tIns="0" rIns="0" bIns="0" rtlCol="0" anchor="t">
            <a:spAutoFit/>
          </a:bodyPr>
          <a:lstStyle/>
          <a:p>
            <a:r>
              <a:rPr lang="vi-VN" sz="9600" b="1">
                <a:latin typeface="+mj-lt"/>
              </a:rPr>
              <a:t>1. Trước khi viết</a:t>
            </a:r>
            <a:endParaRPr lang="en-GB" sz="9600">
              <a:latin typeface="+mj-lt"/>
            </a:endParaRPr>
          </a:p>
        </p:txBody>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Tree>
    <p:extLst>
      <p:ext uri="{BB962C8B-B14F-4D97-AF65-F5344CB8AC3E}">
        <p14:creationId xmlns:p14="http://schemas.microsoft.com/office/powerpoint/2010/main" val="291132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anim calcmode="lin" valueType="num">
                                      <p:cBhvr>
                                        <p:cTn id="8"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4878368" y="5947641"/>
            <a:ext cx="8632568" cy="2708434"/>
          </a:xfrm>
          <a:prstGeom prst="rect">
            <a:avLst/>
          </a:prstGeom>
        </p:spPr>
        <p:txBody>
          <a:bodyPr wrap="square" lIns="0" tIns="0" rIns="0" bIns="0" rtlCol="0" anchor="t">
            <a:spAutoFit/>
          </a:bodyPr>
          <a:lstStyle/>
          <a:p>
            <a:pPr algn="ct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 </a:t>
            </a: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 </a:t>
            </a:r>
            <a:endParaRPr lang="en-US"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875471" y="1561176"/>
            <a:ext cx="9125287" cy="1354217"/>
          </a:xfrm>
          <a:prstGeom prst="rect">
            <a:avLst/>
          </a:prstGeom>
        </p:spPr>
        <p:txBody>
          <a:bodyPr wrap="square" lIns="0" tIns="0" rIns="0" bIns="0" rtlCol="0" anchor="t">
            <a:spAutoFit/>
          </a:bodyPr>
          <a:lstStyle/>
          <a:p>
            <a:r>
              <a:rPr lang="vi-VN" sz="8800" b="1">
                <a:latin typeface="+mj-lt"/>
              </a:rPr>
              <a:t>a. Lựa chọn đề tài</a:t>
            </a:r>
            <a:endParaRPr lang="en-GB" sz="8800">
              <a:latin typeface="+mj-lt"/>
            </a:endParaRPr>
          </a:p>
        </p:txBody>
      </p:sp>
      <p:sp>
        <p:nvSpPr>
          <p:cNvPr id="10" name="AutoShape 10"/>
          <p:cNvSpPr/>
          <p:nvPr/>
        </p:nvSpPr>
        <p:spPr>
          <a:xfrm flipV="1">
            <a:off x="4915646" y="3310591"/>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819689" y="3620664"/>
            <a:ext cx="8900195" cy="4154984"/>
          </a:xfrm>
          <a:prstGeom prst="rect">
            <a:avLst/>
          </a:prstGeom>
        </p:spPr>
        <p:txBody>
          <a:bodyPr lIns="0" tIns="0" rIns="0" bIns="0" rtlCol="0" anchor="t">
            <a:spAutoFit/>
          </a:bodyPr>
          <a:lstStyle/>
          <a:p>
            <a:pPr algn="just"/>
            <a:r>
              <a:rPr lang="vi-VN" sz="5400">
                <a:latin typeface="+mj-lt"/>
              </a:rPr>
              <a:t>Cần quan sát thực tế đời sống hoặc nhớ lại những gì đã tiếp xúc qua từ sách báo, truyền thông…để lựa chọn đề tài đáp ứng được yêu cầu.</a:t>
            </a:r>
            <a:endParaRPr lang="en-US" sz="4800">
              <a:solidFill>
                <a:srgbClr val="945657"/>
              </a:solidFill>
              <a:latin typeface="+mj-lt"/>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2324464" y="1318055"/>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3107019" y="1228817"/>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3250937" y="141335"/>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4040933" y="166124"/>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1981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01131" y="1365144"/>
            <a:ext cx="8456708" cy="1354217"/>
          </a:xfrm>
          <a:prstGeom prst="rect">
            <a:avLst/>
          </a:prstGeom>
        </p:spPr>
        <p:txBody>
          <a:bodyPr lIns="0" tIns="0" rIns="0" bIns="0" rtlCol="0" anchor="t">
            <a:spAutoFit/>
          </a:bodyPr>
          <a:lstStyle/>
          <a:p>
            <a:pPr algn="ctr"/>
            <a:r>
              <a:rPr lang="vi-VN" sz="8800" b="1">
                <a:latin typeface="+mj-lt"/>
              </a:rPr>
              <a:t>b. Tìm ý </a:t>
            </a:r>
            <a:endParaRPr lang="en-GB" sz="8800">
              <a:latin typeface="+mj-lt"/>
            </a:endParaRPr>
          </a:p>
        </p:txBody>
      </p:sp>
      <p:sp>
        <p:nvSpPr>
          <p:cNvPr id="10" name="AutoShape 10"/>
          <p:cNvSpPr/>
          <p:nvPr/>
        </p:nvSpPr>
        <p:spPr>
          <a:xfrm flipV="1">
            <a:off x="4693902" y="2597166"/>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406280" y="3057234"/>
            <a:ext cx="9441244" cy="4924425"/>
          </a:xfrm>
          <a:prstGeom prst="rect">
            <a:avLst/>
          </a:prstGeom>
        </p:spPr>
        <p:txBody>
          <a:bodyPr wrap="square" lIns="0" tIns="0" rIns="0" bIns="0" rtlCol="0" anchor="t">
            <a:spAutoFit/>
          </a:bodyPr>
          <a:lstStyle/>
          <a:p>
            <a:pPr algn="just"/>
            <a:r>
              <a:rPr lang="vi-VN" sz="4000">
                <a:latin typeface="+mj-lt"/>
              </a:rPr>
              <a:t>+ </a:t>
            </a:r>
            <a:r>
              <a:rPr lang="vi-VN" sz="4000" i="1">
                <a:latin typeface="+mj-lt"/>
              </a:rPr>
              <a:t>Vấn đề cần được giải quyết là gì? (nhằm xác định luận đề)</a:t>
            </a:r>
            <a:endParaRPr lang="en-GB" sz="4000">
              <a:latin typeface="+mj-lt"/>
            </a:endParaRPr>
          </a:p>
          <a:p>
            <a:pPr algn="just"/>
            <a:r>
              <a:rPr lang="vi-VN" sz="4000" i="1">
                <a:latin typeface="+mj-lt"/>
              </a:rPr>
              <a:t>+ Ý kiến của em về vấn đề như thế nào? (trình bày hệ thống luận điểm)</a:t>
            </a:r>
            <a:endParaRPr lang="en-GB" sz="4000">
              <a:latin typeface="+mj-lt"/>
            </a:endParaRPr>
          </a:p>
          <a:p>
            <a:pPr algn="just"/>
            <a:r>
              <a:rPr lang="vi-VN" sz="4000" i="1">
                <a:latin typeface="+mj-lt"/>
              </a:rPr>
              <a:t>+ Có thể đề xuất ý kiến nào trái ngược với ý kiến của người viết? Cần dùng những lí lẽ, bằng chứng nào để phản bác?</a:t>
            </a:r>
            <a:endParaRPr lang="en-GB" sz="4000">
              <a:latin typeface="+mj-lt"/>
            </a:endParaRPr>
          </a:p>
          <a:p>
            <a:pPr algn="just"/>
            <a:r>
              <a:rPr lang="vi-VN" sz="4000">
                <a:latin typeface="+mj-lt"/>
              </a:rPr>
              <a:t>+ </a:t>
            </a:r>
            <a:r>
              <a:rPr lang="vi-VN" sz="4000" i="1">
                <a:latin typeface="+mj-lt"/>
              </a:rPr>
              <a:t>Cần có giải pháp nào để giải quyết vấn đề?</a:t>
            </a:r>
            <a:endParaRPr lang="en-GB" sz="4000">
              <a:latin typeface="+mj-lt"/>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072203" y="1491487"/>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2" y="8162618"/>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6453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2321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00050" y="52481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5400000">
            <a:off x="10322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258914">
            <a:off x="12346342" y="-674683"/>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4709565" y="2279241"/>
            <a:ext cx="8867537" cy="5937739"/>
            <a:chOff x="0" y="0"/>
            <a:chExt cx="11823383" cy="7916985"/>
          </a:xfrm>
        </p:grpSpPr>
        <p:sp>
          <p:nvSpPr>
            <p:cNvPr id="9" name="Freeform 9"/>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1" name="Freeform 11"/>
          <p:cNvSpPr/>
          <p:nvPr/>
        </p:nvSpPr>
        <p:spPr>
          <a:xfrm rot="-2112813">
            <a:off x="-6444" y="146529"/>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8770443">
            <a:off x="13294908" y="8170612"/>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TextBox 13"/>
          <p:cNvSpPr txBox="1"/>
          <p:nvPr/>
        </p:nvSpPr>
        <p:spPr>
          <a:xfrm>
            <a:off x="5940882" y="4101539"/>
            <a:ext cx="6655116" cy="1477328"/>
          </a:xfrm>
          <a:prstGeom prst="rect">
            <a:avLst/>
          </a:prstGeom>
        </p:spPr>
        <p:txBody>
          <a:bodyPr wrap="square" lIns="0" tIns="0" rIns="0" bIns="0" rtlCol="0" anchor="t">
            <a:spAutoFit/>
          </a:bodyPr>
          <a:lstStyle/>
          <a:p>
            <a:r>
              <a:rPr lang="vi-VN" sz="9600" b="1">
                <a:latin typeface="+mj-lt"/>
              </a:rPr>
              <a:t>c. Lập dàn ý</a:t>
            </a:r>
            <a:endParaRPr lang="en-GB" sz="9600">
              <a:latin typeface="+mj-lt"/>
            </a:endParaRPr>
          </a:p>
        </p:txBody>
      </p:sp>
      <p:sp>
        <p:nvSpPr>
          <p:cNvPr id="14" name="Freeform 14"/>
          <p:cNvSpPr/>
          <p:nvPr/>
        </p:nvSpPr>
        <p:spPr>
          <a:xfrm flipV="1">
            <a:off x="5486400" y="6427783"/>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8571272" y="6466712"/>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flipV="1">
            <a:off x="5486400" y="2539450"/>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8571272" y="2578379"/>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298908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Mở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238554"/>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5013895" y="3626524"/>
            <a:ext cx="8900195"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Giới thiệu vấn đề thể hiện mối quan hệ giữa con người với tự nhiên, nêu sự cần thiết của việc bàn luận về vấn đề.</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18071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1217680"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3737295">
            <a:off x="16156315" y="435177"/>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842085">
            <a:off x="-598810" y="839906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9243256">
            <a:off x="15913597" y="8193789"/>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252866">
            <a:off x="6431453" y="10399"/>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917456">
            <a:off x="-1965865" y="-1450700"/>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5400000">
            <a:off x="14305002" y="630908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4828151" y="289644"/>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Thân bài</a:t>
            </a:r>
            <a:endParaRPr lang="en-US" sz="9200">
              <a:solidFill>
                <a:srgbClr val="945657"/>
              </a:solidFill>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273078" y="2607781"/>
            <a:ext cx="6750812" cy="4558178"/>
            <a:chOff x="0" y="0"/>
            <a:chExt cx="9001082" cy="6077571"/>
          </a:xfrm>
        </p:grpSpPr>
        <p:sp>
          <p:nvSpPr>
            <p:cNvPr id="12" name="Freeform 12"/>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AutoShape 15"/>
          <p:cNvSpPr/>
          <p:nvPr/>
        </p:nvSpPr>
        <p:spPr>
          <a:xfrm>
            <a:off x="730625" y="3216388"/>
            <a:ext cx="5835718" cy="0"/>
          </a:xfrm>
          <a:prstGeom prst="line">
            <a:avLst/>
          </a:prstGeom>
          <a:ln w="38100" cap="rnd">
            <a:solidFill>
              <a:srgbClr val="E6A4A5"/>
            </a:solidFill>
            <a:prstDash val="lgDash"/>
            <a:headEnd type="none" w="sm" len="sm"/>
            <a:tailEnd type="none" w="sm" len="sm"/>
          </a:ln>
        </p:spPr>
      </p:sp>
      <p:sp>
        <p:nvSpPr>
          <p:cNvPr id="16" name="TextBox 16"/>
          <p:cNvSpPr txBox="1"/>
          <p:nvPr/>
        </p:nvSpPr>
        <p:spPr>
          <a:xfrm>
            <a:off x="689553" y="3656555"/>
            <a:ext cx="5835718" cy="2462213"/>
          </a:xfrm>
          <a:prstGeom prst="rect">
            <a:avLst/>
          </a:prstGeom>
        </p:spPr>
        <p:txBody>
          <a:bodyPr lIns="0" tIns="0" rIns="0" bIns="0" rtlCol="0" anchor="t">
            <a:spAutoFit/>
          </a:bodyPr>
          <a:lstStyle/>
          <a:p>
            <a:pPr algn="ctr"/>
            <a:r>
              <a:rPr lang="en-US" sz="4000">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endParaRPr lang="en-US" sz="4000">
              <a:solidFill>
                <a:srgbClr val="945657"/>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1337504" y="2511926"/>
            <a:ext cx="6750812" cy="4558178"/>
            <a:chOff x="0" y="0"/>
            <a:chExt cx="9001082" cy="6077571"/>
          </a:xfrm>
        </p:grpSpPr>
        <p:sp>
          <p:nvSpPr>
            <p:cNvPr id="18"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21" name="AutoShape 21"/>
          <p:cNvSpPr/>
          <p:nvPr/>
        </p:nvSpPr>
        <p:spPr>
          <a:xfrm>
            <a:off x="11807634" y="3467100"/>
            <a:ext cx="5835718" cy="0"/>
          </a:xfrm>
          <a:prstGeom prst="line">
            <a:avLst/>
          </a:prstGeom>
          <a:ln w="38100" cap="rnd">
            <a:solidFill>
              <a:srgbClr val="E6A4A5"/>
            </a:solidFill>
            <a:prstDash val="lgDash"/>
            <a:headEnd type="none" w="sm" len="sm"/>
            <a:tailEnd type="none" w="sm" len="sm"/>
          </a:ln>
        </p:spPr>
      </p:sp>
      <p:sp>
        <p:nvSpPr>
          <p:cNvPr id="23" name="TextBox 23"/>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2</a:t>
            </a:r>
          </a:p>
        </p:txBody>
      </p:sp>
      <p:grpSp>
        <p:nvGrpSpPr>
          <p:cNvPr id="28" name="Group 17"/>
          <p:cNvGrpSpPr/>
          <p:nvPr/>
        </p:nvGrpSpPr>
        <p:grpSpPr>
          <a:xfrm>
            <a:off x="5514369" y="5907072"/>
            <a:ext cx="6750812" cy="4558178"/>
            <a:chOff x="0" y="0"/>
            <a:chExt cx="9001082" cy="6077571"/>
          </a:xfrm>
        </p:grpSpPr>
        <p:sp>
          <p:nvSpPr>
            <p:cNvPr id="29"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0"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31" name="AutoShape 21"/>
          <p:cNvSpPr/>
          <p:nvPr/>
        </p:nvSpPr>
        <p:spPr>
          <a:xfrm>
            <a:off x="5958636" y="6865182"/>
            <a:ext cx="5835718" cy="0"/>
          </a:xfrm>
          <a:prstGeom prst="line">
            <a:avLst/>
          </a:prstGeom>
          <a:ln w="38100" cap="rnd">
            <a:solidFill>
              <a:srgbClr val="E6A4A5"/>
            </a:solidFill>
            <a:prstDash val="lgDash"/>
            <a:headEnd type="none" w="sm" len="sm"/>
            <a:tailEnd type="none" w="sm" len="sm"/>
          </a:ln>
        </p:spPr>
      </p:sp>
      <p:sp>
        <p:nvSpPr>
          <p:cNvPr id="32" name="Rectangle 31"/>
          <p:cNvSpPr/>
          <p:nvPr/>
        </p:nvSpPr>
        <p:spPr>
          <a:xfrm>
            <a:off x="6525271" y="7578136"/>
            <a:ext cx="4702449" cy="1323439"/>
          </a:xfrm>
          <a:prstGeom prst="rect">
            <a:avLst/>
          </a:prstGeom>
        </p:spPr>
        <p:txBody>
          <a:bodyPr wrap="square">
            <a:spAutoFit/>
          </a:bodyPr>
          <a:lstStyle/>
          <a:p>
            <a:pPr lvl="0" algn="ctr">
              <a:spcAft>
                <a:spcPts val="0"/>
              </a:spcAft>
              <a:buSzPts val="1400"/>
            </a:pPr>
            <a:r>
              <a:rPr lang="en-US" sz="4000">
                <a:latin typeface="Times New Roman" panose="02020603050405020304" pitchFamily="18" charset="0"/>
                <a:ea typeface="Times New Roman" panose="02020603050405020304" pitchFamily="18" charset="0"/>
                <a:cs typeface="Times New Roman" panose="02020603050405020304" pitchFamily="18" charset="0"/>
              </a:rPr>
              <a:t>Nêu ý kiến trái chiều và phản bác.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angle 32"/>
          <p:cNvSpPr/>
          <p:nvPr/>
        </p:nvSpPr>
        <p:spPr>
          <a:xfrm>
            <a:off x="12666688" y="3732045"/>
            <a:ext cx="4699366" cy="1938992"/>
          </a:xfrm>
          <a:prstGeom prst="rect">
            <a:avLst/>
          </a:prstGeom>
        </p:spPr>
        <p:txBody>
          <a:bodyPr wrap="square">
            <a:spAutoFit/>
          </a:bodyPr>
          <a:lstStyle/>
          <a:p>
            <a:pPr lvl="0" algn="ctr">
              <a:spcAft>
                <a:spcPts val="0"/>
              </a:spcAft>
              <a:buSzPts val="1400"/>
            </a:pPr>
            <a:r>
              <a:rPr lang="en-US" sz="4000">
                <a:latin typeface="Times New Roman" panose="02020603050405020304" pitchFamily="18" charset="0"/>
                <a:ea typeface="Times New Roman" panose="02020603050405020304" pitchFamily="18" charset="0"/>
                <a:cs typeface="Times New Roman" panose="02020603050405020304" pitchFamily="18" charset="0"/>
              </a:rPr>
              <a:t>Đề xuất giải pháp có tính khả thi để giải quyết vấn đề.</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5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barn(inVertical)">
                                      <p:cBhvr>
                                        <p:cTn id="2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Kết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754629"/>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693901" y="4048525"/>
            <a:ext cx="8900195"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US" sz="60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7330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89588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5" y="1405694"/>
            <a:ext cx="8456708" cy="1231106"/>
          </a:xfrm>
          <a:prstGeom prst="rect">
            <a:avLst/>
          </a:prstGeom>
        </p:spPr>
        <p:txBody>
          <a:bodyPr lIns="0" tIns="0" rIns="0" bIns="0" rtlCol="0" anchor="t">
            <a:spAutoFit/>
          </a:bodyPr>
          <a:lstStyle/>
          <a:p>
            <a:pPr algn="ctr"/>
            <a:r>
              <a:rPr lang="en-GB" sz="8000" b="1">
                <a:latin typeface="Times New Roman" panose="02020603050405020304" pitchFamily="18" charset="0"/>
                <a:cs typeface="Times New Roman" panose="02020603050405020304" pitchFamily="18" charset="0"/>
              </a:rPr>
              <a:t> </a:t>
            </a:r>
            <a:r>
              <a:rPr lang="vi-VN" sz="8000" b="1">
                <a:latin typeface="Times New Roman" panose="02020603050405020304" pitchFamily="18" charset="0"/>
                <a:cs typeface="Times New Roman" panose="02020603050405020304" pitchFamily="18" charset="0"/>
              </a:rPr>
              <a:t>2. Viết</a:t>
            </a:r>
            <a:r>
              <a:rPr lang="en-US" sz="8000" b="1">
                <a:latin typeface="Times New Roman" panose="02020603050405020304" pitchFamily="18" charset="0"/>
                <a:cs typeface="Times New Roman" panose="02020603050405020304" pitchFamily="18" charset="0"/>
              </a:rPr>
              <a:t> bài</a:t>
            </a:r>
            <a:endParaRPr lang="en-GB" sz="8000">
              <a:latin typeface="Times New Roman" panose="02020603050405020304" pitchFamily="18" charset="0"/>
              <a:cs typeface="Times New Roman" panose="02020603050405020304" pitchFamily="18" charset="0"/>
            </a:endParaRPr>
          </a:p>
        </p:txBody>
      </p:sp>
      <p:sp>
        <p:nvSpPr>
          <p:cNvPr id="10" name="AutoShape 10"/>
          <p:cNvSpPr/>
          <p:nvPr/>
        </p:nvSpPr>
        <p:spPr>
          <a:xfrm flipV="1">
            <a:off x="4726826" y="2636800"/>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101539" y="2828594"/>
            <a:ext cx="10147861" cy="6155531"/>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Bám sát dàn ý, nắm vững yêu cầu về nội dung từng phần để viết bài.</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Viết Mở bài hấp dẫn; triển khai hệ thống luận điểm phần Thân bài sao cho chặt chẽ, logic; viết Kết bài gây được ấn tượng.</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Phần Mở bài, Kết bài và mỗi luận điểm trong Thân bài nên viết thành một đoạn văn.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Chú ý liên kết các câu trong đoạn và các đoạn trong bài viết.</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Tập làm chủ thời gian trong quá trình viết bài.</a:t>
            </a:r>
            <a:endParaRPr lang="en-GB" sz="4000">
              <a:latin typeface="Times New Roman" panose="02020603050405020304" pitchFamily="18" charset="0"/>
              <a:cs typeface="Times New Roman" panose="02020603050405020304" pitchFamily="18" charset="0"/>
            </a:endParaRPr>
          </a:p>
        </p:txBody>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166198" y="1448454"/>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435883" y="1364096"/>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3504874" y="450684"/>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627021" y="492417"/>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184268" y="8497671"/>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71738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76" y="1315927"/>
            <a:ext cx="10992123" cy="1477328"/>
          </a:xfrm>
          <a:prstGeom prst="rect">
            <a:avLst/>
          </a:prstGeom>
        </p:spPr>
        <p:txBody>
          <a:bodyPr wrap="square" lIns="0" tIns="0" rIns="0" bIns="0" rtlCol="0" anchor="t">
            <a:spAutoFit/>
          </a:bodyPr>
          <a:lstStyle/>
          <a:p>
            <a:r>
              <a:rPr lang="en-GB" sz="9600" b="1">
                <a:solidFill>
                  <a:prstClr val="black"/>
                </a:solidFill>
              </a:rPr>
              <a:t> </a:t>
            </a:r>
            <a:r>
              <a:rPr lang="en-US" sz="7200" b="1">
                <a:latin typeface="Times New Roman" panose="02020603050405020304" pitchFamily="18" charset="0"/>
                <a:cs typeface="Times New Roman" panose="02020603050405020304" pitchFamily="18" charset="0"/>
              </a:rPr>
              <a:t>3. Chỉnh sửa bài </a:t>
            </a:r>
            <a:r>
              <a:rPr lang="en-US" sz="7200" b="1" smtClean="0">
                <a:latin typeface="Times New Roman" panose="02020603050405020304" pitchFamily="18" charset="0"/>
                <a:cs typeface="Times New Roman" panose="02020603050405020304" pitchFamily="18" charset="0"/>
              </a:rPr>
              <a:t>viết</a:t>
            </a:r>
            <a:endParaRPr lang="en-GB" sz="7200">
              <a:latin typeface="Times New Roman" panose="02020603050405020304" pitchFamily="18" charset="0"/>
              <a:cs typeface="Times New Roman" panose="02020603050405020304" pitchFamily="18" charset="0"/>
            </a:endParaRPr>
          </a:p>
        </p:txBody>
      </p:sp>
      <p:sp>
        <p:nvSpPr>
          <p:cNvPr id="10" name="AutoShape 10"/>
          <p:cNvSpPr/>
          <p:nvPr/>
        </p:nvSpPr>
        <p:spPr>
          <a:xfrm flipV="1">
            <a:off x="4915645" y="2857500"/>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122506" y="2960850"/>
            <a:ext cx="10187924" cy="4924425"/>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Đọc lại bài viết, dựa vào yêu cầu của kiểu bài, đối chiếu với dàn ý để chỉnh sửa, hoàn thiện.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Chú ý các tiêu chí trong Rubric đánh giá để hoàn thiện bài viết.</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Bổ sung những diễn giải cụ thể, các cứ liệu có liên quan nếu thấy chưa đầy đủ.</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Thay đổi trật tự các ý nếu thấy chưa hợp lí.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Sửa các diễn đạt.</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2293172" y="1203190"/>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4291019" y="2819723"/>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52716" y="8227662"/>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4567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sp>
        <p:nvSpPr>
          <p:cNvPr id="3" name="Wave 2"/>
          <p:cNvSpPr/>
          <p:nvPr/>
        </p:nvSpPr>
        <p:spPr>
          <a:xfrm>
            <a:off x="271229" y="0"/>
            <a:ext cx="6129572" cy="2971800"/>
          </a:xfrm>
          <a:prstGeom prst="wav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700">
              <a:solidFill>
                <a:prstClr val="black"/>
              </a:solidFill>
            </a:endParaRPr>
          </a:p>
        </p:txBody>
      </p:sp>
      <p:sp>
        <p:nvSpPr>
          <p:cNvPr id="4" name="TextBox 3"/>
          <p:cNvSpPr txBox="1"/>
          <p:nvPr/>
        </p:nvSpPr>
        <p:spPr>
          <a:xfrm>
            <a:off x="197554" y="228601"/>
            <a:ext cx="5372100" cy="2123658"/>
          </a:xfrm>
          <a:prstGeom prst="rect">
            <a:avLst/>
          </a:prstGeom>
          <a:noFill/>
        </p:spPr>
        <p:txBody>
          <a:bodyPr wrap="square" rtlCol="0">
            <a:prstTxWarp prst="textPlain">
              <a:avLst/>
            </a:prstTxWarp>
            <a:spAutoFit/>
          </a:bodyPr>
          <a:lstStyle/>
          <a:p>
            <a:pPr algn="ct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Hệ </a:t>
            </a:r>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thống các </a:t>
            </a:r>
            <a:endPar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câu </a:t>
            </a:r>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hỏi </a:t>
            </a: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trắc nghiệm</a:t>
            </a:r>
            <a:endParaRPr lang="en-US" sz="6600">
              <a:solidFill>
                <a:srgbClr val="FF0000"/>
              </a:solidFill>
              <a:effectLst>
                <a:glow rad="101600">
                  <a:schemeClr val="accent2">
                    <a:satMod val="175000"/>
                    <a:alpha val="40000"/>
                  </a:schemeClr>
                </a:glow>
              </a:effectLst>
              <a:latin typeface="Times New Roman" pitchFamily="18" charset="0"/>
              <a:cs typeface="Times New Roman" pitchFamily="18" charset="0"/>
            </a:endParaRPr>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2800" y="5143500"/>
            <a:ext cx="3964781" cy="5007768"/>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0" y="5953902"/>
            <a:ext cx="3314700" cy="4072113"/>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5979" y="228601"/>
            <a:ext cx="2928612" cy="2907506"/>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9413" y="1943525"/>
            <a:ext cx="7115175" cy="7115175"/>
          </a:xfrm>
          <a:prstGeom prst="rect">
            <a:avLst/>
          </a:prstGeom>
        </p:spPr>
      </p:pic>
      <p:sp>
        <p:nvSpPr>
          <p:cNvPr id="10" name="Right Arrow 9">
            <a:hlinkClick r:id="rId9" action="ppaction://hlinksldjump"/>
          </p:cNvPr>
          <p:cNvSpPr/>
          <p:nvPr/>
        </p:nvSpPr>
        <p:spPr>
          <a:xfrm>
            <a:off x="13716000" y="8229600"/>
            <a:ext cx="2286000" cy="1796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TextBox 10">
            <a:hlinkClick r:id="rId9" action="ppaction://hlinksldjump"/>
          </p:cNvPr>
          <p:cNvSpPr txBox="1"/>
          <p:nvPr/>
        </p:nvSpPr>
        <p:spPr>
          <a:xfrm>
            <a:off x="13851082" y="8813856"/>
            <a:ext cx="2015837" cy="507831"/>
          </a:xfrm>
          <a:prstGeom prst="rect">
            <a:avLst/>
          </a:prstGeom>
          <a:noFill/>
        </p:spPr>
        <p:txBody>
          <a:bodyPr wrap="square" rtlCol="0">
            <a:spAutoFit/>
          </a:bodyPr>
          <a:lstStyle/>
          <a:p>
            <a:r>
              <a:rPr lang="en-US" sz="2700" b="1">
                <a:solidFill>
                  <a:prstClr val="black"/>
                </a:solidFill>
                <a:latin typeface="Times New Roman" pitchFamily="18" charset="0"/>
                <a:cs typeface="Times New Roman" pitchFamily="18"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002000" y="0"/>
            <a:ext cx="914400" cy="914400"/>
          </a:xfrm>
          <a:prstGeom prst="rect">
            <a:avLst/>
          </a:prstGeom>
        </p:spPr>
      </p:pic>
    </p:spTree>
    <p:extLst>
      <p:ext uri="{BB962C8B-B14F-4D97-AF65-F5344CB8AC3E}">
        <p14:creationId xmlns:p14="http://schemas.microsoft.com/office/powerpoint/2010/main" val="30656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69172" y="8509341"/>
            <a:ext cx="9627627"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D</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Tất cả các đáp án trên</a:t>
            </a:r>
            <a:endParaRPr lang="en-GB" sz="4400">
              <a:latin typeface="Times New Roman" panose="02020603050405020304" pitchFamily="18" charset="0"/>
              <a:cs typeface="Times New Roman" panose="02020603050405020304" pitchFamily="18" charset="0"/>
            </a:endParaRPr>
          </a:p>
        </p:txBody>
      </p:sp>
      <p:sp>
        <p:nvSpPr>
          <p:cNvPr id="17" name="dapanb"/>
          <p:cNvSpPr txBox="1"/>
          <p:nvPr/>
        </p:nvSpPr>
        <p:spPr>
          <a:xfrm>
            <a:off x="2869173" y="4488496"/>
            <a:ext cx="9627628"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400" dirty="0">
                <a:solidFill>
                  <a:prstClr val="black"/>
                </a:solidFill>
                <a:latin typeface="Times New Roman" pitchFamily="18" charset="0"/>
                <a:cs typeface="Times New Roman" pitchFamily="18" charset="0"/>
              </a:rPr>
              <a:t>B</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Ý kiến của em về vấn đề như thế nào? (trình bày hệ thống luận điểm)</a:t>
            </a:r>
            <a:endParaRPr lang="en-US" sz="4400" dirty="0">
              <a:solidFill>
                <a:prstClr val="black"/>
              </a:solidFill>
              <a:latin typeface="Times New Roman" pitchFamily="18" charset="0"/>
              <a:cs typeface="Times New Roman" pitchFamily="18" charset="0"/>
            </a:endParaRPr>
          </a:p>
        </p:txBody>
      </p:sp>
      <p:sp>
        <p:nvSpPr>
          <p:cNvPr id="18" name="dapanc"/>
          <p:cNvSpPr txBox="1"/>
          <p:nvPr/>
        </p:nvSpPr>
        <p:spPr>
          <a:xfrm>
            <a:off x="2914373" y="6137044"/>
            <a:ext cx="9582428" cy="2123658"/>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C</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Có thể đề xuất ý kiến nào trái ngược với ý kiến của người viết? Cần dùng những lí lẽ, bằng chứng nào để phản bác?</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383370"/>
            <a:ext cx="9654769"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A</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Vấn đề cần được giải quyết là gì? </a:t>
            </a:r>
            <a:endParaRPr lang="en-GB" sz="4400">
              <a:latin typeface="Times New Roman" panose="02020603050405020304" pitchFamily="18" charset="0"/>
              <a:cs typeface="Times New Roman" panose="02020603050405020304" pitchFamily="18" charset="0"/>
            </a:endParaRPr>
          </a:p>
        </p:txBody>
      </p:sp>
      <p:sp>
        <p:nvSpPr>
          <p:cNvPr id="22" name="cauhoi"/>
          <p:cNvSpPr/>
          <p:nvPr/>
        </p:nvSpPr>
        <p:spPr>
          <a:xfrm>
            <a:off x="1066800" y="308025"/>
            <a:ext cx="14249400" cy="3021867"/>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400">
              <a:solidFill>
                <a:prstClr val="black"/>
              </a:solidFill>
              <a:latin typeface="Times New Roman" panose="02020603050405020304" pitchFamily="18" charset="0"/>
              <a:cs typeface="Times New Roman" panose="02020603050405020304" pitchFamily="18" charset="0"/>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286000" y="556309"/>
            <a:ext cx="11658600" cy="2123658"/>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1. Để tiến hành tìm ý cho bài văn nghị luận về một vấn đề cần giải quyết (con người trong mối quan hệ với tự nhiên), cần đặt câu hỏi nào?</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10450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0" name="Group 10"/>
          <p:cNvGrpSpPr/>
          <p:nvPr/>
        </p:nvGrpSpPr>
        <p:grpSpPr>
          <a:xfrm>
            <a:off x="-17804" y="2372510"/>
            <a:ext cx="4469606" cy="5505042"/>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8" name="Group 18"/>
          <p:cNvGrpSpPr/>
          <p:nvPr/>
        </p:nvGrpSpPr>
        <p:grpSpPr>
          <a:xfrm>
            <a:off x="4552273" y="2390888"/>
            <a:ext cx="4404343" cy="5522935"/>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24" name="Group 24"/>
          <p:cNvGrpSpPr/>
          <p:nvPr/>
        </p:nvGrpSpPr>
        <p:grpSpPr>
          <a:xfrm>
            <a:off x="9067565" y="2390890"/>
            <a:ext cx="4620772" cy="5522934"/>
            <a:chOff x="0" y="0"/>
            <a:chExt cx="4460408" cy="7171856"/>
          </a:xfrm>
        </p:grpSpPr>
        <p:sp>
          <p:nvSpPr>
            <p:cNvPr id="25"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31" name="TextBox 31"/>
          <p:cNvSpPr txBox="1"/>
          <p:nvPr/>
        </p:nvSpPr>
        <p:spPr>
          <a:xfrm>
            <a:off x="618433" y="8133649"/>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1</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2" name="TextBox 32"/>
          <p:cNvSpPr txBox="1"/>
          <p:nvPr/>
        </p:nvSpPr>
        <p:spPr>
          <a:xfrm>
            <a:off x="5075941" y="80811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smtClean="0">
                <a:latin typeface="Times New Roman" panose="02020603050405020304" pitchFamily="18" charset="0"/>
                <a:cs typeface="Times New Roman" panose="02020603050405020304" pitchFamily="18" charset="0"/>
              </a:rPr>
              <a:t>2</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9823883" y="81952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smtClean="0">
                <a:latin typeface="Times New Roman" panose="02020603050405020304" pitchFamily="18" charset="0"/>
                <a:cs typeface="Times New Roman" panose="02020603050405020304" pitchFamily="18" charset="0"/>
              </a:rPr>
              <a:t>3</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3101131" y="109970"/>
            <a:ext cx="11672751" cy="2123658"/>
          </a:xfrm>
          <a:prstGeom prst="rect">
            <a:avLst/>
          </a:prstGeom>
        </p:spPr>
        <p:txBody>
          <a:bodyPr wrap="square">
            <a:spAutoFit/>
          </a:bodyPr>
          <a:lstStyle/>
          <a:p>
            <a:pPr algn="ctr"/>
            <a:r>
              <a:rPr lang="nl-NL"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 </a:t>
            </a:r>
            <a:r>
              <a:rPr lang="nl-NL"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hỏi</a:t>
            </a:r>
            <a:endParaRPr lang="vi-VN"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nl-NL" sz="44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Những hình ảnh sau cho em biết hoạt động nào của con người tác động lên thế giới tự nhiên?</a:t>
            </a:r>
            <a:endParaRPr lang="en-GB" sz="4400" b="1">
              <a:effectLst>
                <a:outerShdw blurRad="38100" dist="38100" dir="2700000" algn="tl">
                  <a:srgbClr val="000000">
                    <a:alpha val="43137"/>
                  </a:srgbClr>
                </a:outerShdw>
              </a:effectLst>
            </a:endParaRPr>
          </a:p>
        </p:txBody>
      </p:sp>
      <p:grpSp>
        <p:nvGrpSpPr>
          <p:cNvPr id="36" name="Group 24"/>
          <p:cNvGrpSpPr/>
          <p:nvPr/>
        </p:nvGrpSpPr>
        <p:grpSpPr>
          <a:xfrm>
            <a:off x="13799287" y="2432222"/>
            <a:ext cx="4506518" cy="5627384"/>
            <a:chOff x="0" y="0"/>
            <a:chExt cx="4460408" cy="7171856"/>
          </a:xfrm>
        </p:grpSpPr>
        <p:sp>
          <p:nvSpPr>
            <p:cNvPr id="37"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8"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42" name="TextBox 33"/>
          <p:cNvSpPr txBox="1"/>
          <p:nvPr/>
        </p:nvSpPr>
        <p:spPr>
          <a:xfrm>
            <a:off x="14630400" y="80811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a:latin typeface="Times New Roman" panose="02020603050405020304" pitchFamily="18" charset="0"/>
                <a:cs typeface="Times New Roman" panose="02020603050405020304" pitchFamily="18" charset="0"/>
              </a:rPr>
              <a:t>4</a:t>
            </a:r>
            <a:endParaRPr lang="en-US" sz="5400">
              <a:solidFill>
                <a:srgbClr val="945657"/>
              </a:solidFill>
              <a:latin typeface="Times New Roman" panose="02020603050405020304" pitchFamily="18" charset="0"/>
              <a:cs typeface="Times New Roman" panose="02020603050405020304" pitchFamily="18" charset="0"/>
            </a:endParaRPr>
          </a:p>
        </p:txBody>
      </p:sp>
      <p:pic>
        <p:nvPicPr>
          <p:cNvPr id="1026" name="Picture 2" descr="khi-tha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179" y="2578489"/>
            <a:ext cx="4101141" cy="49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ác thải nhựa trên biển - Nỗi ám ảnh của đại dương và sinh vật biể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48396" y="2603911"/>
            <a:ext cx="4027738" cy="487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ình Thuận thông tin vụ nước đen như hắc ín xả ra biể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04734" y="2559291"/>
            <a:ext cx="4313553" cy="491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haForest: Những hệ lụy từ mất rừng ngày càng nghiêm trọng | Ahamov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946453" y="2633481"/>
            <a:ext cx="4189147" cy="48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5"/>
          <p:cNvGrpSpPr/>
          <p:nvPr/>
        </p:nvGrpSpPr>
        <p:grpSpPr>
          <a:xfrm>
            <a:off x="150325" y="7544193"/>
            <a:ext cx="4110371" cy="2924761"/>
            <a:chOff x="0" y="-1"/>
            <a:chExt cx="6633534" cy="4478993"/>
          </a:xfrm>
        </p:grpSpPr>
        <p:sp>
          <p:nvSpPr>
            <p:cNvPr id="40"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41"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sp>
        <p:nvSpPr>
          <p:cNvPr id="13" name="Rectangle 12"/>
          <p:cNvSpPr/>
          <p:nvPr/>
        </p:nvSpPr>
        <p:spPr>
          <a:xfrm>
            <a:off x="362308" y="7823086"/>
            <a:ext cx="3669351" cy="2308324"/>
          </a:xfrm>
          <a:prstGeom prst="rect">
            <a:avLst/>
          </a:prstGeom>
        </p:spPr>
        <p:txBody>
          <a:bodyPr wrap="square">
            <a:spAutoFit/>
          </a:bodyPr>
          <a:lstStyle/>
          <a:p>
            <a:pPr algn="just"/>
            <a:r>
              <a:rPr lang="nl-NL" sz="3600">
                <a:latin typeface="Times New Roman" panose="02020603050405020304" pitchFamily="18" charset="0"/>
                <a:ea typeface="Times New Roman" panose="02020603050405020304" pitchFamily="18" charset="0"/>
              </a:rPr>
              <a:t>Con người thải khí thải độc hại từ các nhà máy sản xuất vào khí quyển.</a:t>
            </a:r>
            <a:endParaRPr lang="en-GB" sz="3600"/>
          </a:p>
        </p:txBody>
      </p:sp>
      <p:grpSp>
        <p:nvGrpSpPr>
          <p:cNvPr id="46" name="Group 5"/>
          <p:cNvGrpSpPr/>
          <p:nvPr/>
        </p:nvGrpSpPr>
        <p:grpSpPr>
          <a:xfrm>
            <a:off x="8925581" y="7544193"/>
            <a:ext cx="4729036" cy="2924761"/>
            <a:chOff x="0" y="-1"/>
            <a:chExt cx="6633534" cy="4478993"/>
          </a:xfrm>
        </p:grpSpPr>
        <p:sp>
          <p:nvSpPr>
            <p:cNvPr id="51"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52"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3" name="Group 5"/>
          <p:cNvGrpSpPr/>
          <p:nvPr/>
        </p:nvGrpSpPr>
        <p:grpSpPr>
          <a:xfrm>
            <a:off x="4545822" y="7493145"/>
            <a:ext cx="4110371" cy="2924761"/>
            <a:chOff x="0" y="-1"/>
            <a:chExt cx="6633534" cy="4478993"/>
          </a:xfrm>
        </p:grpSpPr>
        <p:sp>
          <p:nvSpPr>
            <p:cNvPr id="54"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55"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6" name="Group 5"/>
          <p:cNvGrpSpPr/>
          <p:nvPr/>
        </p:nvGrpSpPr>
        <p:grpSpPr>
          <a:xfrm>
            <a:off x="13805776" y="7500366"/>
            <a:ext cx="4482224" cy="2924761"/>
            <a:chOff x="0" y="-1"/>
            <a:chExt cx="6633534" cy="4478993"/>
          </a:xfrm>
        </p:grpSpPr>
        <p:sp>
          <p:nvSpPr>
            <p:cNvPr id="57"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58"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sp>
        <p:nvSpPr>
          <p:cNvPr id="14" name="Rectangle 13"/>
          <p:cNvSpPr/>
          <p:nvPr/>
        </p:nvSpPr>
        <p:spPr>
          <a:xfrm>
            <a:off x="4938230" y="7735492"/>
            <a:ext cx="3545067" cy="2308324"/>
          </a:xfrm>
          <a:prstGeom prst="rect">
            <a:avLst/>
          </a:prstGeom>
        </p:spPr>
        <p:txBody>
          <a:bodyPr wrap="square">
            <a:spAutoFit/>
          </a:bodyPr>
          <a:lstStyle/>
          <a:p>
            <a:pPr lvl="0" algn="just"/>
            <a:r>
              <a:rPr lang="nl-NL" sz="3600">
                <a:solidFill>
                  <a:prstClr val="black"/>
                </a:solidFill>
                <a:latin typeface="Times New Roman" panose="02020603050405020304" pitchFamily="18" charset="0"/>
                <a:ea typeface="Times New Roman" panose="02020603050405020304" pitchFamily="18" charset="0"/>
              </a:rPr>
              <a:t>Con người thải rác thải nhựa ra các sông, cuối, đại dương,...</a:t>
            </a:r>
            <a:endParaRPr lang="en-GB" sz="3600">
              <a:solidFill>
                <a:prstClr val="black"/>
              </a:solidFill>
            </a:endParaRPr>
          </a:p>
        </p:txBody>
      </p:sp>
      <p:sp>
        <p:nvSpPr>
          <p:cNvPr id="15" name="Rectangle 14"/>
          <p:cNvSpPr/>
          <p:nvPr/>
        </p:nvSpPr>
        <p:spPr>
          <a:xfrm>
            <a:off x="9187296" y="7523975"/>
            <a:ext cx="4279202" cy="2862322"/>
          </a:xfrm>
          <a:prstGeom prst="rect">
            <a:avLst/>
          </a:prstGeom>
        </p:spPr>
        <p:txBody>
          <a:bodyPr wrap="square">
            <a:spAutoFit/>
          </a:bodyPr>
          <a:lstStyle/>
          <a:p>
            <a:pPr marR="57150" lvl="0" algn="just">
              <a:buSzPts val="1400"/>
              <a:tabLst>
                <a:tab pos="57150" algn="l"/>
                <a:tab pos="152400" algn="l"/>
              </a:tabLst>
            </a:pPr>
            <a:r>
              <a:rPr lang="nl-NL"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người thải chất thải độc hại từ sinh hoạt, sản xuất công nghiệp,...ra nguồn nước tự nhiên.</a:t>
            </a:r>
            <a:endParaRPr lang="en-GB" sz="36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angle 20"/>
          <p:cNvSpPr/>
          <p:nvPr/>
        </p:nvSpPr>
        <p:spPr>
          <a:xfrm>
            <a:off x="14101259" y="7468565"/>
            <a:ext cx="3994834" cy="2862322"/>
          </a:xfrm>
          <a:prstGeom prst="rect">
            <a:avLst/>
          </a:prstGeom>
        </p:spPr>
        <p:txBody>
          <a:bodyPr wrap="square">
            <a:spAutoFit/>
          </a:bodyPr>
          <a:lstStyle/>
          <a:p>
            <a:pPr lvl="0" algn="just"/>
            <a:r>
              <a:rPr lang="nl-NL" sz="3600">
                <a:solidFill>
                  <a:prstClr val="black"/>
                </a:solidFill>
                <a:latin typeface="Times New Roman" panose="02020603050405020304" pitchFamily="18" charset="0"/>
                <a:ea typeface="Times New Roman" panose="02020603050405020304" pitchFamily="18" charset="0"/>
              </a:rPr>
              <a:t>Con người chặt phá rừng tự nhiên, đặc biệt là các khu rừng phòng hộ đầu nguồn.</a:t>
            </a:r>
            <a:endParaRPr lang="en-GB" sz="36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anim calcmode="lin" valueType="num">
                                      <p:cBhvr>
                                        <p:cTn id="25" dur="1000" fill="hold"/>
                                        <p:tgtEl>
                                          <p:spTgt spid="53"/>
                                        </p:tgtEl>
                                        <p:attrNameLst>
                                          <p:attrName>ppt_x</p:attrName>
                                        </p:attrNameLst>
                                      </p:cBhvr>
                                      <p:tavLst>
                                        <p:tav tm="0">
                                          <p:val>
                                            <p:strVal val="#ppt_x"/>
                                          </p:val>
                                        </p:tav>
                                        <p:tav tm="100000">
                                          <p:val>
                                            <p:strVal val="#ppt_x"/>
                                          </p:val>
                                        </p:tav>
                                      </p:tavLst>
                                    </p:anim>
                                    <p:anim calcmode="lin" valueType="num">
                                      <p:cBhvr>
                                        <p:cTn id="2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981" y="3192743"/>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41" y="8199541"/>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322" y="6590066"/>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8717" y="4801765"/>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5714993" y="5184440"/>
            <a:ext cx="3564083"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a:solidFill>
                  <a:prstClr val="black"/>
                </a:solidFill>
                <a:latin typeface="Times New Roman" pitchFamily="18" charset="0"/>
                <a:cs typeface="Times New Roman" pitchFamily="18" charset="0"/>
              </a:rPr>
              <a:t>B: </a:t>
            </a:r>
            <a:r>
              <a:rPr lang="vi-VN" sz="6000">
                <a:latin typeface="Times New Roman" panose="02020603050405020304" pitchFamily="18" charset="0"/>
                <a:cs typeface="Times New Roman" panose="02020603050405020304" pitchFamily="18" charset="0"/>
              </a:rPr>
              <a:t>3 phần</a:t>
            </a:r>
            <a:endParaRPr lang="en-US" sz="6000" dirty="0">
              <a:solidFill>
                <a:prstClr val="black"/>
              </a:solidFill>
              <a:latin typeface="Times New Roman" pitchFamily="18" charset="0"/>
              <a:cs typeface="Times New Roman" pitchFamily="18" charset="0"/>
            </a:endParaRPr>
          </a:p>
        </p:txBody>
      </p:sp>
      <p:sp>
        <p:nvSpPr>
          <p:cNvPr id="17" name="dapanb"/>
          <p:cNvSpPr txBox="1"/>
          <p:nvPr/>
        </p:nvSpPr>
        <p:spPr>
          <a:xfrm>
            <a:off x="5714996" y="3367508"/>
            <a:ext cx="3564081"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A</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2 phần</a:t>
            </a:r>
            <a:endParaRPr lang="en-US" sz="6000" dirty="0">
              <a:solidFill>
                <a:prstClr val="black"/>
              </a:solidFill>
              <a:latin typeface="Times New Roman" pitchFamily="18" charset="0"/>
              <a:cs typeface="Times New Roman" pitchFamily="18" charset="0"/>
            </a:endParaRPr>
          </a:p>
        </p:txBody>
      </p:sp>
      <p:sp>
        <p:nvSpPr>
          <p:cNvPr id="18" name="dapanc"/>
          <p:cNvSpPr txBox="1"/>
          <p:nvPr/>
        </p:nvSpPr>
        <p:spPr>
          <a:xfrm>
            <a:off x="5850079" y="6751156"/>
            <a:ext cx="3428999"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C</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4 phần</a:t>
            </a:r>
            <a:endParaRPr lang="en-US" sz="6000" dirty="0">
              <a:solidFill>
                <a:prstClr val="black"/>
              </a:solidFill>
              <a:latin typeface="Times New Roman" pitchFamily="18" charset="0"/>
              <a:cs typeface="Times New Roman" pitchFamily="18" charset="0"/>
            </a:endParaRPr>
          </a:p>
        </p:txBody>
      </p:sp>
      <p:sp>
        <p:nvSpPr>
          <p:cNvPr id="19" name="dapand"/>
          <p:cNvSpPr txBox="1"/>
          <p:nvPr/>
        </p:nvSpPr>
        <p:spPr>
          <a:xfrm>
            <a:off x="5850077" y="8199541"/>
            <a:ext cx="3428999"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D</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5 phần</a:t>
            </a:r>
            <a:endParaRPr lang="en-US" sz="6000" dirty="0">
              <a:solidFill>
                <a:prstClr val="black"/>
              </a:solidFill>
              <a:latin typeface="Times New Roman" pitchFamily="18" charset="0"/>
              <a:cs typeface="Times New Roman" pitchFamily="18" charset="0"/>
            </a:endParaRPr>
          </a:p>
        </p:txBody>
      </p:sp>
      <p:sp>
        <p:nvSpPr>
          <p:cNvPr id="22" name="cauhoi"/>
          <p:cNvSpPr/>
          <p:nvPr/>
        </p:nvSpPr>
        <p:spPr>
          <a:xfrm>
            <a:off x="4491689" y="364489"/>
            <a:ext cx="9029700" cy="2828254"/>
          </a:xfrm>
          <a:prstGeom prst="cloud">
            <a:avLst/>
          </a:prstGeom>
          <a:solidFill>
            <a:schemeClr val="accent3"/>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4019298" y="3144762"/>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4198716" y="8154545"/>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4219499" y="650997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5463239" y="615162"/>
            <a:ext cx="7086600" cy="1938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6000" b="1">
                <a:latin typeface="Times New Roman" panose="02020603050405020304" pitchFamily="18" charset="0"/>
                <a:cs typeface="Times New Roman" panose="02020603050405020304" pitchFamily="18" charset="0"/>
              </a:rPr>
              <a:t>Câu 2. Dàn ý của bài viết gồm mấy phần?</a:t>
            </a:r>
            <a:endParaRPr lang="en-GB" sz="60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52605" y="0"/>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39353" y="6923001"/>
            <a:ext cx="2350779" cy="2969181"/>
          </a:xfrm>
          <a:prstGeom prst="rect">
            <a:avLst/>
          </a:prstGeom>
        </p:spPr>
      </p:pic>
    </p:spTree>
    <p:extLst>
      <p:ext uri="{BB962C8B-B14F-4D97-AF65-F5344CB8AC3E}">
        <p14:creationId xmlns:p14="http://schemas.microsoft.com/office/powerpoint/2010/main" val="20468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09960" y="7519714"/>
            <a:ext cx="13452709" cy="2308324"/>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D</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Giới thiệu vấn đề thể hiện mối quan hệ giữa con người với tự nhiên, nêu sự cần thiết của việc bàn luận về vấn đề.</a:t>
            </a:r>
            <a:endParaRPr lang="en-GB" sz="4800">
              <a:latin typeface="Times New Roman" panose="02020603050405020304" pitchFamily="18" charset="0"/>
              <a:cs typeface="Times New Roman" panose="02020603050405020304" pitchFamily="18" charset="0"/>
            </a:endParaRPr>
          </a:p>
        </p:txBody>
      </p:sp>
      <p:sp>
        <p:nvSpPr>
          <p:cNvPr id="17" name="dapanb"/>
          <p:cNvSpPr txBox="1"/>
          <p:nvPr/>
        </p:nvSpPr>
        <p:spPr>
          <a:xfrm>
            <a:off x="2826864" y="4905045"/>
            <a:ext cx="13403736" cy="830997"/>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B</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Nêu sự cần thiết của việc bàn luận về vấn đề.</a:t>
            </a:r>
            <a:endParaRPr lang="en-GB" sz="4800">
              <a:latin typeface="Times New Roman" panose="02020603050405020304" pitchFamily="18" charset="0"/>
              <a:cs typeface="Times New Roman" panose="02020603050405020304" pitchFamily="18" charset="0"/>
            </a:endParaRPr>
          </a:p>
        </p:txBody>
      </p:sp>
      <p:sp>
        <p:nvSpPr>
          <p:cNvPr id="18" name="dapanc"/>
          <p:cNvSpPr txBox="1"/>
          <p:nvPr/>
        </p:nvSpPr>
        <p:spPr>
          <a:xfrm>
            <a:off x="2841879" y="5831255"/>
            <a:ext cx="13437694" cy="156966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C</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GB" sz="48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225215"/>
            <a:ext cx="13388569" cy="156966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A</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Giới thiệu vấn đề thể hiện mối quan hệ giữa con người với tự nhiên </a:t>
            </a:r>
            <a:endParaRPr lang="en-GB" sz="4800">
              <a:latin typeface="Times New Roman" panose="02020603050405020304" pitchFamily="18" charset="0"/>
              <a:cs typeface="Times New Roman" panose="02020603050405020304" pitchFamily="18" charset="0"/>
            </a:endParaRPr>
          </a:p>
        </p:txBody>
      </p:sp>
      <p:sp>
        <p:nvSpPr>
          <p:cNvPr id="22" name="cauhoi"/>
          <p:cNvSpPr/>
          <p:nvPr/>
        </p:nvSpPr>
        <p:spPr>
          <a:xfrm>
            <a:off x="914400" y="43533"/>
            <a:ext cx="14173200" cy="3149210"/>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1964590" y="511185"/>
            <a:ext cx="11658600" cy="2123658"/>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3. Phần mở bài của văn bản nghị luận về một vấn đề cần giải quyết (con người trong mối quan hệ với tự nhiên)</a:t>
            </a:r>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thực hiện nhiệm vụ gì?</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8036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981" y="3192743"/>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41" y="8199541"/>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322" y="6590066"/>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8717" y="4801765"/>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5680065" y="5255079"/>
            <a:ext cx="12150736"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a:solidFill>
                  <a:prstClr val="black"/>
                </a:solidFill>
                <a:latin typeface="Times New Roman" pitchFamily="18" charset="0"/>
                <a:cs typeface="Times New Roman" pitchFamily="18" charset="0"/>
              </a:rPr>
              <a:t>B: </a:t>
            </a:r>
            <a:r>
              <a:rPr lang="vi-VN" sz="44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US" sz="4200" dirty="0">
              <a:solidFill>
                <a:prstClr val="black"/>
              </a:solidFill>
              <a:latin typeface="Times New Roman" pitchFamily="18" charset="0"/>
              <a:cs typeface="Times New Roman" pitchFamily="18" charset="0"/>
            </a:endParaRPr>
          </a:p>
        </p:txBody>
      </p:sp>
      <p:sp>
        <p:nvSpPr>
          <p:cNvPr id="17" name="dapanb"/>
          <p:cNvSpPr txBox="1"/>
          <p:nvPr/>
        </p:nvSpPr>
        <p:spPr>
          <a:xfrm>
            <a:off x="5680067" y="3438147"/>
            <a:ext cx="12150733"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A</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endParaRPr lang="en-US" sz="4200" dirty="0">
              <a:solidFill>
                <a:prstClr val="black"/>
              </a:solidFill>
              <a:latin typeface="Times New Roman" pitchFamily="18" charset="0"/>
              <a:cs typeface="Times New Roman" pitchFamily="18" charset="0"/>
            </a:endParaRPr>
          </a:p>
        </p:txBody>
      </p:sp>
      <p:sp>
        <p:nvSpPr>
          <p:cNvPr id="18" name="dapanc"/>
          <p:cNvSpPr txBox="1"/>
          <p:nvPr/>
        </p:nvSpPr>
        <p:spPr>
          <a:xfrm>
            <a:off x="5680065" y="6980813"/>
            <a:ext cx="12150735"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C</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Nêu ý kiến trái chiều và phản bác</a:t>
            </a:r>
            <a:r>
              <a:rPr lang="vi-VN" sz="4400" smtClean="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5627154" y="8076611"/>
            <a:ext cx="12203645"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D</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Đề xuất giải pháp có tính khả thi để giải quyết vấn đề.</a:t>
            </a:r>
            <a:endParaRPr lang="en-US" sz="4200" dirty="0">
              <a:solidFill>
                <a:prstClr val="black"/>
              </a:solidFill>
              <a:latin typeface="Times New Roman" pitchFamily="18" charset="0"/>
              <a:cs typeface="Times New Roman" pitchFamily="18" charset="0"/>
            </a:endParaRPr>
          </a:p>
        </p:txBody>
      </p:sp>
      <p:sp>
        <p:nvSpPr>
          <p:cNvPr id="22" name="cauhoi"/>
          <p:cNvSpPr/>
          <p:nvPr/>
        </p:nvSpPr>
        <p:spPr>
          <a:xfrm>
            <a:off x="1676400" y="43532"/>
            <a:ext cx="14173200" cy="3189681"/>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4019298" y="3144762"/>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4198716" y="8154545"/>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4219499" y="650997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577580" y="584869"/>
            <a:ext cx="12215161" cy="1938992"/>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Câu 4. Ý nào </a:t>
            </a:r>
            <a:r>
              <a:rPr lang="vi-VN" sz="4000" b="1" i="1">
                <a:latin typeface="Times New Roman" panose="02020603050405020304" pitchFamily="18" charset="0"/>
                <a:cs typeface="Times New Roman" panose="02020603050405020304" pitchFamily="18" charset="0"/>
              </a:rPr>
              <a:t>không phải</a:t>
            </a:r>
            <a:r>
              <a:rPr lang="vi-VN" sz="4000" b="1">
                <a:latin typeface="Times New Roman" panose="02020603050405020304" pitchFamily="18" charset="0"/>
                <a:cs typeface="Times New Roman" panose="02020603050405020304" pitchFamily="18" charset="0"/>
              </a:rPr>
              <a:t> nhiệm vụ của phần thân bài của văn bản nghị luận về một vấn đề cần giải quyết (con người trong mối quan hệ với tự nhiên)?</a:t>
            </a:r>
            <a:endParaRPr lang="en-GB" sz="40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068" y="190107"/>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360" y="7172757"/>
            <a:ext cx="2350779" cy="2969181"/>
          </a:xfrm>
          <a:prstGeom prst="rect">
            <a:avLst/>
          </a:prstGeom>
        </p:spPr>
      </p:pic>
    </p:spTree>
    <p:extLst>
      <p:ext uri="{BB962C8B-B14F-4D97-AF65-F5344CB8AC3E}">
        <p14:creationId xmlns:p14="http://schemas.microsoft.com/office/powerpoint/2010/main" val="29987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2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69172" y="8509341"/>
            <a:ext cx="1345270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400" dirty="0">
                <a:solidFill>
                  <a:prstClr val="black"/>
                </a:solidFill>
                <a:latin typeface="Times New Roman" pitchFamily="18" charset="0"/>
                <a:cs typeface="Times New Roman" pitchFamily="18" charset="0"/>
              </a:rPr>
              <a:t>D</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17" name="dapanb"/>
          <p:cNvSpPr txBox="1"/>
          <p:nvPr/>
        </p:nvSpPr>
        <p:spPr>
          <a:xfrm>
            <a:off x="2869172" y="5050483"/>
            <a:ext cx="13361428"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B</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mặt tích cực  của mối quan hệ giữa con người với tự nhiên và lợi ích có thể thu được </a:t>
            </a:r>
            <a:endParaRPr lang="en-GB" sz="4400">
              <a:latin typeface="Times New Roman" panose="02020603050405020304" pitchFamily="18" charset="0"/>
              <a:cs typeface="Times New Roman" panose="02020603050405020304" pitchFamily="18" charset="0"/>
            </a:endParaRPr>
          </a:p>
        </p:txBody>
      </p:sp>
      <p:sp>
        <p:nvSpPr>
          <p:cNvPr id="18" name="dapanc"/>
          <p:cNvSpPr txBox="1"/>
          <p:nvPr/>
        </p:nvSpPr>
        <p:spPr>
          <a:xfrm>
            <a:off x="2881715" y="6741214"/>
            <a:ext cx="1340750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C</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mặt tiêu cực của mối quan hệ giữa con người với tự nhiên và hậu quả có thể gánh chịu</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383370"/>
            <a:ext cx="1338856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A</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bản chất của VĐNL; quan hệ giữa con người với tự nhiên thể hiện ở vấn đề </a:t>
            </a:r>
            <a:endParaRPr lang="en-GB" sz="4400">
              <a:latin typeface="Times New Roman" panose="02020603050405020304" pitchFamily="18" charset="0"/>
              <a:cs typeface="Times New Roman" panose="02020603050405020304" pitchFamily="18" charset="0"/>
            </a:endParaRPr>
          </a:p>
        </p:txBody>
      </p:sp>
      <p:sp>
        <p:nvSpPr>
          <p:cNvPr id="22" name="cauhoi"/>
          <p:cNvSpPr/>
          <p:nvPr/>
        </p:nvSpPr>
        <p:spPr>
          <a:xfrm>
            <a:off x="914400" y="43533"/>
            <a:ext cx="14173200" cy="3149210"/>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300514" y="386459"/>
            <a:ext cx="11658600" cy="2800767"/>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5. Phần kết bài của văn bản văn bản nghị luận về một vấn đề cần giải quyết (con người trong mối quan hệ với tự nhiên) thực hiện nhiệm vụ gì?</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7153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252866">
            <a:off x="-1681972" y="-390848"/>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3" name="Freeform 13"/>
          <p:cNvSpPr/>
          <p:nvPr/>
        </p:nvSpPr>
        <p:spPr>
          <a:xfrm rot="400768" flipH="1">
            <a:off x="15231734" y="-160457"/>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7">
              <a:extLst>
                <a:ext uri="{96DAC541-7B7A-43D3-8B79-37D633B846F1}">
                  <asvg:svgBlip xmlns="" xmlns:asvg="http://schemas.microsoft.com/office/drawing/2016/SVG/main"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
        <p:nvSpPr>
          <p:cNvPr id="45" name="Rectangle 44"/>
          <p:cNvSpPr/>
          <p:nvPr/>
        </p:nvSpPr>
        <p:spPr>
          <a:xfrm>
            <a:off x="3022015" y="438202"/>
            <a:ext cx="12077698" cy="1446550"/>
          </a:xfrm>
          <a:prstGeom prst="rect">
            <a:avLst/>
          </a:prstGeom>
        </p:spPr>
        <p:txBody>
          <a:bodyPr wrap="square">
            <a:spAutoFit/>
          </a:bodyPr>
          <a:lstStyle/>
          <a:p>
            <a:pPr algn="ctr">
              <a:spcAft>
                <a:spcPts val="0"/>
              </a:spcAft>
              <a:tabLst>
                <a:tab pos="1386840" algn="l"/>
              </a:tabLst>
            </a:pPr>
            <a:r>
              <a:rPr lang="vi-VN" sz="8800" b="1">
                <a:effectLst>
                  <a:reflection blurRad="6350" stA="50000" endA="300" endPos="50000" dist="29997" dir="5400000" sy="-100000" algn="bl" rotWithShape="0"/>
                </a:effectLst>
                <a:latin typeface="Times New Roman" panose="02020603050405020304" pitchFamily="18" charset="0"/>
                <a:ea typeface="MS Mincho"/>
                <a:cs typeface="Times New Roman" panose="02020603050405020304" pitchFamily="18" charset="0"/>
              </a:rPr>
              <a:t>BẢNG </a:t>
            </a:r>
            <a:r>
              <a:rPr lang="vi-VN" sz="8800" b="1" smtClean="0">
                <a:effectLst>
                  <a:reflection blurRad="6350" stA="50000" endA="300" endPos="50000" dist="29997" dir="5400000" sy="-100000" algn="bl" rotWithShape="0"/>
                </a:effectLst>
                <a:latin typeface="Times New Roman" panose="02020603050405020304" pitchFamily="18" charset="0"/>
                <a:ea typeface="MS Mincho"/>
                <a:cs typeface="Times New Roman" panose="02020603050405020304" pitchFamily="18" charset="0"/>
              </a:rPr>
              <a:t>KIỂM</a:t>
            </a:r>
            <a:endParaRPr lang="en-GB" sz="8800">
              <a:effectLst>
                <a:reflection blurRad="6350" stA="50000" endA="300" endPos="50000" dist="29997" dir="5400000" sy="-10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89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graphicFrame>
        <p:nvGraphicFramePr>
          <p:cNvPr id="21" name="Table 20"/>
          <p:cNvGraphicFramePr>
            <a:graphicFrameLocks noGrp="1"/>
          </p:cNvGraphicFramePr>
          <p:nvPr>
            <p:extLst>
              <p:ext uri="{D42A27DB-BD31-4B8C-83A1-F6EECF244321}">
                <p14:modId xmlns:p14="http://schemas.microsoft.com/office/powerpoint/2010/main" val="1873501909"/>
              </p:ext>
            </p:extLst>
          </p:nvPr>
        </p:nvGraphicFramePr>
        <p:xfrm>
          <a:off x="355600" y="373101"/>
          <a:ext cx="17526000" cy="9509760"/>
        </p:xfrm>
        <a:graphic>
          <a:graphicData uri="http://schemas.openxmlformats.org/drawingml/2006/table">
            <a:tbl>
              <a:tblPr firstRow="1" firstCol="1" bandRow="1">
                <a:effectLst>
                  <a:outerShdw blurRad="50800" dist="38100" algn="l" rotWithShape="0">
                    <a:prstClr val="black">
                      <a:alpha val="40000"/>
                    </a:prstClr>
                  </a:outerShdw>
                </a:effectLst>
              </a:tblPr>
              <a:tblGrid>
                <a:gridCol w="1524001">
                  <a:extLst>
                    <a:ext uri="{9D8B030D-6E8A-4147-A177-3AD203B41FA5}">
                      <a16:colId xmlns:a16="http://schemas.microsoft.com/office/drawing/2014/main" val="20000"/>
                    </a:ext>
                  </a:extLst>
                </a:gridCol>
                <a:gridCol w="14173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066799">
                  <a:extLst>
                    <a:ext uri="{9D8B030D-6E8A-4147-A177-3AD203B41FA5}">
                      <a16:colId xmlns:a16="http://schemas.microsoft.com/office/drawing/2014/main" val="20003"/>
                    </a:ext>
                  </a:extLst>
                </a:gridCol>
              </a:tblGrid>
              <a:tr h="323283">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Phương diện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Nội dung kiểm tra</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Đạt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Chưa đạt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3283">
                <a:tc rowSpan="2">
                  <a:txBody>
                    <a:bodyPr/>
                    <a:lstStyle/>
                    <a:p>
                      <a:pPr>
                        <a:lnSpc>
                          <a:spcPct val="130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Mở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Giới thiệu vấn đề thể hiện mối quan hệ giữa con người với tự nhiên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3283">
                <a:tc vMerge="1">
                  <a:txBody>
                    <a:bodyPr/>
                    <a:lstStyle/>
                    <a:p>
                      <a:endParaRPr lang="en-GB"/>
                    </a:p>
                  </a:txBody>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Nêu sự cần thiết của việc bàn luận về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8208">
                <a:tc rowSpan="3">
                  <a:txBody>
                    <a:bodyPr/>
                    <a:lstStyle/>
                    <a:p>
                      <a:pP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Thân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685" indent="-19685" algn="just">
                        <a:lnSpc>
                          <a:spcPct val="130000"/>
                        </a:lnSpc>
                        <a:spcAft>
                          <a:spcPts val="0"/>
                        </a:spcAft>
                      </a:pPr>
                      <a:r>
                        <a:rPr lang="en-US" sz="3200" kern="1200">
                          <a:effectLst/>
                          <a:latin typeface="Times New Roman" panose="02020603050405020304" pitchFamily="18" charset="0"/>
                          <a:ea typeface="Calibri" panose="020F0502020204030204" pitchFamily="34" charset="0"/>
                          <a:cs typeface="Times New Roman" panose="02020603050405020304" pitchFamily="18" charset="0"/>
                        </a:rPr>
                        <a:t>Triển khai các luận điểm thể hiện quan điểm của người viết xét trên từng khía cạnh của vấn đề; sử dụng kết hợp giữa lí lẽ và bằng chứng để làm sáng tỏ các luận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3283">
                <a:tc vMerge="1">
                  <a:txBody>
                    <a:bodyPr/>
                    <a:lstStyle/>
                    <a:p>
                      <a:endParaRPr lang="en-GB"/>
                    </a:p>
                  </a:txBody>
                  <a:tcPr/>
                </a:tc>
                <a:tc>
                  <a:txBody>
                    <a:bodyPr/>
                    <a:lstStyle/>
                    <a:p>
                      <a:pPr marL="457200" algn="just">
                        <a:lnSpc>
                          <a:spcPct val="13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Nêu ý kiến trái chiều và phản bác.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283">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Đề xuất giải pháp có tính khả thi để giải quyết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4925">
                <a:tc>
                  <a:txBody>
                    <a:bodyPr/>
                    <a:lstStyle/>
                    <a:p>
                      <a:pP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K</a:t>
                      </a:r>
                      <a:r>
                        <a:rPr lang="vi-VN" sz="3200" b="1">
                          <a:effectLst/>
                          <a:latin typeface="Times New Roman" panose="02020603050405020304" pitchFamily="18" charset="0"/>
                          <a:ea typeface="MS Mincho"/>
                          <a:cs typeface="Times New Roman" panose="02020603050405020304" pitchFamily="18" charset="0"/>
                        </a:rPr>
                        <a:t>ết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Khẳng định tầm quan trọng của việc nhận thức đúng và giải quyết hiệu quả vấn đề nêu ra.</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4925">
                <a:tc rowSpan="4">
                  <a:txBody>
                    <a:bodyPr/>
                    <a:lstStyle/>
                    <a:p>
                      <a:pPr>
                        <a:lnSpc>
                          <a:spcPct val="130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it-IT" sz="3200">
                          <a:effectLst/>
                          <a:latin typeface="Times New Roman" panose="02020603050405020304" pitchFamily="18" charset="0"/>
                          <a:ea typeface="Calibri" panose="020F0502020204030204" pitchFamily="34" charset="0"/>
                          <a:cs typeface="Times New Roman" panose="02020603050405020304" pitchFamily="18" charset="0"/>
                        </a:rPr>
                        <a:t>Đảm bảo bố cục ba phần (mở bài, thân bài, kết bài); mỗi luận điểm ở Thân bài viết thành một đoạn văn.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3283">
                <a:tc vMerge="1">
                  <a:txBody>
                    <a:bodyPr/>
                    <a:lstStyle/>
                    <a:p>
                      <a:endParaRPr lang="en-GB"/>
                    </a:p>
                  </a:txBody>
                  <a:tcPr/>
                </a:tc>
                <a:tc>
                  <a:txBody>
                    <a:bodyPr/>
                    <a:lstStyle/>
                    <a:p>
                      <a:pPr algn="just">
                        <a:lnSpc>
                          <a:spcPct val="130000"/>
                        </a:lnSpc>
                        <a:spcAft>
                          <a:spcPts val="0"/>
                        </a:spcAft>
                      </a:pPr>
                      <a:r>
                        <a:rPr lang="vi-VN" sz="3200">
                          <a:effectLst/>
                          <a:latin typeface="Times New Roman" panose="02020603050405020304" pitchFamily="18" charset="0"/>
                          <a:ea typeface="MS Mincho"/>
                          <a:cs typeface="Times New Roman" panose="02020603050405020304" pitchFamily="18" charset="0"/>
                        </a:rPr>
                        <a:t>Phối hợp các thao tác lập luận:</a:t>
                      </a:r>
                      <a:r>
                        <a:rPr lang="it-IT" sz="3200">
                          <a:effectLst/>
                          <a:latin typeface="Times New Roman" panose="02020603050405020304" pitchFamily="18" charset="0"/>
                          <a:ea typeface="Calibri" panose="020F0502020204030204" pitchFamily="34" charset="0"/>
                          <a:cs typeface="Times New Roman" panose="02020603050405020304" pitchFamily="18" charset="0"/>
                        </a:rPr>
                        <a:t> phân tích, chứng minh, bác bỏ,...</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4925">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Sử dụng từ ngữ liên kết để đảm bảo liên kết các câu trong đoạn và các đoạn trong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283">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Đảm bảo quy tắc chính tả, diễn đạt (dùng từ, đặt câu,...)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6751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5748062" y="6003115"/>
            <a:ext cx="7402151" cy="2462213"/>
          </a:xfrm>
          <a:prstGeom prst="rect">
            <a:avLst/>
          </a:prstGeom>
        </p:spPr>
        <p:txBody>
          <a:bodyPr wrap="square" lIns="0" tIns="0" rIns="0" bIns="0" rtlCol="0" anchor="t">
            <a:spAutoFit/>
          </a:bodyPr>
          <a:lstStyle/>
          <a:p>
            <a:pPr algn="ctr"/>
            <a:r>
              <a:rPr lang="vi-VN" sz="80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HOẠT ĐỘNG </a:t>
            </a:r>
            <a:r>
              <a:rPr lang="vi-VN" sz="80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3</a:t>
            </a:r>
          </a:p>
          <a:p>
            <a:pPr algn="ctr"/>
            <a:r>
              <a:rPr lang="vi-VN" sz="80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vi-VN" sz="80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LUYỆN TẬP</a:t>
            </a:r>
            <a:endParaRPr lang="en-US" sz="8000">
              <a:solidFill>
                <a:srgbClr val="945657"/>
              </a:solidFill>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8427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Đề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754629"/>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693902" y="4150846"/>
            <a:ext cx="8900195" cy="3693319"/>
          </a:xfrm>
          <a:prstGeom prst="rect">
            <a:avLst/>
          </a:prstGeom>
        </p:spPr>
        <p:txBody>
          <a:bodyPr lIns="0" tIns="0" rIns="0" bIns="0" rtlCol="0" anchor="t">
            <a:spAutoFit/>
          </a:bodyPr>
          <a:lstStyle/>
          <a:p>
            <a:pPr algn="ctr"/>
            <a:r>
              <a:rPr lang="en-US" sz="6000" smtClean="0">
                <a:latin typeface="Times New Roman" panose="02020603050405020304" pitchFamily="18" charset="0"/>
                <a:cs typeface="Times New Roman" panose="02020603050405020304" pitchFamily="18" charset="0"/>
              </a:rPr>
              <a:t>Viết </a:t>
            </a:r>
            <a:r>
              <a:rPr lang="en-US" sz="6000">
                <a:latin typeface="Times New Roman" panose="02020603050405020304" pitchFamily="18" charset="0"/>
                <a:cs typeface="Times New Roman" panose="02020603050405020304" pitchFamily="18" charset="0"/>
              </a:rPr>
              <a:t>bài văn bản nghị luận về tình trạng thiếu nguồn nước sạch trong cuộc sống của con người hiện nay</a:t>
            </a:r>
            <a:endParaRPr lang="en-US" sz="60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3867634" y="6117673"/>
            <a:ext cx="10006362" cy="2462213"/>
          </a:xfrm>
          <a:prstGeom prst="rect">
            <a:avLst/>
          </a:prstGeom>
        </p:spPr>
        <p:txBody>
          <a:bodyPr wrap="square" lIns="0" tIns="0" rIns="0" bIns="0" rtlCol="0" anchor="t">
            <a:prstTxWarp prst="textStop">
              <a:avLst/>
            </a:prstTxWarp>
            <a:spAutoFit/>
          </a:bodyPr>
          <a:lstStyle/>
          <a:p>
            <a:pPr algn="ctr"/>
            <a:r>
              <a:rPr lang="vi-VN" sz="8000" b="1" smtClean="0">
                <a:latin typeface="Times New Roman" panose="02020603050405020304" pitchFamily="18" charset="0"/>
                <a:cs typeface="Times New Roman" panose="02020603050405020304" pitchFamily="18" charset="0"/>
              </a:rPr>
              <a:t>Rubric </a:t>
            </a:r>
            <a:r>
              <a:rPr lang="vi-VN" sz="8000" b="1">
                <a:latin typeface="Times New Roman" panose="02020603050405020304" pitchFamily="18" charset="0"/>
                <a:cs typeface="Times New Roman" panose="02020603050405020304" pitchFamily="18" charset="0"/>
              </a:rPr>
              <a:t>đánh giá sản phẩm thuyết </a:t>
            </a:r>
            <a:r>
              <a:rPr lang="vi-VN" sz="8000" b="1" smtClean="0">
                <a:latin typeface="Times New Roman" panose="02020603050405020304" pitchFamily="18" charset="0"/>
                <a:cs typeface="Times New Roman" panose="02020603050405020304" pitchFamily="18" charset="0"/>
              </a:rPr>
              <a:t>trình</a:t>
            </a:r>
            <a:endParaRPr lang="en-US" sz="8000">
              <a:solidFill>
                <a:srgbClr val="945657"/>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2020190" y="1776948"/>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36999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graphicFrame>
        <p:nvGraphicFramePr>
          <p:cNvPr id="4" name="Table 3"/>
          <p:cNvGraphicFramePr>
            <a:graphicFrameLocks noGrp="1"/>
          </p:cNvGraphicFramePr>
          <p:nvPr>
            <p:extLst>
              <p:ext uri="{D42A27DB-BD31-4B8C-83A1-F6EECF244321}">
                <p14:modId xmlns:p14="http://schemas.microsoft.com/office/powerpoint/2010/main" val="184962390"/>
              </p:ext>
            </p:extLst>
          </p:nvPr>
        </p:nvGraphicFramePr>
        <p:xfrm>
          <a:off x="279400" y="495021"/>
          <a:ext cx="17678399" cy="9265920"/>
        </p:xfrm>
        <a:graphic>
          <a:graphicData uri="http://schemas.openxmlformats.org/drawingml/2006/table">
            <a:tbl>
              <a:tblPr bandRow="1">
                <a:effectLst>
                  <a:outerShdw blurRad="50800" dist="38100" algn="l" rotWithShape="0">
                    <a:prstClr val="black">
                      <a:alpha val="40000"/>
                    </a:prstClr>
                  </a:outerShdw>
                </a:effectLst>
              </a:tblPr>
              <a:tblGrid>
                <a:gridCol w="2285999">
                  <a:extLst>
                    <a:ext uri="{9D8B030D-6E8A-4147-A177-3AD203B41FA5}">
                      <a16:colId xmlns:a16="http://schemas.microsoft.com/office/drawing/2014/main" val="20000"/>
                    </a:ext>
                  </a:extLst>
                </a:gridCol>
                <a:gridCol w="3911601">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gridCol w="6908799">
                  <a:extLst>
                    <a:ext uri="{9D8B030D-6E8A-4147-A177-3AD203B41FA5}">
                      <a16:colId xmlns:a16="http://schemas.microsoft.com/office/drawing/2014/main" val="20003"/>
                    </a:ext>
                  </a:extLst>
                </a:gridCol>
              </a:tblGrid>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 TỐT</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Hình thức</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(2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0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cẩu thả;</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Sai nhiều lỗi chính tả</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1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tương đối cẩn thận;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Không có lỗi chính tả</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2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cẩn thận;</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Không có lỗi chính tả;</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Có sự sáng tạo</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Nội dung</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(6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1 - 3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Dàn ý sơ sài</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4 – 5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imes New Roman" panose="02020603050405020304" pitchFamily="18" charset="0"/>
                          <a:cs typeface="Times New Roman" panose="02020603050405020304" pitchFamily="18" charset="0"/>
                        </a:rPr>
                        <a:t>Dàn ý trình bày tương đối chi tiết, rõ ràng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6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imes New Roman" panose="02020603050405020304" pitchFamily="18" charset="0"/>
                          <a:cs typeface="Times New Roman" panose="02020603050405020304" pitchFamily="18" charset="0"/>
                        </a:rPr>
                        <a:t>Dàn ý trình bày chi tiết, rõ ràng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Thuyết trình</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(2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0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Lời nói còn ấp úng, chưa đủ âm lượng nghe, chưa tự tin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1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Lời nói tương đối rõ ràng, âm lượng đủ nghe nhưng chưa tự tin</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2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Lời nói rõ ràng, âm lượng đủ nghe.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Phong thái tự tin, có tương tác với người nghe.</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gridSpan="3">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317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1752601" y="5086722"/>
            <a:ext cx="14607466"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1939306" y="5976015"/>
            <a:ext cx="13411200" cy="2462213"/>
          </a:xfrm>
          <a:prstGeom prst="rect">
            <a:avLst/>
          </a:prstGeom>
        </p:spPr>
        <p:txBody>
          <a:bodyPr wrap="square" lIns="0" tIns="0" rIns="0" bIns="0" rtlCol="0" anchor="t">
            <a:spAutoFit/>
          </a:bodyPr>
          <a:lstStyle/>
          <a:p>
            <a:pPr algn="ctr"/>
            <a:r>
              <a:rPr lang="nl-NL"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nl-NL"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2</a:t>
            </a:r>
            <a:endParaRPr lang="vi-VN"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nl-NL"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nl-NL"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HÌNH THÀNH KIẾN THỨC</a:t>
            </a:r>
            <a:endParaRPr lang="en-US"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92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2795816" y="5349496"/>
            <a:ext cx="11896763" cy="3693319"/>
          </a:xfrm>
          <a:prstGeom prst="rect">
            <a:avLst/>
          </a:prstGeom>
        </p:spPr>
        <p:txBody>
          <a:bodyPr wrap="square" lIns="0" tIns="0" rIns="0" bIns="0" rtlCol="0" anchor="t">
            <a:spAutoFit/>
          </a:bodyPr>
          <a:lstStyle/>
          <a:p>
            <a:pPr algn="ctr"/>
            <a:r>
              <a:rPr lang="vi-VN" sz="8000" b="1" smtClean="0">
                <a:latin typeface="Times New Roman" panose="02020603050405020304" pitchFamily="18" charset="0"/>
                <a:cs typeface="Times New Roman" panose="02020603050405020304" pitchFamily="18" charset="0"/>
              </a:rPr>
              <a:t>Rubric </a:t>
            </a:r>
            <a:r>
              <a:rPr lang="vi-VN" sz="8000" b="1">
                <a:latin typeface="Times New Roman" panose="02020603050405020304" pitchFamily="18" charset="0"/>
                <a:cs typeface="Times New Roman" panose="02020603050405020304" pitchFamily="18" charset="0"/>
              </a:rPr>
              <a:t>đánh giá bài văn nghị luận về một vấn đề cần giải </a:t>
            </a:r>
            <a:r>
              <a:rPr lang="vi-VN" sz="8000" b="1" smtClean="0">
                <a:latin typeface="Times New Roman" panose="02020603050405020304" pitchFamily="18" charset="0"/>
                <a:cs typeface="Times New Roman" panose="02020603050405020304" pitchFamily="18" charset="0"/>
              </a:rPr>
              <a:t>quyết</a:t>
            </a:r>
            <a:endParaRPr lang="en-GB" sz="8000">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2309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aphicFrame>
        <p:nvGraphicFramePr>
          <p:cNvPr id="8" name="Table 7"/>
          <p:cNvGraphicFramePr>
            <a:graphicFrameLocks noGrp="1"/>
          </p:cNvGraphicFramePr>
          <p:nvPr>
            <p:extLst>
              <p:ext uri="{D42A27DB-BD31-4B8C-83A1-F6EECF244321}">
                <p14:modId xmlns:p14="http://schemas.microsoft.com/office/powerpoint/2010/main" val="2332354037"/>
              </p:ext>
            </p:extLst>
          </p:nvPr>
        </p:nvGraphicFramePr>
        <p:xfrm>
          <a:off x="241300" y="658972"/>
          <a:ext cx="17754600" cy="9051907"/>
        </p:xfrm>
        <a:graphic>
          <a:graphicData uri="http://schemas.openxmlformats.org/drawingml/2006/table">
            <a:tbl>
              <a:tblPr bandRow="1">
                <a:effectLst>
                  <a:outerShdw blurRad="50800" dist="38100" algn="l" rotWithShape="0">
                    <a:prstClr val="black">
                      <a:alpha val="40000"/>
                    </a:prstClr>
                  </a:outerShdw>
                </a:effectLst>
              </a:tblPr>
              <a:tblGrid>
                <a:gridCol w="23622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gridCol w="4419600">
                  <a:extLst>
                    <a:ext uri="{9D8B030D-6E8A-4147-A177-3AD203B41FA5}">
                      <a16:colId xmlns:a16="http://schemas.microsoft.com/office/drawing/2014/main" val="20002"/>
                    </a:ext>
                  </a:extLst>
                </a:gridCol>
                <a:gridCol w="6172200">
                  <a:extLst>
                    <a:ext uri="{9D8B030D-6E8A-4147-A177-3AD203B41FA5}">
                      <a16:colId xmlns:a16="http://schemas.microsoft.com/office/drawing/2014/main" val="20003"/>
                    </a:ext>
                  </a:extLst>
                </a:gridCol>
              </a:tblGrid>
              <a:tr h="1546908">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BÀI LÀM TỐT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extLst>
                  <a:ext uri="{0D108BD9-81ED-4DB2-BD59-A6C34878D82A}">
                    <a16:rowId xmlns:a16="http://schemas.microsoft.com/office/drawing/2014/main" val="10000"/>
                  </a:ext>
                </a:extLst>
              </a:tr>
              <a:tr h="3818395">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chưa đảm bảo cấu trúc, các ý mơ hồ, chưa thuyết phục. Trình bày chưa mạch lạc. Mắc nhiều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các ý chính chưa làm rõ yêu cầu. Trình bày tương đối mạch lạc. Mắc ít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trình bày mạch lạc, sắp xếp các ý theo trình tự phù hợp. Có sự kết hợp các phương thức biểu đạt phù hợp. Không mắc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1546908">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sơ sài mới dừng lại ở mức độ biết và nhận diện.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và làm rõ được một phần yêu cầu.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đầy đủ và làm rõ được yêu cầu. Có sự sáng tạo.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773454">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r h="773454">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gridSpan="3">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00062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3006106" y="5936374"/>
            <a:ext cx="11277600" cy="2492990"/>
          </a:xfrm>
          <a:prstGeom prst="rect">
            <a:avLst/>
          </a:prstGeom>
        </p:spPr>
        <p:txBody>
          <a:bodyPr wrap="square" lIns="0" tIns="0" rIns="0" bIns="0" rtlCol="0" anchor="t">
            <a:spAutoFit/>
          </a:bodyPr>
          <a:lstStyle/>
          <a:p>
            <a:pPr algn="ctr"/>
            <a:r>
              <a:rPr lang="vi-VN" sz="5400" b="1" smtClean="0">
                <a:latin typeface="Times New Roman" panose="02020603050405020304" pitchFamily="18" charset="0"/>
                <a:cs typeface="Times New Roman" panose="02020603050405020304" pitchFamily="18" charset="0"/>
              </a:rPr>
              <a:t>Tìm </a:t>
            </a:r>
            <a:r>
              <a:rPr lang="vi-VN" sz="5400" b="1">
                <a:latin typeface="Times New Roman" panose="02020603050405020304" pitchFamily="18" charset="0"/>
                <a:cs typeface="Times New Roman" panose="02020603050405020304" pitchFamily="18" charset="0"/>
              </a:rPr>
              <a:t>ý và lập dàn ý – Nghị luận về </a:t>
            </a:r>
            <a:r>
              <a:rPr lang="en-US" sz="5400" b="1">
                <a:latin typeface="Times New Roman" panose="02020603050405020304" pitchFamily="18" charset="0"/>
                <a:cs typeface="Times New Roman" panose="02020603050405020304" pitchFamily="18" charset="0"/>
              </a:rPr>
              <a:t>tình trạng thiếu nguồn nước sạch trong cuộc sống của con người hiện nay.</a:t>
            </a:r>
            <a:r>
              <a:rPr lang="vi-VN" sz="5400" b="1" i="1">
                <a:latin typeface="Times New Roman" panose="02020603050405020304" pitchFamily="18" charset="0"/>
                <a:cs typeface="Times New Roman" panose="02020603050405020304" pitchFamily="18" charset="0"/>
              </a:rPr>
              <a:t>                                                  </a:t>
            </a:r>
            <a:endParaRPr lang="en-GB" sz="5400">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60685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7804" y="2372510"/>
            <a:ext cx="9238004" cy="7647790"/>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9439928" y="2406051"/>
            <a:ext cx="8695672" cy="7614249"/>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32" name="TextBox 32"/>
          <p:cNvSpPr txBox="1"/>
          <p:nvPr/>
        </p:nvSpPr>
        <p:spPr>
          <a:xfrm>
            <a:off x="7240927" y="723900"/>
            <a:ext cx="3345306" cy="1354217"/>
          </a:xfrm>
          <a:prstGeom prst="rect">
            <a:avLst/>
          </a:prstGeom>
        </p:spPr>
        <p:txBody>
          <a:bodyPr lIns="0" tIns="0" rIns="0" bIns="0" rtlCol="0" anchor="t">
            <a:spAutoFit/>
          </a:bodyPr>
          <a:lstStyle/>
          <a:p>
            <a:pPr algn="ctr"/>
            <a:r>
              <a:rPr lang="en-US" sz="8800" b="1" i="1">
                <a:latin typeface="Times New Roman" panose="02020603050405020304" pitchFamily="18" charset="0"/>
                <a:cs typeface="Times New Roman" panose="02020603050405020304" pitchFamily="18" charset="0"/>
              </a:rPr>
              <a:t>Tìm ý</a:t>
            </a:r>
            <a:endParaRPr lang="en-US" sz="8800" b="1">
              <a:solidFill>
                <a:srgbClr val="945657"/>
              </a:solidFill>
              <a:latin typeface="Times New Roman" panose="02020603050405020304" pitchFamily="18" charset="0"/>
              <a:cs typeface="Times New Roman" panose="02020603050405020304" pitchFamily="18" charset="0"/>
            </a:endParaRPr>
          </a:p>
        </p:txBody>
      </p:sp>
      <p:sp>
        <p:nvSpPr>
          <p:cNvPr id="34" name="TextBox 3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1</a:t>
            </a:r>
          </a:p>
        </p:txBody>
      </p:sp>
      <p:sp>
        <p:nvSpPr>
          <p:cNvPr id="22" name="Rectangle 21"/>
          <p:cNvSpPr/>
          <p:nvPr/>
        </p:nvSpPr>
        <p:spPr>
          <a:xfrm>
            <a:off x="670484" y="2683784"/>
            <a:ext cx="7521421" cy="1754326"/>
          </a:xfrm>
          <a:prstGeom prst="rect">
            <a:avLst/>
          </a:prstGeom>
        </p:spPr>
        <p:txBody>
          <a:bodyPr wrap="square">
            <a:spAutoFit/>
          </a:bodyPr>
          <a:lstStyle/>
          <a:p>
            <a:pPr algn="ctr">
              <a:spcAft>
                <a:spcPts val="0"/>
              </a:spcAft>
            </a:pPr>
            <a:r>
              <a:rPr lang="vi-VN"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vi-VN" sz="54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Vấn đề cần được giải quyết trong đề bài là gì?</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1287304" y="5143500"/>
            <a:ext cx="6463853" cy="3785652"/>
          </a:xfrm>
          <a:prstGeom prst="rect">
            <a:avLst/>
          </a:prstGeom>
        </p:spPr>
        <p:txBody>
          <a:bodyPr wrap="square">
            <a:spAutoFit/>
          </a:bodyPr>
          <a:lstStyle/>
          <a:p>
            <a:pPr algn="ctr">
              <a:spcAft>
                <a:spcPts val="0"/>
              </a:spcAft>
            </a:pPr>
            <a:r>
              <a:rPr lang="vi-VN" sz="4800" b="1" kern="1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Trả </a:t>
            </a:r>
            <a:r>
              <a:rPr lang="vi-VN" sz="4800" b="1" kern="1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lời</a:t>
            </a:r>
          </a:p>
          <a:p>
            <a:pPr algn="just">
              <a:spcAft>
                <a:spcPts val="0"/>
              </a:spcAft>
            </a:pPr>
            <a:r>
              <a:rPr lang="vi-VN" sz="4800" kern="100" smtClean="0">
                <a:latin typeface="Times New Roman" panose="02020603050405020304" pitchFamily="18" charset="0"/>
                <a:ea typeface="Times New Roman" panose="02020603050405020304" pitchFamily="18" charset="0"/>
              </a:rPr>
              <a:t> </a:t>
            </a:r>
            <a:r>
              <a:rPr lang="vi-VN" sz="4800" kern="100">
                <a:latin typeface="Times New Roman" panose="02020603050405020304" pitchFamily="18" charset="0"/>
                <a:ea typeface="Times New Roman" panose="02020603050405020304" pitchFamily="18" charset="0"/>
              </a:rPr>
              <a:t>Cần làm rõ tình trạng thiếu nguồn nước sạch trong cuộc sống của con người hiện nay.</a:t>
            </a:r>
            <a:endParaRPr lang="en-GB" sz="480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10123359" y="2765078"/>
            <a:ext cx="7135941" cy="1569660"/>
          </a:xfrm>
          <a:prstGeom prst="rect">
            <a:avLst/>
          </a:prstGeom>
        </p:spPr>
        <p:txBody>
          <a:bodyPr wrap="square">
            <a:spAutoFit/>
          </a:bodyPr>
          <a:lstStyle/>
          <a:p>
            <a:pPr algn="ctr">
              <a:spcAft>
                <a:spcPts val="0"/>
              </a:spcAft>
            </a:pPr>
            <a:r>
              <a:rPr lang="vi-VN"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vi-VN" sz="4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kiến cá nhân về vấn đề nghị luận như thế nào?</a:t>
            </a:r>
            <a:endParaRPr lang="en-GB"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9645307" y="4484168"/>
            <a:ext cx="8047288" cy="4832092"/>
          </a:xfrm>
          <a:prstGeom prst="rect">
            <a:avLst/>
          </a:prstGeom>
        </p:spPr>
        <p:txBody>
          <a:bodyPr wrap="square">
            <a:spAutoFit/>
          </a:bodyPr>
          <a:lstStyle/>
          <a:p>
            <a:pPr algn="ctr">
              <a:spcAft>
                <a:spcPts val="0"/>
              </a:spcAft>
            </a:pPr>
            <a:r>
              <a:rPr lang="vi-VN" sz="4400" b="1" kern="1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Trả </a:t>
            </a:r>
            <a:r>
              <a:rPr lang="vi-VN" sz="4400" b="1" kern="1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lời</a:t>
            </a:r>
          </a:p>
          <a:p>
            <a:pPr algn="just">
              <a:spcAft>
                <a:spcPts val="0"/>
              </a:spcAft>
            </a:pPr>
            <a:r>
              <a:rPr lang="vi-VN" sz="4400" kern="100" smtClean="0">
                <a:latin typeface="Times New Roman" panose="02020603050405020304" pitchFamily="18" charset="0"/>
                <a:ea typeface="Times New Roman" panose="02020603050405020304" pitchFamily="18" charset="0"/>
              </a:rPr>
              <a:t> </a:t>
            </a:r>
            <a:r>
              <a:rPr lang="vi-VN" sz="4400" kern="100">
                <a:latin typeface="Times New Roman" panose="02020603050405020304" pitchFamily="18" charset="0"/>
                <a:ea typeface="Times New Roman" panose="02020603050405020304" pitchFamily="18" charset="0"/>
              </a:rPr>
              <a:t>Tình trạng thiếu nguồn nước sạch trong cuộc sống đang là tình trạng đáng báo động hiện nay, diễn ra ở rất nhiều các quốc gia, khu vực lãnh thổ trên thế giới, gây ra nhiều hậu quả cho cuộc sống con người.</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5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5236528" y="3926286"/>
            <a:ext cx="8555671" cy="5984851"/>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6532149" y="3373268"/>
            <a:ext cx="5927197" cy="1168952"/>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TextBox 15"/>
          <p:cNvSpPr txBox="1"/>
          <p:nvPr/>
        </p:nvSpPr>
        <p:spPr>
          <a:xfrm>
            <a:off x="6680876" y="938899"/>
            <a:ext cx="8456708" cy="1477328"/>
          </a:xfrm>
          <a:prstGeom prst="rect">
            <a:avLst/>
          </a:prstGeom>
        </p:spPr>
        <p:txBody>
          <a:bodyPr lIns="0" tIns="0" rIns="0" bIns="0" rtlCol="0" anchor="t">
            <a:spAutoFit/>
          </a:bodyPr>
          <a:lstStyle/>
          <a:p>
            <a:r>
              <a:rPr lang="vi-VN" sz="9600" b="1">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Lập dàn ý</a:t>
            </a:r>
            <a:endParaRPr lang="en-GB" sz="9600" b="1">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5689650" y="4721171"/>
            <a:ext cx="7395923"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Giới thiệu tình trạng thiếu nguồn nước sạch trong cuộc sống của con người hiện nay.</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Khẳng định sự cần thiết phải giải quyết tình trạng thiếu nước sạch hiện nay.</a:t>
            </a:r>
            <a:endParaRPr lang="en-GB" sz="4800">
              <a:latin typeface="Times New Roman" panose="02020603050405020304" pitchFamily="18" charset="0"/>
              <a:cs typeface="Times New Roman" panose="02020603050405020304" pitchFamily="18" charset="0"/>
            </a:endParaRPr>
          </a:p>
        </p:txBody>
      </p:sp>
      <p:sp>
        <p:nvSpPr>
          <p:cNvPr id="19" name="TextBox 19"/>
          <p:cNvSpPr txBox="1"/>
          <p:nvPr/>
        </p:nvSpPr>
        <p:spPr>
          <a:xfrm>
            <a:off x="7935120" y="3378005"/>
            <a:ext cx="3732543" cy="1107996"/>
          </a:xfrm>
          <a:prstGeom prst="rect">
            <a:avLst/>
          </a:prstGeom>
        </p:spPr>
        <p:txBody>
          <a:bodyPr lIns="0" tIns="0" rIns="0" bIns="0" rtlCol="0" anchor="t">
            <a:spAutoFit/>
          </a:bodyPr>
          <a:lstStyle/>
          <a:p>
            <a:r>
              <a:rPr lang="vi-VN" sz="7200" b="1" smtClean="0">
                <a:latin typeface="Times New Roman" panose="02020603050405020304" pitchFamily="18" charset="0"/>
                <a:cs typeface="Times New Roman" panose="02020603050405020304" pitchFamily="18" charset="0"/>
              </a:rPr>
              <a:t>Mở bài</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2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231495" y="4010789"/>
            <a:ext cx="6750812" cy="4558178"/>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9" name="Group 9"/>
          <p:cNvGrpSpPr/>
          <p:nvPr/>
        </p:nvGrpSpPr>
        <p:grpSpPr>
          <a:xfrm>
            <a:off x="6942486" y="5645714"/>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910861" y="3741418"/>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TextBox 15"/>
          <p:cNvSpPr txBox="1"/>
          <p:nvPr/>
        </p:nvSpPr>
        <p:spPr>
          <a:xfrm>
            <a:off x="2074587" y="1043560"/>
            <a:ext cx="8456708" cy="1654299"/>
          </a:xfrm>
          <a:prstGeom prst="rect">
            <a:avLst/>
          </a:prstGeom>
        </p:spPr>
        <p:txBody>
          <a:bodyPr lIns="0" tIns="0" rIns="0" bIns="0" rtlCol="0" anchor="t">
            <a:spAutoFit/>
          </a:bodyPr>
          <a:lstStyle/>
          <a:p>
            <a:pPr algn="ctr">
              <a:lnSpc>
                <a:spcPts val="12880"/>
              </a:lnSpc>
            </a:pPr>
            <a:r>
              <a:rPr lang="vi-VN" sz="138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Thân bài</a:t>
            </a:r>
            <a:endParaRPr lang="en-US" sz="13800">
              <a:solidFill>
                <a:srgbClr val="945657"/>
              </a:solidFill>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669132" y="4731793"/>
            <a:ext cx="5835718" cy="3385542"/>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Nước sạch là nguồn tài nguyên quý giá, có vai trò vô cùng quan trọng đối với cuộc sống con người (cả sinh hoạt và sản xuất)</a:t>
            </a:r>
            <a:endParaRPr lang="en-GB" sz="4400">
              <a:latin typeface="Times New Roman" panose="02020603050405020304" pitchFamily="18" charset="0"/>
              <a:cs typeface="Times New Roman" panose="02020603050405020304" pitchFamily="18" charset="0"/>
            </a:endParaRPr>
          </a:p>
        </p:txBody>
      </p:sp>
      <p:sp>
        <p:nvSpPr>
          <p:cNvPr id="18" name="TextBox 18"/>
          <p:cNvSpPr txBox="1"/>
          <p:nvPr/>
        </p:nvSpPr>
        <p:spPr>
          <a:xfrm>
            <a:off x="7871968" y="6640988"/>
            <a:ext cx="5249167" cy="2708434"/>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Thực trạng thiếu nguồn nước sạch và nguyên nhân gây ra thực trạng này</a:t>
            </a:r>
            <a:endParaRPr lang="en-GB" sz="4400">
              <a:latin typeface="Times New Roman" panose="02020603050405020304" pitchFamily="18" charset="0"/>
              <a:cs typeface="Times New Roman" panose="02020603050405020304" pitchFamily="18" charset="0"/>
            </a:endParaRPr>
          </a:p>
        </p:txBody>
      </p:sp>
      <p:sp>
        <p:nvSpPr>
          <p:cNvPr id="19" name="TextBox 19"/>
          <p:cNvSpPr txBox="1"/>
          <p:nvPr/>
        </p:nvSpPr>
        <p:spPr>
          <a:xfrm>
            <a:off x="1740629" y="3773455"/>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1</a:t>
            </a:r>
            <a:endParaRPr lang="en-US" sz="5400">
              <a:solidFill>
                <a:schemeClr val="bg1"/>
              </a:solidFill>
              <a:latin typeface="Times New Roman" panose="02020603050405020304" pitchFamily="18" charset="0"/>
              <a:cs typeface="Times New Roman" panose="02020603050405020304" pitchFamily="18" charset="0"/>
            </a:endParaRPr>
          </a:p>
        </p:txBody>
      </p:sp>
      <p:sp>
        <p:nvSpPr>
          <p:cNvPr id="20" name="Freeform 20"/>
          <p:cNvSpPr/>
          <p:nvPr/>
        </p:nvSpPr>
        <p:spPr>
          <a:xfrm>
            <a:off x="7649374" y="5475164"/>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TextBox 21"/>
          <p:cNvSpPr txBox="1"/>
          <p:nvPr/>
        </p:nvSpPr>
        <p:spPr>
          <a:xfrm>
            <a:off x="8469357" y="5526655"/>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2</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22" name="Group 9"/>
          <p:cNvGrpSpPr/>
          <p:nvPr/>
        </p:nvGrpSpPr>
        <p:grpSpPr>
          <a:xfrm>
            <a:off x="11575466" y="659722"/>
            <a:ext cx="6750812" cy="4558178"/>
            <a:chOff x="0" y="0"/>
            <a:chExt cx="9001082" cy="6077571"/>
          </a:xfrm>
        </p:grpSpPr>
        <p:sp>
          <p:nvSpPr>
            <p:cNvPr id="23"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5" name="TextBox 18"/>
          <p:cNvSpPr txBox="1"/>
          <p:nvPr/>
        </p:nvSpPr>
        <p:spPr>
          <a:xfrm>
            <a:off x="12033013" y="1714707"/>
            <a:ext cx="5835718" cy="2564805"/>
          </a:xfrm>
          <a:prstGeom prst="rect">
            <a:avLst/>
          </a:prstGeom>
        </p:spPr>
        <p:txBody>
          <a:bodyPr lIns="0" tIns="0" rIns="0" bIns="0" rtlCol="0" anchor="t">
            <a:spAutoFit/>
          </a:bodyPr>
          <a:lstStyle/>
          <a:p>
            <a:pPr algn="just">
              <a:lnSpc>
                <a:spcPts val="4980"/>
              </a:lnSpc>
            </a:pPr>
            <a:r>
              <a:rPr lang="en-US" sz="4400">
                <a:latin typeface="Times New Roman" panose="02020603050405020304" pitchFamily="18" charset="0"/>
                <a:cs typeface="Times New Roman" panose="02020603050405020304" pitchFamily="18" charset="0"/>
              </a:rPr>
              <a:t>Hậu quả của việc thiếu nguồn nước sạch đối với cuộc sống con người hiện nay.</a:t>
            </a:r>
            <a:endParaRPr lang="en-US" sz="4400">
              <a:solidFill>
                <a:srgbClr val="945657"/>
              </a:solidFill>
              <a:latin typeface="Times New Roman" panose="02020603050405020304" pitchFamily="18" charset="0"/>
              <a:cs typeface="Times New Roman" panose="02020603050405020304" pitchFamily="18" charset="0"/>
            </a:endParaRPr>
          </a:p>
        </p:txBody>
      </p:sp>
      <p:sp>
        <p:nvSpPr>
          <p:cNvPr id="26" name="Freeform 20"/>
          <p:cNvSpPr/>
          <p:nvPr/>
        </p:nvSpPr>
        <p:spPr>
          <a:xfrm>
            <a:off x="12254832" y="390351"/>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7" name="TextBox 21"/>
          <p:cNvSpPr txBox="1"/>
          <p:nvPr/>
        </p:nvSpPr>
        <p:spPr>
          <a:xfrm>
            <a:off x="12934198" y="479176"/>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3</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18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5"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457200" y="4040890"/>
            <a:ext cx="8718234" cy="5598410"/>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632980" y="4040890"/>
            <a:ext cx="8404975" cy="5598410"/>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3696637" y="2837597"/>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13521987" y="2792511"/>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TextBox 17"/>
          <p:cNvSpPr txBox="1"/>
          <p:nvPr/>
        </p:nvSpPr>
        <p:spPr>
          <a:xfrm>
            <a:off x="3941755" y="845354"/>
            <a:ext cx="11010600" cy="2462213"/>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Nêu ý kiến trái chiều và phản bác</a:t>
            </a:r>
            <a:endParaRPr lang="en-US" sz="8000">
              <a:solidFill>
                <a:srgbClr val="945657"/>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3819613" y="2902904"/>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1</a:t>
            </a:r>
          </a:p>
        </p:txBody>
      </p:sp>
      <p:sp>
        <p:nvSpPr>
          <p:cNvPr id="20" name="TextBox 20"/>
          <p:cNvSpPr txBox="1"/>
          <p:nvPr/>
        </p:nvSpPr>
        <p:spPr>
          <a:xfrm>
            <a:off x="938026" y="4744876"/>
            <a:ext cx="7578106" cy="4308872"/>
          </a:xfrm>
          <a:prstGeom prst="rect">
            <a:avLst/>
          </a:prstGeom>
        </p:spPr>
        <p:txBody>
          <a:bodyPr wrap="square" lIns="0" tIns="0" rIns="0" bIns="0" rtlCol="0" anchor="t">
            <a:spAutoFit/>
          </a:bodyPr>
          <a:lstStyle/>
          <a:p>
            <a:pPr algn="ctr"/>
            <a:r>
              <a:rPr lang="vi-VN" sz="4000" b="1">
                <a:latin typeface="Times New Roman" panose="02020603050405020304" pitchFamily="18" charset="0"/>
                <a:cs typeface="Times New Roman" panose="02020603050405020304" pitchFamily="18" charset="0"/>
              </a:rPr>
              <a:t>Ý kiến trái </a:t>
            </a:r>
            <a:r>
              <a:rPr lang="vi-VN" sz="4000" b="1" smtClean="0">
                <a:latin typeface="Times New Roman" panose="02020603050405020304" pitchFamily="18" charset="0"/>
                <a:cs typeface="Times New Roman" panose="02020603050405020304" pitchFamily="18" charset="0"/>
              </a:rPr>
              <a:t>chiều</a:t>
            </a:r>
          </a:p>
          <a:p>
            <a:pPr algn="just"/>
            <a:r>
              <a:rPr lang="vi-VN" sz="4000"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Nhiều người cho rằng vấn đề bảo vệ nguồn nước chỉ là trách nhiệm của các nhà lãnh đạo; hay nhiều người chưa phải đối mặt với tình trạng thiếu nước sạch thì bàng quan trước vấn đề bảo vệ nguồn nước.</a:t>
            </a:r>
            <a:endParaRPr lang="en-GB" sz="4000">
              <a:latin typeface="Times New Roman" panose="02020603050405020304" pitchFamily="18" charset="0"/>
              <a:cs typeface="Times New Roman" panose="02020603050405020304" pitchFamily="18" charset="0"/>
            </a:endParaRPr>
          </a:p>
        </p:txBody>
      </p:sp>
      <p:sp>
        <p:nvSpPr>
          <p:cNvPr id="21" name="TextBox 21"/>
          <p:cNvSpPr txBox="1"/>
          <p:nvPr/>
        </p:nvSpPr>
        <p:spPr>
          <a:xfrm>
            <a:off x="10087512" y="4675145"/>
            <a:ext cx="7283072" cy="4448334"/>
          </a:xfrm>
          <a:prstGeom prst="rect">
            <a:avLst/>
          </a:prstGeom>
        </p:spPr>
        <p:txBody>
          <a:bodyPr wrap="square" lIns="0" tIns="0" rIns="0" bIns="0" rtlCol="0" anchor="t">
            <a:spAutoFit/>
          </a:bodyPr>
          <a:lstStyle/>
          <a:p>
            <a:pPr algn="ctr">
              <a:lnSpc>
                <a:spcPts val="4980"/>
              </a:lnSpc>
            </a:pPr>
            <a:r>
              <a:rPr lang="en-US"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Phản </a:t>
            </a:r>
            <a:r>
              <a:rPr lang="en-US"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endParaRPr lang="vi-VN"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ts val="4980"/>
              </a:lnSpc>
            </a:pP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Việc giữ gìn nguồn nước – tài nguyên chung của Trái Đất là trách nhiệm không phải của riêng ai mà là tất cả mọi người nhằm hướng đến sự phát triển bền vững của nhân loại.</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22" name="TextBox 22"/>
          <p:cNvSpPr txBox="1"/>
          <p:nvPr/>
        </p:nvSpPr>
        <p:spPr>
          <a:xfrm>
            <a:off x="13677908" y="2857818"/>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2</a:t>
            </a:r>
          </a:p>
        </p:txBody>
      </p:sp>
    </p:spTree>
    <p:extLst>
      <p:ext uri="{BB962C8B-B14F-4D97-AF65-F5344CB8AC3E}">
        <p14:creationId xmlns:p14="http://schemas.microsoft.com/office/powerpoint/2010/main" val="3481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10272332" flipH="1">
            <a:off x="15371267" y="8676832"/>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1103592" y="2172051"/>
            <a:ext cx="4975151" cy="3359244"/>
            <a:chOff x="0" y="0"/>
            <a:chExt cx="6633534" cy="4478992"/>
          </a:xfrm>
        </p:grpSpPr>
        <p:sp>
          <p:nvSpPr>
            <p:cNvPr id="6"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TextBox 8"/>
          <p:cNvSpPr txBox="1"/>
          <p:nvPr/>
        </p:nvSpPr>
        <p:spPr>
          <a:xfrm>
            <a:off x="2514600" y="335421"/>
            <a:ext cx="13691290" cy="923330"/>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Đề xuất giải pháp giải quyết tình trạng</a:t>
            </a:r>
            <a:endParaRPr lang="en-US" sz="6000">
              <a:solidFill>
                <a:srgbClr val="945657"/>
              </a:solidFill>
              <a:latin typeface="Times New Roman" panose="02020603050405020304" pitchFamily="18" charset="0"/>
              <a:cs typeface="Times New Roman" panose="02020603050405020304" pitchFamily="18" charset="0"/>
            </a:endParaRPr>
          </a:p>
        </p:txBody>
      </p:sp>
      <p:grpSp>
        <p:nvGrpSpPr>
          <p:cNvPr id="9" name="Group 9"/>
          <p:cNvGrpSpPr/>
          <p:nvPr/>
        </p:nvGrpSpPr>
        <p:grpSpPr>
          <a:xfrm>
            <a:off x="4867720" y="5643022"/>
            <a:ext cx="4975151" cy="3359244"/>
            <a:chOff x="0" y="0"/>
            <a:chExt cx="6633534" cy="4478992"/>
          </a:xfrm>
        </p:grpSpPr>
        <p:sp>
          <p:nvSpPr>
            <p:cNvPr id="10" name="Freeform 10"/>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2" name="Group 12"/>
          <p:cNvGrpSpPr/>
          <p:nvPr/>
        </p:nvGrpSpPr>
        <p:grpSpPr>
          <a:xfrm>
            <a:off x="8445130" y="2116187"/>
            <a:ext cx="5347070" cy="3359244"/>
            <a:chOff x="0" y="0"/>
            <a:chExt cx="6633534" cy="4478992"/>
          </a:xfrm>
        </p:grpSpPr>
        <p:sp>
          <p:nvSpPr>
            <p:cNvPr id="13" name="Freeform 13"/>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5" name="Group 15"/>
          <p:cNvGrpSpPr/>
          <p:nvPr/>
        </p:nvGrpSpPr>
        <p:grpSpPr>
          <a:xfrm>
            <a:off x="11658601" y="5587158"/>
            <a:ext cx="5525808" cy="3359244"/>
            <a:chOff x="0" y="0"/>
            <a:chExt cx="6633534" cy="4478992"/>
          </a:xfrm>
        </p:grpSpPr>
        <p:sp>
          <p:nvSpPr>
            <p:cNvPr id="16" name="Freeform 1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8" name="Freeform 18"/>
          <p:cNvSpPr/>
          <p:nvPr/>
        </p:nvSpPr>
        <p:spPr>
          <a:xfrm rot="-807196">
            <a:off x="14394390" y="631403"/>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rot="1931710">
            <a:off x="-941814" y="7397080"/>
            <a:ext cx="4899485" cy="2412996"/>
          </a:xfrm>
          <a:custGeom>
            <a:avLst/>
            <a:gdLst/>
            <a:ahLst/>
            <a:cxnLst/>
            <a:rect l="l" t="t" r="r" b="b"/>
            <a:pathLst>
              <a:path w="4899485" h="2412996">
                <a:moveTo>
                  <a:pt x="0" y="0"/>
                </a:moveTo>
                <a:lnTo>
                  <a:pt x="4899484" y="0"/>
                </a:lnTo>
                <a:lnTo>
                  <a:pt x="4899484"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377506" flipH="1">
            <a:off x="-1265064" y="-308869"/>
            <a:ext cx="3976679" cy="2390978"/>
          </a:xfrm>
          <a:custGeom>
            <a:avLst/>
            <a:gdLst/>
            <a:ahLst/>
            <a:cxnLst/>
            <a:rect l="l" t="t" r="r" b="b"/>
            <a:pathLst>
              <a:path w="3976679" h="2390978">
                <a:moveTo>
                  <a:pt x="3976680" y="0"/>
                </a:moveTo>
                <a:lnTo>
                  <a:pt x="0" y="0"/>
                </a:lnTo>
                <a:lnTo>
                  <a:pt x="0" y="2390979"/>
                </a:lnTo>
                <a:lnTo>
                  <a:pt x="3976680" y="2390979"/>
                </a:lnTo>
                <a:lnTo>
                  <a:pt x="397668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23"/>
          <p:cNvSpPr/>
          <p:nvPr/>
        </p:nvSpPr>
        <p:spPr>
          <a:xfrm rot="-2206117">
            <a:off x="6785784" y="4072487"/>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4" name="TextBox 24"/>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5</a:t>
            </a:r>
          </a:p>
        </p:txBody>
      </p:sp>
      <p:sp>
        <p:nvSpPr>
          <p:cNvPr id="25" name="TextBox 25"/>
          <p:cNvSpPr txBox="1"/>
          <p:nvPr/>
        </p:nvSpPr>
        <p:spPr>
          <a:xfrm>
            <a:off x="1223596" y="2245580"/>
            <a:ext cx="4837844" cy="3077766"/>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Quản lý nguồn nước bằng cách kiểm soát tình trạng ô nhiễm môi trường và tránh tình trạng lãng phí nước. </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27" name="Freeform 27"/>
          <p:cNvSpPr/>
          <p:nvPr/>
        </p:nvSpPr>
        <p:spPr>
          <a:xfrm rot="-9661988" flipH="1">
            <a:off x="2905948" y="5843121"/>
            <a:ext cx="1738762" cy="980029"/>
          </a:xfrm>
          <a:custGeom>
            <a:avLst/>
            <a:gdLst/>
            <a:ahLst/>
            <a:cxnLst/>
            <a:rect l="l" t="t" r="r" b="b"/>
            <a:pathLst>
              <a:path w="1738762" h="980029">
                <a:moveTo>
                  <a:pt x="1738762" y="0"/>
                </a:moveTo>
                <a:lnTo>
                  <a:pt x="0" y="0"/>
                </a:lnTo>
                <a:lnTo>
                  <a:pt x="0" y="980029"/>
                </a:lnTo>
                <a:lnTo>
                  <a:pt x="1738762" y="980029"/>
                </a:lnTo>
                <a:lnTo>
                  <a:pt x="1738762"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8" name="Freeform 28"/>
          <p:cNvSpPr/>
          <p:nvPr/>
        </p:nvSpPr>
        <p:spPr>
          <a:xfrm rot="3334997">
            <a:off x="13640720" y="4153712"/>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9" name="TextBox 29"/>
          <p:cNvSpPr txBox="1"/>
          <p:nvPr/>
        </p:nvSpPr>
        <p:spPr>
          <a:xfrm>
            <a:off x="5186655" y="5951314"/>
            <a:ext cx="4337280" cy="2462213"/>
          </a:xfrm>
          <a:prstGeom prst="rect">
            <a:avLst/>
          </a:prstGeom>
        </p:spPr>
        <p:txBody>
          <a:bodyPr lIns="0" tIns="0" rIns="0" bIns="0" rtlCol="0" anchor="t">
            <a:spAutoFit/>
          </a:bodyPr>
          <a:lstStyle/>
          <a:p>
            <a:pPr algn="ctr"/>
            <a:r>
              <a:rPr lang="en-US" sz="4000">
                <a:latin typeface="Times New Roman" panose="02020603050405020304" pitchFamily="18" charset="0"/>
                <a:cs typeface="Times New Roman" panose="02020603050405020304" pitchFamily="18" charset="0"/>
              </a:rPr>
              <a:t>Có chế tài xử phạt nghiêm các hành vi cố tình làm ô nhiễm nguồn nước.</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31" name="TextBox 31"/>
          <p:cNvSpPr txBox="1"/>
          <p:nvPr/>
        </p:nvSpPr>
        <p:spPr>
          <a:xfrm>
            <a:off x="8644906" y="2482147"/>
            <a:ext cx="4969375" cy="2462213"/>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Tăng cường giáo dục và nâng cao nhận thức của cộng đồng về tầm quan trọng của nước sạch.</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11838796" y="5923382"/>
            <a:ext cx="5165418" cy="2462213"/>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Áp dụng công nghệ và khoa học kỹ thuật để tăng cường quản lý và bảo vệ nguồn nước sạch.</a:t>
            </a:r>
            <a:endParaRPr lang="en-US" sz="3600">
              <a:solidFill>
                <a:srgbClr val="9456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32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9" grpId="0"/>
      <p:bldP spid="3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7800">
            <a:off x="6612780" y="1201736"/>
            <a:ext cx="4761138" cy="2344861"/>
          </a:xfrm>
          <a:custGeom>
            <a:avLst/>
            <a:gdLst/>
            <a:ahLst/>
            <a:cxnLst/>
            <a:rect l="l" t="t" r="r" b="b"/>
            <a:pathLst>
              <a:path w="4761138" h="2344861">
                <a:moveTo>
                  <a:pt x="0" y="0"/>
                </a:moveTo>
                <a:lnTo>
                  <a:pt x="4761138" y="0"/>
                </a:lnTo>
                <a:lnTo>
                  <a:pt x="4761138" y="2344860"/>
                </a:lnTo>
                <a:lnTo>
                  <a:pt x="0" y="23448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4677761" y="2422930"/>
            <a:ext cx="8271355" cy="6842769"/>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6089566" y="1906883"/>
            <a:ext cx="5392080" cy="1314472"/>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5638800" y="3318116"/>
            <a:ext cx="6248400" cy="4985980"/>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Khẳng định tầm quan trọng của nhận thức được tình trạng thiếu nước sạch và cần thực hiện các giải pháp để bảo vệ nguồn nước</a:t>
            </a:r>
            <a:r>
              <a:rPr lang="en-US" sz="3200"/>
              <a:t>.</a:t>
            </a:r>
            <a:endParaRPr lang="en-GB" sz="3200">
              <a:solidFill>
                <a:prstClr val="black"/>
              </a:solidFill>
            </a:endParaRPr>
          </a:p>
        </p:txBody>
      </p:sp>
      <p:sp>
        <p:nvSpPr>
          <p:cNvPr id="19" name="TextBox 19"/>
          <p:cNvSpPr txBox="1"/>
          <p:nvPr/>
        </p:nvSpPr>
        <p:spPr>
          <a:xfrm>
            <a:off x="7127077" y="1872475"/>
            <a:ext cx="3732543" cy="1231106"/>
          </a:xfrm>
          <a:prstGeom prst="rect">
            <a:avLst/>
          </a:prstGeom>
        </p:spPr>
        <p:txBody>
          <a:bodyPr lIns="0" tIns="0" rIns="0" bIns="0" rtlCol="0" anchor="t">
            <a:spAutoFit/>
          </a:bodyPr>
          <a:lstStyle/>
          <a:p>
            <a:r>
              <a:rPr lang="vi-VN" sz="8000" b="1" smtClean="0">
                <a:solidFill>
                  <a:schemeClr val="bg1"/>
                </a:solidFill>
                <a:latin typeface="Times New Roman" panose="02020603050405020304" pitchFamily="18" charset="0"/>
                <a:cs typeface="Times New Roman" panose="02020603050405020304" pitchFamily="18" charset="0"/>
              </a:rPr>
              <a:t>Kết bài</a:t>
            </a:r>
            <a:endParaRPr lang="en-GB" sz="8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4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867198" y="2318583"/>
            <a:ext cx="4469606" cy="5505042"/>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6834664" y="4296235"/>
            <a:ext cx="4404343" cy="5378892"/>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4" name="Group 24"/>
          <p:cNvGrpSpPr/>
          <p:nvPr/>
        </p:nvGrpSpPr>
        <p:grpSpPr>
          <a:xfrm>
            <a:off x="12503288" y="2390890"/>
            <a:ext cx="4620772" cy="5378892"/>
            <a:chOff x="0" y="0"/>
            <a:chExt cx="4460408" cy="7171856"/>
          </a:xfrm>
        </p:grpSpPr>
        <p:sp>
          <p:nvSpPr>
            <p:cNvPr id="25"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34" name="TextBox 3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1</a:t>
            </a:r>
          </a:p>
        </p:txBody>
      </p:sp>
      <p:sp>
        <p:nvSpPr>
          <p:cNvPr id="13" name="Rectangle 12"/>
          <p:cNvSpPr/>
          <p:nvPr/>
        </p:nvSpPr>
        <p:spPr>
          <a:xfrm>
            <a:off x="1623550" y="3327309"/>
            <a:ext cx="2980724" cy="2862322"/>
          </a:xfrm>
          <a:prstGeom prst="rect">
            <a:avLst/>
          </a:prstGeom>
        </p:spPr>
        <p:txBody>
          <a:bodyPr wrap="square">
            <a:spAutoFit/>
          </a:bodyPr>
          <a:lstStyle/>
          <a:p>
            <a:pPr algn="ctr"/>
            <a:r>
              <a:rPr lang="vi-VN" sz="6000" b="1">
                <a:latin typeface="Times New Roman" panose="02020603050405020304" pitchFamily="18" charset="0"/>
                <a:cs typeface="Times New Roman" panose="02020603050405020304" pitchFamily="18" charset="0"/>
              </a:rPr>
              <a:t>a. Yêu cầu của kiểu bài</a:t>
            </a:r>
            <a:endParaRPr lang="en-GB" sz="6000">
              <a:latin typeface="Times New Roman" panose="02020603050405020304" pitchFamily="18" charset="0"/>
              <a:cs typeface="Times New Roman" panose="02020603050405020304" pitchFamily="18" charset="0"/>
            </a:endParaRPr>
          </a:p>
        </p:txBody>
      </p:sp>
      <p:sp>
        <p:nvSpPr>
          <p:cNvPr id="14" name="Rectangle 13"/>
          <p:cNvSpPr/>
          <p:nvPr/>
        </p:nvSpPr>
        <p:spPr>
          <a:xfrm>
            <a:off x="7169894" y="4811002"/>
            <a:ext cx="3969356" cy="4708981"/>
          </a:xfrm>
          <a:prstGeom prst="rect">
            <a:avLst/>
          </a:prstGeom>
        </p:spPr>
        <p:txBody>
          <a:bodyPr wrap="none">
            <a:spAutoFit/>
          </a:bodyPr>
          <a:lstStyle/>
          <a:p>
            <a:r>
              <a:rPr lang="vi-VN" sz="6000" b="1">
                <a:latin typeface="Times New Roman" panose="02020603050405020304" pitchFamily="18" charset="0"/>
                <a:cs typeface="Times New Roman" panose="02020603050405020304" pitchFamily="18" charset="0"/>
              </a:rPr>
              <a:t>b. Nhận xét</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Ưu điểm:</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Hạn chế:</a:t>
            </a:r>
            <a:endParaRPr lang="en-GB" sz="6000">
              <a:latin typeface="Times New Roman" panose="02020603050405020304" pitchFamily="18" charset="0"/>
              <a:cs typeface="Times New Roman" panose="02020603050405020304" pitchFamily="18" charset="0"/>
            </a:endParaRPr>
          </a:p>
          <a:p>
            <a:endParaRPr lang="en-GB" sz="600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2804052" y="2893035"/>
            <a:ext cx="4067781" cy="3573607"/>
          </a:xfrm>
          <a:prstGeom prst="rect">
            <a:avLst/>
          </a:prstGeom>
        </p:spPr>
        <p:txBody>
          <a:bodyPr wrap="square">
            <a:spAutoFit/>
          </a:bodyPr>
          <a:lstStyle/>
          <a:p>
            <a:pPr marR="57150" algn="ctr">
              <a:lnSpc>
                <a:spcPct val="130000"/>
              </a:lnSpc>
              <a:buSzPts val="1400"/>
              <a:tabLst>
                <a:tab pos="57150" algn="l"/>
                <a:tab pos="152400" algn="l"/>
              </a:tabLst>
            </a:pPr>
            <a:r>
              <a:rPr lang="vi-VN" sz="6000" b="1">
                <a:latin typeface="Times New Roman" panose="02020603050405020304" pitchFamily="18" charset="0"/>
                <a:cs typeface="Times New Roman" panose="02020603050405020304" pitchFamily="18" charset="0"/>
              </a:rPr>
              <a:t>c. Chỉnh sửa và hoàn </a:t>
            </a:r>
            <a:r>
              <a:rPr lang="vi-VN" sz="6000" b="1" smtClean="0">
                <a:latin typeface="Times New Roman" panose="02020603050405020304" pitchFamily="18" charset="0"/>
                <a:cs typeface="Times New Roman" panose="02020603050405020304" pitchFamily="18" charset="0"/>
              </a:rPr>
              <a:t>thiện</a:t>
            </a:r>
            <a:endParaRPr lang="en-GB" sz="6000">
              <a:latin typeface="Times New Roman" panose="02020603050405020304" pitchFamily="18" charset="0"/>
              <a:cs typeface="Times New Roman" panose="02020603050405020304" pitchFamily="18" charset="0"/>
            </a:endParaRPr>
          </a:p>
        </p:txBody>
      </p:sp>
      <p:sp>
        <p:nvSpPr>
          <p:cNvPr id="22" name="Rectangle 21"/>
          <p:cNvSpPr/>
          <p:nvPr/>
        </p:nvSpPr>
        <p:spPr>
          <a:xfrm>
            <a:off x="5773251" y="1033225"/>
            <a:ext cx="6507744" cy="1446550"/>
          </a:xfrm>
          <a:prstGeom prst="rect">
            <a:avLst/>
          </a:prstGeom>
        </p:spPr>
        <p:txBody>
          <a:bodyPr wrap="none">
            <a:spAutoFit/>
          </a:bodyPr>
          <a:lstStyle/>
          <a:p>
            <a:r>
              <a:rPr lang="en-US" sz="8800" b="1">
                <a:effectLst>
                  <a:reflection blurRad="6350" stA="50000" endA="300" endPos="50000" dist="29997" dir="5400000" sy="-100000" algn="bl" rotWithShape="0"/>
                </a:effectLst>
                <a:latin typeface="Times New Roman" panose="02020603050405020304" pitchFamily="18" charset="0"/>
                <a:ea typeface="MS Mincho"/>
              </a:rPr>
              <a:t>IV</a:t>
            </a:r>
            <a:r>
              <a:rPr lang="vi-VN" sz="8800" b="1">
                <a:effectLst>
                  <a:reflection blurRad="6350" stA="50000" endA="300" endPos="50000" dist="29997" dir="5400000" sy="-100000" algn="bl" rotWithShape="0"/>
                </a:effectLst>
                <a:latin typeface="Times New Roman" panose="02020603050405020304" pitchFamily="18" charset="0"/>
                <a:ea typeface="MS Mincho"/>
              </a:rPr>
              <a:t>. </a:t>
            </a:r>
            <a:r>
              <a:rPr lang="en-US" sz="8800" b="1">
                <a:effectLst>
                  <a:reflection blurRad="6350" stA="50000" endA="300" endPos="50000" dist="29997" dir="5400000" sy="-100000" algn="bl" rotWithShape="0"/>
                </a:effectLst>
                <a:latin typeface="Times New Roman" panose="02020603050405020304" pitchFamily="18" charset="0"/>
                <a:ea typeface="MS Mincho"/>
              </a:rPr>
              <a:t>TRẢ BÀI</a:t>
            </a:r>
            <a:endParaRPr lang="en-GB" sz="8800">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16550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H1">
            <a:hlinkClick r:id="rId3" action="ppaction://hlinksldjump"/>
            <a:extLst>
              <a:ext uri="{FF2B5EF4-FFF2-40B4-BE49-F238E27FC236}">
                <a16:creationId xmlns:a16="http://schemas.microsoft.com/office/drawing/2014/main" id="{B3930045-BFA0-26EE-BE5B-C13D4A0B8749}"/>
              </a:ext>
            </a:extLst>
          </p:cNvPr>
          <p:cNvPicPr>
            <a:picLocks noChangeAspect="1"/>
          </p:cNvPicPr>
          <p:nvPr/>
        </p:nvPicPr>
        <p:blipFill>
          <a:blip r:embed="rId4"/>
          <a:stretch>
            <a:fillRect/>
          </a:stretch>
        </p:blipFill>
        <p:spPr>
          <a:xfrm>
            <a:off x="906422" y="4703794"/>
            <a:ext cx="1621269" cy="4165862"/>
          </a:xfrm>
          <a:prstGeom prst="rect">
            <a:avLst/>
          </a:prstGeom>
        </p:spPr>
      </p:pic>
      <p:pic>
        <p:nvPicPr>
          <p:cNvPr id="28" name="H2">
            <a:hlinkClick r:id="rId5" action="ppaction://hlinksldjump"/>
            <a:extLst>
              <a:ext uri="{FF2B5EF4-FFF2-40B4-BE49-F238E27FC236}">
                <a16:creationId xmlns:a16="http://schemas.microsoft.com/office/drawing/2014/main" id="{DA25FF4D-E6B5-4391-3C54-2C8703254168}"/>
              </a:ext>
            </a:extLst>
          </p:cNvPr>
          <p:cNvPicPr>
            <a:picLocks noChangeAspect="1"/>
          </p:cNvPicPr>
          <p:nvPr/>
        </p:nvPicPr>
        <p:blipFill>
          <a:blip r:embed="rId4"/>
          <a:stretch>
            <a:fillRect/>
          </a:stretch>
        </p:blipFill>
        <p:spPr>
          <a:xfrm>
            <a:off x="2891687" y="4703794"/>
            <a:ext cx="1621269" cy="4165862"/>
          </a:xfrm>
          <a:prstGeom prst="rect">
            <a:avLst/>
          </a:prstGeom>
        </p:spPr>
      </p:pic>
      <p:pic>
        <p:nvPicPr>
          <p:cNvPr id="29" name="H3">
            <a:hlinkClick r:id="rId6" action="ppaction://hlinksldjump"/>
            <a:extLst>
              <a:ext uri="{FF2B5EF4-FFF2-40B4-BE49-F238E27FC236}">
                <a16:creationId xmlns:a16="http://schemas.microsoft.com/office/drawing/2014/main" id="{0078CE2A-A7C0-6B27-0BE4-F014787688A5}"/>
              </a:ext>
            </a:extLst>
          </p:cNvPr>
          <p:cNvPicPr>
            <a:picLocks noChangeAspect="1"/>
          </p:cNvPicPr>
          <p:nvPr/>
        </p:nvPicPr>
        <p:blipFill>
          <a:blip r:embed="rId4"/>
          <a:stretch>
            <a:fillRect/>
          </a:stretch>
        </p:blipFill>
        <p:spPr>
          <a:xfrm>
            <a:off x="4789079" y="4703794"/>
            <a:ext cx="1621269" cy="4165862"/>
          </a:xfrm>
          <a:prstGeom prst="rect">
            <a:avLst/>
          </a:prstGeom>
        </p:spPr>
      </p:pic>
      <p:pic>
        <p:nvPicPr>
          <p:cNvPr id="30" name="H4">
            <a:hlinkClick r:id="rId7" action="ppaction://hlinksldjump"/>
            <a:extLst>
              <a:ext uri="{FF2B5EF4-FFF2-40B4-BE49-F238E27FC236}">
                <a16:creationId xmlns:a16="http://schemas.microsoft.com/office/drawing/2014/main" id="{2B1D098C-822C-E629-9928-494952B30F33}"/>
              </a:ext>
            </a:extLst>
          </p:cNvPr>
          <p:cNvPicPr>
            <a:picLocks noChangeAspect="1"/>
          </p:cNvPicPr>
          <p:nvPr/>
        </p:nvPicPr>
        <p:blipFill>
          <a:blip r:embed="rId4"/>
          <a:stretch>
            <a:fillRect/>
          </a:stretch>
        </p:blipFill>
        <p:spPr>
          <a:xfrm>
            <a:off x="6696317" y="4703794"/>
            <a:ext cx="1621269" cy="4165862"/>
          </a:xfrm>
          <a:prstGeom prst="rect">
            <a:avLst/>
          </a:prstGeom>
        </p:spPr>
      </p:pic>
      <p:pic>
        <p:nvPicPr>
          <p:cNvPr id="31" name="H5">
            <a:hlinkClick r:id="rId8" action="ppaction://hlinksldjump"/>
            <a:extLst>
              <a:ext uri="{FF2B5EF4-FFF2-40B4-BE49-F238E27FC236}">
                <a16:creationId xmlns:a16="http://schemas.microsoft.com/office/drawing/2014/main" id="{5BFC3EF6-9514-1AAB-A20D-8C1B28F49FE6}"/>
              </a:ext>
            </a:extLst>
          </p:cNvPr>
          <p:cNvPicPr>
            <a:picLocks noChangeAspect="1"/>
          </p:cNvPicPr>
          <p:nvPr/>
        </p:nvPicPr>
        <p:blipFill>
          <a:blip r:embed="rId4"/>
          <a:stretch>
            <a:fillRect/>
          </a:stretch>
        </p:blipFill>
        <p:spPr>
          <a:xfrm>
            <a:off x="8592584" y="4703794"/>
            <a:ext cx="1621269" cy="4165862"/>
          </a:xfrm>
          <a:prstGeom prst="rect">
            <a:avLst/>
          </a:prstGeom>
        </p:spPr>
      </p:pic>
      <p:pic>
        <p:nvPicPr>
          <p:cNvPr id="32" name="H6">
            <a:hlinkClick r:id="rId9" action="ppaction://hlinksldjump"/>
            <a:extLst>
              <a:ext uri="{FF2B5EF4-FFF2-40B4-BE49-F238E27FC236}">
                <a16:creationId xmlns:a16="http://schemas.microsoft.com/office/drawing/2014/main" id="{C65DA138-D473-A084-48BA-D2CAAD8AD6B9}"/>
              </a:ext>
            </a:extLst>
          </p:cNvPr>
          <p:cNvPicPr>
            <a:picLocks noChangeAspect="1"/>
          </p:cNvPicPr>
          <p:nvPr/>
        </p:nvPicPr>
        <p:blipFill>
          <a:blip r:embed="rId4"/>
          <a:stretch>
            <a:fillRect/>
          </a:stretch>
        </p:blipFill>
        <p:spPr>
          <a:xfrm>
            <a:off x="10442726" y="4703794"/>
            <a:ext cx="1621269" cy="4165862"/>
          </a:xfrm>
          <a:prstGeom prst="rect">
            <a:avLst/>
          </a:prstGeom>
        </p:spPr>
      </p:pic>
      <p:pic>
        <p:nvPicPr>
          <p:cNvPr id="33" name="H7">
            <a:hlinkClick r:id="rId3" action="ppaction://hlinksldjump"/>
            <a:extLst>
              <a:ext uri="{FF2B5EF4-FFF2-40B4-BE49-F238E27FC236}">
                <a16:creationId xmlns:a16="http://schemas.microsoft.com/office/drawing/2014/main" id="{D9FC46DD-2845-4374-811E-37901E1D88F1}"/>
              </a:ext>
            </a:extLst>
          </p:cNvPr>
          <p:cNvPicPr>
            <a:picLocks noChangeAspect="1"/>
          </p:cNvPicPr>
          <p:nvPr/>
        </p:nvPicPr>
        <p:blipFill>
          <a:blip r:embed="rId4"/>
          <a:stretch>
            <a:fillRect/>
          </a:stretch>
        </p:blipFill>
        <p:spPr>
          <a:xfrm>
            <a:off x="12224486" y="4703794"/>
            <a:ext cx="1621269" cy="4165862"/>
          </a:xfrm>
          <a:prstGeom prst="rect">
            <a:avLst/>
          </a:prstGeom>
        </p:spPr>
      </p:pic>
      <p:pic>
        <p:nvPicPr>
          <p:cNvPr id="34" name="H8">
            <a:hlinkClick r:id="rId10" action="ppaction://hlinksldjump"/>
            <a:extLst>
              <a:ext uri="{FF2B5EF4-FFF2-40B4-BE49-F238E27FC236}">
                <a16:creationId xmlns:a16="http://schemas.microsoft.com/office/drawing/2014/main" id="{C43FD7B2-2267-70A8-F7C2-D91FCC0BCCFF}"/>
              </a:ext>
            </a:extLst>
          </p:cNvPr>
          <p:cNvPicPr>
            <a:picLocks noChangeAspect="1"/>
          </p:cNvPicPr>
          <p:nvPr/>
        </p:nvPicPr>
        <p:blipFill>
          <a:blip r:embed="rId4"/>
          <a:stretch>
            <a:fillRect/>
          </a:stretch>
        </p:blipFill>
        <p:spPr>
          <a:xfrm>
            <a:off x="14153511" y="4703794"/>
            <a:ext cx="1621269" cy="4165862"/>
          </a:xfrm>
          <a:prstGeom prst="rect">
            <a:avLst/>
          </a:prstGeom>
        </p:spPr>
      </p:pic>
      <p:pic>
        <p:nvPicPr>
          <p:cNvPr id="35" name="H9">
            <a:hlinkClick r:id="rId11" action="ppaction://hlinksldjump"/>
            <a:extLst>
              <a:ext uri="{FF2B5EF4-FFF2-40B4-BE49-F238E27FC236}">
                <a16:creationId xmlns:a16="http://schemas.microsoft.com/office/drawing/2014/main" id="{DF2761AD-404B-847A-2837-B575AB970888}"/>
              </a:ext>
            </a:extLst>
          </p:cNvPr>
          <p:cNvPicPr>
            <a:picLocks noChangeAspect="1"/>
          </p:cNvPicPr>
          <p:nvPr/>
        </p:nvPicPr>
        <p:blipFill>
          <a:blip r:embed="rId4"/>
          <a:stretch>
            <a:fillRect/>
          </a:stretch>
        </p:blipFill>
        <p:spPr>
          <a:xfrm>
            <a:off x="16016556" y="4703794"/>
            <a:ext cx="1621269" cy="4165862"/>
          </a:xfrm>
          <a:prstGeom prst="rect">
            <a:avLst/>
          </a:prstGeom>
        </p:spPr>
      </p:pic>
      <p:pic>
        <p:nvPicPr>
          <p:cNvPr id="15" name="c1">
            <a:extLst>
              <a:ext uri="{FF2B5EF4-FFF2-40B4-BE49-F238E27FC236}">
                <a16:creationId xmlns:a16="http://schemas.microsoft.com/office/drawing/2014/main" id="{BB0793F4-2891-2DEE-EC62-C14D778D3213}"/>
              </a:ext>
            </a:extLst>
          </p:cNvPr>
          <p:cNvPicPr>
            <a:picLocks noChangeAspect="1"/>
          </p:cNvPicPr>
          <p:nvPr/>
        </p:nvPicPr>
        <p:blipFill>
          <a:blip r:embed="rId12"/>
          <a:stretch>
            <a:fillRect/>
          </a:stretch>
        </p:blipFill>
        <p:spPr>
          <a:xfrm>
            <a:off x="1032300" y="8197114"/>
            <a:ext cx="1369512" cy="1374884"/>
          </a:xfrm>
          <a:prstGeom prst="rect">
            <a:avLst/>
          </a:prstGeom>
        </p:spPr>
      </p:pic>
      <p:pic>
        <p:nvPicPr>
          <p:cNvPr id="16" name="c2">
            <a:extLst>
              <a:ext uri="{FF2B5EF4-FFF2-40B4-BE49-F238E27FC236}">
                <a16:creationId xmlns:a16="http://schemas.microsoft.com/office/drawing/2014/main" id="{2D2862B2-F898-826B-422D-3501665D8A0D}"/>
              </a:ext>
            </a:extLst>
          </p:cNvPr>
          <p:cNvPicPr>
            <a:picLocks noChangeAspect="1"/>
          </p:cNvPicPr>
          <p:nvPr/>
        </p:nvPicPr>
        <p:blipFill>
          <a:blip r:embed="rId12"/>
          <a:stretch>
            <a:fillRect/>
          </a:stretch>
        </p:blipFill>
        <p:spPr>
          <a:xfrm>
            <a:off x="2952195" y="8197114"/>
            <a:ext cx="1369512" cy="1374884"/>
          </a:xfrm>
          <a:prstGeom prst="rect">
            <a:avLst/>
          </a:prstGeom>
        </p:spPr>
      </p:pic>
      <p:pic>
        <p:nvPicPr>
          <p:cNvPr id="17" name="c3">
            <a:extLst>
              <a:ext uri="{FF2B5EF4-FFF2-40B4-BE49-F238E27FC236}">
                <a16:creationId xmlns:a16="http://schemas.microsoft.com/office/drawing/2014/main" id="{5B142A7B-5F94-334D-C3D5-E69C3C08A170}"/>
              </a:ext>
            </a:extLst>
          </p:cNvPr>
          <p:cNvPicPr>
            <a:picLocks noChangeAspect="1"/>
          </p:cNvPicPr>
          <p:nvPr/>
        </p:nvPicPr>
        <p:blipFill>
          <a:blip r:embed="rId12"/>
          <a:stretch>
            <a:fillRect/>
          </a:stretch>
        </p:blipFill>
        <p:spPr>
          <a:xfrm>
            <a:off x="4928181" y="8197114"/>
            <a:ext cx="1369512" cy="1374884"/>
          </a:xfrm>
          <a:prstGeom prst="rect">
            <a:avLst/>
          </a:prstGeom>
        </p:spPr>
      </p:pic>
      <p:pic>
        <p:nvPicPr>
          <p:cNvPr id="18" name="c4">
            <a:extLst>
              <a:ext uri="{FF2B5EF4-FFF2-40B4-BE49-F238E27FC236}">
                <a16:creationId xmlns:a16="http://schemas.microsoft.com/office/drawing/2014/main" id="{10A0AC91-9C7F-3284-7055-9DD3F9A949D9}"/>
              </a:ext>
            </a:extLst>
          </p:cNvPr>
          <p:cNvPicPr>
            <a:picLocks noChangeAspect="1"/>
          </p:cNvPicPr>
          <p:nvPr/>
        </p:nvPicPr>
        <p:blipFill>
          <a:blip r:embed="rId12"/>
          <a:stretch>
            <a:fillRect/>
          </a:stretch>
        </p:blipFill>
        <p:spPr>
          <a:xfrm>
            <a:off x="6816710" y="8197114"/>
            <a:ext cx="1369512" cy="1374884"/>
          </a:xfrm>
          <a:prstGeom prst="rect">
            <a:avLst/>
          </a:prstGeom>
        </p:spPr>
      </p:pic>
      <p:pic>
        <p:nvPicPr>
          <p:cNvPr id="19" name="c5">
            <a:extLst>
              <a:ext uri="{FF2B5EF4-FFF2-40B4-BE49-F238E27FC236}">
                <a16:creationId xmlns:a16="http://schemas.microsoft.com/office/drawing/2014/main" id="{7C64A7DA-12A3-05EF-33DD-AB1A8CE502B4}"/>
              </a:ext>
            </a:extLst>
          </p:cNvPr>
          <p:cNvPicPr>
            <a:picLocks noChangeAspect="1"/>
          </p:cNvPicPr>
          <p:nvPr/>
        </p:nvPicPr>
        <p:blipFill>
          <a:blip r:embed="rId12"/>
          <a:stretch>
            <a:fillRect/>
          </a:stretch>
        </p:blipFill>
        <p:spPr>
          <a:xfrm>
            <a:off x="8652978" y="8197114"/>
            <a:ext cx="1369512" cy="1374884"/>
          </a:xfrm>
          <a:prstGeom prst="rect">
            <a:avLst/>
          </a:prstGeom>
        </p:spPr>
      </p:pic>
      <p:pic>
        <p:nvPicPr>
          <p:cNvPr id="20" name="c6">
            <a:extLst>
              <a:ext uri="{FF2B5EF4-FFF2-40B4-BE49-F238E27FC236}">
                <a16:creationId xmlns:a16="http://schemas.microsoft.com/office/drawing/2014/main" id="{D1A3F3CB-E34D-0E95-DD57-4C0C874B119F}"/>
              </a:ext>
            </a:extLst>
          </p:cNvPr>
          <p:cNvPicPr>
            <a:picLocks noChangeAspect="1"/>
          </p:cNvPicPr>
          <p:nvPr/>
        </p:nvPicPr>
        <p:blipFill>
          <a:blip r:embed="rId12"/>
          <a:stretch>
            <a:fillRect/>
          </a:stretch>
        </p:blipFill>
        <p:spPr>
          <a:xfrm>
            <a:off x="10495415" y="8197114"/>
            <a:ext cx="1369512" cy="1374884"/>
          </a:xfrm>
          <a:prstGeom prst="rect">
            <a:avLst/>
          </a:prstGeom>
        </p:spPr>
      </p:pic>
      <p:pic>
        <p:nvPicPr>
          <p:cNvPr id="21" name="c7">
            <a:extLst>
              <a:ext uri="{FF2B5EF4-FFF2-40B4-BE49-F238E27FC236}">
                <a16:creationId xmlns:a16="http://schemas.microsoft.com/office/drawing/2014/main" id="{ABF14E47-F561-956F-020D-D9E478DC7F13}"/>
              </a:ext>
            </a:extLst>
          </p:cNvPr>
          <p:cNvPicPr>
            <a:picLocks noChangeAspect="1"/>
          </p:cNvPicPr>
          <p:nvPr/>
        </p:nvPicPr>
        <p:blipFill>
          <a:blip r:embed="rId12"/>
          <a:stretch>
            <a:fillRect/>
          </a:stretch>
        </p:blipFill>
        <p:spPr>
          <a:xfrm>
            <a:off x="12337851" y="8197114"/>
            <a:ext cx="1369512" cy="1374884"/>
          </a:xfrm>
          <a:prstGeom prst="rect">
            <a:avLst/>
          </a:prstGeom>
        </p:spPr>
      </p:pic>
      <p:pic>
        <p:nvPicPr>
          <p:cNvPr id="22" name="c8">
            <a:extLst>
              <a:ext uri="{FF2B5EF4-FFF2-40B4-BE49-F238E27FC236}">
                <a16:creationId xmlns:a16="http://schemas.microsoft.com/office/drawing/2014/main" id="{2EE82792-50F0-6F7E-4ED7-6C818A00E599}"/>
              </a:ext>
            </a:extLst>
          </p:cNvPr>
          <p:cNvPicPr>
            <a:picLocks noChangeAspect="1"/>
          </p:cNvPicPr>
          <p:nvPr/>
        </p:nvPicPr>
        <p:blipFill>
          <a:blip r:embed="rId12"/>
          <a:stretch>
            <a:fillRect/>
          </a:stretch>
        </p:blipFill>
        <p:spPr>
          <a:xfrm>
            <a:off x="14180288" y="8197112"/>
            <a:ext cx="1369512" cy="1374884"/>
          </a:xfrm>
          <a:prstGeom prst="rect">
            <a:avLst/>
          </a:prstGeom>
        </p:spPr>
      </p:pic>
      <p:pic>
        <p:nvPicPr>
          <p:cNvPr id="23" name="c9">
            <a:extLst>
              <a:ext uri="{FF2B5EF4-FFF2-40B4-BE49-F238E27FC236}">
                <a16:creationId xmlns:a16="http://schemas.microsoft.com/office/drawing/2014/main" id="{EF493782-D5D0-43D4-C755-DDFD5235A19C}"/>
              </a:ext>
            </a:extLst>
          </p:cNvPr>
          <p:cNvPicPr>
            <a:picLocks noChangeAspect="1"/>
          </p:cNvPicPr>
          <p:nvPr/>
        </p:nvPicPr>
        <p:blipFill>
          <a:blip r:embed="rId12"/>
          <a:stretch>
            <a:fillRect/>
          </a:stretch>
        </p:blipFill>
        <p:spPr>
          <a:xfrm>
            <a:off x="16016556" y="8182214"/>
            <a:ext cx="1369512" cy="1374884"/>
          </a:xfrm>
          <a:prstGeom prst="rect">
            <a:avLst/>
          </a:prstGeom>
        </p:spPr>
      </p:pic>
      <p:sp>
        <p:nvSpPr>
          <p:cNvPr id="37" name="Rectangle: Rounded Corners 36">
            <a:extLst>
              <a:ext uri="{FF2B5EF4-FFF2-40B4-BE49-F238E27FC236}">
                <a16:creationId xmlns:a16="http://schemas.microsoft.com/office/drawing/2014/main" id="{73AF0C7A-217A-676C-7B68-E5A97D9C9BF8}"/>
              </a:ext>
            </a:extLst>
          </p:cNvPr>
          <p:cNvSpPr/>
          <p:nvPr/>
        </p:nvSpPr>
        <p:spPr>
          <a:xfrm>
            <a:off x="5031894" y="1138241"/>
            <a:ext cx="8224212" cy="1291856"/>
          </a:xfrm>
          <a:prstGeom prst="roundRect">
            <a:avLst>
              <a:gd name="adj" fmla="val 10494"/>
            </a:avLst>
          </a:prstGeom>
          <a:solidFill>
            <a:srgbClr val="E15F94">
              <a:alpha val="88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7200" smtClean="0">
                <a:solidFill>
                  <a:prstClr val="white"/>
                </a:solidFill>
                <a:latin typeface="#9Slide07 SVNAdam Gorry" panose="02040603050506020204" pitchFamily="18" charset="0"/>
              </a:rPr>
              <a:t>Ai nhanh hơn</a:t>
            </a:r>
            <a:endParaRPr lang="en-US" sz="7200">
              <a:solidFill>
                <a:prstClr val="white"/>
              </a:solidFill>
              <a:latin typeface="#9Slide07 SVNAdam Gorry" panose="02040603050506020204" pitchFamily="18" charset="0"/>
            </a:endParaRPr>
          </a:p>
        </p:txBody>
      </p:sp>
    </p:spTree>
    <p:extLst>
      <p:ext uri="{BB962C8B-B14F-4D97-AF65-F5344CB8AC3E}">
        <p14:creationId xmlns:p14="http://schemas.microsoft.com/office/powerpoint/2010/main" val="14343994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0"/>
                                        <p:tgtEl>
                                          <p:spTgt spid="27"/>
                                        </p:tgtEl>
                                      </p:cBhvr>
                                    </p:animEffec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0"/>
                                        <p:tgtEl>
                                          <p:spTgt spid="28"/>
                                        </p:tgtEl>
                                      </p:cBhvr>
                                    </p:animEffec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8"/>
                                        </p:tgtEl>
                                        <p:attrNameLst>
                                          <p:attrName>r</p:attrName>
                                        </p:attrNameLst>
                                      </p:cBhvr>
                                    </p:animRot>
                                    <p:animRot by="-240000">
                                      <p:cBhvr>
                                        <p:cTn id="28" dur="400" fill="hold">
                                          <p:stCondLst>
                                            <p:cond delay="400"/>
                                          </p:stCondLst>
                                        </p:cTn>
                                        <p:tgtEl>
                                          <p:spTgt spid="28"/>
                                        </p:tgtEl>
                                        <p:attrNameLst>
                                          <p:attrName>r</p:attrName>
                                        </p:attrNameLst>
                                      </p:cBhvr>
                                    </p:animRot>
                                    <p:animRot by="240000">
                                      <p:cBhvr>
                                        <p:cTn id="29" dur="400" fill="hold">
                                          <p:stCondLst>
                                            <p:cond delay="800"/>
                                          </p:stCondLst>
                                        </p:cTn>
                                        <p:tgtEl>
                                          <p:spTgt spid="28"/>
                                        </p:tgtEl>
                                        <p:attrNameLst>
                                          <p:attrName>r</p:attrName>
                                        </p:attrNameLst>
                                      </p:cBhvr>
                                    </p:animRot>
                                    <p:animRot by="-240000">
                                      <p:cBhvr>
                                        <p:cTn id="30" dur="400" fill="hold">
                                          <p:stCondLst>
                                            <p:cond delay="1200"/>
                                          </p:stCondLst>
                                        </p:cTn>
                                        <p:tgtEl>
                                          <p:spTgt spid="28"/>
                                        </p:tgtEl>
                                        <p:attrNameLst>
                                          <p:attrName>r</p:attrName>
                                        </p:attrNameLst>
                                      </p:cBhvr>
                                    </p:animRot>
                                    <p:animRot by="120000">
                                      <p:cBhvr>
                                        <p:cTn id="31" dur="400" fill="hold">
                                          <p:stCondLst>
                                            <p:cond delay="1600"/>
                                          </p:stCondLst>
                                        </p:cTn>
                                        <p:tgtEl>
                                          <p:spTgt spid="28"/>
                                        </p:tgtEl>
                                        <p:attrNameLst>
                                          <p:attrName>r</p:attrName>
                                        </p:attrNameLst>
                                      </p:cBhvr>
                                    </p:animRo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0"/>
                                        <p:tgtEl>
                                          <p:spTgt spid="29"/>
                                        </p:tgtEl>
                                      </p:cBhvr>
                                    </p:animEffec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9"/>
                                        </p:tgtEl>
                                        <p:attrNameLst>
                                          <p:attrName>r</p:attrName>
                                        </p:attrNameLst>
                                      </p:cBhvr>
                                    </p:animRot>
                                    <p:animRot by="-240000">
                                      <p:cBhvr>
                                        <p:cTn id="43" dur="400" fill="hold">
                                          <p:stCondLst>
                                            <p:cond delay="400"/>
                                          </p:stCondLst>
                                        </p:cTn>
                                        <p:tgtEl>
                                          <p:spTgt spid="29"/>
                                        </p:tgtEl>
                                        <p:attrNameLst>
                                          <p:attrName>r</p:attrName>
                                        </p:attrNameLst>
                                      </p:cBhvr>
                                    </p:animRot>
                                    <p:animRot by="240000">
                                      <p:cBhvr>
                                        <p:cTn id="44" dur="400" fill="hold">
                                          <p:stCondLst>
                                            <p:cond delay="800"/>
                                          </p:stCondLst>
                                        </p:cTn>
                                        <p:tgtEl>
                                          <p:spTgt spid="29"/>
                                        </p:tgtEl>
                                        <p:attrNameLst>
                                          <p:attrName>r</p:attrName>
                                        </p:attrNameLst>
                                      </p:cBhvr>
                                    </p:animRot>
                                    <p:animRot by="-240000">
                                      <p:cBhvr>
                                        <p:cTn id="45" dur="400" fill="hold">
                                          <p:stCondLst>
                                            <p:cond delay="1200"/>
                                          </p:stCondLst>
                                        </p:cTn>
                                        <p:tgtEl>
                                          <p:spTgt spid="29"/>
                                        </p:tgtEl>
                                        <p:attrNameLst>
                                          <p:attrName>r</p:attrName>
                                        </p:attrNameLst>
                                      </p:cBhvr>
                                    </p:animRot>
                                    <p:animRot by="120000">
                                      <p:cBhvr>
                                        <p:cTn id="46" dur="400" fill="hold">
                                          <p:stCondLst>
                                            <p:cond delay="1600"/>
                                          </p:stCondLst>
                                        </p:cTn>
                                        <p:tgtEl>
                                          <p:spTgt spid="29"/>
                                        </p:tgtEl>
                                        <p:attrNameLst>
                                          <p:attrName>r</p:attrName>
                                        </p:attrNameLst>
                                      </p:cBhvr>
                                    </p:animRo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0"/>
                                        <p:tgtEl>
                                          <p:spTgt spid="30"/>
                                        </p:tgtEl>
                                      </p:cBhvr>
                                    </p:animEffec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
                                        </p:tgtEl>
                                        <p:attrNameLst>
                                          <p:attrName>r</p:attrName>
                                        </p:attrNameLst>
                                      </p:cBhvr>
                                    </p:animRot>
                                    <p:animRot by="-240000">
                                      <p:cBhvr>
                                        <p:cTn id="58" dur="400" fill="hold">
                                          <p:stCondLst>
                                            <p:cond delay="400"/>
                                          </p:stCondLst>
                                        </p:cTn>
                                        <p:tgtEl>
                                          <p:spTgt spid="30"/>
                                        </p:tgtEl>
                                        <p:attrNameLst>
                                          <p:attrName>r</p:attrName>
                                        </p:attrNameLst>
                                      </p:cBhvr>
                                    </p:animRot>
                                    <p:animRot by="240000">
                                      <p:cBhvr>
                                        <p:cTn id="59" dur="400" fill="hold">
                                          <p:stCondLst>
                                            <p:cond delay="800"/>
                                          </p:stCondLst>
                                        </p:cTn>
                                        <p:tgtEl>
                                          <p:spTgt spid="30"/>
                                        </p:tgtEl>
                                        <p:attrNameLst>
                                          <p:attrName>r</p:attrName>
                                        </p:attrNameLst>
                                      </p:cBhvr>
                                    </p:animRot>
                                    <p:animRot by="-240000">
                                      <p:cBhvr>
                                        <p:cTn id="60" dur="400" fill="hold">
                                          <p:stCondLst>
                                            <p:cond delay="1200"/>
                                          </p:stCondLst>
                                        </p:cTn>
                                        <p:tgtEl>
                                          <p:spTgt spid="30"/>
                                        </p:tgtEl>
                                        <p:attrNameLst>
                                          <p:attrName>r</p:attrName>
                                        </p:attrNameLst>
                                      </p:cBhvr>
                                    </p:animRot>
                                    <p:animRot by="120000">
                                      <p:cBhvr>
                                        <p:cTn id="61" dur="400" fill="hold">
                                          <p:stCondLst>
                                            <p:cond delay="1600"/>
                                          </p:stCondLst>
                                        </p:cTn>
                                        <p:tgtEl>
                                          <p:spTgt spid="30"/>
                                        </p:tgtEl>
                                        <p:attrNameLst>
                                          <p:attrName>r</p:attrName>
                                        </p:attrNameLst>
                                      </p:cBhvr>
                                    </p:animRo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9"/>
                                        </p:tgtEl>
                                      </p:cBhvr>
                                    </p:animEffect>
                                    <p:animScale>
                                      <p:cBhvr>
                                        <p:cTn id="67" dur="250" autoRev="1" fill="hold"/>
                                        <p:tgtEl>
                                          <p:spTgt spid="19"/>
                                        </p:tgtEl>
                                      </p:cBhvr>
                                      <p:by x="105000" y="105000"/>
                                    </p:animScale>
                                  </p:childTnLst>
                                </p:cTn>
                              </p:par>
                              <p:par>
                                <p:cTn id="68" presetID="22" presetClass="entr" presetSubtype="4"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0"/>
                                        <p:tgtEl>
                                          <p:spTgt spid="31"/>
                                        </p:tgtEl>
                                      </p:cBhvr>
                                    </p:animEffec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31"/>
                                        </p:tgtEl>
                                        <p:attrNameLst>
                                          <p:attrName>r</p:attrName>
                                        </p:attrNameLst>
                                      </p:cBhvr>
                                    </p:animRot>
                                    <p:animRot by="-240000">
                                      <p:cBhvr>
                                        <p:cTn id="73" dur="400" fill="hold">
                                          <p:stCondLst>
                                            <p:cond delay="400"/>
                                          </p:stCondLst>
                                        </p:cTn>
                                        <p:tgtEl>
                                          <p:spTgt spid="31"/>
                                        </p:tgtEl>
                                        <p:attrNameLst>
                                          <p:attrName>r</p:attrName>
                                        </p:attrNameLst>
                                      </p:cBhvr>
                                    </p:animRot>
                                    <p:animRot by="240000">
                                      <p:cBhvr>
                                        <p:cTn id="74" dur="400" fill="hold">
                                          <p:stCondLst>
                                            <p:cond delay="800"/>
                                          </p:stCondLst>
                                        </p:cTn>
                                        <p:tgtEl>
                                          <p:spTgt spid="31"/>
                                        </p:tgtEl>
                                        <p:attrNameLst>
                                          <p:attrName>r</p:attrName>
                                        </p:attrNameLst>
                                      </p:cBhvr>
                                    </p:animRot>
                                    <p:animRot by="-240000">
                                      <p:cBhvr>
                                        <p:cTn id="75" dur="400" fill="hold">
                                          <p:stCondLst>
                                            <p:cond delay="1200"/>
                                          </p:stCondLst>
                                        </p:cTn>
                                        <p:tgtEl>
                                          <p:spTgt spid="31"/>
                                        </p:tgtEl>
                                        <p:attrNameLst>
                                          <p:attrName>r</p:attrName>
                                        </p:attrNameLst>
                                      </p:cBhvr>
                                    </p:animRot>
                                    <p:animRot by="120000">
                                      <p:cBhvr>
                                        <p:cTn id="76" dur="400" fill="hold">
                                          <p:stCondLst>
                                            <p:cond delay="1600"/>
                                          </p:stCondLst>
                                        </p:cTn>
                                        <p:tgtEl>
                                          <p:spTgt spid="31"/>
                                        </p:tgtEl>
                                        <p:attrNameLst>
                                          <p:attrName>r</p:attrName>
                                        </p:attrNameLst>
                                      </p:cBhvr>
                                    </p:animRo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cTn>
                              </p:par>
                              <p:par>
                                <p:cTn id="83" presetID="2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0"/>
                                        <p:tgtEl>
                                          <p:spTgt spid="32"/>
                                        </p:tgtEl>
                                      </p:cBhvr>
                                    </p:animEffec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32"/>
                                        </p:tgtEl>
                                        <p:attrNameLst>
                                          <p:attrName>r</p:attrName>
                                        </p:attrNameLst>
                                      </p:cBhvr>
                                    </p:animRot>
                                    <p:animRot by="-240000">
                                      <p:cBhvr>
                                        <p:cTn id="88" dur="400" fill="hold">
                                          <p:stCondLst>
                                            <p:cond delay="400"/>
                                          </p:stCondLst>
                                        </p:cTn>
                                        <p:tgtEl>
                                          <p:spTgt spid="32"/>
                                        </p:tgtEl>
                                        <p:attrNameLst>
                                          <p:attrName>r</p:attrName>
                                        </p:attrNameLst>
                                      </p:cBhvr>
                                    </p:animRot>
                                    <p:animRot by="240000">
                                      <p:cBhvr>
                                        <p:cTn id="89" dur="400" fill="hold">
                                          <p:stCondLst>
                                            <p:cond delay="800"/>
                                          </p:stCondLst>
                                        </p:cTn>
                                        <p:tgtEl>
                                          <p:spTgt spid="32"/>
                                        </p:tgtEl>
                                        <p:attrNameLst>
                                          <p:attrName>r</p:attrName>
                                        </p:attrNameLst>
                                      </p:cBhvr>
                                    </p:animRot>
                                    <p:animRot by="-240000">
                                      <p:cBhvr>
                                        <p:cTn id="90" dur="400" fill="hold">
                                          <p:stCondLst>
                                            <p:cond delay="1200"/>
                                          </p:stCondLst>
                                        </p:cTn>
                                        <p:tgtEl>
                                          <p:spTgt spid="32"/>
                                        </p:tgtEl>
                                        <p:attrNameLst>
                                          <p:attrName>r</p:attrName>
                                        </p:attrNameLst>
                                      </p:cBhvr>
                                    </p:animRot>
                                    <p:animRot by="120000">
                                      <p:cBhvr>
                                        <p:cTn id="91" dur="400" fill="hold">
                                          <p:stCondLst>
                                            <p:cond delay="1600"/>
                                          </p:stCondLst>
                                        </p:cTn>
                                        <p:tgtEl>
                                          <p:spTgt spid="32"/>
                                        </p:tgtEl>
                                        <p:attrNameLst>
                                          <p:attrName>r</p:attrName>
                                        </p:attrNameLst>
                                      </p:cBhvr>
                                    </p:animRo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par>
                                <p:cTn id="98" presetID="22" presetClass="entr" presetSubtype="4"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0"/>
                                        <p:tgtEl>
                                          <p:spTgt spid="33"/>
                                        </p:tgtEl>
                                      </p:cBhvr>
                                    </p:animEffect>
                                  </p:childTnLst>
                                </p:cTn>
                              </p:par>
                              <p:par>
                                <p:cTn id="101" presetID="32" presetClass="emph" presetSubtype="0" repeatCount="indefinite" fill="hold" nodeType="withEffect">
                                  <p:stCondLst>
                                    <p:cond delay="0"/>
                                  </p:stCondLst>
                                  <p:childTnLst>
                                    <p:animRot by="120000">
                                      <p:cBhvr>
                                        <p:cTn id="102" dur="200" fill="hold">
                                          <p:stCondLst>
                                            <p:cond delay="0"/>
                                          </p:stCondLst>
                                        </p:cTn>
                                        <p:tgtEl>
                                          <p:spTgt spid="33"/>
                                        </p:tgtEl>
                                        <p:attrNameLst>
                                          <p:attrName>r</p:attrName>
                                        </p:attrNameLst>
                                      </p:cBhvr>
                                    </p:animRot>
                                    <p:animRot by="-240000">
                                      <p:cBhvr>
                                        <p:cTn id="103" dur="400" fill="hold">
                                          <p:stCondLst>
                                            <p:cond delay="400"/>
                                          </p:stCondLst>
                                        </p:cTn>
                                        <p:tgtEl>
                                          <p:spTgt spid="33"/>
                                        </p:tgtEl>
                                        <p:attrNameLst>
                                          <p:attrName>r</p:attrName>
                                        </p:attrNameLst>
                                      </p:cBhvr>
                                    </p:animRot>
                                    <p:animRot by="240000">
                                      <p:cBhvr>
                                        <p:cTn id="104" dur="400" fill="hold">
                                          <p:stCondLst>
                                            <p:cond delay="800"/>
                                          </p:stCondLst>
                                        </p:cTn>
                                        <p:tgtEl>
                                          <p:spTgt spid="33"/>
                                        </p:tgtEl>
                                        <p:attrNameLst>
                                          <p:attrName>r</p:attrName>
                                        </p:attrNameLst>
                                      </p:cBhvr>
                                    </p:animRot>
                                    <p:animRot by="-240000">
                                      <p:cBhvr>
                                        <p:cTn id="105" dur="400" fill="hold">
                                          <p:stCondLst>
                                            <p:cond delay="1200"/>
                                          </p:stCondLst>
                                        </p:cTn>
                                        <p:tgtEl>
                                          <p:spTgt spid="33"/>
                                        </p:tgtEl>
                                        <p:attrNameLst>
                                          <p:attrName>r</p:attrName>
                                        </p:attrNameLst>
                                      </p:cBhvr>
                                    </p:animRot>
                                    <p:animRot by="120000">
                                      <p:cBhvr>
                                        <p:cTn id="106" dur="400" fill="hold">
                                          <p:stCondLst>
                                            <p:cond delay="1600"/>
                                          </p:stCondLst>
                                        </p:cTn>
                                        <p:tgtEl>
                                          <p:spTgt spid="33"/>
                                        </p:tgtEl>
                                        <p:attrNameLst>
                                          <p:attrName>r</p:attrName>
                                        </p:attrNameLst>
                                      </p:cBhvr>
                                    </p:animRo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par>
                                <p:cTn id="113" presetID="2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0"/>
                                        <p:tgtEl>
                                          <p:spTgt spid="34"/>
                                        </p:tgtEl>
                                      </p:cBhvr>
                                    </p:animEffect>
                                  </p:childTnLst>
                                </p:cTn>
                              </p:par>
                              <p:par>
                                <p:cTn id="116" presetID="32" presetClass="emph" presetSubtype="0" repeatCount="indefinite" fill="hold" nodeType="withEffect">
                                  <p:stCondLst>
                                    <p:cond delay="0"/>
                                  </p:stCondLst>
                                  <p:childTnLst>
                                    <p:animRot by="120000">
                                      <p:cBhvr>
                                        <p:cTn id="117" dur="200" fill="hold">
                                          <p:stCondLst>
                                            <p:cond delay="0"/>
                                          </p:stCondLst>
                                        </p:cTn>
                                        <p:tgtEl>
                                          <p:spTgt spid="34"/>
                                        </p:tgtEl>
                                        <p:attrNameLst>
                                          <p:attrName>r</p:attrName>
                                        </p:attrNameLst>
                                      </p:cBhvr>
                                    </p:animRot>
                                    <p:animRot by="-240000">
                                      <p:cBhvr>
                                        <p:cTn id="118" dur="400" fill="hold">
                                          <p:stCondLst>
                                            <p:cond delay="400"/>
                                          </p:stCondLst>
                                        </p:cTn>
                                        <p:tgtEl>
                                          <p:spTgt spid="34"/>
                                        </p:tgtEl>
                                        <p:attrNameLst>
                                          <p:attrName>r</p:attrName>
                                        </p:attrNameLst>
                                      </p:cBhvr>
                                    </p:animRot>
                                    <p:animRot by="240000">
                                      <p:cBhvr>
                                        <p:cTn id="119" dur="400" fill="hold">
                                          <p:stCondLst>
                                            <p:cond delay="800"/>
                                          </p:stCondLst>
                                        </p:cTn>
                                        <p:tgtEl>
                                          <p:spTgt spid="34"/>
                                        </p:tgtEl>
                                        <p:attrNameLst>
                                          <p:attrName>r</p:attrName>
                                        </p:attrNameLst>
                                      </p:cBhvr>
                                    </p:animRot>
                                    <p:animRot by="-240000">
                                      <p:cBhvr>
                                        <p:cTn id="120" dur="400" fill="hold">
                                          <p:stCondLst>
                                            <p:cond delay="1200"/>
                                          </p:stCondLst>
                                        </p:cTn>
                                        <p:tgtEl>
                                          <p:spTgt spid="34"/>
                                        </p:tgtEl>
                                        <p:attrNameLst>
                                          <p:attrName>r</p:attrName>
                                        </p:attrNameLst>
                                      </p:cBhvr>
                                    </p:animRot>
                                    <p:animRot by="120000">
                                      <p:cBhvr>
                                        <p:cTn id="121" dur="400" fill="hold">
                                          <p:stCondLst>
                                            <p:cond delay="1600"/>
                                          </p:stCondLst>
                                        </p:cTn>
                                        <p:tgtEl>
                                          <p:spTgt spid="34"/>
                                        </p:tgtEl>
                                        <p:attrNameLst>
                                          <p:attrName>r</p:attrName>
                                        </p:attrNameLst>
                                      </p:cBhvr>
                                    </p:animRot>
                                  </p:childTnLst>
                                </p:cTn>
                              </p:par>
                            </p:childTnLst>
                          </p:cTn>
                        </p:par>
                      </p:childTnLst>
                    </p:cTn>
                  </p:par>
                </p:childTnLst>
              </p:cTn>
              <p:nextCondLst>
                <p:cond evt="onClick" delay="0">
                  <p:tgtEl>
                    <p:spTgt spid="22"/>
                  </p:tgtEl>
                </p:cond>
              </p:nextCondLst>
            </p:seq>
            <p:seq concurrent="1" nextAc="seek">
              <p:cTn id="122" restart="whenNotActive" fill="hold" evtFilter="cancelBubble" nodeType="interactiveSeq">
                <p:stCondLst>
                  <p:cond evt="onClick" delay="0">
                    <p:tgtEl>
                      <p:spTgt spid="23"/>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23"/>
                                        </p:tgtEl>
                                      </p:cBhvr>
                                    </p:animEffect>
                                    <p:animScale>
                                      <p:cBhvr>
                                        <p:cTn id="127" dur="250" autoRev="1" fill="hold"/>
                                        <p:tgtEl>
                                          <p:spTgt spid="23"/>
                                        </p:tgtEl>
                                      </p:cBhvr>
                                      <p:by x="105000" y="105000"/>
                                    </p:animScale>
                                  </p:childTnLst>
                                </p:cTn>
                              </p:par>
                              <p:par>
                                <p:cTn id="128" presetID="22" presetClass="entr" presetSubtype="4" fill="hold"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wipe(down)">
                                      <p:cBhvr>
                                        <p:cTn id="130" dur="5000"/>
                                        <p:tgtEl>
                                          <p:spTgt spid="35"/>
                                        </p:tgtEl>
                                      </p:cBhvr>
                                    </p:animEffect>
                                  </p:childTnLst>
                                </p:cTn>
                              </p:par>
                              <p:par>
                                <p:cTn id="131" presetID="32" presetClass="emph" presetSubtype="0" repeatCount="indefinite" fill="hold" nodeType="withEffect">
                                  <p:stCondLst>
                                    <p:cond delay="0"/>
                                  </p:stCondLst>
                                  <p:childTnLst>
                                    <p:animRot by="120000">
                                      <p:cBhvr>
                                        <p:cTn id="132" dur="200" fill="hold">
                                          <p:stCondLst>
                                            <p:cond delay="0"/>
                                          </p:stCondLst>
                                        </p:cTn>
                                        <p:tgtEl>
                                          <p:spTgt spid="35"/>
                                        </p:tgtEl>
                                        <p:attrNameLst>
                                          <p:attrName>r</p:attrName>
                                        </p:attrNameLst>
                                      </p:cBhvr>
                                    </p:animRot>
                                    <p:animRot by="-240000">
                                      <p:cBhvr>
                                        <p:cTn id="133" dur="400" fill="hold">
                                          <p:stCondLst>
                                            <p:cond delay="400"/>
                                          </p:stCondLst>
                                        </p:cTn>
                                        <p:tgtEl>
                                          <p:spTgt spid="35"/>
                                        </p:tgtEl>
                                        <p:attrNameLst>
                                          <p:attrName>r</p:attrName>
                                        </p:attrNameLst>
                                      </p:cBhvr>
                                    </p:animRot>
                                    <p:animRot by="240000">
                                      <p:cBhvr>
                                        <p:cTn id="134" dur="400" fill="hold">
                                          <p:stCondLst>
                                            <p:cond delay="800"/>
                                          </p:stCondLst>
                                        </p:cTn>
                                        <p:tgtEl>
                                          <p:spTgt spid="35"/>
                                        </p:tgtEl>
                                        <p:attrNameLst>
                                          <p:attrName>r</p:attrName>
                                        </p:attrNameLst>
                                      </p:cBhvr>
                                    </p:animRot>
                                    <p:animRot by="-240000">
                                      <p:cBhvr>
                                        <p:cTn id="135" dur="400" fill="hold">
                                          <p:stCondLst>
                                            <p:cond delay="1200"/>
                                          </p:stCondLst>
                                        </p:cTn>
                                        <p:tgtEl>
                                          <p:spTgt spid="35"/>
                                        </p:tgtEl>
                                        <p:attrNameLst>
                                          <p:attrName>r</p:attrName>
                                        </p:attrNameLst>
                                      </p:cBhvr>
                                    </p:animRot>
                                    <p:animRot by="120000">
                                      <p:cBhvr>
                                        <p:cTn id="136" dur="400" fill="hold">
                                          <p:stCondLst>
                                            <p:cond delay="1600"/>
                                          </p:stCondLst>
                                        </p:cTn>
                                        <p:tgtEl>
                                          <p:spTgt spid="35"/>
                                        </p:tgtEl>
                                        <p:attrNameLst>
                                          <p:attrName>r</p:attrName>
                                        </p:attrNameLst>
                                      </p:cBhvr>
                                    </p:animRot>
                                  </p:childTnLst>
                                </p:cTn>
                              </p:par>
                            </p:childTnLst>
                          </p:cTn>
                        </p:par>
                      </p:childTnLst>
                    </p:cTn>
                  </p:par>
                </p:childTnLst>
              </p:cTn>
              <p:nextCondLst>
                <p:cond evt="onClick" delay="0">
                  <p:tgtEl>
                    <p:spTgt spid="2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4876800" y="6140638"/>
            <a:ext cx="7620000" cy="2462213"/>
          </a:xfrm>
          <a:prstGeom prst="rect">
            <a:avLst/>
          </a:prstGeom>
        </p:spPr>
        <p:txBody>
          <a:bodyPr wrap="square"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 </a:t>
            </a:r>
            <a:endParaRPr lang="en-GB" sz="8000">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157162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1217680"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3737295">
            <a:off x="16156315" y="435177"/>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842085">
            <a:off x="-598810" y="839906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9243256">
            <a:off x="15913597" y="8193789"/>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252866">
            <a:off x="6529601" y="809056"/>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917456">
            <a:off x="-1965865" y="-1450700"/>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5400000">
            <a:off x="14305002" y="630908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1" name="Group 11"/>
          <p:cNvGrpSpPr/>
          <p:nvPr/>
        </p:nvGrpSpPr>
        <p:grpSpPr>
          <a:xfrm>
            <a:off x="1904207" y="2476500"/>
            <a:ext cx="6750812" cy="5854571"/>
            <a:chOff x="0" y="0"/>
            <a:chExt cx="9001082" cy="6077571"/>
          </a:xfrm>
        </p:grpSpPr>
        <p:sp>
          <p:nvSpPr>
            <p:cNvPr id="12" name="Freeform 12"/>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6" name="TextBox 16"/>
          <p:cNvSpPr txBox="1"/>
          <p:nvPr/>
        </p:nvSpPr>
        <p:spPr>
          <a:xfrm>
            <a:off x="2257260" y="3194187"/>
            <a:ext cx="5835718" cy="4431983"/>
          </a:xfrm>
          <a:prstGeom prst="rect">
            <a:avLst/>
          </a:prstGeom>
        </p:spPr>
        <p:txBody>
          <a:bodyPr lIns="0" tIns="0" rIns="0" bIns="0" rtlCol="0" anchor="t">
            <a:spAutoFit/>
          </a:bodyPr>
          <a:lstStyle/>
          <a:p>
            <a:pPr algn="just"/>
            <a:r>
              <a:rPr lang="vi-VN" sz="4800">
                <a:latin typeface="Times New Roman" panose="02020603050405020304" pitchFamily="18" charset="0"/>
                <a:cs typeface="Times New Roman" panose="02020603050405020304" pitchFamily="18" charset="0"/>
              </a:rPr>
              <a:t>1. Viết bài hoàn chỉnh dựa trên dàn ý đã lập trên lớp. Kiểm tra và chỉnh sửa sau khi viết dựa trên phiếu đánh giá Rubric.</a:t>
            </a:r>
            <a:endParaRPr lang="en-GB" sz="48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9632981" y="2476500"/>
            <a:ext cx="6750812" cy="5854571"/>
            <a:chOff x="0" y="0"/>
            <a:chExt cx="9001082" cy="6077571"/>
          </a:xfrm>
        </p:grpSpPr>
        <p:sp>
          <p:nvSpPr>
            <p:cNvPr id="18"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22" name="TextBox 22"/>
          <p:cNvSpPr txBox="1"/>
          <p:nvPr/>
        </p:nvSpPr>
        <p:spPr>
          <a:xfrm>
            <a:off x="10090528" y="3354033"/>
            <a:ext cx="5835718" cy="3847207"/>
          </a:xfrm>
          <a:prstGeom prst="rect">
            <a:avLst/>
          </a:prstGeom>
        </p:spPr>
        <p:txBody>
          <a:bodyPr lIns="0" tIns="0" rIns="0" bIns="0" rtlCol="0" anchor="t">
            <a:spAutoFit/>
          </a:bodyPr>
          <a:lstStyle/>
          <a:p>
            <a:pPr algn="just">
              <a:lnSpc>
                <a:spcPts val="4980"/>
              </a:lnSpc>
            </a:pPr>
            <a:r>
              <a:rPr lang="vi-VN" sz="4800">
                <a:latin typeface="Times New Roman" panose="02020603050405020304" pitchFamily="18" charset="0"/>
                <a:cs typeface="Times New Roman" panose="02020603050405020304" pitchFamily="18" charset="0"/>
              </a:rPr>
              <a:t>2. Viết bài văn nghị luận về vấn đề khai thác và sử dụng tài nguyên thiên nhiên phục vụ sản xuất ở địa phương em. </a:t>
            </a:r>
            <a:endParaRPr lang="en-US" sz="4800">
              <a:solidFill>
                <a:srgbClr val="945657"/>
              </a:solidFill>
              <a:latin typeface="Times New Roman" panose="02020603050405020304" pitchFamily="18" charset="0"/>
              <a:cs typeface="Times New Roman" panose="02020603050405020304" pitchFamily="18" charset="0"/>
            </a:endParaRPr>
          </a:p>
        </p:txBody>
      </p:sp>
      <p:sp>
        <p:nvSpPr>
          <p:cNvPr id="23" name="TextBox 23"/>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600200" y="1213899"/>
            <a:ext cx="15316199" cy="8803319"/>
            <a:chOff x="0" y="0"/>
            <a:chExt cx="14951822" cy="10095537"/>
          </a:xfrm>
        </p:grpSpPr>
        <p:sp>
          <p:nvSpPr>
            <p:cNvPr id="5" name="Freeform 5"/>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
        <p:nvSpPr>
          <p:cNvPr id="7" name="Freeform 7"/>
          <p:cNvSpPr/>
          <p:nvPr/>
        </p:nvSpPr>
        <p:spPr>
          <a:xfrm rot="252866">
            <a:off x="14086083" y="187249"/>
            <a:ext cx="3643371" cy="1794360"/>
          </a:xfrm>
          <a:custGeom>
            <a:avLst/>
            <a:gdLst/>
            <a:ahLst/>
            <a:cxnLst/>
            <a:rect l="l" t="t" r="r" b="b"/>
            <a:pathLst>
              <a:path w="3643371" h="1794360">
                <a:moveTo>
                  <a:pt x="0" y="0"/>
                </a:moveTo>
                <a:lnTo>
                  <a:pt x="3643371" y="0"/>
                </a:lnTo>
                <a:lnTo>
                  <a:pt x="3643371" y="1794361"/>
                </a:lnTo>
                <a:lnTo>
                  <a:pt x="0" y="179436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4623342" y="1634823"/>
            <a:ext cx="10992123" cy="1015663"/>
          </a:xfrm>
          <a:prstGeom prst="rect">
            <a:avLst/>
          </a:prstGeom>
        </p:spPr>
        <p:txBody>
          <a:bodyPr wrap="square" lIns="0" tIns="0" rIns="0" bIns="0" rtlCol="0" anchor="t">
            <a:spAutoFit/>
          </a:bodyPr>
          <a:lstStyle/>
          <a:p>
            <a:r>
              <a:rPr lang="pt-BR" sz="6600" b="1">
                <a:latin typeface="Times New Roman" panose="02020603050405020304" pitchFamily="18" charset="0"/>
                <a:cs typeface="Times New Roman" panose="02020603050405020304" pitchFamily="18" charset="0"/>
              </a:rPr>
              <a:t>HƯỚNG DẪN TỰ HỌC</a:t>
            </a:r>
            <a:endParaRPr lang="en-GB" sz="6600">
              <a:latin typeface="Times New Roman" panose="02020603050405020304" pitchFamily="18" charset="0"/>
              <a:cs typeface="Times New Roman" panose="02020603050405020304" pitchFamily="18" charset="0"/>
            </a:endParaRPr>
          </a:p>
        </p:txBody>
      </p:sp>
      <p:sp>
        <p:nvSpPr>
          <p:cNvPr id="9" name="TextBox 9"/>
          <p:cNvSpPr txBox="1"/>
          <p:nvPr/>
        </p:nvSpPr>
        <p:spPr>
          <a:xfrm>
            <a:off x="2873331" y="2869773"/>
            <a:ext cx="12382218" cy="5909310"/>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Học bài, nắm chắc cách viết bài văn </a:t>
            </a:r>
            <a:r>
              <a:rPr lang="pt-BR" sz="4800">
                <a:latin typeface="Times New Roman" panose="02020603050405020304" pitchFamily="18" charset="0"/>
                <a:cs typeface="Times New Roman" panose="02020603050405020304" pitchFamily="18" charset="0"/>
              </a:rPr>
              <a:t>nghị luận về một vấn đề cần giải quyết (con người trong mối quan hệ với tự nhiên).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Lưu trữ lại bài viết, bảng kiểm đánh giá vào hồ sơ cá nhân.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GV yêu cầu HS chuẩn bị bài sau: </a:t>
            </a:r>
            <a:r>
              <a:rPr lang="vi-VN" sz="4800" b="1">
                <a:latin typeface="Times New Roman" panose="02020603050405020304" pitchFamily="18" charset="0"/>
                <a:cs typeface="Times New Roman" panose="02020603050405020304" pitchFamily="18" charset="0"/>
              </a:rPr>
              <a:t>Nói và nghe: Trình bày ý kiến về một sự việc có tính thời sự (con người trong mối quan hệ với tự nhiên).</a:t>
            </a:r>
            <a:endParaRPr lang="en-GB" sz="4800">
              <a:latin typeface="Times New Roman" panose="02020603050405020304" pitchFamily="18" charset="0"/>
              <a:cs typeface="Times New Roman" panose="02020603050405020304" pitchFamily="18" charset="0"/>
            </a:endParaRPr>
          </a:p>
        </p:txBody>
      </p:sp>
      <p:sp>
        <p:nvSpPr>
          <p:cNvPr id="10" name="Freeform 10"/>
          <p:cNvSpPr/>
          <p:nvPr/>
        </p:nvSpPr>
        <p:spPr>
          <a:xfrm rot="-8928207">
            <a:off x="-771324" y="828644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rot="9356957" flipH="1">
            <a:off x="15065532" y="7897145"/>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252866" flipH="1">
            <a:off x="-1166143" y="-438048"/>
            <a:ext cx="3842977" cy="1892666"/>
          </a:xfrm>
          <a:custGeom>
            <a:avLst/>
            <a:gdLst/>
            <a:ahLst/>
            <a:cxnLst/>
            <a:rect l="l" t="t" r="r" b="b"/>
            <a:pathLst>
              <a:path w="3842977" h="1892666">
                <a:moveTo>
                  <a:pt x="3842976" y="0"/>
                </a:moveTo>
                <a:lnTo>
                  <a:pt x="0" y="0"/>
                </a:lnTo>
                <a:lnTo>
                  <a:pt x="0" y="1892666"/>
                </a:lnTo>
                <a:lnTo>
                  <a:pt x="3842976" y="1892666"/>
                </a:lnTo>
                <a:lnTo>
                  <a:pt x="384297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a:off x="8493044" y="215266"/>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1684005" y="1327946"/>
            <a:ext cx="1161986" cy="762686"/>
          </a:xfrm>
          <a:custGeom>
            <a:avLst/>
            <a:gdLst/>
            <a:ahLst/>
            <a:cxnLst/>
            <a:rect l="l" t="t" r="r" b="b"/>
            <a:pathLst>
              <a:path w="1161986" h="762686">
                <a:moveTo>
                  <a:pt x="0" y="0"/>
                </a:moveTo>
                <a:lnTo>
                  <a:pt x="1161986" y="0"/>
                </a:lnTo>
                <a:lnTo>
                  <a:pt x="1161986" y="762685"/>
                </a:lnTo>
                <a:lnTo>
                  <a:pt x="0" y="76268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7</a:t>
            </a:r>
          </a:p>
        </p:txBody>
      </p:sp>
      <p:sp>
        <p:nvSpPr>
          <p:cNvPr id="17" name="Freeform 17"/>
          <p:cNvSpPr/>
          <p:nvPr/>
        </p:nvSpPr>
        <p:spPr>
          <a:xfrm rot="-10800000">
            <a:off x="16052634" y="9008080"/>
            <a:ext cx="1161986" cy="762686"/>
          </a:xfrm>
          <a:custGeom>
            <a:avLst/>
            <a:gdLst/>
            <a:ahLst/>
            <a:cxnLst/>
            <a:rect l="l" t="t" r="r" b="b"/>
            <a:pathLst>
              <a:path w="1161986" h="762686">
                <a:moveTo>
                  <a:pt x="0" y="0"/>
                </a:moveTo>
                <a:lnTo>
                  <a:pt x="1161986" y="0"/>
                </a:lnTo>
                <a:lnTo>
                  <a:pt x="1161986" y="762685"/>
                </a:lnTo>
                <a:lnTo>
                  <a:pt x="0" y="76268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385132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graphicFrame>
        <p:nvGraphicFramePr>
          <p:cNvPr id="23" name="Table 22"/>
          <p:cNvGraphicFramePr>
            <a:graphicFrameLocks noGrp="1"/>
          </p:cNvGraphicFramePr>
          <p:nvPr>
            <p:extLst>
              <p:ext uri="{D42A27DB-BD31-4B8C-83A1-F6EECF244321}">
                <p14:modId xmlns:p14="http://schemas.microsoft.com/office/powerpoint/2010/main" val="218273569"/>
              </p:ext>
            </p:extLst>
          </p:nvPr>
        </p:nvGraphicFramePr>
        <p:xfrm>
          <a:off x="1676400" y="390186"/>
          <a:ext cx="15260320" cy="9589008"/>
        </p:xfrm>
        <a:graphic>
          <a:graphicData uri="http://schemas.openxmlformats.org/drawingml/2006/table">
            <a:tbl>
              <a:tblPr firstRow="1" firstCol="1" bandRow="1">
                <a:effectLst>
                  <a:outerShdw blurRad="50800" dist="38100" algn="l" rotWithShape="0">
                    <a:prstClr val="black">
                      <a:alpha val="40000"/>
                    </a:prstClr>
                  </a:outerShdw>
                </a:effectLst>
              </a:tblPr>
              <a:tblGrid>
                <a:gridCol w="11007646">
                  <a:extLst>
                    <a:ext uri="{9D8B030D-6E8A-4147-A177-3AD203B41FA5}">
                      <a16:colId xmlns:a16="http://schemas.microsoft.com/office/drawing/2014/main" val="20000"/>
                    </a:ext>
                  </a:extLst>
                </a:gridCol>
                <a:gridCol w="4252674">
                  <a:extLst>
                    <a:ext uri="{9D8B030D-6E8A-4147-A177-3AD203B41FA5}">
                      <a16:colId xmlns:a16="http://schemas.microsoft.com/office/drawing/2014/main" val="20001"/>
                    </a:ext>
                  </a:extLst>
                </a:gridCol>
              </a:tblGrid>
              <a:tr h="0">
                <a:tc gridSpan="2">
                  <a:txBody>
                    <a:bodyPr/>
                    <a:lstStyle/>
                    <a:p>
                      <a:pPr marL="457200" marR="198120" algn="ctr">
                        <a:lnSpc>
                          <a:spcPct val="130000"/>
                        </a:lnSpc>
                        <a:spcAft>
                          <a:spcPts val="0"/>
                        </a:spcAft>
                        <a:tabLst>
                          <a:tab pos="414655" algn="l"/>
                        </a:tabLst>
                      </a:pPr>
                      <a:r>
                        <a:rPr lang="pt-BR" sz="4400" b="1">
                          <a:effectLst/>
                          <a:latin typeface="Times New Roman" panose="02020603050405020304" pitchFamily="18" charset="0"/>
                          <a:ea typeface="Times New Roman" panose="02020603050405020304" pitchFamily="18" charset="0"/>
                          <a:cs typeface="Times New Roman" panose="02020603050405020304" pitchFamily="18" charset="0"/>
                        </a:rPr>
                        <a:t>Phiếu chuẩn bị bài nói: Trình bày ý kiến </a:t>
                      </a:r>
                      <a:r>
                        <a:rPr lang="vi-VN" sz="4400" b="1">
                          <a:effectLst/>
                          <a:latin typeface="Times New Roman" panose="02020603050405020304" pitchFamily="18" charset="0"/>
                          <a:ea typeface="Arial" panose="020B0604020202020204" pitchFamily="34" charset="0"/>
                          <a:cs typeface="Times New Roman" panose="02020603050405020304" pitchFamily="18" charset="0"/>
                        </a:rPr>
                        <a:t>về một </a:t>
                      </a:r>
                      <a:r>
                        <a:rPr lang="vi-VN" sz="4400" b="1">
                          <a:effectLst/>
                          <a:latin typeface="Times New Roman" panose="02020603050405020304" pitchFamily="18" charset="0"/>
                          <a:ea typeface="Times New Roman" panose="02020603050405020304" pitchFamily="18" charset="0"/>
                          <a:cs typeface="Times New Roman" panose="02020603050405020304" pitchFamily="18" charset="0"/>
                        </a:rPr>
                        <a:t>một sự việc có tính thời sự (con người trong mối quan hệ với tự nhiên)</a:t>
                      </a:r>
                      <a:r>
                        <a:rPr lang="vi-VN" sz="4400" b="1">
                          <a:effectLst/>
                          <a:latin typeface="Times New Roman" panose="02020603050405020304" pitchFamily="18" charset="0"/>
                          <a:ea typeface="Arial" panose="020B0604020202020204" pitchFamily="34" charset="0"/>
                          <a:cs typeface="Times New Roman" panose="02020603050405020304" pitchFamily="18" charset="0"/>
                        </a:rPr>
                        <a:t>  (HS chuẩn bị ở nhà)</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1. Mục đích của bài nói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2. Đối tượng người nghe</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3. Đề tài của bài nói </a:t>
                      </a:r>
                      <a:r>
                        <a:rPr lang="pt-BR" sz="4400">
                          <a:effectLst/>
                          <a:latin typeface="Times New Roman" panose="02020603050405020304" pitchFamily="18" charset="0"/>
                          <a:ea typeface="Calibri" panose="020F0502020204030204" pitchFamily="34" charset="0"/>
                          <a:cs typeface="Times New Roman" panose="02020603050405020304" pitchFamily="18" charset="0"/>
                        </a:rPr>
                        <a:t>(sự việc có tính thời sự để nêu ý kiến)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4. Lập dàn ý bài nói: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Mở đầu:.......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Triển khai:......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Kết luận:.........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735038"/>
            <a:ext cx="10668000" cy="2130921"/>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 Vấn đề nghị luận của của kiểu bài viết là gì?</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12705488" y="3924300"/>
            <a:ext cx="5289083" cy="329643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C. Vấn đề con người trong mối quan hệ  với tự nhiên</a:t>
            </a:r>
            <a:endParaRPr lang="en-GB" sz="40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4495800" y="6260038"/>
            <a:ext cx="5943600" cy="284586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B. Vấn đề con người trong mối quan hệ với cộng đồng, đất nước</a:t>
            </a:r>
            <a:endParaRPr lang="en-GB" sz="40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4495800" y="3626828"/>
            <a:ext cx="5823462" cy="227867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A. Tác phẩm văn học</a:t>
            </a:r>
            <a:endParaRPr lang="en-GB" sz="40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4968" y="291822"/>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8150621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7"/>
                                        </p:tgtEl>
                                        <p:attrNameLst>
                                          <p:attrName>fillcolor</p:attrName>
                                        </p:attrNameLst>
                                      </p:cBhvr>
                                      <p:to>
                                        <a:srgbClr val="71C055"/>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9"/>
                                        </p:tgtEl>
                                        <p:attrNameLst>
                                          <p:attrName>fillcolor</p:attrName>
                                        </p:attrNameLst>
                                      </p:cBhvr>
                                      <p:to>
                                        <a:srgbClr val="71C055"/>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419100"/>
            <a:ext cx="10668000" cy="24468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2. Dòng nào nêu đúng phương thức biểu đạt được sử dụng trong kiểu bài viết?</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399008" y="6678442"/>
            <a:ext cx="5116591" cy="280845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B. Nghị luận kết hợp với các yếu tố như miêu tả, biểu cảm, tự sự, thuyết minh.</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6" y="3697145"/>
            <a:ext cx="5394813" cy="4341955"/>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Chỉ sử dụng phương thức nghị luận</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5105400" y="3234860"/>
            <a:ext cx="5321688" cy="292139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Thuyết minh kết hợp với các yếu tố như miêu tả, biểu cảm, tự sự, nghị luận.</a:t>
            </a:r>
            <a:endParaRPr lang="en-GB" sz="36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1569105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638800" y="266700"/>
            <a:ext cx="12115800" cy="3051252"/>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3. Dòng nào nêu không đúng về đặc điểm của </a:t>
            </a:r>
            <a:r>
              <a:rPr lang="nl-NL"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nghị luận về một vấn đề cần giải quyết (con người trong mối quan hệ với tự nhiên)?</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4953000" y="3747130"/>
            <a:ext cx="5351906" cy="283527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Trình bày được mối quan hệ hai chiều giữa con người với tự nhiên.</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6" y="4305300"/>
            <a:ext cx="5547213" cy="403860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Ngôn ngữ cần sử dụng nhiều thuật ngữ khoa học chính xác.</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5105400" y="7011585"/>
            <a:ext cx="5334000" cy="2751219"/>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latin typeface="Times New Roman" panose="02020603050405020304" pitchFamily="18" charset="0"/>
                <a:cs typeface="Times New Roman" panose="02020603050405020304" pitchFamily="18" charset="0"/>
              </a:rPr>
              <a:t>B. Kết hợp giữa lí lẽ và dẫn chứng để làm sáng tỏ các luận điểm.</a:t>
            </a:r>
            <a:endParaRPr lang="en-GB" sz="3600">
              <a:latin typeface="Times New Roman" panose="02020603050405020304" pitchFamily="18" charset="0"/>
              <a:cs typeface="Times New Roman" panose="02020603050405020304" pitchFamily="18" charset="0"/>
            </a:endParaRPr>
          </a:p>
          <a:p>
            <a:pPr algn="ctr" defTabSz="685800"/>
            <a:endParaRPr lang="en-US" sz="36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8602242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71C055"/>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subTnLst>
                                    <p:audio>
                                      <p:cMediaNode>
                                        <p:cTn display="0" masterRel="sameClick">
                                          <p:stCondLst>
                                            <p:cond evt="begin" delay="0">
                                              <p:tn val="17"/>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020097" y="566733"/>
            <a:ext cx="13030200" cy="2639606"/>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4. Dòng nào nêu không đúng yêu cầu của bài văn nghị luận về một vấn đề cần giải quyết (con người trong mối quan hệ với tự nhiên)?</a:t>
            </a:r>
            <a:endParaRPr lang="en-GB"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4800600" y="6815162"/>
            <a:ext cx="5626488" cy="320513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B. Trình bày được mối quan hệ giữa con người với cộng đồng và làm sáng tỏ qua hệ thống luận điểm.</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4800600" y="3677002"/>
            <a:ext cx="5626488" cy="302586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Nêu rõ vấn đề thể hiện mối quan hệ giữa con người với tự nhiên để bàn luận.</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557813" y="4189885"/>
            <a:ext cx="5730187" cy="3607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Đề xuất được giải pháp khả thi để giải quyết những bất ổn trong ứng xử của con người với tự nhiên.</a:t>
            </a:r>
            <a:endParaRPr lang="en-GB" sz="36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1923377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3340</Words>
  <Application>Microsoft Office PowerPoint</Application>
  <PresentationFormat>Custom</PresentationFormat>
  <Paragraphs>341</Paragraphs>
  <Slides>53</Slides>
  <Notes>1</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53</vt:i4>
      </vt:variant>
    </vt:vector>
  </HeadingPairs>
  <TitlesOfParts>
    <vt:vector size="64" baseType="lpstr">
      <vt:lpstr>#9Slide07 SVNAdam Gorry</vt:lpstr>
      <vt:lpstr>Arial</vt:lpstr>
      <vt:lpstr>Calibri</vt:lpstr>
      <vt:lpstr>Calibri Light</vt:lpstr>
      <vt:lpstr>MS Mincho</vt:lpstr>
      <vt:lpstr>Tahoma</vt:lpstr>
      <vt:lpstr>Times New Roman</vt:lpstr>
      <vt:lpstr>TT Milks Script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Pink Cream Aesthetic Vintage Creative Portfolio Animated Presentation</dc:title>
  <cp:lastModifiedBy>Admin</cp:lastModifiedBy>
  <cp:revision>128</cp:revision>
  <dcterms:created xsi:type="dcterms:W3CDTF">2006-08-16T00:00:00Z</dcterms:created>
  <dcterms:modified xsi:type="dcterms:W3CDTF">2025-10-10T15:09:19Z</dcterms:modified>
  <dc:identifier>DAGEXOz9Xm4</dc:identifier>
</cp:coreProperties>
</file>