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1"/>
  </p:notesMasterIdLst>
  <p:sldIdLst>
    <p:sldId id="297" r:id="rId3"/>
    <p:sldId id="298" r:id="rId4"/>
    <p:sldId id="299" r:id="rId5"/>
    <p:sldId id="300" r:id="rId6"/>
    <p:sldId id="301" r:id="rId7"/>
    <p:sldId id="302" r:id="rId8"/>
    <p:sldId id="303" r:id="rId9"/>
    <p:sldId id="287" r:id="rId10"/>
    <p:sldId id="290" r:id="rId11"/>
    <p:sldId id="286" r:id="rId12"/>
    <p:sldId id="294" r:id="rId13"/>
    <p:sldId id="289" r:id="rId14"/>
    <p:sldId id="304" r:id="rId15"/>
    <p:sldId id="307" r:id="rId16"/>
    <p:sldId id="308" r:id="rId17"/>
    <p:sldId id="309" r:id="rId18"/>
    <p:sldId id="310" r:id="rId19"/>
    <p:sldId id="305" r:id="rId20"/>
    <p:sldId id="293" r:id="rId21"/>
    <p:sldId id="311" r:id="rId22"/>
    <p:sldId id="312" r:id="rId23"/>
    <p:sldId id="313" r:id="rId24"/>
    <p:sldId id="288" r:id="rId25"/>
    <p:sldId id="317" r:id="rId26"/>
    <p:sldId id="318" r:id="rId27"/>
    <p:sldId id="319" r:id="rId28"/>
    <p:sldId id="320" r:id="rId29"/>
    <p:sldId id="321" r:id="rId30"/>
    <p:sldId id="314" r:id="rId31"/>
    <p:sldId id="315" r:id="rId32"/>
    <p:sldId id="316" r:id="rId33"/>
    <p:sldId id="291" r:id="rId34"/>
    <p:sldId id="345" r:id="rId35"/>
    <p:sldId id="346" r:id="rId36"/>
    <p:sldId id="322" r:id="rId37"/>
    <p:sldId id="325" r:id="rId38"/>
    <p:sldId id="323" r:id="rId39"/>
    <p:sldId id="324" r:id="rId40"/>
    <p:sldId id="327" r:id="rId41"/>
    <p:sldId id="328" r:id="rId42"/>
    <p:sldId id="329" r:id="rId43"/>
    <p:sldId id="326" r:id="rId44"/>
    <p:sldId id="330" r:id="rId45"/>
    <p:sldId id="331" r:id="rId46"/>
    <p:sldId id="333" r:id="rId47"/>
    <p:sldId id="334" r:id="rId48"/>
    <p:sldId id="335" r:id="rId49"/>
    <p:sldId id="336" r:id="rId50"/>
    <p:sldId id="337" r:id="rId51"/>
    <p:sldId id="338" r:id="rId52"/>
    <p:sldId id="295" r:id="rId53"/>
    <p:sldId id="339" r:id="rId54"/>
    <p:sldId id="340" r:id="rId55"/>
    <p:sldId id="296" r:id="rId56"/>
    <p:sldId id="341" r:id="rId57"/>
    <p:sldId id="342" r:id="rId58"/>
    <p:sldId id="343" r:id="rId59"/>
    <p:sldId id="344" r:id="rId60"/>
  </p:sldIdLst>
  <p:sldSz cx="12192000" cy="6858000"/>
  <p:notesSz cx="6858000" cy="9144000"/>
  <p:embeddedFontLst>
    <p:embeddedFont>
      <p:font typeface="#9Slide03 AmpleSoft Bold" charset="0"/>
      <p:regular r:id="rId62"/>
    </p:embeddedFont>
    <p:embeddedFont>
      <p:font typeface="#9Slide05 Pattaya" charset="-34"/>
      <p:regular r:id="rId63"/>
    </p:embeddedFont>
    <p:embeddedFont>
      <p:font typeface="Calibri" pitchFamily="34" charset="0"/>
      <p:regular r:id="rId64"/>
      <p:bold r:id="rId65"/>
      <p:italic r:id="rId66"/>
      <p:boldItalic r:id="rId67"/>
    </p:embeddedFont>
    <p:embeddedFont>
      <p:font typeface="#9Slide05 Fourth Medium" charset="0"/>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47" autoAdjust="0"/>
  </p:normalViewPr>
  <p:slideViewPr>
    <p:cSldViewPr snapToGrid="0" showGuides="1">
      <p:cViewPr varScale="1">
        <p:scale>
          <a:sx n="108" d="100"/>
          <a:sy n="108" d="100"/>
        </p:scale>
        <p:origin x="-6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9A3FA-3F93-4DB9-A4E3-C1BEF1A8FCF5}"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03AE3-3F4C-44AC-89BA-D49A9E372B1A}" type="slidenum">
              <a:rPr lang="en-US" smtClean="0"/>
              <a:t>‹#›</a:t>
            </a:fld>
            <a:endParaRPr lang="en-US"/>
          </a:p>
        </p:txBody>
      </p:sp>
    </p:spTree>
    <p:extLst>
      <p:ext uri="{BB962C8B-B14F-4D97-AF65-F5344CB8AC3E}">
        <p14:creationId xmlns:p14="http://schemas.microsoft.com/office/powerpoint/2010/main" val="23116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203AE3-3F4C-44AC-89BA-D49A9E372B1A}" type="slidenum">
              <a:rPr lang="en-US" smtClean="0"/>
              <a:t>15</a:t>
            </a:fld>
            <a:endParaRPr lang="en-US"/>
          </a:p>
        </p:txBody>
      </p:sp>
    </p:spTree>
    <p:extLst>
      <p:ext uri="{BB962C8B-B14F-4D97-AF65-F5344CB8AC3E}">
        <p14:creationId xmlns:p14="http://schemas.microsoft.com/office/powerpoint/2010/main" val="109463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21448-981F-F8A5-1DBD-FFF614855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7B26C5F-2193-D6AB-761A-AE0CF9AA2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89EF2CD-A8A6-BB2F-F332-E5077E7EFA0A}"/>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5" name="Footer Placeholder 4">
            <a:extLst>
              <a:ext uri="{FF2B5EF4-FFF2-40B4-BE49-F238E27FC236}">
                <a16:creationId xmlns="" xmlns:a16="http://schemas.microsoft.com/office/drawing/2014/main" id="{05CA6B48-92CE-B3A7-A8D1-0BF46E2D7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C568B00-C7C7-4694-1192-9D8AF8E06DB6}"/>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221636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10CD83-4895-DF6F-461C-7246AF88F6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82331B8-8A8E-8722-A73D-ED0955283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6C76F6-6EE6-939E-01A1-327AD33B03DB}"/>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5" name="Footer Placeholder 4">
            <a:extLst>
              <a:ext uri="{FF2B5EF4-FFF2-40B4-BE49-F238E27FC236}">
                <a16:creationId xmlns="" xmlns:a16="http://schemas.microsoft.com/office/drawing/2014/main" id="{103DF331-5BF7-D7ED-D0A9-83431D2F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911EAD6-7914-DE2C-7547-501C2969FD09}"/>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102306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858376E-9481-296B-3FB4-D191CA4360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DFE8E44-F8DA-DA93-D13F-0FB3DCA046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A021C2-50F8-4579-6BB4-B61111289F48}"/>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5" name="Footer Placeholder 4">
            <a:extLst>
              <a:ext uri="{FF2B5EF4-FFF2-40B4-BE49-F238E27FC236}">
                <a16:creationId xmlns="" xmlns:a16="http://schemas.microsoft.com/office/drawing/2014/main" id="{5AEF85C8-830D-7727-A926-5680F632A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7E8E30-34AD-AEAC-B70E-B614E2EA9C9A}"/>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15366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423581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57125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49795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54991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59564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74285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8863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24460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6CFD6-82D4-013A-F499-B80B8F97E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E2D42F8-6327-CEA9-1A3A-A1F2B137D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52A123-3245-B8F2-828C-E6B20C55AF5C}"/>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5" name="Footer Placeholder 4">
            <a:extLst>
              <a:ext uri="{FF2B5EF4-FFF2-40B4-BE49-F238E27FC236}">
                <a16:creationId xmlns="" xmlns:a16="http://schemas.microsoft.com/office/drawing/2014/main" id="{30DCFF55-42F6-4429-5F90-B306E627B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3289200-9733-BC3E-168E-FED380AADE1C}"/>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305288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30972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73180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26961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09E334-9920-C2F4-9E00-094952C9A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32B036A-D4D5-DAC3-BAC9-181EE5B13C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B8767CA-58A6-0985-FF6E-71FE361F4ED9}"/>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5" name="Footer Placeholder 4">
            <a:extLst>
              <a:ext uri="{FF2B5EF4-FFF2-40B4-BE49-F238E27FC236}">
                <a16:creationId xmlns="" xmlns:a16="http://schemas.microsoft.com/office/drawing/2014/main" id="{97096847-A6C7-FBDC-5EE9-03721BCC6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B716F8-7B2D-6C3D-F4D6-9BD87A783D12}"/>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278185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8D830-98D6-E18C-356B-E210EBB2B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98892C3-D38C-00F5-11F4-59414C0A2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C6AD8DA-9AD2-7511-A552-ABE8EDACD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39B4279-6E0C-C540-217E-F66599BE0712}"/>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6" name="Footer Placeholder 5">
            <a:extLst>
              <a:ext uri="{FF2B5EF4-FFF2-40B4-BE49-F238E27FC236}">
                <a16:creationId xmlns="" xmlns:a16="http://schemas.microsoft.com/office/drawing/2014/main" id="{8745619C-D5A9-D959-32E8-FC7FCE208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676D0A-F4CE-C018-E63F-27C30CDC354D}"/>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188004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4BBDCF-D220-C36E-B7E2-9AC94A61A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BDE5B64-115C-4A1F-8167-0C6B98A4C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2308D31-2ECE-3AE7-16D8-541FA9AE8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CC909FD-AC7B-EBE9-32D6-E4CA33B677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234EA68-4333-A408-CA03-BFFB7018B6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E74DF86-534F-6D52-D8C8-D9425D48AE9C}"/>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8" name="Footer Placeholder 7">
            <a:extLst>
              <a:ext uri="{FF2B5EF4-FFF2-40B4-BE49-F238E27FC236}">
                <a16:creationId xmlns="" xmlns:a16="http://schemas.microsoft.com/office/drawing/2014/main" id="{172FB724-8744-8CCB-AAB5-29926572FF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4CEA168-205C-68ED-4E76-898309E41174}"/>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423325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916704-4617-2A5A-1174-403AEFF72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0976DF3-F1ED-F1C1-4B44-0DEE2E364FD9}"/>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4" name="Footer Placeholder 3">
            <a:extLst>
              <a:ext uri="{FF2B5EF4-FFF2-40B4-BE49-F238E27FC236}">
                <a16:creationId xmlns="" xmlns:a16="http://schemas.microsoft.com/office/drawing/2014/main" id="{7F859201-00C2-F339-B02E-C4DF2A207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F558E3F-0969-1FEC-3A2F-5BB5F67D9F91}"/>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400292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07CED79-B7B0-7DE5-6BFA-9FFC670AEB02}"/>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3" name="Footer Placeholder 2">
            <a:extLst>
              <a:ext uri="{FF2B5EF4-FFF2-40B4-BE49-F238E27FC236}">
                <a16:creationId xmlns="" xmlns:a16="http://schemas.microsoft.com/office/drawing/2014/main" id="{C7602A12-2EB2-4EB9-3FC3-0D656D020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9E5BAFA-2038-A748-14A1-E61ADAA0B253}"/>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65558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EF09CC-42A8-A250-172B-D7F149DBE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99F8494-7B8C-0CB0-E2FB-D18BE96D9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F4FFBD-E4BB-8CCD-1AF0-7B6A8021B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7E6374D-7052-ECAC-7653-24B10367F6A9}"/>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6" name="Footer Placeholder 5">
            <a:extLst>
              <a:ext uri="{FF2B5EF4-FFF2-40B4-BE49-F238E27FC236}">
                <a16:creationId xmlns="" xmlns:a16="http://schemas.microsoft.com/office/drawing/2014/main" id="{74D12024-C393-7BCC-36E1-297AF8029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AC797D1-36F3-9CD9-9F71-9A747BB1B90A}"/>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60494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4AE155-8A41-588D-F228-1ADA37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068B32C-8D32-320B-ECE7-9C5516B89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180A149-1824-A998-5926-B18CCFAF3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939BD-AFF2-7728-2661-22BA98B26AC0}"/>
              </a:ext>
            </a:extLst>
          </p:cNvPr>
          <p:cNvSpPr>
            <a:spLocks noGrp="1"/>
          </p:cNvSpPr>
          <p:nvPr>
            <p:ph type="dt" sz="half" idx="10"/>
          </p:nvPr>
        </p:nvSpPr>
        <p:spPr/>
        <p:txBody>
          <a:bodyPr/>
          <a:lstStyle/>
          <a:p>
            <a:fld id="{18C12C81-F2F7-48AD-84EE-C948FD6CBB59}" type="datetimeFigureOut">
              <a:rPr lang="en-US" smtClean="0"/>
              <a:t>10/11/2025</a:t>
            </a:fld>
            <a:endParaRPr lang="en-US"/>
          </a:p>
        </p:txBody>
      </p:sp>
      <p:sp>
        <p:nvSpPr>
          <p:cNvPr id="6" name="Footer Placeholder 5">
            <a:extLst>
              <a:ext uri="{FF2B5EF4-FFF2-40B4-BE49-F238E27FC236}">
                <a16:creationId xmlns="" xmlns:a16="http://schemas.microsoft.com/office/drawing/2014/main" id="{99C3587C-08F0-84E9-853F-11E874379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6D6ADE-EA1E-EA02-899E-E62AF7A100B3}"/>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77224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8BC0C80-845B-4A3C-9666-09B18908F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3420CD-85DF-E6A5-2A6D-78FA1B298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0A64C1-B60B-7864-A377-71404E171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C12C81-F2F7-48AD-84EE-C948FD6CBB59}" type="datetimeFigureOut">
              <a:rPr lang="en-US" smtClean="0"/>
              <a:t>10/11/2025</a:t>
            </a:fld>
            <a:endParaRPr lang="en-US"/>
          </a:p>
        </p:txBody>
      </p:sp>
      <p:sp>
        <p:nvSpPr>
          <p:cNvPr id="5" name="Footer Placeholder 4">
            <a:extLst>
              <a:ext uri="{FF2B5EF4-FFF2-40B4-BE49-F238E27FC236}">
                <a16:creationId xmlns="" xmlns:a16="http://schemas.microsoft.com/office/drawing/2014/main" id="{A636F761-F3F6-C8DE-7DD8-A3A642B56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037717D0-ECF3-32D4-AECE-153AA583E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76F9F7-E2B8-442E-88C0-F4C1090CE071}" type="slidenum">
              <a:rPr lang="en-US" smtClean="0"/>
              <a:t>‹#›</a:t>
            </a:fld>
            <a:endParaRPr lang="en-US"/>
          </a:p>
        </p:txBody>
      </p:sp>
    </p:spTree>
    <p:extLst>
      <p:ext uri="{BB962C8B-B14F-4D97-AF65-F5344CB8AC3E}">
        <p14:creationId xmlns:p14="http://schemas.microsoft.com/office/powerpoint/2010/main" val="173373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2025/11/10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33675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ok and a paper with a clothespin on it&#10;&#10;Description automatically generated">
            <a:extLst>
              <a:ext uri="{FF2B5EF4-FFF2-40B4-BE49-F238E27FC236}">
                <a16:creationId xmlns="" xmlns:a16="http://schemas.microsoft.com/office/drawing/2014/main" id="{03673F40-0373-39FC-F261-ACA5EB38C4A5}"/>
              </a:ext>
            </a:extLst>
          </p:cNvPr>
          <p:cNvPicPr>
            <a:picLocks noChangeAspect="1"/>
          </p:cNvPicPr>
          <p:nvPr/>
        </p:nvPicPr>
        <p:blipFill>
          <a:blip r:embed="rId2">
            <a:extLst>
              <a:ext uri="{28A0092B-C50C-407E-A947-70E740481C1C}">
                <a14:useLocalDpi xmlns:a14="http://schemas.microsoft.com/office/drawing/2010/main" val="0"/>
              </a:ext>
            </a:extLst>
          </a:blip>
          <a:srcRect t="19865" r="1" b="23723"/>
          <a:stretch/>
        </p:blipFill>
        <p:spPr>
          <a:xfrm>
            <a:off x="-3447" y="-1"/>
            <a:ext cx="12195447" cy="6879745"/>
          </a:xfrm>
          <a:prstGeom prst="rect">
            <a:avLst/>
          </a:prstGeom>
        </p:spPr>
      </p:pic>
      <p:sp>
        <p:nvSpPr>
          <p:cNvPr id="10" name="Rectangle 9">
            <a:extLst>
              <a:ext uri="{FF2B5EF4-FFF2-40B4-BE49-F238E27FC236}">
                <a16:creationId xmlns="" xmlns:a16="http://schemas.microsoft.com/office/drawing/2014/main" id="{4D60F200-5EB0-B223-2439-C96C67F0FE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A6567EA8-C72D-4B9B-D23F-6B2E9F9C9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FEFBFA78-9360-1E01-5448-6D5AE0A326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740453C-744F-DB3A-47EC-15EACE1DC1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 xmlns:a16="http://schemas.microsoft.com/office/drawing/2014/main" id="{B6924B03-77BD-EAE3-2854-43363FF8E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 xmlns:a16="http://schemas.microsoft.com/office/drawing/2014/main" id="{A8FEB54F-507B-C9FF-3536-B8A644612C15}"/>
              </a:ext>
            </a:extLst>
          </p:cNvPr>
          <p:cNvGraphicFramePr>
            <a:graphicFrameLocks noGrp="1"/>
          </p:cNvGraphicFramePr>
          <p:nvPr>
            <p:extLst>
              <p:ext uri="{D42A27DB-BD31-4B8C-83A1-F6EECF244321}">
                <p14:modId xmlns:p14="http://schemas.microsoft.com/office/powerpoint/2010/main" val="2459107660"/>
              </p:ext>
            </p:extLst>
          </p:nvPr>
        </p:nvGraphicFramePr>
        <p:xfrm>
          <a:off x="1641011" y="1531565"/>
          <a:ext cx="7231140" cy="1584960"/>
        </p:xfrm>
        <a:graphic>
          <a:graphicData uri="http://schemas.openxmlformats.org/drawingml/2006/table">
            <a:tbl>
              <a:tblPr/>
              <a:tblGrid>
                <a:gridCol w="7231140">
                  <a:extLst>
                    <a:ext uri="{9D8B030D-6E8A-4147-A177-3AD203B41FA5}">
                      <a16:colId xmlns="" xmlns:a16="http://schemas.microsoft.com/office/drawing/2014/main" val="984087487"/>
                    </a:ext>
                  </a:extLst>
                </a:gridCol>
              </a:tblGrid>
              <a:tr h="0">
                <a:tc>
                  <a:txBody>
                    <a:bodyPr/>
                    <a:lstStyle/>
                    <a:p>
                      <a:pPr algn="ctr">
                        <a:lnSpc>
                          <a:spcPct val="130000"/>
                        </a:lnSpc>
                        <a:spcAft>
                          <a:spcPts val="1000"/>
                        </a:spcAft>
                      </a:pPr>
                      <a:r>
                        <a:rPr lang="en-US" sz="8000" b="1" dirty="0">
                          <a:solidFill>
                            <a:srgbClr val="FF0000"/>
                          </a:solidFill>
                          <a:effectLst/>
                          <a:latin typeface="#9Slide03 AmpleSoft Bold" panose="02000000000000000000" pitchFamily="2" charset="0"/>
                          <a:ea typeface="Calibri" panose="020F0502020204030204" pitchFamily="34" charset="0"/>
                        </a:rPr>
                        <a:t>KHÁM</a:t>
                      </a:r>
                      <a:r>
                        <a:rPr lang="en-US" sz="6600" b="1" dirty="0">
                          <a:solidFill>
                            <a:srgbClr val="FF0000"/>
                          </a:solidFill>
                          <a:effectLst/>
                          <a:latin typeface="#9Slide03 AmpleSoft Bold" panose="02000000000000000000" pitchFamily="2" charset="0"/>
                          <a:ea typeface="Calibri" panose="020F0502020204030204" pitchFamily="34" charset="0"/>
                        </a:rPr>
                        <a:t> </a:t>
                      </a:r>
                      <a:r>
                        <a:rPr lang="en-US" sz="8000" b="1" dirty="0">
                          <a:solidFill>
                            <a:srgbClr val="FF0000"/>
                          </a:solidFill>
                          <a:effectLst/>
                          <a:latin typeface="#9Slide03 AmpleSoft Bold" panose="02000000000000000000" pitchFamily="2" charset="0"/>
                          <a:ea typeface="Calibri" panose="020F0502020204030204" pitchFamily="34" charset="0"/>
                        </a:rPr>
                        <a:t>PHÁ</a:t>
                      </a:r>
                      <a:r>
                        <a:rPr lang="en-US" sz="6600" b="1" dirty="0">
                          <a:solidFill>
                            <a:srgbClr val="FF0000"/>
                          </a:solidFill>
                          <a:effectLst/>
                          <a:latin typeface="#9Slide03 AmpleSoft Bold" panose="02000000000000000000" pitchFamily="2" charset="0"/>
                          <a:ea typeface="Calibri" panose="020F0502020204030204" pitchFamily="34" charset="0"/>
                        </a:rPr>
                        <a:t>  </a:t>
                      </a:r>
                      <a:endParaRPr lang="en-US" sz="5400" dirty="0">
                        <a:solidFill>
                          <a:srgbClr val="FF0000"/>
                        </a:solidFill>
                        <a:effectLst/>
                        <a:latin typeface="#9Slide03 AmpleSoft Bold" panose="02000000000000000000" pitchFamily="2" charset="0"/>
                        <a:ea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 xmlns:a16="http://schemas.microsoft.com/office/drawing/2014/main" val="1013708138"/>
                  </a:ext>
                </a:extLst>
              </a:tr>
            </a:tbl>
          </a:graphicData>
        </a:graphic>
      </p:graphicFrame>
      <p:graphicFrame>
        <p:nvGraphicFramePr>
          <p:cNvPr id="8" name="Table 7">
            <a:extLst>
              <a:ext uri="{FF2B5EF4-FFF2-40B4-BE49-F238E27FC236}">
                <a16:creationId xmlns="" xmlns:a16="http://schemas.microsoft.com/office/drawing/2014/main" id="{45346285-EA59-A2C9-B8A8-324B40F389DD}"/>
              </a:ext>
            </a:extLst>
          </p:cNvPr>
          <p:cNvGraphicFramePr>
            <a:graphicFrameLocks noGrp="1"/>
          </p:cNvGraphicFramePr>
          <p:nvPr>
            <p:extLst>
              <p:ext uri="{D42A27DB-BD31-4B8C-83A1-F6EECF244321}">
                <p14:modId xmlns:p14="http://schemas.microsoft.com/office/powerpoint/2010/main" val="633309420"/>
              </p:ext>
            </p:extLst>
          </p:nvPr>
        </p:nvGraphicFramePr>
        <p:xfrm>
          <a:off x="4468346" y="2928214"/>
          <a:ext cx="3941805" cy="1584960"/>
        </p:xfrm>
        <a:graphic>
          <a:graphicData uri="http://schemas.openxmlformats.org/drawingml/2006/table">
            <a:tbl>
              <a:tblPr/>
              <a:tblGrid>
                <a:gridCol w="3941805">
                  <a:extLst>
                    <a:ext uri="{9D8B030D-6E8A-4147-A177-3AD203B41FA5}">
                      <a16:colId xmlns="" xmlns:a16="http://schemas.microsoft.com/office/drawing/2014/main" val="984087487"/>
                    </a:ext>
                  </a:extLst>
                </a:gridCol>
              </a:tblGrid>
              <a:tr h="0">
                <a:tc>
                  <a:txBody>
                    <a:bodyPr/>
                    <a:lstStyle/>
                    <a:p>
                      <a:pPr algn="ctr">
                        <a:lnSpc>
                          <a:spcPct val="130000"/>
                        </a:lnSpc>
                        <a:spcAft>
                          <a:spcPts val="1000"/>
                        </a:spcAft>
                      </a:pPr>
                      <a:r>
                        <a:rPr lang="en-US" sz="8000" b="1" dirty="0">
                          <a:solidFill>
                            <a:srgbClr val="0070C0"/>
                          </a:solidFill>
                          <a:effectLst/>
                          <a:latin typeface="Times New Roman" panose="02020603050405020304" pitchFamily="18" charset="0"/>
                          <a:ea typeface="Calibri" panose="020F0502020204030204" pitchFamily="34" charset="0"/>
                        </a:rPr>
                        <a:t> </a:t>
                      </a:r>
                      <a:r>
                        <a:rPr lang="en-US" sz="8000" b="1" dirty="0">
                          <a:solidFill>
                            <a:srgbClr val="0070C0"/>
                          </a:solidFill>
                          <a:effectLst/>
                          <a:latin typeface="#9Slide03 AmpleSoft Bold" panose="02000000000000000000" pitchFamily="2" charset="0"/>
                          <a:ea typeface="Calibri" panose="020F0502020204030204" pitchFamily="34" charset="0"/>
                        </a:rPr>
                        <a:t>VẺ ĐẸP  </a:t>
                      </a:r>
                      <a:endParaRPr lang="en-US" sz="6600" dirty="0">
                        <a:solidFill>
                          <a:srgbClr val="0070C0"/>
                        </a:solidFill>
                        <a:effectLst/>
                        <a:latin typeface="#9Slide03 AmpleSoft Bold" panose="02000000000000000000" pitchFamily="2" charset="0"/>
                        <a:ea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 xmlns:a16="http://schemas.microsoft.com/office/drawing/2014/main" val="1013708138"/>
                  </a:ext>
                </a:extLst>
              </a:tr>
            </a:tbl>
          </a:graphicData>
        </a:graphic>
      </p:graphicFrame>
      <p:graphicFrame>
        <p:nvGraphicFramePr>
          <p:cNvPr id="9" name="Table 8">
            <a:extLst>
              <a:ext uri="{FF2B5EF4-FFF2-40B4-BE49-F238E27FC236}">
                <a16:creationId xmlns="" xmlns:a16="http://schemas.microsoft.com/office/drawing/2014/main" id="{858E7B7C-FF77-98CC-0D94-21CD12DA4752}"/>
              </a:ext>
            </a:extLst>
          </p:cNvPr>
          <p:cNvGraphicFramePr>
            <a:graphicFrameLocks noGrp="1"/>
          </p:cNvGraphicFramePr>
          <p:nvPr>
            <p:extLst>
              <p:ext uri="{D42A27DB-BD31-4B8C-83A1-F6EECF244321}">
                <p14:modId xmlns:p14="http://schemas.microsoft.com/office/powerpoint/2010/main" val="1536792518"/>
              </p:ext>
            </p:extLst>
          </p:nvPr>
        </p:nvGraphicFramePr>
        <p:xfrm>
          <a:off x="4736286" y="4724221"/>
          <a:ext cx="7472439" cy="1584960"/>
        </p:xfrm>
        <a:graphic>
          <a:graphicData uri="http://schemas.openxmlformats.org/drawingml/2006/table">
            <a:tbl>
              <a:tblPr/>
              <a:tblGrid>
                <a:gridCol w="7472439">
                  <a:extLst>
                    <a:ext uri="{9D8B030D-6E8A-4147-A177-3AD203B41FA5}">
                      <a16:colId xmlns="" xmlns:a16="http://schemas.microsoft.com/office/drawing/2014/main" val="984087487"/>
                    </a:ext>
                  </a:extLst>
                </a:gridCol>
              </a:tblGrid>
              <a:tr h="0">
                <a:tc>
                  <a:txBody>
                    <a:bodyPr/>
                    <a:lstStyle/>
                    <a:p>
                      <a:pPr algn="ctr">
                        <a:lnSpc>
                          <a:spcPct val="130000"/>
                        </a:lnSpc>
                        <a:spcAft>
                          <a:spcPts val="1000"/>
                        </a:spcAft>
                      </a:pPr>
                      <a:r>
                        <a:rPr lang="en-US" sz="80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8000" b="1"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VĂN CHƯƠNG</a:t>
                      </a:r>
                      <a:endParaRPr lang="en-US" sz="5400"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 xmlns:a16="http://schemas.microsoft.com/office/drawing/2014/main" val="1013708138"/>
                  </a:ext>
                </a:extLst>
              </a:tr>
            </a:tbl>
          </a:graphicData>
        </a:graphic>
      </p:graphicFrame>
      <p:sp>
        <p:nvSpPr>
          <p:cNvPr id="11" name="TextBox 10">
            <a:extLst>
              <a:ext uri="{FF2B5EF4-FFF2-40B4-BE49-F238E27FC236}">
                <a16:creationId xmlns="" xmlns:a16="http://schemas.microsoft.com/office/drawing/2014/main" id="{FDFF838E-F639-A3A4-F5BA-96679DE6032F}"/>
              </a:ext>
            </a:extLst>
          </p:cNvPr>
          <p:cNvSpPr txBox="1"/>
          <p:nvPr/>
        </p:nvSpPr>
        <p:spPr>
          <a:xfrm>
            <a:off x="5980670" y="2187511"/>
            <a:ext cx="184731" cy="369332"/>
          </a:xfrm>
          <a:prstGeom prst="rect">
            <a:avLst/>
          </a:prstGeom>
          <a:noFill/>
        </p:spPr>
        <p:txBody>
          <a:bodyPr wrap="none" rtlCol="0">
            <a:spAutoFit/>
          </a:bodyPr>
          <a:lstStyle/>
          <a:p>
            <a:endParaRPr lang="en-US" dirty="0"/>
          </a:p>
        </p:txBody>
      </p:sp>
      <p:graphicFrame>
        <p:nvGraphicFramePr>
          <p:cNvPr id="13" name="Table 12">
            <a:extLst>
              <a:ext uri="{FF2B5EF4-FFF2-40B4-BE49-F238E27FC236}">
                <a16:creationId xmlns="" xmlns:a16="http://schemas.microsoft.com/office/drawing/2014/main" id="{14865F04-B1C6-F17F-5D4F-8F138A7F3CD7}"/>
              </a:ext>
            </a:extLst>
          </p:cNvPr>
          <p:cNvGraphicFramePr>
            <a:graphicFrameLocks noGrp="1"/>
          </p:cNvGraphicFramePr>
          <p:nvPr>
            <p:extLst>
              <p:ext uri="{D42A27DB-BD31-4B8C-83A1-F6EECF244321}">
                <p14:modId xmlns:p14="http://schemas.microsoft.com/office/powerpoint/2010/main" val="3208665295"/>
              </p:ext>
            </p:extLst>
          </p:nvPr>
        </p:nvGraphicFramePr>
        <p:xfrm>
          <a:off x="3623488" y="88723"/>
          <a:ext cx="7231140" cy="1307592"/>
        </p:xfrm>
        <a:graphic>
          <a:graphicData uri="http://schemas.openxmlformats.org/drawingml/2006/table">
            <a:tbl>
              <a:tblPr/>
              <a:tblGrid>
                <a:gridCol w="7231140">
                  <a:extLst>
                    <a:ext uri="{9D8B030D-6E8A-4147-A177-3AD203B41FA5}">
                      <a16:colId xmlns="" xmlns:a16="http://schemas.microsoft.com/office/drawing/2014/main" val="984087487"/>
                    </a:ext>
                  </a:extLst>
                </a:gridCol>
              </a:tblGrid>
              <a:tr h="0">
                <a:tc>
                  <a:txBody>
                    <a:bodyPr/>
                    <a:lstStyle/>
                    <a:p>
                      <a:pPr algn="ctr">
                        <a:lnSpc>
                          <a:spcPct val="130000"/>
                        </a:lnSpc>
                        <a:spcAft>
                          <a:spcPts val="1000"/>
                        </a:spcAft>
                      </a:pPr>
                      <a:r>
                        <a:rPr lang="en-US" sz="6600" b="1" dirty="0">
                          <a:solidFill>
                            <a:schemeClr val="tx1"/>
                          </a:solidFill>
                          <a:effectLst/>
                          <a:latin typeface="#9Slide03 AmpleSoft Bold" panose="02000000000000000000" pitchFamily="2" charset="0"/>
                          <a:ea typeface="Calibri" panose="020F0502020204030204" pitchFamily="34" charset="0"/>
                        </a:rPr>
                        <a:t>BÀI 4</a:t>
                      </a:r>
                      <a:endParaRPr lang="en-US" sz="4400" dirty="0">
                        <a:solidFill>
                          <a:schemeClr val="tx1"/>
                        </a:solidFill>
                        <a:effectLst/>
                        <a:latin typeface="#9Slide03 AmpleSoft Bold" panose="02000000000000000000" pitchFamily="2" charset="0"/>
                        <a:ea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 xmlns:a16="http://schemas.microsoft.com/office/drawing/2014/main" val="1013708138"/>
                  </a:ext>
                </a:extLst>
              </a:tr>
            </a:tbl>
          </a:graphicData>
        </a:graphic>
      </p:graphicFrame>
    </p:spTree>
    <p:extLst>
      <p:ext uri="{BB962C8B-B14F-4D97-AF65-F5344CB8AC3E}">
        <p14:creationId xmlns:p14="http://schemas.microsoft.com/office/powerpoint/2010/main" val="4060132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082" y="320040"/>
            <a:ext cx="4155588" cy="3927031"/>
          </a:xfrm>
          <a:prstGeom prst="rect">
            <a:avLst/>
          </a:prstGeom>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346" y="320040"/>
            <a:ext cx="4227459" cy="3927031"/>
          </a:xfrm>
          <a:prstGeom prst="rect">
            <a:avLst/>
          </a:prstGeom>
        </p:spPr>
      </p:pic>
      <p:sp>
        <p:nvSpPr>
          <p:cNvPr id="4" name="TextBox 3">
            <a:extLst>
              <a:ext uri="{FF2B5EF4-FFF2-40B4-BE49-F238E27FC236}">
                <a16:creationId xmlns="" xmlns:a16="http://schemas.microsoft.com/office/drawing/2014/main" id="{391A37DF-D74A-C176-5AE2-25304E0F7F24}"/>
              </a:ext>
            </a:extLst>
          </p:cNvPr>
          <p:cNvSpPr txBox="1"/>
          <p:nvPr/>
        </p:nvSpPr>
        <p:spPr>
          <a:xfrm>
            <a:off x="639462" y="4351719"/>
            <a:ext cx="11552538" cy="2405274"/>
          </a:xfrm>
          <a:prstGeom prst="rect">
            <a:avLst/>
          </a:prstGeom>
          <a:noFill/>
        </p:spPr>
        <p:txBody>
          <a:bodyPr wrap="square">
            <a:spAutoFit/>
          </a:bodyPr>
          <a:lstStyle/>
          <a:p>
            <a:pPr marL="457200" indent="-457200">
              <a:lnSpc>
                <a:spcPct val="130000"/>
              </a:lnSpc>
              <a:spcAft>
                <a:spcPts val="1000"/>
              </a:spcAft>
              <a:buClr>
                <a:srgbClr val="FF0000"/>
              </a:buClr>
              <a:buFont typeface="Wingdings" panose="05000000000000000000" pitchFamily="2" charset="2"/>
              <a:buChar char="Ø"/>
            </a:pPr>
            <a:r>
              <a:rPr lang="nl-NL" sz="2800" dirty="0">
                <a:solidFill>
                  <a:srgbClr val="0D0D0D"/>
                </a:solidFill>
                <a:effectLst/>
                <a:latin typeface="Times New Roman" panose="02020603050405020304" pitchFamily="18" charset="0"/>
                <a:ea typeface="Arial" panose="020B0604020202020204" pitchFamily="34" charset="0"/>
              </a:rPr>
              <a:t>Trong bài 1, em đã học tác phẩm </a:t>
            </a:r>
            <a:r>
              <a:rPr lang="nl-NL" sz="2800" i="1" dirty="0">
                <a:solidFill>
                  <a:srgbClr val="0D0D0D"/>
                </a:solidFill>
                <a:effectLst/>
                <a:latin typeface="Times New Roman" panose="02020603050405020304" pitchFamily="18" charset="0"/>
                <a:ea typeface="Arial" panose="020B0604020202020204" pitchFamily="34" charset="0"/>
              </a:rPr>
              <a:t>Chuyện người con gái Nam Xương</a:t>
            </a:r>
            <a:r>
              <a:rPr lang="nl-NL" sz="2800" dirty="0">
                <a:solidFill>
                  <a:srgbClr val="0D0D0D"/>
                </a:solidFill>
                <a:effectLst/>
                <a:latin typeface="Times New Roman" panose="02020603050405020304" pitchFamily="18" charset="0"/>
                <a:ea typeface="Arial" panose="020B0604020202020204" pitchFamily="34" charset="0"/>
              </a:rPr>
              <a:t> (trích </a:t>
            </a:r>
            <a:r>
              <a:rPr lang="nl-NL" sz="2800" i="1" dirty="0">
                <a:solidFill>
                  <a:srgbClr val="0D0D0D"/>
                </a:solidFill>
                <a:effectLst/>
                <a:latin typeface="Times New Roman" panose="02020603050405020304" pitchFamily="18" charset="0"/>
                <a:ea typeface="Arial" panose="020B0604020202020204" pitchFamily="34" charset="0"/>
              </a:rPr>
              <a:t>Truyền kì mạn lục</a:t>
            </a:r>
            <a:r>
              <a:rPr lang="nl-NL" sz="2800" dirty="0">
                <a:solidFill>
                  <a:srgbClr val="0D0D0D"/>
                </a:solidFill>
                <a:effectLst/>
                <a:latin typeface="Times New Roman" panose="02020603050405020304" pitchFamily="18" charset="0"/>
                <a:ea typeface="Arial" panose="020B0604020202020204" pitchFamily="34" charset="0"/>
              </a:rPr>
              <a:t>, Nguyễn Dữ). Em hãy chia sẻ cảm nhận về một chi tiết mà em ấn tướng nhất trong tác phẩm.</a:t>
            </a:r>
            <a:endParaRPr lang="en-US" sz="2800" dirty="0">
              <a:effectLst/>
              <a:latin typeface="Times New Roman" panose="02020603050405020304" pitchFamily="18" charset="0"/>
              <a:ea typeface="Calibri" panose="020F0502020204030204" pitchFamily="34" charset="0"/>
            </a:endParaRPr>
          </a:p>
          <a:p>
            <a:pPr marL="457200" indent="-457200">
              <a:lnSpc>
                <a:spcPct val="130000"/>
              </a:lnSpc>
              <a:spcAft>
                <a:spcPts val="1000"/>
              </a:spcAft>
              <a:buClr>
                <a:srgbClr val="FF0000"/>
              </a:buClr>
              <a:buFont typeface="Wingdings" panose="05000000000000000000" pitchFamily="2" charset="2"/>
              <a:buChar char="Ø"/>
            </a:pPr>
            <a:r>
              <a:rPr lang="nl-NL" sz="2800" dirty="0">
                <a:solidFill>
                  <a:srgbClr val="0D0D0D"/>
                </a:solidFill>
                <a:effectLst/>
                <a:latin typeface="Times New Roman" panose="02020603050405020304" pitchFamily="18" charset="0"/>
                <a:ea typeface="Arial" panose="020B0604020202020204" pitchFamily="34" charset="0"/>
              </a:rPr>
              <a:t>Em có cho rằng tác phẩm này thể hiện bi kịch của con người không? Vì sao?</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1875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D323C8FB-B906-4971-A245-1F63317437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 xmlns:a16="http://schemas.microsoft.com/office/drawing/2014/main" id="{C9FAF312-1CE1-4E5C-AC04-BB2589F7BA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 xmlns:a16="http://schemas.microsoft.com/office/drawing/2014/main" id="{D13471DD-E8BB-72F2-AADC-174F5D5AECE3}"/>
              </a:ext>
            </a:extLst>
          </p:cNvPr>
          <p:cNvSpPr>
            <a:spLocks noGrp="1"/>
          </p:cNvSpPr>
          <p:nvPr>
            <p:ph type="title"/>
          </p:nvPr>
        </p:nvSpPr>
        <p:spPr>
          <a:xfrm>
            <a:off x="5190028" y="3629037"/>
            <a:ext cx="6321489" cy="1171569"/>
          </a:xfrm>
        </p:spPr>
        <p:txBody>
          <a:bodyPr vert="horz" lIns="91440" tIns="45720" rIns="91440" bIns="45720" rtlCol="0" anchor="b">
            <a:normAutofit fontScale="90000"/>
          </a:bodyPr>
          <a:lstStyle/>
          <a:p>
            <a:pPr algn="ctr">
              <a:lnSpc>
                <a:spcPct val="130000"/>
              </a:lnSpc>
            </a:pPr>
            <a:r>
              <a:rPr lang="en-US" sz="4800" dirty="0">
                <a:solidFill>
                  <a:srgbClr val="FF0000"/>
                </a:solidFill>
                <a:latin typeface="#9Slide03 AmpleSoft Bold" panose="02000000000000000000" pitchFamily="2" charset="0"/>
              </a:rPr>
              <a:t>HOẠT ĐỘNG 2</a:t>
            </a:r>
            <a:br>
              <a:rPr lang="en-US" sz="4800" dirty="0">
                <a:solidFill>
                  <a:srgbClr val="FF0000"/>
                </a:solidFill>
                <a:latin typeface="#9Slide03 AmpleSoft Bold" panose="02000000000000000000" pitchFamily="2" charset="0"/>
              </a:rPr>
            </a:br>
            <a:r>
              <a:rPr lang="en-US" sz="8900" dirty="0">
                <a:solidFill>
                  <a:srgbClr val="0B9764"/>
                </a:solidFill>
                <a:latin typeface="#9Slide03 AmpleSoft Bold" panose="02000000000000000000" pitchFamily="2" charset="0"/>
              </a:rPr>
              <a:t>HÌNH THÀNH KIẾN THỨC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2229818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 xmlns:a16="http://schemas.microsoft.com/office/drawing/2014/main" id="{FCF0409E-29A9-7365-0AED-8D9055F63596}"/>
              </a:ext>
            </a:extLst>
          </p:cNvPr>
          <p:cNvSpPr txBox="1"/>
          <p:nvPr/>
        </p:nvSpPr>
        <p:spPr>
          <a:xfrm>
            <a:off x="5967326" y="1267975"/>
            <a:ext cx="6098058" cy="2717411"/>
          </a:xfrm>
          <a:prstGeom prst="rect">
            <a:avLst/>
          </a:prstGeom>
          <a:noFill/>
        </p:spPr>
        <p:txBody>
          <a:bodyPr wrap="square">
            <a:spAutoFit/>
          </a:bodyPr>
          <a:lstStyle/>
          <a:p>
            <a:pPr>
              <a:lnSpc>
                <a:spcPct val="130000"/>
              </a:lnSpc>
              <a:spcAft>
                <a:spcPts val="1000"/>
              </a:spcAft>
            </a:pPr>
            <a:r>
              <a:rPr lang="en-US" sz="3200" b="1" dirty="0">
                <a:solidFill>
                  <a:srgbClr val="FF0000"/>
                </a:solidFill>
                <a:effectLst/>
                <a:latin typeface="#9Slide03 AmpleSoft Bold" panose="02000000000000000000" pitchFamily="2" charset="0"/>
                <a:ea typeface="Calibri" panose="020F0502020204030204" pitchFamily="34" charset="0"/>
              </a:rPr>
              <a:t>I. TÌM HIỂU CHUNG</a:t>
            </a:r>
            <a:endParaRPr lang="en-US" sz="3200" dirty="0">
              <a:effectLst/>
              <a:latin typeface="#9Slide03 AmpleSoft Bold" panose="02000000000000000000" pitchFamily="2" charset="0"/>
              <a:ea typeface="Calibri" panose="020F0502020204030204" pitchFamily="34" charset="0"/>
            </a:endParaRPr>
          </a:p>
          <a:p>
            <a:pPr algn="just">
              <a:lnSpc>
                <a:spcPct val="130000"/>
              </a:lnSpc>
            </a:pPr>
            <a:r>
              <a:rPr lang="en-US" sz="3200" b="1" dirty="0">
                <a:solidFill>
                  <a:srgbClr val="0070C0"/>
                </a:solidFill>
                <a:effectLst/>
                <a:latin typeface="#9Slide03 AmpleSoft Bold" panose="02000000000000000000" pitchFamily="2" charset="0"/>
                <a:ea typeface="Times New Roman" panose="02020603050405020304" pitchFamily="18" charset="0"/>
              </a:rPr>
              <a:t>1.</a:t>
            </a:r>
            <a:r>
              <a:rPr lang="de-DE" sz="3200" b="1" dirty="0">
                <a:solidFill>
                  <a:srgbClr val="0070C0"/>
                </a:solidFill>
                <a:effectLst/>
                <a:latin typeface="#9Slide03 AmpleSoft Bold" panose="02000000000000000000" pitchFamily="2" charset="0"/>
                <a:ea typeface="Times New Roman" panose="02020603050405020304" pitchFamily="18" charset="0"/>
              </a:rPr>
              <a:t> Tri thức thể loại</a:t>
            </a:r>
            <a:endParaRPr lang="en-US" sz="2800" dirty="0">
              <a:effectLst/>
              <a:latin typeface="#9Slide03 AmpleSoft Bold" panose="02000000000000000000" pitchFamily="2" charset="0"/>
              <a:ea typeface="Times New Roman" panose="02020603050405020304" pitchFamily="18" charset="0"/>
            </a:endParaRPr>
          </a:p>
          <a:p>
            <a:pPr algn="just">
              <a:lnSpc>
                <a:spcPct val="130000"/>
              </a:lnSpc>
            </a:pPr>
            <a:r>
              <a:rPr lang="de-DE" sz="3200" b="1" dirty="0">
                <a:solidFill>
                  <a:srgbClr val="0D0D0D"/>
                </a:solidFill>
                <a:effectLst/>
                <a:latin typeface="#9Slide03 AmpleSoft Bold" panose="02000000000000000000" pitchFamily="2" charset="0"/>
                <a:ea typeface="Times New Roman" panose="02020603050405020304" pitchFamily="18" charset="0"/>
              </a:rPr>
              <a:t>1.1. Văn bản nghị luận viết về tác phẩm văn học</a:t>
            </a:r>
            <a:endParaRPr lang="en-US" sz="2800" dirty="0">
              <a:effectLst/>
              <a:latin typeface="#9Slide03 AmpleSoft Bol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268113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92682C4C-8810-947A-EB0E-A5815375C048}"/>
              </a:ext>
            </a:extLst>
          </p:cNvPr>
          <p:cNvGraphicFramePr>
            <a:graphicFrameLocks noGrp="1"/>
          </p:cNvGraphicFramePr>
          <p:nvPr>
            <p:extLst>
              <p:ext uri="{D42A27DB-BD31-4B8C-83A1-F6EECF244321}">
                <p14:modId xmlns:p14="http://schemas.microsoft.com/office/powerpoint/2010/main" val="2905696057"/>
              </p:ext>
            </p:extLst>
          </p:nvPr>
        </p:nvGraphicFramePr>
        <p:xfrm>
          <a:off x="336055" y="927100"/>
          <a:ext cx="11578281" cy="5856971"/>
        </p:xfrm>
        <a:graphic>
          <a:graphicData uri="http://schemas.openxmlformats.org/drawingml/2006/table">
            <a:tbl>
              <a:tblPr firstRow="1" firstCol="1" bandRow="1"/>
              <a:tblGrid>
                <a:gridCol w="11578281">
                  <a:extLst>
                    <a:ext uri="{9D8B030D-6E8A-4147-A177-3AD203B41FA5}">
                      <a16:colId xmlns="" xmlns:a16="http://schemas.microsoft.com/office/drawing/2014/main" val="4227460081"/>
                    </a:ext>
                  </a:extLst>
                </a:gridCol>
              </a:tblGrid>
              <a:tr h="461170">
                <a:tc>
                  <a:txBody>
                    <a:bodyPr/>
                    <a:lstStyle/>
                    <a:p>
                      <a:pPr algn="l" fontAlgn="t">
                        <a:lnSpc>
                          <a:spcPct val="130000"/>
                        </a:lnSpc>
                        <a:spcBef>
                          <a:spcPts val="0"/>
                        </a:spcBef>
                        <a:spcAft>
                          <a:spcPts val="1000"/>
                        </a:spcAft>
                      </a:pPr>
                      <a:r>
                        <a:rPr lang="pt-BR" sz="2000" b="1" i="0" u="none" strike="noStrike" dirty="0">
                          <a:solidFill>
                            <a:srgbClr val="0D0D0D"/>
                          </a:solidFill>
                          <a:effectLst/>
                          <a:latin typeface="Times New Roman" panose="02020603050405020304" pitchFamily="18" charset="0"/>
                          <a:ea typeface="Calibri" panose="020F0502020204030204" pitchFamily="34" charset="0"/>
                        </a:rPr>
                        <a:t>1. Tìm hiểu </a:t>
                      </a:r>
                      <a:r>
                        <a:rPr lang="pt-BR" sz="2000" b="1" i="0" u="none" strike="noStrike" dirty="0" smtClean="0">
                          <a:solidFill>
                            <a:srgbClr val="0D0D0D"/>
                          </a:solidFill>
                          <a:effectLst/>
                          <a:latin typeface="Times New Roman" panose="02020603050405020304" pitchFamily="18" charset="0"/>
                          <a:ea typeface="Calibri" panose="020F0502020204030204" pitchFamily="34" charset="0"/>
                        </a:rPr>
                        <a:t>về </a:t>
                      </a:r>
                      <a:r>
                        <a:rPr lang="pt-BR" sz="2000" b="1" i="0" u="none" strike="noStrike" dirty="0">
                          <a:solidFill>
                            <a:srgbClr val="0D0D0D"/>
                          </a:solidFill>
                          <a:effectLst/>
                          <a:latin typeface="Times New Roman" panose="02020603050405020304" pitchFamily="18" charset="0"/>
                          <a:ea typeface="Calibri" panose="020F0502020204030204" pitchFamily="34" charset="0"/>
                        </a:rPr>
                        <a:t>văn bản nghị luận viết về tác phẩm văn học</a:t>
                      </a:r>
                      <a:endParaRPr lang="pt-BR" sz="2700" b="0" i="0" u="none" strike="noStrike" dirty="0">
                        <a:effectLst/>
                        <a:latin typeface="Arial" panose="020B0604020202020204" pitchFamily="34" charset="0"/>
                      </a:endParaRPr>
                    </a:p>
                  </a:txBody>
                  <a:tcPr marL="104154" marR="104154" marT="14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87205691"/>
                  </a:ext>
                </a:extLst>
              </a:tr>
              <a:tr h="2892135">
                <a:tc>
                  <a:txBody>
                    <a:bodyPr/>
                    <a:lstStyle/>
                    <a:p>
                      <a:pPr algn="l" fontAlgn="t">
                        <a:lnSpc>
                          <a:spcPct val="100000"/>
                        </a:lnSpc>
                        <a:spcBef>
                          <a:spcPts val="0"/>
                        </a:spcBef>
                        <a:spcAft>
                          <a:spcPts val="1000"/>
                        </a:spcAft>
                      </a:pPr>
                      <a:r>
                        <a:rPr lang="vi-VN" sz="2000" b="1" i="0" u="none" strike="noStrike" dirty="0">
                          <a:solidFill>
                            <a:srgbClr val="0D0D0D"/>
                          </a:solidFill>
                          <a:effectLst/>
                          <a:latin typeface="Times New Roman" panose="02020603050405020304" pitchFamily="18" charset="0"/>
                          <a:ea typeface="Calibri" panose="020F0502020204030204" pitchFamily="34" charset="0"/>
                        </a:rPr>
                        <a:t>Yêu cầu 1:</a:t>
                      </a:r>
                      <a:r>
                        <a:rPr lang="vi-VN" sz="2000" b="0" i="0" u="none" strike="noStrike" dirty="0">
                          <a:solidFill>
                            <a:srgbClr val="0D0D0D"/>
                          </a:solidFill>
                          <a:effectLst/>
                          <a:latin typeface="Times New Roman" panose="02020603050405020304" pitchFamily="18" charset="0"/>
                          <a:ea typeface="Calibri" panose="020F0502020204030204" pitchFamily="34" charset="0"/>
                        </a:rPr>
                        <a:t> </a:t>
                      </a:r>
                      <a:r>
                        <a:rPr lang="vi-VN" sz="2000" b="1" i="0" u="none" strike="noStrike" dirty="0">
                          <a:solidFill>
                            <a:srgbClr val="0D0D0D"/>
                          </a:solidFill>
                          <a:effectLst/>
                          <a:latin typeface="Times New Roman" panose="02020603050405020304" pitchFamily="18" charset="0"/>
                          <a:ea typeface="Calibri" panose="020F0502020204030204" pitchFamily="34" charset="0"/>
                        </a:rPr>
                        <a:t>Trò chơi “Ong tìm chữ”:</a:t>
                      </a:r>
                      <a:r>
                        <a:rPr lang="vi-VN" sz="2000" b="0" i="0" u="none" strike="noStrike" dirty="0">
                          <a:solidFill>
                            <a:srgbClr val="0D0D0D"/>
                          </a:solidFill>
                          <a:effectLst/>
                          <a:latin typeface="Times New Roman" panose="02020603050405020304" pitchFamily="18" charset="0"/>
                          <a:ea typeface="Calibri" panose="020F0502020204030204" pitchFamily="34" charset="0"/>
                        </a:rPr>
                        <a:t> Điền những từ phù hợp vào các chỗ trống sau:</a:t>
                      </a:r>
                      <a:endParaRPr lang="vi-VN" sz="2700" b="0" i="0" u="none" strike="noStrike" dirty="0">
                        <a:effectLst/>
                        <a:latin typeface="Arial" panose="020B0604020202020204" pitchFamily="34" charset="0"/>
                      </a:endParaRPr>
                    </a:p>
                    <a:p>
                      <a:pPr algn="l" fontAlgn="t">
                        <a:lnSpc>
                          <a:spcPct val="100000"/>
                        </a:lnSpc>
                        <a:spcBef>
                          <a:spcPts val="0"/>
                        </a:spcBef>
                        <a:spcAft>
                          <a:spcPts val="1000"/>
                        </a:spcAft>
                      </a:pPr>
                      <a:r>
                        <a:rPr lang="vi-VN" sz="2000" b="0" i="0" u="none" strike="noStrike" dirty="0">
                          <a:effectLst/>
                          <a:latin typeface="Times New Roman" panose="02020603050405020304" pitchFamily="18" charset="0"/>
                          <a:ea typeface="Calibri" panose="020F0502020204030204" pitchFamily="34" charset="0"/>
                        </a:rPr>
                        <a:t>- VB nghị luận viết về tác phẩm văn học là loại VB nhằm làm sáng tỏ các phương</a:t>
                      </a:r>
                      <a:br>
                        <a:rPr lang="vi-VN" sz="2000" b="0" i="0" u="none" strike="noStrike" dirty="0">
                          <a:effectLst/>
                          <a:latin typeface="Times New Roman" panose="02020603050405020304" pitchFamily="18" charset="0"/>
                          <a:ea typeface="Calibri" panose="020F0502020204030204" pitchFamily="34" charset="0"/>
                        </a:rPr>
                      </a:br>
                      <a:r>
                        <a:rPr lang="vi-VN" sz="2000" b="0" i="0" u="none" strike="noStrike" dirty="0">
                          <a:effectLst/>
                          <a:latin typeface="Times New Roman" panose="02020603050405020304" pitchFamily="18" charset="0"/>
                          <a:ea typeface="Calibri" panose="020F0502020204030204" pitchFamily="34" charset="0"/>
                        </a:rPr>
                        <a:t>diện ...(1)...	 của tác phẩm., thể hiện ...(2)...của người viết về tác phẩm.</a:t>
                      </a:r>
                      <a:endParaRPr lang="vi-VN" sz="2700" b="0" i="0" u="none" strike="noStrike" dirty="0">
                        <a:effectLst/>
                        <a:latin typeface="Arial" panose="020B0604020202020204" pitchFamily="34" charset="0"/>
                      </a:endParaRPr>
                    </a:p>
                    <a:p>
                      <a:pPr algn="l" fontAlgn="t">
                        <a:lnSpc>
                          <a:spcPct val="100000"/>
                        </a:lnSpc>
                        <a:spcBef>
                          <a:spcPts val="0"/>
                        </a:spcBef>
                        <a:spcAft>
                          <a:spcPts val="1000"/>
                        </a:spcAft>
                      </a:pPr>
                      <a:r>
                        <a:rPr lang="vi-VN" sz="2000" b="0" i="0" u="none" strike="noStrike" dirty="0">
                          <a:effectLst/>
                          <a:latin typeface="Times New Roman" panose="02020603050405020304" pitchFamily="18" charset="0"/>
                          <a:ea typeface="Calibri" panose="020F0502020204030204" pitchFamily="34" charset="0"/>
                        </a:rPr>
                        <a:t>- VB nghị luận viết về tác phẩm văn học cần được triển khai theo một hệ thống ...(3)... rõ ràng, mạch lạc, dựa trên ...(4).... và ...(5)...thuyết phục.</a:t>
                      </a:r>
                      <a:endParaRPr lang="vi-VN" sz="2700" b="0" i="0" u="none" strike="noStrike" dirty="0">
                        <a:effectLst/>
                        <a:latin typeface="Arial" panose="020B0604020202020204" pitchFamily="34" charset="0"/>
                      </a:endParaRPr>
                    </a:p>
                    <a:p>
                      <a:pPr algn="l" fontAlgn="t">
                        <a:lnSpc>
                          <a:spcPct val="100000"/>
                        </a:lnSpc>
                        <a:spcBef>
                          <a:spcPts val="0"/>
                        </a:spcBef>
                        <a:spcAft>
                          <a:spcPts val="1000"/>
                        </a:spcAft>
                      </a:pPr>
                      <a:r>
                        <a:rPr lang="vi-VN" sz="2000" b="0" i="0" u="none" strike="noStrike" dirty="0">
                          <a:effectLst/>
                          <a:latin typeface="Times New Roman" panose="02020603050405020304" pitchFamily="18" charset="0"/>
                          <a:ea typeface="Calibri" panose="020F0502020204030204" pitchFamily="34" charset="0"/>
                        </a:rPr>
                        <a:t>- VB nghị luận về một tác phẩm văn học không nhất thiết phải bàn luận ...(6)... về tác phẩm mà có thể đi sâu vào một hoặc một số ...(7)... trong tác phẩm.</a:t>
                      </a:r>
                      <a:endParaRPr lang="vi-VN" sz="2700" b="0" i="0" u="none" strike="noStrike" dirty="0">
                        <a:effectLst/>
                        <a:latin typeface="Arial" panose="020B0604020202020204" pitchFamily="34" charset="0"/>
                      </a:endParaRPr>
                    </a:p>
                  </a:txBody>
                  <a:tcPr marL="104154" marR="104154" marT="14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01403831"/>
                  </a:ext>
                </a:extLst>
              </a:tr>
              <a:tr h="1629234">
                <a:tc>
                  <a:txBody>
                    <a:bodyPr/>
                    <a:lstStyle/>
                    <a:p>
                      <a:pPr algn="l" fontAlgn="t">
                        <a:lnSpc>
                          <a:spcPct val="130000"/>
                        </a:lnSpc>
                        <a:spcBef>
                          <a:spcPts val="0"/>
                        </a:spcBef>
                        <a:spcAft>
                          <a:spcPts val="1000"/>
                        </a:spcAft>
                      </a:pPr>
                      <a:r>
                        <a:rPr lang="vi-VN" sz="2000" b="1" i="0" u="none" strike="noStrike" dirty="0">
                          <a:solidFill>
                            <a:srgbClr val="FF0000"/>
                          </a:solidFill>
                          <a:effectLst/>
                          <a:latin typeface="Times New Roman" panose="02020603050405020304" pitchFamily="18" charset="0"/>
                          <a:ea typeface="Calibri" panose="020F0502020204030204" pitchFamily="34" charset="0"/>
                        </a:rPr>
                        <a:t>2. Vai trò của người đọc và bối cảnh tiếp nhận đối với việc đọc hiểu văn bản</a:t>
                      </a:r>
                      <a:endParaRPr lang="vi-VN" sz="2700" b="0" i="0" u="none" strike="noStrike" dirty="0">
                        <a:effectLst/>
                        <a:latin typeface="Arial" panose="020B0604020202020204" pitchFamily="34" charset="0"/>
                      </a:endParaRPr>
                    </a:p>
                    <a:p>
                      <a:pPr algn="l" fontAlgn="t">
                        <a:lnSpc>
                          <a:spcPct val="130000"/>
                        </a:lnSpc>
                        <a:spcBef>
                          <a:spcPts val="0"/>
                        </a:spcBef>
                        <a:spcAft>
                          <a:spcPts val="1000"/>
                        </a:spcAft>
                      </a:pPr>
                      <a:r>
                        <a:rPr lang="vi-VN" sz="2000" b="1" i="0" u="none" strike="noStrike" dirty="0">
                          <a:solidFill>
                            <a:srgbClr val="FF0000"/>
                          </a:solidFill>
                          <a:effectLst/>
                          <a:latin typeface="Times New Roman" panose="02020603050405020304" pitchFamily="18" charset="0"/>
                          <a:ea typeface="Calibri" panose="020F0502020204030204" pitchFamily="34" charset="0"/>
                        </a:rPr>
                        <a:t>Yêu cầu 2: </a:t>
                      </a:r>
                      <a:r>
                        <a:rPr lang="vi-VN" sz="2000" b="0" i="0" u="none" strike="noStrike" dirty="0">
                          <a:solidFill>
                            <a:srgbClr val="FF0000"/>
                          </a:solidFill>
                          <a:effectLst/>
                          <a:latin typeface="Times New Roman" panose="02020603050405020304" pitchFamily="18" charset="0"/>
                          <a:ea typeface="Calibri" panose="020F0502020204030204" pitchFamily="34" charset="0"/>
                        </a:rPr>
                        <a:t>Hoàn thành sơ đồ sau:</a:t>
                      </a:r>
                      <a:endParaRPr lang="vi-VN" sz="2700" b="0" i="0" u="none" strike="noStrike" dirty="0">
                        <a:effectLst/>
                        <a:latin typeface="Arial" panose="020B0604020202020204" pitchFamily="34" charset="0"/>
                      </a:endParaRPr>
                    </a:p>
                    <a:p>
                      <a:pPr algn="ctr" fontAlgn="t">
                        <a:lnSpc>
                          <a:spcPct val="130000"/>
                        </a:lnSpc>
                        <a:spcBef>
                          <a:spcPts val="0"/>
                        </a:spcBef>
                        <a:spcAft>
                          <a:spcPts val="1000"/>
                        </a:spcAft>
                      </a:pPr>
                      <a:endParaRPr lang="en-US" sz="2000" b="1" i="0" u="none" strike="noStrike" dirty="0">
                        <a:solidFill>
                          <a:srgbClr val="FF0000"/>
                        </a:solidFill>
                        <a:effectLst/>
                        <a:latin typeface="Times New Roman" panose="02020603050405020304" pitchFamily="18" charset="0"/>
                        <a:ea typeface="Calibri" panose="020F0502020204030204" pitchFamily="34" charset="0"/>
                      </a:endParaRPr>
                    </a:p>
                    <a:p>
                      <a:pPr algn="ctr" fontAlgn="t">
                        <a:lnSpc>
                          <a:spcPct val="130000"/>
                        </a:lnSpc>
                        <a:spcBef>
                          <a:spcPts val="0"/>
                        </a:spcBef>
                        <a:spcAft>
                          <a:spcPts val="1000"/>
                        </a:spcAft>
                      </a:pPr>
                      <a:endParaRPr lang="en-US" sz="2000" b="1" i="0" u="none" strike="noStrike" dirty="0">
                        <a:solidFill>
                          <a:srgbClr val="FF0000"/>
                        </a:solidFill>
                        <a:effectLst/>
                        <a:latin typeface="Times New Roman" panose="02020603050405020304" pitchFamily="18" charset="0"/>
                        <a:ea typeface="Calibri" panose="020F0502020204030204" pitchFamily="34" charset="0"/>
                      </a:endParaRPr>
                    </a:p>
                    <a:p>
                      <a:pPr algn="ctr" fontAlgn="t">
                        <a:lnSpc>
                          <a:spcPct val="130000"/>
                        </a:lnSpc>
                        <a:spcBef>
                          <a:spcPts val="0"/>
                        </a:spcBef>
                        <a:spcAft>
                          <a:spcPts val="1000"/>
                        </a:spcAft>
                      </a:pPr>
                      <a:r>
                        <a:rPr lang="vi-VN" sz="2000" b="1" i="0" u="none" strike="noStrike" dirty="0">
                          <a:solidFill>
                            <a:srgbClr val="FF0000"/>
                          </a:solidFill>
                          <a:effectLst/>
                          <a:latin typeface="Times New Roman" panose="02020603050405020304" pitchFamily="18" charset="0"/>
                          <a:ea typeface="Calibri" panose="020F0502020204030204" pitchFamily="34" charset="0"/>
                        </a:rPr>
                        <a:t> </a:t>
                      </a:r>
                      <a:endParaRPr lang="vi-VN" sz="2700" b="0" i="0" u="none" strike="noStrike" dirty="0">
                        <a:effectLst/>
                        <a:latin typeface="Arial" panose="020B0604020202020204" pitchFamily="34" charset="0"/>
                      </a:endParaRPr>
                    </a:p>
                  </a:txBody>
                  <a:tcPr marL="104154" marR="104154" marT="14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0543949"/>
                  </a:ext>
                </a:extLst>
              </a:tr>
            </a:tbl>
          </a:graphicData>
        </a:graphic>
      </p:graphicFrame>
      <p:sp>
        <p:nvSpPr>
          <p:cNvPr id="6" name="TextBox 5">
            <a:extLst>
              <a:ext uri="{FF2B5EF4-FFF2-40B4-BE49-F238E27FC236}">
                <a16:creationId xmlns="" xmlns:a16="http://schemas.microsoft.com/office/drawing/2014/main" id="{5D6CDDB5-644E-9E06-FC6A-B615158EA843}"/>
              </a:ext>
            </a:extLst>
          </p:cNvPr>
          <p:cNvSpPr txBox="1"/>
          <p:nvPr/>
        </p:nvSpPr>
        <p:spPr>
          <a:xfrm>
            <a:off x="1670670" y="148281"/>
            <a:ext cx="8882000" cy="523220"/>
          </a:xfrm>
          <a:prstGeom prst="rect">
            <a:avLst/>
          </a:prstGeom>
          <a:noFill/>
        </p:spPr>
        <p:txBody>
          <a:bodyPr wrap="square" rtlCol="0">
            <a:spAutoFit/>
          </a:bodyPr>
          <a:lstStyle/>
          <a:p>
            <a:r>
              <a:rPr lang="pt-BR" sz="2800" b="1" dirty="0">
                <a:solidFill>
                  <a:srgbClr val="FF0000"/>
                </a:solidFill>
                <a:effectLst/>
                <a:latin typeface="Times New Roman" panose="02020603050405020304" pitchFamily="18" charset="0"/>
                <a:ea typeface="Calibri" panose="020F0502020204030204" pitchFamily="34" charset="0"/>
              </a:rPr>
              <a:t>Phiếu học tập số 1: </a:t>
            </a:r>
            <a:r>
              <a:rPr lang="pt-BR" sz="2800" b="1" dirty="0">
                <a:solidFill>
                  <a:srgbClr val="0070C0"/>
                </a:solidFill>
                <a:effectLst/>
                <a:latin typeface="Times New Roman" panose="02020603050405020304" pitchFamily="18" charset="0"/>
                <a:ea typeface="Calibri" panose="020F0502020204030204" pitchFamily="34" charset="0"/>
              </a:rPr>
              <a:t>Tìm hiểu Tri thức thể loại</a:t>
            </a:r>
            <a:endParaRPr lang="en-US" sz="2800" dirty="0">
              <a:effectLst/>
              <a:latin typeface="Times New Roman" panose="02020603050405020304" pitchFamily="18" charset="0"/>
              <a:ea typeface="Calibri" panose="020F0502020204030204" pitchFamily="34" charset="0"/>
            </a:endParaRPr>
          </a:p>
        </p:txBody>
      </p:sp>
      <p:pic>
        <p:nvPicPr>
          <p:cNvPr id="2" name="Picture 1">
            <a:extLst>
              <a:ext uri="{FF2B5EF4-FFF2-40B4-BE49-F238E27FC236}">
                <a16:creationId xmlns="" xmlns:a16="http://schemas.microsoft.com/office/drawing/2014/main" id="{CB916415-6B96-1682-DE43-9A41BC7FFA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894" y="5052196"/>
            <a:ext cx="34734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000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0167276-7580-AFCE-DA24-ADEAB453E997}"/>
              </a:ext>
            </a:extLst>
          </p:cNvPr>
          <p:cNvSpPr txBox="1"/>
          <p:nvPr/>
        </p:nvSpPr>
        <p:spPr>
          <a:xfrm>
            <a:off x="1194323" y="98855"/>
            <a:ext cx="9803353" cy="718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100" b="1" kern="1200" dirty="0">
                <a:solidFill>
                  <a:srgbClr val="FF0000"/>
                </a:solidFill>
                <a:effectLst/>
                <a:latin typeface="#9Slide03 AmpleSoft Bold" panose="02000000000000000000" pitchFamily="2" charset="0"/>
                <a:ea typeface="+mj-ea"/>
                <a:cs typeface="+mj-cs"/>
              </a:rPr>
              <a:t>1.1. Văn </a:t>
            </a:r>
            <a:r>
              <a:rPr lang="en-US" sz="3100" b="1" kern="1200" dirty="0" err="1">
                <a:solidFill>
                  <a:srgbClr val="FF0000"/>
                </a:solidFill>
                <a:effectLst/>
                <a:latin typeface="#9Slide03 AmpleSoft Bold" panose="02000000000000000000" pitchFamily="2" charset="0"/>
                <a:ea typeface="+mj-ea"/>
                <a:cs typeface="+mj-cs"/>
              </a:rPr>
              <a:t>bản</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nghị</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luận</a:t>
            </a:r>
            <a:r>
              <a:rPr lang="en-US" sz="3100" b="1" kern="1200" dirty="0">
                <a:solidFill>
                  <a:srgbClr val="FF0000"/>
                </a:solidFill>
                <a:effectLst/>
                <a:latin typeface="#9Slide03 AmpleSoft Bold" panose="02000000000000000000" pitchFamily="2" charset="0"/>
                <a:ea typeface="+mj-ea"/>
                <a:cs typeface="+mj-cs"/>
              </a:rPr>
              <a:t> viết về </a:t>
            </a:r>
            <a:r>
              <a:rPr lang="en-US" sz="3100" b="1" kern="1200" dirty="0" err="1">
                <a:solidFill>
                  <a:srgbClr val="FF0000"/>
                </a:solidFill>
                <a:effectLst/>
                <a:latin typeface="#9Slide03 AmpleSoft Bold" panose="02000000000000000000" pitchFamily="2" charset="0"/>
                <a:ea typeface="+mj-ea"/>
                <a:cs typeface="+mj-cs"/>
              </a:rPr>
              <a:t>tác</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phẩm</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văn</a:t>
            </a:r>
            <a:r>
              <a:rPr lang="en-US" sz="3100" b="1" kern="1200" dirty="0">
                <a:solidFill>
                  <a:srgbClr val="FF0000"/>
                </a:solidFill>
                <a:effectLst/>
                <a:latin typeface="#9Slide03 AmpleSoft Bold" panose="02000000000000000000" pitchFamily="2" charset="0"/>
                <a:ea typeface="+mj-ea"/>
                <a:cs typeface="+mj-cs"/>
              </a:rPr>
              <a:t> học</a:t>
            </a:r>
            <a:endParaRPr lang="en-US" sz="3100" kern="1200" dirty="0">
              <a:solidFill>
                <a:srgbClr val="FF0000"/>
              </a:solidFill>
              <a:effectLst/>
              <a:latin typeface="#9Slide03 AmpleSoft Bold" panose="02000000000000000000" pitchFamily="2" charset="0"/>
              <a:ea typeface="+mj-ea"/>
              <a:cs typeface="+mj-cs"/>
            </a:endParaRPr>
          </a:p>
        </p:txBody>
      </p:sp>
      <p:sp>
        <p:nvSpPr>
          <p:cNvPr id="5" name="TextBox 4">
            <a:extLst>
              <a:ext uri="{FF2B5EF4-FFF2-40B4-BE49-F238E27FC236}">
                <a16:creationId xmlns="" xmlns:a16="http://schemas.microsoft.com/office/drawing/2014/main" id="{59D2D155-3052-EA2B-898C-1254FD9AAF6F}"/>
              </a:ext>
            </a:extLst>
          </p:cNvPr>
          <p:cNvSpPr txBox="1"/>
          <p:nvPr/>
        </p:nvSpPr>
        <p:spPr>
          <a:xfrm>
            <a:off x="321275" y="1858106"/>
            <a:ext cx="11516498" cy="3511943"/>
          </a:xfrm>
          <a:prstGeom prst="rect">
            <a:avLst/>
          </a:prstGeom>
        </p:spPr>
        <p:txBody>
          <a:bodyPr vert="horz" lIns="91440" tIns="45720" rIns="91440" bIns="45720" rtlCol="0" anchor="ctr">
            <a:noAutofit/>
          </a:bodyPr>
          <a:lstStyle/>
          <a:p>
            <a:pPr marL="457200" indent="-457200" algn="just">
              <a:lnSpc>
                <a:spcPct val="15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cs typeface="Times New Roman" panose="02020603050405020304" pitchFamily="18" charset="0"/>
              </a:rPr>
              <a:t>VB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viết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học là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cs typeface="Times New Roman" panose="02020603050405020304" pitchFamily="18" charset="0"/>
              </a:rPr>
              <a:t>nhằm</a:t>
            </a:r>
            <a:r>
              <a:rPr lang="en-US" sz="2800" dirty="0">
                <a:effectLst/>
                <a:latin typeface="Times New Roman" panose="02020603050405020304" pitchFamily="18" charset="0"/>
                <a:cs typeface="Times New Roman" panose="02020603050405020304" pitchFamily="18" charset="0"/>
              </a:rPr>
              <a:t> làm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tỏ</a:t>
            </a:r>
            <a:r>
              <a:rPr lang="en-US" sz="2800" dirty="0">
                <a:effectLst/>
                <a:latin typeface="Times New Roman" panose="02020603050405020304" pitchFamily="18" charset="0"/>
                <a:cs typeface="Times New Roman" panose="02020603050405020304" pitchFamily="18" charset="0"/>
              </a:rPr>
              <a:t> các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nội</a:t>
            </a:r>
            <a:r>
              <a:rPr lang="en-US" sz="2800" u="sng" dirty="0">
                <a:effectLst/>
                <a:latin typeface="Times New Roman" panose="02020603050405020304" pitchFamily="18" charset="0"/>
                <a:cs typeface="Times New Roman" panose="02020603050405020304" pitchFamily="18" charset="0"/>
              </a:rPr>
              <a:t> dung </a:t>
            </a:r>
            <a:r>
              <a:rPr lang="en-US" sz="2800" u="sng" dirty="0" err="1">
                <a:effectLst/>
                <a:latin typeface="Times New Roman" panose="02020603050405020304" pitchFamily="18" charset="0"/>
                <a:cs typeface="Times New Roman" panose="02020603050405020304" pitchFamily="18" charset="0"/>
              </a:rPr>
              <a:t>và</a:t>
            </a:r>
            <a:r>
              <a:rPr lang="en-US" sz="2800" u="sng" dirty="0">
                <a:effectLst/>
                <a:latin typeface="Times New Roman" panose="02020603050405020304" pitchFamily="18" charset="0"/>
                <a:cs typeface="Times New Roman" panose="02020603050405020304" pitchFamily="18" charset="0"/>
              </a:rPr>
              <a:t> hình </a:t>
            </a:r>
            <a:r>
              <a:rPr lang="en-US" sz="2800" u="sng" dirty="0" err="1">
                <a:effectLst/>
                <a:latin typeface="Times New Roman" panose="02020603050405020304" pitchFamily="18" charset="0"/>
                <a:cs typeface="Times New Roman" panose="02020603050405020304" pitchFamily="18" charset="0"/>
              </a:rPr>
              <a:t>thức</a:t>
            </a:r>
            <a:r>
              <a:rPr lang="en-US" sz="2800" u="sng"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hiện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quan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điểm</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thái</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độ</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cách</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đánh</a:t>
            </a:r>
            <a:r>
              <a:rPr lang="en-US" sz="2800" u="sng" dirty="0">
                <a:effectLst/>
                <a:latin typeface="Times New Roman" panose="02020603050405020304" pitchFamily="18" charset="0"/>
                <a:cs typeface="Times New Roman" panose="02020603050405020304" pitchFamily="18" charset="0"/>
              </a:rPr>
              <a:t> giá </a:t>
            </a:r>
            <a:r>
              <a:rPr lang="en-US" sz="2800" u="sng" dirty="0" err="1">
                <a:effectLst/>
                <a:latin typeface="Times New Roman" panose="02020603050405020304" pitchFamily="18" charset="0"/>
                <a:cs typeface="Times New Roman" panose="02020603050405020304" pitchFamily="18" charset="0"/>
              </a:rPr>
              <a:t>và</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kiến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viết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a:t>
            </a:r>
          </a:p>
          <a:p>
            <a:pPr marL="457200" indent="-457200" algn="just">
              <a:lnSpc>
                <a:spcPct val="15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cs typeface="Times New Roman" panose="02020603050405020304" pitchFamily="18" charset="0"/>
              </a:rPr>
              <a:t>VB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viết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học cần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hệ </a:t>
            </a:r>
            <a:r>
              <a:rPr lang="en-US" sz="2800" dirty="0" err="1">
                <a:effectLst/>
                <a:latin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luận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cs typeface="Times New Roman" panose="02020603050405020304" pitchFamily="18" charset="0"/>
              </a:rPr>
              <a:t> trên </a:t>
            </a:r>
            <a:r>
              <a:rPr lang="en-US" sz="2800" u="sng" dirty="0" err="1">
                <a:effectLst/>
                <a:latin typeface="Times New Roman" panose="02020603050405020304" pitchFamily="18" charset="0"/>
                <a:cs typeface="Times New Roman" panose="02020603050405020304" pitchFamily="18" charset="0"/>
              </a:rPr>
              <a:t>lí</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lẽ</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và</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dẫn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a:t>
            </a:r>
          </a:p>
          <a:p>
            <a:pPr marL="457200" marR="91440" indent="-457200" algn="just">
              <a:lnSpc>
                <a:spcPct val="15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cs typeface="Times New Roman" panose="02020603050405020304" pitchFamily="18" charset="0"/>
              </a:rPr>
              <a:t>VB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học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mà có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đi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khía</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cạnh</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nổi</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bật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1387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arn(inVertical)">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0167276-7580-AFCE-DA24-ADEAB453E997}"/>
              </a:ext>
            </a:extLst>
          </p:cNvPr>
          <p:cNvSpPr txBox="1"/>
          <p:nvPr/>
        </p:nvSpPr>
        <p:spPr>
          <a:xfrm>
            <a:off x="1083113" y="580768"/>
            <a:ext cx="10248033" cy="718447"/>
          </a:xfrm>
          <a:prstGeom prst="rect">
            <a:avLst/>
          </a:prstGeom>
        </p:spPr>
        <p:txBody>
          <a:bodyPr vert="horz" lIns="91440" tIns="45720" rIns="91440" bIns="45720" rtlCol="0" anchor="b">
            <a:noAutofit/>
          </a:bodyPr>
          <a:lstStyle/>
          <a:p>
            <a:pPr algn="ctr">
              <a:lnSpc>
                <a:spcPct val="150000"/>
              </a:lnSpc>
            </a:pPr>
            <a:r>
              <a:rPr lang="en-US" sz="2800" b="1" dirty="0">
                <a:solidFill>
                  <a:srgbClr val="FF0000"/>
                </a:solidFill>
                <a:latin typeface="#9Slide03 AmpleSoft Bold" panose="02000000000000000000" pitchFamily="2" charset="0"/>
              </a:rPr>
              <a:t>1.2. Vai </a:t>
            </a:r>
            <a:r>
              <a:rPr lang="en-US" sz="2800" b="1" dirty="0" err="1">
                <a:solidFill>
                  <a:srgbClr val="FF0000"/>
                </a:solidFill>
                <a:latin typeface="#9Slide03 AmpleSoft Bold" panose="02000000000000000000" pitchFamily="2" charset="0"/>
              </a:rPr>
              <a:t>trò</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của</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người</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đọc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và</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bối</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cảnh</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tiếp</a:t>
            </a:r>
            <a:r>
              <a:rPr lang="en-US" sz="2800" b="1" dirty="0">
                <a:solidFill>
                  <a:srgbClr val="FF0000"/>
                </a:solidFill>
                <a:latin typeface="#9Slide03 AmpleSoft Bold" panose="02000000000000000000" pitchFamily="2" charset="0"/>
              </a:rPr>
              <a:t> nhận </a:t>
            </a:r>
            <a:r>
              <a:rPr lang="en-US" sz="2800" b="1" dirty="0" err="1">
                <a:solidFill>
                  <a:srgbClr val="FF0000"/>
                </a:solidFill>
                <a:latin typeface="#9Slide03 AmpleSoft Bold" panose="02000000000000000000" pitchFamily="2" charset="0"/>
              </a:rPr>
              <a:t>đối</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với</a:t>
            </a:r>
            <a:r>
              <a:rPr lang="en-US" sz="2800" b="1" dirty="0">
                <a:solidFill>
                  <a:srgbClr val="FF0000"/>
                </a:solidFill>
                <a:latin typeface="#9Slide03 AmpleSoft Bold" panose="02000000000000000000" pitchFamily="2" charset="0"/>
              </a:rPr>
              <a:t> việc </a:t>
            </a:r>
            <a:r>
              <a:rPr lang="en-US" sz="2800" b="1" dirty="0" err="1">
                <a:solidFill>
                  <a:srgbClr val="FF0000"/>
                </a:solidFill>
                <a:latin typeface="#9Slide03 AmpleSoft Bold" panose="02000000000000000000" pitchFamily="2" charset="0"/>
              </a:rPr>
              <a:t>đọc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hiểu</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văn</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bản</a:t>
            </a:r>
            <a:endParaRPr lang="en-US" sz="2800" dirty="0">
              <a:solidFill>
                <a:srgbClr val="FF0000"/>
              </a:solidFill>
              <a:latin typeface="#9Slide03 AmpleSoft Bold" panose="02000000000000000000" pitchFamily="2" charset="0"/>
            </a:endParaRPr>
          </a:p>
        </p:txBody>
      </p:sp>
      <p:sp>
        <p:nvSpPr>
          <p:cNvPr id="8" name="Rectangle: Rounded Corners 7">
            <a:extLst>
              <a:ext uri="{FF2B5EF4-FFF2-40B4-BE49-F238E27FC236}">
                <a16:creationId xmlns="" xmlns:a16="http://schemas.microsoft.com/office/drawing/2014/main" id="{610F598F-FA8A-9DDF-C092-AB7352E68F2D}"/>
              </a:ext>
            </a:extLst>
          </p:cNvPr>
          <p:cNvSpPr/>
          <p:nvPr/>
        </p:nvSpPr>
        <p:spPr>
          <a:xfrm>
            <a:off x="683742" y="1535326"/>
            <a:ext cx="4015946" cy="127141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Vai </a:t>
            </a:r>
            <a:r>
              <a:rPr lang="en-US" sz="3200" dirty="0" err="1">
                <a:solidFill>
                  <a:schemeClr val="tx1"/>
                </a:solidFill>
                <a:latin typeface="Times New Roman" panose="02020603050405020304" pitchFamily="18" charset="0"/>
                <a:cs typeface="Times New Roman" panose="02020603050405020304" pitchFamily="18" charset="0"/>
              </a:rPr>
              <a:t>trò</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ng</a:t>
            </a:r>
            <a:r>
              <a:rPr lang="vi-VN" sz="3200" dirty="0">
                <a:solidFill>
                  <a:schemeClr val="tx1"/>
                </a:solidFill>
                <a:latin typeface="Times New Roman" panose="02020603050405020304" pitchFamily="18" charset="0"/>
                <a:cs typeface="Times New Roman" panose="02020603050405020304" pitchFamily="18" charset="0"/>
              </a:rPr>
              <a:t>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đọc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 xmlns:a16="http://schemas.microsoft.com/office/drawing/2014/main" id="{A50CD958-A471-CFFB-535B-78F8778A6F94}"/>
              </a:ext>
            </a:extLst>
          </p:cNvPr>
          <p:cNvSpPr/>
          <p:nvPr/>
        </p:nvSpPr>
        <p:spPr>
          <a:xfrm>
            <a:off x="1940011" y="4250813"/>
            <a:ext cx="460907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Tạo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lịch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sử</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tiếp</a:t>
            </a:r>
            <a:r>
              <a:rPr lang="en-US" sz="2800" i="1" dirty="0">
                <a:solidFill>
                  <a:schemeClr val="tx1"/>
                </a:solidFill>
                <a:latin typeface="Times New Roman" panose="02020603050405020304" pitchFamily="18" charset="0"/>
                <a:cs typeface="Times New Roman" panose="02020603050405020304" pitchFamily="18" charset="0"/>
              </a:rPr>
              <a:t> nhận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phẩm</a:t>
            </a:r>
            <a:r>
              <a:rPr lang="en-US" sz="2800" i="1" dirty="0">
                <a:solidFill>
                  <a:schemeClr val="tx1"/>
                </a:solidFill>
                <a:latin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 xmlns:a16="http://schemas.microsoft.com/office/drawing/2014/main" id="{DCD41965-3617-40E3-119A-53A92B06E015}"/>
              </a:ext>
            </a:extLst>
          </p:cNvPr>
          <p:cNvSpPr/>
          <p:nvPr/>
        </p:nvSpPr>
        <p:spPr>
          <a:xfrm>
            <a:off x="1940011" y="2937153"/>
            <a:ext cx="460907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Góp</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phần</a:t>
            </a:r>
            <a:r>
              <a:rPr lang="en-US" sz="2800" i="1" dirty="0">
                <a:solidFill>
                  <a:schemeClr val="tx1"/>
                </a:solidFill>
                <a:latin typeface="Times New Roman" panose="02020603050405020304" pitchFamily="18" charset="0"/>
                <a:cs typeface="Times New Roman" panose="02020603050405020304" pitchFamily="18" charset="0"/>
              </a:rPr>
              <a:t> làm </a:t>
            </a:r>
            <a:r>
              <a:rPr lang="en-US" sz="2800" i="1" dirty="0" err="1">
                <a:solidFill>
                  <a:schemeClr val="tx1"/>
                </a:solidFill>
                <a:latin typeface="Times New Roman" panose="02020603050405020304" pitchFamily="18" charset="0"/>
                <a:cs typeface="Times New Roman" panose="02020603050405020304" pitchFamily="18" charset="0"/>
              </a:rPr>
              <a:t>phong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phú</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thêm</a:t>
            </a:r>
            <a:r>
              <a:rPr lang="en-US" sz="2800" i="1" dirty="0">
                <a:solidFill>
                  <a:schemeClr val="tx1"/>
                </a:solidFill>
                <a:latin typeface="Times New Roman" panose="02020603050405020304" pitchFamily="18" charset="0"/>
                <a:cs typeface="Times New Roman" panose="02020603050405020304" pitchFamily="18" charset="0"/>
              </a:rPr>
              <a:t> ý </a:t>
            </a:r>
            <a:r>
              <a:rPr lang="en-US" sz="2800" i="1" dirty="0" err="1">
                <a:solidFill>
                  <a:schemeClr val="tx1"/>
                </a:solidFill>
                <a:latin typeface="Times New Roman" panose="02020603050405020304" pitchFamily="18" charset="0"/>
                <a:cs typeface="Times New Roman" panose="02020603050405020304" pitchFamily="18" charset="0"/>
              </a:rPr>
              <a:t>nghĩa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TPVH</a:t>
            </a:r>
          </a:p>
        </p:txBody>
      </p:sp>
      <p:sp>
        <p:nvSpPr>
          <p:cNvPr id="12" name="Rectangle: Rounded Corners 11">
            <a:extLst>
              <a:ext uri="{FF2B5EF4-FFF2-40B4-BE49-F238E27FC236}">
                <a16:creationId xmlns="" xmlns:a16="http://schemas.microsoft.com/office/drawing/2014/main" id="{9C349B1D-6DAF-11AB-8A4E-E0D2681A9483}"/>
              </a:ext>
            </a:extLst>
          </p:cNvPr>
          <p:cNvSpPr/>
          <p:nvPr/>
        </p:nvSpPr>
        <p:spPr>
          <a:xfrm>
            <a:off x="1940011" y="5527401"/>
            <a:ext cx="4609070" cy="11425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động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trở</a:t>
            </a:r>
            <a:r>
              <a:rPr lang="en-US" sz="2800" i="1" dirty="0">
                <a:solidFill>
                  <a:schemeClr val="tx1"/>
                </a:solidFill>
                <a:latin typeface="Times New Roman" panose="02020603050405020304" pitchFamily="18" charset="0"/>
                <a:cs typeface="Times New Roman" panose="02020603050405020304" pitchFamily="18" charset="0"/>
              </a:rPr>
              <a:t> lại </a:t>
            </a:r>
            <a:r>
              <a:rPr lang="en-US" sz="2800" i="1" dirty="0" err="1">
                <a:solidFill>
                  <a:schemeClr val="tx1"/>
                </a:solidFill>
                <a:latin typeface="Times New Roman" panose="02020603050405020304" pitchFamily="18" charset="0"/>
                <a:cs typeface="Times New Roman" panose="02020603050405020304" pitchFamily="18" charset="0"/>
              </a:rPr>
              <a:t>đối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với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hoạt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động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tạo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nhà  </a:t>
            </a:r>
            <a:r>
              <a:rPr lang="en-US" sz="2800" i="1" dirty="0" err="1">
                <a:solidFill>
                  <a:schemeClr val="tx1"/>
                </a:solidFill>
                <a:latin typeface="Times New Roman" panose="02020603050405020304" pitchFamily="18" charset="0"/>
                <a:cs typeface="Times New Roman" panose="02020603050405020304" pitchFamily="18" charset="0"/>
              </a:rPr>
              <a:t>văn</a:t>
            </a:r>
            <a:endParaRPr lang="en-US" sz="2800" i="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 xmlns:a16="http://schemas.microsoft.com/office/drawing/2014/main" id="{97EBA7BE-981D-84E9-588F-232166AE912D}"/>
              </a:ext>
            </a:extLst>
          </p:cNvPr>
          <p:cNvCxnSpPr/>
          <p:nvPr/>
        </p:nvCxnSpPr>
        <p:spPr>
          <a:xfrm>
            <a:off x="971902" y="2806739"/>
            <a:ext cx="0" cy="34704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8FE3E9D0-A6A7-54A1-962D-2375546997C1}"/>
              </a:ext>
            </a:extLst>
          </p:cNvPr>
          <p:cNvCxnSpPr/>
          <p:nvPr/>
        </p:nvCxnSpPr>
        <p:spPr>
          <a:xfrm>
            <a:off x="971902" y="3404198"/>
            <a:ext cx="9557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8519FE74-079E-13DD-6F2C-AE26AB2A499E}"/>
              </a:ext>
            </a:extLst>
          </p:cNvPr>
          <p:cNvCxnSpPr/>
          <p:nvPr/>
        </p:nvCxnSpPr>
        <p:spPr>
          <a:xfrm>
            <a:off x="971902" y="4797300"/>
            <a:ext cx="9557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8F7E6985-A1E5-E493-BF6E-7E5C559D9BB0}"/>
              </a:ext>
            </a:extLst>
          </p:cNvPr>
          <p:cNvCxnSpPr/>
          <p:nvPr/>
        </p:nvCxnSpPr>
        <p:spPr>
          <a:xfrm>
            <a:off x="984259" y="6277232"/>
            <a:ext cx="955752"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 xmlns:a16="http://schemas.microsoft.com/office/drawing/2014/main" id="{3E1A24C5-AF88-7F12-40D6-D5B261273490}"/>
              </a:ext>
            </a:extLst>
          </p:cNvPr>
          <p:cNvSpPr/>
          <p:nvPr/>
        </p:nvSpPr>
        <p:spPr>
          <a:xfrm>
            <a:off x="6561438" y="1464609"/>
            <a:ext cx="4015946" cy="127141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Bối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nhận</a:t>
            </a:r>
          </a:p>
        </p:txBody>
      </p:sp>
      <p:sp>
        <p:nvSpPr>
          <p:cNvPr id="20" name="Rectangle: Rounded Corners 19">
            <a:extLst>
              <a:ext uri="{FF2B5EF4-FFF2-40B4-BE49-F238E27FC236}">
                <a16:creationId xmlns="" xmlns:a16="http://schemas.microsoft.com/office/drawing/2014/main" id="{DFECD03E-FF32-A81A-1E25-A71BDCDCEC46}"/>
              </a:ext>
            </a:extLst>
          </p:cNvPr>
          <p:cNvSpPr/>
          <p:nvPr/>
        </p:nvSpPr>
        <p:spPr>
          <a:xfrm>
            <a:off x="7817707" y="4180096"/>
            <a:ext cx="426720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rPr>
              <a:t>Hoàn </a:t>
            </a:r>
            <a:r>
              <a:rPr lang="en-US" sz="2800" i="1" dirty="0" err="1">
                <a:solidFill>
                  <a:schemeClr val="tx1"/>
                </a:solidFill>
                <a:latin typeface="Times New Roman" panose="02020603050405020304" pitchFamily="18" charset="0"/>
                <a:cs typeface="Times New Roman" panose="02020603050405020304" pitchFamily="18" charset="0"/>
              </a:rPr>
              <a:t>cảnh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riêng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mỗi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nhân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38EF8F40-140F-C178-FDED-126A036E3CF7}"/>
              </a:ext>
            </a:extLst>
          </p:cNvPr>
          <p:cNvSpPr/>
          <p:nvPr/>
        </p:nvSpPr>
        <p:spPr>
          <a:xfrm>
            <a:off x="7817707" y="2866436"/>
            <a:ext cx="426720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Bối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hội</a:t>
            </a:r>
            <a:endParaRPr lang="en-US" sz="2800" i="1" dirty="0">
              <a:solidFill>
                <a:schemeClr val="tx1"/>
              </a:solidFill>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 xmlns:a16="http://schemas.microsoft.com/office/drawing/2014/main" id="{D6617083-8D52-E271-2445-8B650D7D05AF}"/>
              </a:ext>
            </a:extLst>
          </p:cNvPr>
          <p:cNvCxnSpPr>
            <a:cxnSpLocks/>
          </p:cNvCxnSpPr>
          <p:nvPr/>
        </p:nvCxnSpPr>
        <p:spPr>
          <a:xfrm>
            <a:off x="6849598" y="2736022"/>
            <a:ext cx="0" cy="1990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4C74742F-5D14-3732-DAFC-13BDADC5DB8F}"/>
              </a:ext>
            </a:extLst>
          </p:cNvPr>
          <p:cNvCxnSpPr/>
          <p:nvPr/>
        </p:nvCxnSpPr>
        <p:spPr>
          <a:xfrm>
            <a:off x="6849598" y="3333481"/>
            <a:ext cx="9557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94EA6D76-A158-2052-9A4D-AB10126D2F00}"/>
              </a:ext>
            </a:extLst>
          </p:cNvPr>
          <p:cNvCxnSpPr/>
          <p:nvPr/>
        </p:nvCxnSpPr>
        <p:spPr>
          <a:xfrm>
            <a:off x="6849598" y="4726583"/>
            <a:ext cx="95575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42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par>
                                <p:cTn id="60" presetID="3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 calcmode="lin" valueType="num">
                                      <p:cBhvr>
                                        <p:cTn id="64" dur="1000" fill="hold"/>
                                        <p:tgtEl>
                                          <p:spTgt spid="24"/>
                                        </p:tgtEl>
                                        <p:attrNameLst>
                                          <p:attrName>style.rotation</p:attrName>
                                        </p:attrNameLst>
                                      </p:cBhvr>
                                      <p:tavLst>
                                        <p:tav tm="0">
                                          <p:val>
                                            <p:fltVal val="90"/>
                                          </p:val>
                                        </p:tav>
                                        <p:tav tm="100000">
                                          <p:val>
                                            <p:fltVal val="0"/>
                                          </p:val>
                                        </p:tav>
                                      </p:tavLst>
                                    </p:anim>
                                    <p:animEffect transition="in" filter="fade">
                                      <p:cBhvr>
                                        <p:cTn id="65" dur="1000"/>
                                        <p:tgtEl>
                                          <p:spTgt spid="24"/>
                                        </p:tgtEl>
                                      </p:cBhvr>
                                    </p:animEffect>
                                  </p:childTnLst>
                                </p:cTn>
                              </p:par>
                              <p:par>
                                <p:cTn id="66" presetID="31"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fltVal val="0"/>
                                          </p:val>
                                        </p:tav>
                                        <p:tav tm="100000">
                                          <p:val>
                                            <p:strVal val="#ppt_w"/>
                                          </p:val>
                                        </p:tav>
                                      </p:tavLst>
                                    </p:anim>
                                    <p:anim calcmode="lin" valueType="num">
                                      <p:cBhvr>
                                        <p:cTn id="69" dur="1000" fill="hold"/>
                                        <p:tgtEl>
                                          <p:spTgt spid="25"/>
                                        </p:tgtEl>
                                        <p:attrNameLst>
                                          <p:attrName>ppt_h</p:attrName>
                                        </p:attrNameLst>
                                      </p:cBhvr>
                                      <p:tavLst>
                                        <p:tav tm="0">
                                          <p:val>
                                            <p:fltVal val="0"/>
                                          </p:val>
                                        </p:tav>
                                        <p:tav tm="100000">
                                          <p:val>
                                            <p:strVal val="#ppt_h"/>
                                          </p:val>
                                        </p:tav>
                                      </p:tavLst>
                                    </p:anim>
                                    <p:anim calcmode="lin" valueType="num">
                                      <p:cBhvr>
                                        <p:cTn id="70" dur="1000" fill="hold"/>
                                        <p:tgtEl>
                                          <p:spTgt spid="25"/>
                                        </p:tgtEl>
                                        <p:attrNameLst>
                                          <p:attrName>style.rotation</p:attrName>
                                        </p:attrNameLst>
                                      </p:cBhvr>
                                      <p:tavLst>
                                        <p:tav tm="0">
                                          <p:val>
                                            <p:fltVal val="90"/>
                                          </p:val>
                                        </p:tav>
                                        <p:tav tm="100000">
                                          <p:val>
                                            <p:fltVal val="0"/>
                                          </p:val>
                                        </p:tav>
                                      </p:tavLst>
                                    </p:anim>
                                    <p:animEffect transition="in" filter="fade">
                                      <p:cBhvr>
                                        <p:cTn id="71" dur="1000"/>
                                        <p:tgtEl>
                                          <p:spTgt spid="25"/>
                                        </p:tgtEl>
                                      </p:cBhvr>
                                    </p:animEffect>
                                  </p:childTnLst>
                                </p:cTn>
                              </p:par>
                              <p:par>
                                <p:cTn id="72" presetID="31"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1000" fill="hold"/>
                                        <p:tgtEl>
                                          <p:spTgt spid="23"/>
                                        </p:tgtEl>
                                        <p:attrNameLst>
                                          <p:attrName>ppt_w</p:attrName>
                                        </p:attrNameLst>
                                      </p:cBhvr>
                                      <p:tavLst>
                                        <p:tav tm="0">
                                          <p:val>
                                            <p:fltVal val="0"/>
                                          </p:val>
                                        </p:tav>
                                        <p:tav tm="100000">
                                          <p:val>
                                            <p:strVal val="#ppt_w"/>
                                          </p:val>
                                        </p:tav>
                                      </p:tavLst>
                                    </p:anim>
                                    <p:anim calcmode="lin" valueType="num">
                                      <p:cBhvr>
                                        <p:cTn id="75" dur="1000" fill="hold"/>
                                        <p:tgtEl>
                                          <p:spTgt spid="23"/>
                                        </p:tgtEl>
                                        <p:attrNameLst>
                                          <p:attrName>ppt_h</p:attrName>
                                        </p:attrNameLst>
                                      </p:cBhvr>
                                      <p:tavLst>
                                        <p:tav tm="0">
                                          <p:val>
                                            <p:fltVal val="0"/>
                                          </p:val>
                                        </p:tav>
                                        <p:tav tm="100000">
                                          <p:val>
                                            <p:strVal val="#ppt_h"/>
                                          </p:val>
                                        </p:tav>
                                      </p:tavLst>
                                    </p:anim>
                                    <p:anim calcmode="lin" valueType="num">
                                      <p:cBhvr>
                                        <p:cTn id="76" dur="1000" fill="hold"/>
                                        <p:tgtEl>
                                          <p:spTgt spid="23"/>
                                        </p:tgtEl>
                                        <p:attrNameLst>
                                          <p:attrName>style.rotation</p:attrName>
                                        </p:attrNameLst>
                                      </p:cBhvr>
                                      <p:tavLst>
                                        <p:tav tm="0">
                                          <p:val>
                                            <p:fltVal val="90"/>
                                          </p:val>
                                        </p:tav>
                                        <p:tav tm="100000">
                                          <p:val>
                                            <p:fltVal val="0"/>
                                          </p:val>
                                        </p:tav>
                                      </p:tavLst>
                                    </p:anim>
                                    <p:animEffect transition="in" filter="fade">
                                      <p:cBhvr>
                                        <p:cTn id="77" dur="1000"/>
                                        <p:tgtEl>
                                          <p:spTgt spid="23"/>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fltVal val="0"/>
                                          </p:val>
                                        </p:tav>
                                        <p:tav tm="100000">
                                          <p:val>
                                            <p:strVal val="#ppt_w"/>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style.rotation</p:attrName>
                                        </p:attrNameLst>
                                      </p:cBhvr>
                                      <p:tavLst>
                                        <p:tav tm="0">
                                          <p:val>
                                            <p:fltVal val="90"/>
                                          </p:val>
                                        </p:tav>
                                        <p:tav tm="100000">
                                          <p:val>
                                            <p:fltVal val="0"/>
                                          </p:val>
                                        </p:tav>
                                      </p:tavLst>
                                    </p:anim>
                                    <p:animEffect transition="in" filter="fade">
                                      <p:cBhvr>
                                        <p:cTn id="83" dur="1000"/>
                                        <p:tgtEl>
                                          <p:spTgt spid="21"/>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1" grpId="0" animBg="1"/>
      <p:bldP spid="12"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 xmlns:a16="http://schemas.microsoft.com/office/drawing/2014/main" id="{FCF0409E-29A9-7365-0AED-8D9055F63596}"/>
              </a:ext>
            </a:extLst>
          </p:cNvPr>
          <p:cNvSpPr txBox="1"/>
          <p:nvPr/>
        </p:nvSpPr>
        <p:spPr>
          <a:xfrm>
            <a:off x="5967326" y="1267975"/>
            <a:ext cx="6098058" cy="1755930"/>
          </a:xfrm>
          <a:prstGeom prst="rect">
            <a:avLst/>
          </a:prstGeom>
          <a:noFill/>
        </p:spPr>
        <p:txBody>
          <a:bodyPr wrap="square">
            <a:spAutoFit/>
          </a:bodyPr>
          <a:lstStyle/>
          <a:p>
            <a:pPr>
              <a:lnSpc>
                <a:spcPct val="130000"/>
              </a:lnSpc>
              <a:spcAft>
                <a:spcPts val="1000"/>
              </a:spcAft>
            </a:pPr>
            <a:r>
              <a:rPr lang="en-US" sz="4000" b="1" dirty="0">
                <a:solidFill>
                  <a:srgbClr val="FF0000"/>
                </a:solidFill>
                <a:effectLst/>
                <a:latin typeface="#9Slide03 AmpleSoft Bold" panose="02000000000000000000" pitchFamily="2" charset="0"/>
                <a:ea typeface="Calibri" panose="020F0502020204030204" pitchFamily="34" charset="0"/>
              </a:rPr>
              <a:t>I. TÌM HIỂU CHUNG</a:t>
            </a:r>
            <a:endParaRPr lang="en-US" sz="4000" dirty="0">
              <a:effectLst/>
              <a:latin typeface="#9Slide03 AmpleSoft Bold" panose="02000000000000000000" pitchFamily="2" charset="0"/>
              <a:ea typeface="Calibri" panose="020F0502020204030204" pitchFamily="34" charset="0"/>
            </a:endParaRPr>
          </a:p>
          <a:p>
            <a:pPr algn="just">
              <a:lnSpc>
                <a:spcPct val="130000"/>
              </a:lnSpc>
            </a:pPr>
            <a:r>
              <a:rPr lang="en-US" sz="4000" b="1" dirty="0">
                <a:solidFill>
                  <a:srgbClr val="0070C0"/>
                </a:solidFill>
                <a:effectLst/>
                <a:latin typeface="#9Slide03 AmpleSoft Bold" panose="02000000000000000000" pitchFamily="2" charset="0"/>
                <a:ea typeface="Times New Roman" panose="02020603050405020304" pitchFamily="18" charset="0"/>
              </a:rPr>
              <a:t>2. </a:t>
            </a:r>
            <a:r>
              <a:rPr lang="en-US" sz="4000" b="1" dirty="0" err="1">
                <a:solidFill>
                  <a:srgbClr val="0070C0"/>
                </a:solidFill>
                <a:effectLst/>
                <a:latin typeface="#9Slide03 AmpleSoft Bold" panose="02000000000000000000" pitchFamily="2" charset="0"/>
                <a:ea typeface="Times New Roman" panose="02020603050405020304" pitchFamily="18" charset="0"/>
              </a:rPr>
              <a:t>Đọc</a:t>
            </a:r>
            <a:r>
              <a:rPr lang="en-US" sz="4000" b="1" dirty="0">
                <a:solidFill>
                  <a:srgbClr val="0070C0"/>
                </a:solidFill>
                <a:effectLst/>
                <a:latin typeface="#9Slide03 AmpleSoft Bold" panose="02000000000000000000" pitchFamily="2" charset="0"/>
                <a:ea typeface="Times New Roman" panose="02020603050405020304" pitchFamily="18" charset="0"/>
              </a:rPr>
              <a:t> </a:t>
            </a:r>
            <a:r>
              <a:rPr lang="en-US" sz="4000" b="1" dirty="0" err="1">
                <a:solidFill>
                  <a:srgbClr val="0070C0"/>
                </a:solidFill>
                <a:effectLst/>
                <a:latin typeface="#9Slide03 AmpleSoft Bold" panose="02000000000000000000" pitchFamily="2" charset="0"/>
                <a:ea typeface="Times New Roman" panose="02020603050405020304" pitchFamily="18" charset="0"/>
              </a:rPr>
              <a:t>văn</a:t>
            </a:r>
            <a:r>
              <a:rPr lang="en-US" sz="4000" b="1" dirty="0">
                <a:solidFill>
                  <a:srgbClr val="0070C0"/>
                </a:solidFill>
                <a:effectLst/>
                <a:latin typeface="#9Slide03 AmpleSoft Bold" panose="02000000000000000000" pitchFamily="2" charset="0"/>
                <a:ea typeface="Times New Roman" panose="02020603050405020304" pitchFamily="18" charset="0"/>
              </a:rPr>
              <a:t> </a:t>
            </a:r>
            <a:r>
              <a:rPr lang="en-US" sz="4000" b="1" dirty="0" err="1">
                <a:solidFill>
                  <a:srgbClr val="0070C0"/>
                </a:solidFill>
                <a:effectLst/>
                <a:latin typeface="#9Slide03 AmpleSoft Bold" panose="02000000000000000000" pitchFamily="2" charset="0"/>
                <a:ea typeface="Times New Roman" panose="02020603050405020304" pitchFamily="18" charset="0"/>
              </a:rPr>
              <a:t>bản</a:t>
            </a:r>
            <a:r>
              <a:rPr lang="en-US" sz="4000" b="1" dirty="0">
                <a:solidFill>
                  <a:srgbClr val="0070C0"/>
                </a:solidFill>
                <a:effectLst/>
                <a:latin typeface="#9Slide03 AmpleSoft Bold" panose="02000000000000000000" pitchFamily="2" charset="0"/>
                <a:ea typeface="Times New Roman" panose="02020603050405020304" pitchFamily="18" charset="0"/>
              </a:rPr>
              <a:t> </a:t>
            </a:r>
            <a:endParaRPr lang="en-US" sz="3600" dirty="0">
              <a:effectLst/>
              <a:latin typeface="#9Slide03 AmpleSoft Bold" panose="02000000000000000000" pitchFamily="2" charset="0"/>
              <a:ea typeface="Times New Roman" panose="02020603050405020304" pitchFamily="18" charset="0"/>
            </a:endParaRPr>
          </a:p>
        </p:txBody>
      </p:sp>
      <p:sp>
        <p:nvSpPr>
          <p:cNvPr id="3" name="TextBox 2">
            <a:extLst>
              <a:ext uri="{FF2B5EF4-FFF2-40B4-BE49-F238E27FC236}">
                <a16:creationId xmlns="" xmlns:a16="http://schemas.microsoft.com/office/drawing/2014/main" id="{08AC0821-EFFE-0795-AA17-5FB1E6B7824C}"/>
              </a:ext>
            </a:extLst>
          </p:cNvPr>
          <p:cNvSpPr txBox="1"/>
          <p:nvPr/>
        </p:nvSpPr>
        <p:spPr>
          <a:xfrm>
            <a:off x="6105136" y="4346831"/>
            <a:ext cx="6098058" cy="1211614"/>
          </a:xfrm>
          <a:prstGeom prst="rect">
            <a:avLst/>
          </a:prstGeom>
          <a:noFill/>
        </p:spPr>
        <p:txBody>
          <a:bodyPr wrap="square">
            <a:spAutoFit/>
          </a:bodyPr>
          <a:lstStyle/>
          <a:p>
            <a:pPr algn="just">
              <a:lnSpc>
                <a:spcPct val="130000"/>
              </a:lnSpc>
              <a:spcAft>
                <a:spcPts val="1000"/>
              </a:spcAft>
              <a:tabLst>
                <a:tab pos="1386840" algn="l"/>
              </a:tabLst>
            </a:pPr>
            <a:r>
              <a:rPr lang="en-US" sz="2800" b="1"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Đọc</a:t>
            </a:r>
            <a:endParaRPr lang="en-US" sz="2800" dirty="0">
              <a:effectLst/>
              <a:latin typeface="Times New Roman" panose="02020603050405020304" pitchFamily="18" charset="0"/>
              <a:ea typeface="Calibri" panose="020F0502020204030204" pitchFamily="34" charset="0"/>
            </a:endParaRPr>
          </a:p>
          <a:p>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Tìm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hiểu</a:t>
            </a:r>
            <a:r>
              <a:rPr lang="en-US" sz="2800" dirty="0">
                <a:solidFill>
                  <a:srgbClr val="0D0D0D"/>
                </a:solidFill>
                <a:effectLst/>
                <a:latin typeface="Times New Roman" panose="02020603050405020304" pitchFamily="18" charset="0"/>
                <a:ea typeface="Calibri" panose="020F0502020204030204" pitchFamily="34" charset="0"/>
              </a:rPr>
              <a:t> chú thích </a:t>
            </a:r>
            <a:r>
              <a:rPr lang="en-US" sz="2800" baseline="30000" dirty="0">
                <a:solidFill>
                  <a:srgbClr val="0D0D0D"/>
                </a:solidFill>
                <a:effectLst/>
                <a:latin typeface="Times New Roman" panose="02020603050405020304" pitchFamily="18" charset="0"/>
                <a:ea typeface="Calibri" panose="020F0502020204030204" pitchFamily="34" charset="0"/>
              </a:rPr>
              <a:t>(1)</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từ</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khó</a:t>
            </a:r>
            <a:r>
              <a:rPr lang="en-US" sz="2800" dirty="0">
                <a:solidFill>
                  <a:srgbClr val="0D0D0D"/>
                </a:solidFill>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3519405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 xmlns:a16="http://schemas.microsoft.com/office/drawing/2014/main" id="{FCF0409E-29A9-7365-0AED-8D9055F63596}"/>
              </a:ext>
            </a:extLst>
          </p:cNvPr>
          <p:cNvSpPr txBox="1"/>
          <p:nvPr/>
        </p:nvSpPr>
        <p:spPr>
          <a:xfrm>
            <a:off x="5967326" y="1267975"/>
            <a:ext cx="6098058" cy="2005677"/>
          </a:xfrm>
          <a:prstGeom prst="rect">
            <a:avLst/>
          </a:prstGeom>
          <a:noFill/>
        </p:spPr>
        <p:txBody>
          <a:bodyPr wrap="square">
            <a:spAutoFit/>
          </a:bodyPr>
          <a:lstStyle/>
          <a:p>
            <a:pPr>
              <a:lnSpc>
                <a:spcPct val="130000"/>
              </a:lnSpc>
              <a:spcAft>
                <a:spcPts val="1000"/>
              </a:spcAft>
            </a:pPr>
            <a:r>
              <a:rPr lang="en-US" sz="4000" b="1" dirty="0">
                <a:solidFill>
                  <a:srgbClr val="FF0000"/>
                </a:solidFill>
                <a:effectLst/>
                <a:latin typeface="#9Slide03 AmpleSoft Bold" panose="02000000000000000000" pitchFamily="2" charset="0"/>
                <a:ea typeface="Calibri" panose="020F0502020204030204" pitchFamily="34" charset="0"/>
              </a:rPr>
              <a:t>I. TÌM HIỂU CHUNG</a:t>
            </a:r>
            <a:endParaRPr lang="en-US" sz="4000" dirty="0">
              <a:effectLst/>
              <a:latin typeface="#9Slide03 AmpleSoft Bold" panose="02000000000000000000" pitchFamily="2" charset="0"/>
              <a:ea typeface="Calibri" panose="020F0502020204030204" pitchFamily="34" charset="0"/>
            </a:endParaRPr>
          </a:p>
          <a:p>
            <a:r>
              <a:rPr lang="vi-VN" sz="3200" b="1" dirty="0">
                <a:solidFill>
                  <a:srgbClr val="0070C0"/>
                </a:solidFill>
                <a:latin typeface="#9Slide03 AmpleSoft Bold" panose="02000000000000000000" pitchFamily="2" charset="0"/>
              </a:rPr>
              <a:t>3. T</a:t>
            </a:r>
            <a:r>
              <a:rPr lang="en-US" sz="3200" b="1" dirty="0" err="1">
                <a:solidFill>
                  <a:srgbClr val="0070C0"/>
                </a:solidFill>
                <a:latin typeface="#9Slide03 AmpleSoft Bold" panose="02000000000000000000" pitchFamily="2" charset="0"/>
              </a:rPr>
              <a:t>ìm</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hiểu</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chung</a:t>
            </a:r>
            <a:r>
              <a:rPr lang="en-US" sz="3200" b="1" dirty="0">
                <a:solidFill>
                  <a:srgbClr val="0070C0"/>
                </a:solidFill>
                <a:latin typeface="#9Slide03 AmpleSoft Bold" panose="02000000000000000000" pitchFamily="2" charset="0"/>
              </a:rPr>
              <a:t> về t</a:t>
            </a:r>
            <a:r>
              <a:rPr lang="vi-VN" sz="3200" b="1" dirty="0">
                <a:solidFill>
                  <a:srgbClr val="0070C0"/>
                </a:solidFill>
                <a:latin typeface="#9Slide03 AmpleSoft Bold" panose="02000000000000000000" pitchFamily="2" charset="0"/>
              </a:rPr>
              <a:t>ác giả </a:t>
            </a:r>
            <a:r>
              <a:rPr lang="en-US" sz="3200" b="1" dirty="0" err="1">
                <a:solidFill>
                  <a:srgbClr val="0070C0"/>
                </a:solidFill>
                <a:latin typeface="#9Slide03 AmpleSoft Bold" panose="02000000000000000000" pitchFamily="2" charset="0"/>
              </a:rPr>
              <a:t>và</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văn</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bản</a:t>
            </a:r>
            <a:r>
              <a:rPr lang="en-US" sz="3200" b="1" dirty="0">
                <a:solidFill>
                  <a:srgbClr val="0070C0"/>
                </a:solidFill>
                <a:latin typeface="#9Slide03 AmpleSoft Bold" panose="02000000000000000000" pitchFamily="2" charset="0"/>
              </a:rPr>
              <a:t> </a:t>
            </a:r>
            <a:endParaRPr lang="en-US" sz="32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1542225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D6CDDB5-644E-9E06-FC6A-B615158EA843}"/>
              </a:ext>
            </a:extLst>
          </p:cNvPr>
          <p:cNvSpPr txBox="1"/>
          <p:nvPr/>
        </p:nvSpPr>
        <p:spPr>
          <a:xfrm>
            <a:off x="1892321" y="559967"/>
            <a:ext cx="8882000" cy="646331"/>
          </a:xfrm>
          <a:prstGeom prst="rect">
            <a:avLst/>
          </a:prstGeom>
          <a:noFill/>
        </p:spPr>
        <p:txBody>
          <a:bodyPr wrap="square" rtlCol="0">
            <a:spAutoFit/>
          </a:bodyPr>
          <a:lstStyle/>
          <a:p>
            <a:r>
              <a:rPr lang="pt-BR" sz="3600" b="1" dirty="0">
                <a:solidFill>
                  <a:srgbClr val="FF0000"/>
                </a:solidFill>
                <a:effectLst/>
                <a:latin typeface="Times New Roman" panose="02020603050405020304" pitchFamily="18" charset="0"/>
                <a:ea typeface="Calibri" panose="020F0502020204030204" pitchFamily="34" charset="0"/>
              </a:rPr>
              <a:t>Phiếu học tập số 2: </a:t>
            </a:r>
            <a:r>
              <a:rPr lang="pt-BR" sz="3600" b="1" dirty="0">
                <a:solidFill>
                  <a:srgbClr val="0070C0"/>
                </a:solidFill>
                <a:effectLst/>
                <a:latin typeface="Times New Roman" panose="02020603050405020304" pitchFamily="18" charset="0"/>
                <a:ea typeface="Calibri" panose="020F0502020204030204" pitchFamily="34" charset="0"/>
              </a:rPr>
              <a:t>Tìm hiểu về văn bản</a:t>
            </a:r>
            <a:endParaRPr lang="en-US" sz="3600" dirty="0">
              <a:effectLst/>
              <a:latin typeface="Times New Roman" panose="02020603050405020304" pitchFamily="18" charset="0"/>
              <a:ea typeface="Calibri" panose="020F0502020204030204" pitchFamily="34" charset="0"/>
            </a:endParaRPr>
          </a:p>
        </p:txBody>
      </p:sp>
      <p:graphicFrame>
        <p:nvGraphicFramePr>
          <p:cNvPr id="2" name="Table 1">
            <a:extLst>
              <a:ext uri="{FF2B5EF4-FFF2-40B4-BE49-F238E27FC236}">
                <a16:creationId xmlns="" xmlns:a16="http://schemas.microsoft.com/office/drawing/2014/main" id="{6642026B-C7E4-6392-E34B-1BD88649DCF3}"/>
              </a:ext>
            </a:extLst>
          </p:cNvPr>
          <p:cNvGraphicFramePr>
            <a:graphicFrameLocks noGrp="1"/>
          </p:cNvGraphicFramePr>
          <p:nvPr>
            <p:extLst>
              <p:ext uri="{D42A27DB-BD31-4B8C-83A1-F6EECF244321}">
                <p14:modId xmlns:p14="http://schemas.microsoft.com/office/powerpoint/2010/main" val="778085707"/>
              </p:ext>
            </p:extLst>
          </p:nvPr>
        </p:nvGraphicFramePr>
        <p:xfrm>
          <a:off x="918373" y="1679344"/>
          <a:ext cx="10132832" cy="3546805"/>
        </p:xfrm>
        <a:graphic>
          <a:graphicData uri="http://schemas.openxmlformats.org/drawingml/2006/table">
            <a:tbl>
              <a:tblPr firstRow="1" firstCol="1" bandRow="1">
                <a:tableStyleId>{2D5ABB26-0587-4C30-8999-92F81FD0307C}</a:tableStyleId>
              </a:tblPr>
              <a:tblGrid>
                <a:gridCol w="4172611">
                  <a:extLst>
                    <a:ext uri="{9D8B030D-6E8A-4147-A177-3AD203B41FA5}">
                      <a16:colId xmlns="" xmlns:a16="http://schemas.microsoft.com/office/drawing/2014/main" val="1022656285"/>
                    </a:ext>
                  </a:extLst>
                </a:gridCol>
                <a:gridCol w="5960221">
                  <a:extLst>
                    <a:ext uri="{9D8B030D-6E8A-4147-A177-3AD203B41FA5}">
                      <a16:colId xmlns="" xmlns:a16="http://schemas.microsoft.com/office/drawing/2014/main" val="682575497"/>
                    </a:ext>
                  </a:extLst>
                </a:gridCol>
              </a:tblGrid>
              <a:tr h="709361">
                <a:tc>
                  <a:txBody>
                    <a:bodyPr/>
                    <a:lstStyle/>
                    <a:p>
                      <a:pPr marR="57150">
                        <a:lnSpc>
                          <a:spcPct val="150000"/>
                        </a:lnSpc>
                        <a:spcAft>
                          <a:spcPts val="1000"/>
                        </a:spcAft>
                        <a:tabLst>
                          <a:tab pos="57150" algn="l"/>
                          <a:tab pos="152400" algn="l"/>
                        </a:tabLst>
                      </a:pPr>
                      <a:r>
                        <a:rPr lang="en-US" sz="2800" b="1" dirty="0" err="1">
                          <a:effectLst/>
                          <a:latin typeface="Times New Roman" panose="02020603050405020304" pitchFamily="18" charset="0"/>
                          <a:cs typeface="Times New Roman" panose="02020603050405020304" pitchFamily="18" charset="0"/>
                        </a:rPr>
                        <a:t>Thể</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loại</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ctr">
                        <a:lnSpc>
                          <a:spcPct val="130000"/>
                        </a:lnSpc>
                        <a:spcAft>
                          <a:spcPts val="1000"/>
                        </a:spcAft>
                        <a:tabLst>
                          <a:tab pos="57150" algn="l"/>
                          <a:tab pos="152400" algn="l"/>
                        </a:tabLst>
                      </a:pPr>
                      <a:r>
                        <a:rPr lang="en-US" sz="28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01983951"/>
                  </a:ext>
                </a:extLst>
              </a:tr>
              <a:tr h="1418722">
                <a:tc>
                  <a:txBody>
                    <a:bodyPr/>
                    <a:lstStyle/>
                    <a:p>
                      <a:pPr marR="57150">
                        <a:lnSpc>
                          <a:spcPct val="150000"/>
                        </a:lnSpc>
                        <a:spcAft>
                          <a:spcPts val="1000"/>
                        </a:spcAft>
                        <a:tabLst>
                          <a:tab pos="57150" algn="l"/>
                          <a:tab pos="152400" algn="l"/>
                        </a:tabLst>
                      </a:pPr>
                      <a:r>
                        <a:rPr lang="en-US" sz="2800" b="1" dirty="0" err="1">
                          <a:effectLst/>
                          <a:latin typeface="Times New Roman" panose="02020603050405020304" pitchFamily="18" charset="0"/>
                          <a:cs typeface="Times New Roman" panose="02020603050405020304" pitchFamily="18" charset="0"/>
                        </a:rPr>
                        <a:t>Phương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thức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chính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28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34247248"/>
                  </a:ext>
                </a:extLst>
              </a:tr>
              <a:tr h="709361">
                <a:tc>
                  <a:txBody>
                    <a:bodyPr/>
                    <a:lstStyle/>
                    <a:p>
                      <a:pPr marR="57150">
                        <a:lnSpc>
                          <a:spcPct val="150000"/>
                        </a:lnSpc>
                        <a:spcAft>
                          <a:spcPts val="1000"/>
                        </a:spcAft>
                        <a:tabLst>
                          <a:tab pos="57150" algn="l"/>
                          <a:tab pos="152400" algn="l"/>
                        </a:tabLst>
                      </a:pPr>
                      <a:r>
                        <a:rPr lang="en-US" sz="2800" b="1">
                          <a:effectLst/>
                          <a:latin typeface="Times New Roman" panose="02020603050405020304" pitchFamily="18" charset="0"/>
                          <a:cs typeface="Times New Roman" panose="02020603050405020304" pitchFamily="18" charset="0"/>
                        </a:rPr>
                        <a:t>Nhan đề</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28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20170048"/>
                  </a:ext>
                </a:extLst>
              </a:tr>
              <a:tr h="709361">
                <a:tc>
                  <a:txBody>
                    <a:bodyPr/>
                    <a:lstStyle/>
                    <a:p>
                      <a:pPr marR="57150">
                        <a:lnSpc>
                          <a:spcPct val="150000"/>
                        </a:lnSpc>
                        <a:spcAft>
                          <a:spcPts val="1000"/>
                        </a:spcAft>
                        <a:tabLst>
                          <a:tab pos="57150" algn="l"/>
                          <a:tab pos="152400" algn="l"/>
                        </a:tabLst>
                      </a:pPr>
                      <a:r>
                        <a:rPr lang="en-US" sz="2800" b="1" dirty="0" err="1">
                          <a:effectLst/>
                          <a:latin typeface="Times New Roman" panose="02020603050405020304" pitchFamily="18" charset="0"/>
                          <a:cs typeface="Times New Roman" panose="02020603050405020304" pitchFamily="18" charset="0"/>
                        </a:rPr>
                        <a:t>Bố</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bản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28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48813414"/>
                  </a:ext>
                </a:extLst>
              </a:tr>
            </a:tbl>
          </a:graphicData>
        </a:graphic>
      </p:graphicFrame>
    </p:spTree>
    <p:extLst>
      <p:ext uri="{BB962C8B-B14F-4D97-AF65-F5344CB8AC3E}">
        <p14:creationId xmlns:p14="http://schemas.microsoft.com/office/powerpoint/2010/main" val="2190915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cartoon of a person and person&#10;&#10;Description automatically generated">
            <a:extLst>
              <a:ext uri="{FF2B5EF4-FFF2-40B4-BE49-F238E27FC236}">
                <a16:creationId xmlns="" xmlns:a16="http://schemas.microsoft.com/office/drawing/2014/main" id="{61A4621C-9EF8-BB20-4D8A-482BA1DF4A23}"/>
              </a:ext>
            </a:extLst>
          </p:cNvPr>
          <p:cNvPicPr>
            <a:picLocks noChangeAspect="1"/>
          </p:cNvPicPr>
          <p:nvPr/>
        </p:nvPicPr>
        <p:blipFill rotWithShape="1">
          <a:blip r:embed="rId2">
            <a:extLst>
              <a:ext uri="{28A0092B-C50C-407E-A947-70E740481C1C}">
                <a14:useLocalDpi xmlns:a14="http://schemas.microsoft.com/office/drawing/2010/main" val="0"/>
              </a:ext>
            </a:extLst>
          </a:blip>
          <a:srcRect l="-6845" t="-5784" r="12726" b="578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A64F0350-FFEC-88D9-33D6-689D0B0CF6BA}"/>
              </a:ext>
            </a:extLst>
          </p:cNvPr>
          <p:cNvSpPr txBox="1"/>
          <p:nvPr/>
        </p:nvSpPr>
        <p:spPr>
          <a:xfrm>
            <a:off x="276862" y="921125"/>
            <a:ext cx="6098058" cy="2958502"/>
          </a:xfrm>
          <a:prstGeom prst="rect">
            <a:avLst/>
          </a:prstGeom>
          <a:noFill/>
        </p:spPr>
        <p:txBody>
          <a:bodyPr wrap="square">
            <a:spAutoFit/>
          </a:bodyPr>
          <a:lstStyle/>
          <a:p>
            <a:pPr algn="just">
              <a:lnSpc>
                <a:spcPct val="150000"/>
              </a:lnSpc>
            </a:pPr>
            <a:r>
              <a:rPr lang="en-US" sz="3200" b="1" dirty="0">
                <a:solidFill>
                  <a:srgbClr val="0D0D0D"/>
                </a:solidFill>
                <a:effectLst/>
                <a:latin typeface="Times New Roman" panose="02020603050405020304" pitchFamily="18" charset="0"/>
                <a:ea typeface="Times New Roman" panose="02020603050405020304" pitchFamily="18" charset="0"/>
              </a:rPr>
              <a:t>3.1. </a:t>
            </a:r>
            <a:r>
              <a:rPr lang="en-US" sz="3200" b="1" dirty="0" err="1">
                <a:solidFill>
                  <a:srgbClr val="0D0D0D"/>
                </a:solidFill>
                <a:effectLst/>
                <a:latin typeface="Times New Roman" panose="02020603050405020304" pitchFamily="18" charset="0"/>
                <a:ea typeface="Times New Roman" panose="02020603050405020304" pitchFamily="18" charset="0"/>
              </a:rPr>
              <a:t>Tác</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giả</a:t>
            </a:r>
            <a:r>
              <a:rPr lang="en-US" sz="3200" b="1" dirty="0">
                <a:solidFill>
                  <a:srgbClr val="0D0D0D"/>
                </a:solidFill>
                <a:effectLst/>
                <a:latin typeface="Times New Roman" panose="02020603050405020304" pitchFamily="18" charset="0"/>
                <a:ea typeface="Times New Roman" panose="02020603050405020304" pitchFamily="18" charset="0"/>
              </a:rPr>
              <a:t> </a:t>
            </a:r>
            <a:r>
              <a:rPr lang="vi-VN" sz="3200" b="1" dirty="0">
                <a:solidFill>
                  <a:srgbClr val="0D0D0D"/>
                </a:solidFill>
                <a:effectLst/>
                <a:latin typeface="Times New Roman" panose="02020603050405020304" pitchFamily="18" charset="0"/>
                <a:ea typeface="Times New Roman" panose="02020603050405020304" pitchFamily="18" charset="0"/>
              </a:rPr>
              <a:t>Nguyễn Đăng Na</a:t>
            </a:r>
            <a:endParaRPr lang="en-US" sz="2800" dirty="0">
              <a:effectLst/>
              <a:latin typeface="Times New Roman" panose="02020603050405020304" pitchFamily="18" charset="0"/>
              <a:ea typeface="Times New Roman" panose="02020603050405020304" pitchFamily="18" charset="0"/>
            </a:endParaRPr>
          </a:p>
          <a:p>
            <a:pPr marL="114300" indent="179705" algn="just">
              <a:lnSpc>
                <a:spcPct val="150000"/>
              </a:lnSpc>
              <a:tabLst>
                <a:tab pos="109855" algn="l"/>
              </a:tabLst>
            </a:pPr>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Nguyễn Đăng Na (1942 - 2014) quê ở Đồng Tháp, là nhà nghiên cứu, phê bình văn học.</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6108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723C66ED-DBBF-12CA-7F5E-813E0E7D03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 xmlns:a16="http://schemas.microsoft.com/office/drawing/2014/main" id="{E3002B52-2669-1ED7-2E0F-0627FC31DF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82E9EC0D-91EA-9D35-F655-335C580AB3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770627C-B480-1145-72DC-5B59DBE048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9F81D39-93D1-019C-74DC-4710F53346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Content Placeholder 4" descr="A small easel with a flower&#10;&#10;Description automatically generated">
            <a:extLst>
              <a:ext uri="{FF2B5EF4-FFF2-40B4-BE49-F238E27FC236}">
                <a16:creationId xmlns="" xmlns:a16="http://schemas.microsoft.com/office/drawing/2014/main" id="{BE9E7BE7-4769-C162-B404-262600D60A1F}"/>
              </a:ext>
            </a:extLst>
          </p:cNvPr>
          <p:cNvPicPr>
            <a:picLocks noGrp="1" noChangeAspect="1"/>
          </p:cNvPicPr>
          <p:nvPr>
            <p:ph idx="1"/>
          </p:nvPr>
        </p:nvPicPr>
        <p:blipFill>
          <a:blip r:embed="rId2">
            <a:alphaModFix amt="59000"/>
            <a:extLst>
              <a:ext uri="{28A0092B-C50C-407E-A947-70E740481C1C}">
                <a14:useLocalDpi xmlns:a14="http://schemas.microsoft.com/office/drawing/2010/main" val="0"/>
              </a:ext>
            </a:extLst>
          </a:blip>
          <a:srcRect t="33230" b="10279"/>
          <a:stretch/>
        </p:blipFill>
        <p:spPr>
          <a:xfrm>
            <a:off x="20" y="-7624"/>
            <a:ext cx="12191981" cy="6887365"/>
          </a:xfrm>
          <a:prstGeom prst="rect">
            <a:avLst/>
          </a:prstGeom>
        </p:spPr>
      </p:pic>
      <p:sp>
        <p:nvSpPr>
          <p:cNvPr id="7" name="TextBox 6">
            <a:extLst>
              <a:ext uri="{FF2B5EF4-FFF2-40B4-BE49-F238E27FC236}">
                <a16:creationId xmlns="" xmlns:a16="http://schemas.microsoft.com/office/drawing/2014/main" id="{2F9780FC-EB36-301C-8DB0-C8FEE566DB32}"/>
              </a:ext>
            </a:extLst>
          </p:cNvPr>
          <p:cNvSpPr txBox="1"/>
          <p:nvPr/>
        </p:nvSpPr>
        <p:spPr>
          <a:xfrm>
            <a:off x="3821635" y="1161788"/>
            <a:ext cx="6837806" cy="3385286"/>
          </a:xfrm>
          <a:prstGeom prst="rect">
            <a:avLst/>
          </a:prstGeom>
          <a:noFill/>
        </p:spPr>
        <p:txBody>
          <a:bodyPr wrap="square">
            <a:spAutoFit/>
          </a:bodyPr>
          <a:lstStyle/>
          <a:p>
            <a:pPr algn="just">
              <a:lnSpc>
                <a:spcPct val="115000"/>
              </a:lnSpc>
              <a:spcAft>
                <a:spcPts val="1000"/>
              </a:spcAft>
              <a:tabLst>
                <a:tab pos="57150" algn="l"/>
              </a:tabLst>
            </a:pP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Người</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đọc</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phải</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tự</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mình</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khám</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phá</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bộ</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mã</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nằm</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ngay</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trong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văn</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bản</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và</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hoạt</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động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này</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tương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đương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với</a:t>
            </a:r>
            <a:r>
              <a:rPr lang="en-US" sz="3600" b="1" dirty="0">
                <a:solidFill>
                  <a:schemeClr val="bg1"/>
                </a:solidFill>
                <a:effectLst/>
                <a:latin typeface="#9Slide05 Fourth Medium" panose="00000600000000000000" pitchFamily="2" charset="0"/>
                <a:ea typeface="Calibri" panose="020F0502020204030204" pitchFamily="34" charset="0"/>
              </a:rPr>
              <a:t> việc họ </a:t>
            </a:r>
            <a:r>
              <a:rPr lang="en-US" sz="3600" b="1" dirty="0" err="1">
                <a:solidFill>
                  <a:schemeClr val="bg1"/>
                </a:solidFill>
                <a:effectLst/>
                <a:latin typeface="#9Slide05 Fourth Medium" panose="00000600000000000000" pitchFamily="2" charset="0"/>
                <a:ea typeface="Calibri" panose="020F0502020204030204" pitchFamily="34" charset="0"/>
              </a:rPr>
              <a:t>đem</a:t>
            </a:r>
            <a:r>
              <a:rPr lang="en-US" sz="3600" b="1" dirty="0">
                <a:solidFill>
                  <a:schemeClr val="bg1"/>
                </a:solidFill>
                <a:effectLst/>
                <a:latin typeface="#9Slide05 Fourth Medium" panose="00000600000000000000" pitchFamily="2" charset="0"/>
                <a:ea typeface="Calibri" panose="020F0502020204030204" pitchFamily="34" charset="0"/>
              </a:rPr>
              <a:t> lại ý </a:t>
            </a:r>
            <a:r>
              <a:rPr lang="en-US" sz="3600" b="1" dirty="0" err="1">
                <a:solidFill>
                  <a:schemeClr val="bg1"/>
                </a:solidFill>
                <a:effectLst/>
                <a:latin typeface="#9Slide05 Fourth Medium" panose="00000600000000000000" pitchFamily="2" charset="0"/>
                <a:ea typeface="Calibri" panose="020F0502020204030204" pitchFamily="34" charset="0"/>
              </a:rPr>
              <a:t>nghĩa</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cho</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văn</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bản</a:t>
            </a:r>
            <a:r>
              <a:rPr lang="en-US" sz="3600" b="1" dirty="0">
                <a:solidFill>
                  <a:schemeClr val="bg1"/>
                </a:solidFill>
                <a:effectLst/>
                <a:latin typeface="#9Slide05 Fourth Medium" panose="00000600000000000000" pitchFamily="2" charset="0"/>
                <a:ea typeface="Calibri" panose="020F0502020204030204" pitchFamily="34" charset="0"/>
              </a:rPr>
              <a:t>.</a:t>
            </a:r>
            <a:endParaRPr lang="en-US" sz="3600" b="1" dirty="0">
              <a:solidFill>
                <a:schemeClr val="bg1"/>
              </a:solidFill>
              <a:latin typeface="#9Slide05 Fourth Medium" panose="00000600000000000000" pitchFamily="2" charset="0"/>
              <a:ea typeface="Calibri" panose="020F0502020204030204" pitchFamily="34" charset="0"/>
            </a:endParaRPr>
          </a:p>
          <a:p>
            <a:pPr algn="just">
              <a:lnSpc>
                <a:spcPct val="115000"/>
              </a:lnSpc>
              <a:spcAft>
                <a:spcPts val="1000"/>
              </a:spcAft>
              <a:tabLst>
                <a:tab pos="57150" algn="l"/>
              </a:tabLst>
            </a:pPr>
            <a:r>
              <a:rPr lang="en-US" sz="3600" dirty="0">
                <a:effectLst/>
                <a:latin typeface="#9Slide05 Fourth Medium" panose="00000600000000000000" pitchFamily="2" charset="0"/>
                <a:ea typeface="Calibri" panose="020F0502020204030204" pitchFamily="34" charset="0"/>
              </a:rPr>
              <a:t> </a:t>
            </a:r>
            <a:r>
              <a:rPr lang="en-US" sz="3600" dirty="0" err="1">
                <a:effectLst/>
                <a:latin typeface="#9Slide05 Fourth Medium" panose="00000600000000000000" pitchFamily="2" charset="0"/>
                <a:ea typeface="Calibri" panose="020F0502020204030204" pitchFamily="34" charset="0"/>
              </a:rPr>
              <a:t>Uốp</a:t>
            </a:r>
            <a:r>
              <a:rPr lang="en-US" sz="3600" dirty="0">
                <a:effectLst/>
                <a:latin typeface="#9Slide05 Fourth Medium" panose="00000600000000000000" pitchFamily="2" charset="0"/>
                <a:ea typeface="Calibri" panose="020F0502020204030204" pitchFamily="34" charset="0"/>
              </a:rPr>
              <a:t>-</a:t>
            </a:r>
            <a:r>
              <a:rPr lang="en-US" sz="3600" dirty="0" err="1">
                <a:effectLst/>
                <a:latin typeface="#9Slide05 Fourth Medium" panose="00000600000000000000" pitchFamily="2" charset="0"/>
                <a:ea typeface="Calibri" panose="020F0502020204030204" pitchFamily="34" charset="0"/>
              </a:rPr>
              <a:t>phờ</a:t>
            </a:r>
            <a:r>
              <a:rPr lang="en-US" sz="3600" dirty="0">
                <a:effectLst/>
                <a:latin typeface="#9Slide05 Fourth Medium" panose="00000600000000000000" pitchFamily="2" charset="0"/>
                <a:ea typeface="Calibri" panose="020F0502020204030204" pitchFamily="34" charset="0"/>
              </a:rPr>
              <a:t>-gang I-</a:t>
            </a:r>
            <a:r>
              <a:rPr lang="en-US" sz="3600" dirty="0" err="1">
                <a:effectLst/>
                <a:latin typeface="#9Slide05 Fourth Medium" panose="00000600000000000000" pitchFamily="2" charset="0"/>
                <a:ea typeface="Calibri" panose="020F0502020204030204" pitchFamily="34" charset="0"/>
              </a:rPr>
              <a:t>dơ</a:t>
            </a:r>
            <a:r>
              <a:rPr lang="en-US" sz="3600" dirty="0">
                <a:effectLst/>
                <a:latin typeface="#9Slide05 Fourth Medium" panose="00000600000000000000" pitchFamily="2" charset="0"/>
                <a:ea typeface="Calibri" panose="020F0502020204030204" pitchFamily="34" charset="0"/>
              </a:rPr>
              <a:t> (Wolfgang </a:t>
            </a:r>
            <a:r>
              <a:rPr lang="en-US" sz="3600" dirty="0" err="1">
                <a:effectLst/>
                <a:latin typeface="#9Slide05 Fourth Medium" panose="00000600000000000000" pitchFamily="2" charset="0"/>
                <a:ea typeface="Calibri" panose="020F0502020204030204" pitchFamily="34" charset="0"/>
              </a:rPr>
              <a:t>Iser</a:t>
            </a:r>
            <a:r>
              <a:rPr lang="en-US" sz="3600" dirty="0">
                <a:effectLst/>
                <a:latin typeface="#9Slide05 Fourth Medium" panose="00000600000000000000" pitchFamily="2" charset="0"/>
                <a:ea typeface="Calibri" panose="020F0502020204030204" pitchFamily="34" charset="0"/>
              </a:rPr>
              <a:t>) </a:t>
            </a:r>
            <a:endParaRPr lang="en-US" sz="3600" dirty="0">
              <a:latin typeface="#9Slide05 Fourth Medium" panose="00000600000000000000" pitchFamily="2" charset="0"/>
            </a:endParaRPr>
          </a:p>
        </p:txBody>
      </p:sp>
    </p:spTree>
    <p:extLst>
      <p:ext uri="{BB962C8B-B14F-4D97-AF65-F5344CB8AC3E}">
        <p14:creationId xmlns:p14="http://schemas.microsoft.com/office/powerpoint/2010/main" val="168703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cartoon of a person and person&#10;&#10;Description automatically generated">
            <a:extLst>
              <a:ext uri="{FF2B5EF4-FFF2-40B4-BE49-F238E27FC236}">
                <a16:creationId xmlns="" xmlns:a16="http://schemas.microsoft.com/office/drawing/2014/main" id="{61A4621C-9EF8-BB20-4D8A-482BA1DF4A23}"/>
              </a:ext>
            </a:extLst>
          </p:cNvPr>
          <p:cNvPicPr>
            <a:picLocks noChangeAspect="1"/>
          </p:cNvPicPr>
          <p:nvPr/>
        </p:nvPicPr>
        <p:blipFill rotWithShape="1">
          <a:blip r:embed="rId2">
            <a:extLst>
              <a:ext uri="{28A0092B-C50C-407E-A947-70E740481C1C}">
                <a14:useLocalDpi xmlns:a14="http://schemas.microsoft.com/office/drawing/2010/main" val="0"/>
              </a:ext>
            </a:extLst>
          </a:blip>
          <a:srcRect l="-6845" t="-5784" r="12726" b="5783"/>
          <a:stretch/>
        </p:blipFill>
        <p:spPr>
          <a:xfrm>
            <a:off x="7145943" y="392421"/>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A64F0350-FFEC-88D9-33D6-689D0B0CF6BA}"/>
              </a:ext>
            </a:extLst>
          </p:cNvPr>
          <p:cNvSpPr txBox="1"/>
          <p:nvPr/>
        </p:nvSpPr>
        <p:spPr>
          <a:xfrm>
            <a:off x="320162" y="507468"/>
            <a:ext cx="7118605" cy="5831853"/>
          </a:xfrm>
          <a:prstGeom prst="rect">
            <a:avLst/>
          </a:prstGeom>
          <a:noFill/>
        </p:spPr>
        <p:txBody>
          <a:bodyPr wrap="square">
            <a:spAutoFit/>
          </a:bodyPr>
          <a:lstStyle/>
          <a:p>
            <a:pPr>
              <a:lnSpc>
                <a:spcPct val="150000"/>
              </a:lnSpc>
            </a:pPr>
            <a:r>
              <a:rPr lang="vi-VN"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3.2. Văn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de-DE" sz="2800" b="1" i="1" dirty="0">
                <a:solidFill>
                  <a:srgbClr val="FF0000"/>
                </a:solidFill>
                <a:latin typeface="Times New Roman" panose="02020603050405020304" pitchFamily="18" charset="0"/>
                <a:cs typeface="Times New Roman" panose="02020603050405020304" pitchFamily="18" charset="0"/>
              </a:rPr>
              <a:t>Người con gái Nam Xương – một bi kịch của con người</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về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học</a:t>
            </a:r>
          </a:p>
          <a:p>
            <a:pPr>
              <a:lnSpc>
                <a:spcPct val="150000"/>
              </a:lnSpc>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p>
          <a:p>
            <a:pPr>
              <a:lnSpc>
                <a:spcPct val="150000"/>
              </a:lnSpc>
            </a:pPr>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Nhan </a:t>
            </a:r>
            <a:r>
              <a:rPr lang="en-US" sz="2800" b="1"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Tên tác phẩm </a:t>
            </a:r>
            <a:r>
              <a:rPr lang="vi-VN" sz="2800" i="1" dirty="0">
                <a:latin typeface="Times New Roman" panose="02020603050405020304" pitchFamily="18" charset="0"/>
                <a:cs typeface="Times New Roman" panose="02020603050405020304" pitchFamily="18" charset="0"/>
              </a:rPr>
              <a:t>Nam Xương nữ tử truyện</a:t>
            </a:r>
            <a:r>
              <a:rPr lang="vi-VN" sz="2800" dirty="0">
                <a:latin typeface="Times New Roman" panose="02020603050405020304" pitchFamily="18" charset="0"/>
                <a:cs typeface="Times New Roman" panose="02020603050405020304" pitchFamily="18" charset="0"/>
              </a:rPr>
              <a:t> của Nguyễn Dữ đã được tác giả bài viết dịch là </a:t>
            </a:r>
            <a:r>
              <a:rPr lang="vi-VN" sz="2800" i="1" dirty="0">
                <a:latin typeface="Times New Roman" panose="02020603050405020304" pitchFamily="18" charset="0"/>
                <a:cs typeface="Times New Roman" panose="02020603050405020304" pitchFamily="18" charset="0"/>
              </a:rPr>
              <a:t>Người con gái Nam Xương,</a:t>
            </a:r>
            <a:r>
              <a:rPr lang="vi-VN" sz="2800" dirty="0">
                <a:latin typeface="Times New Roman" panose="02020603050405020304" pitchFamily="18" charset="0"/>
                <a:cs typeface="Times New Roman" panose="02020603050405020304" pitchFamily="18" charset="0"/>
              </a:rPr>
              <a:t> khác với cách dịch ở bài 1 </a:t>
            </a:r>
            <a:r>
              <a:rPr lang="vi-VN" sz="2800" i="1" dirty="0">
                <a:latin typeface="Times New Roman" panose="02020603050405020304" pitchFamily="18" charset="0"/>
                <a:cs typeface="Times New Roman" panose="02020603050405020304" pitchFamily="18" charset="0"/>
              </a:rPr>
              <a:t>(Chuyện người con gái Nam Xương).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3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4F7EBAE4-9945-4473-9E34-B2C66EA0F0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cartoon of a person and person&#10;&#10;Description automatically generated">
            <a:extLst>
              <a:ext uri="{FF2B5EF4-FFF2-40B4-BE49-F238E27FC236}">
                <a16:creationId xmlns="" xmlns:a16="http://schemas.microsoft.com/office/drawing/2014/main" id="{61A4621C-9EF8-BB20-4D8A-482BA1DF4A23}"/>
              </a:ext>
            </a:extLst>
          </p:cNvPr>
          <p:cNvPicPr>
            <a:picLocks noChangeAspect="1"/>
          </p:cNvPicPr>
          <p:nvPr/>
        </p:nvPicPr>
        <p:blipFill rotWithShape="1">
          <a:blip r:embed="rId2">
            <a:extLst>
              <a:ext uri="{28A0092B-C50C-407E-A947-70E740481C1C}">
                <a14:useLocalDpi xmlns:a14="http://schemas.microsoft.com/office/drawing/2010/main" val="0"/>
              </a:ext>
            </a:extLst>
          </a:blip>
          <a:srcRect l="-6845" t="-5784" r="12726" b="5783"/>
          <a:stretch/>
        </p:blipFill>
        <p:spPr>
          <a:xfrm>
            <a:off x="7145943" y="392421"/>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A64F0350-FFEC-88D9-33D6-689D0B0CF6BA}"/>
              </a:ext>
            </a:extLst>
          </p:cNvPr>
          <p:cNvSpPr txBox="1"/>
          <p:nvPr/>
        </p:nvSpPr>
        <p:spPr>
          <a:xfrm>
            <a:off x="152320" y="213611"/>
            <a:ext cx="7118605" cy="6251968"/>
          </a:xfrm>
          <a:prstGeom prst="rect">
            <a:avLst/>
          </a:prstGeom>
          <a:noFill/>
        </p:spPr>
        <p:txBody>
          <a:bodyPr wrap="square">
            <a:spAutoFit/>
          </a:bodyPr>
          <a:lstStyle/>
          <a:p>
            <a:pPr algn="just">
              <a:lnSpc>
                <a:spcPct val="120000"/>
              </a:lnSpc>
            </a:pPr>
            <a:r>
              <a:rPr lang="en-US" sz="2800" b="1" dirty="0">
                <a:solidFill>
                  <a:srgbClr val="FF0000"/>
                </a:solidFill>
                <a:latin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cục</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gồm</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SHS):</a:t>
            </a: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(1)</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Giới thiệu khái quát về truyện </a:t>
            </a:r>
            <a:r>
              <a:rPr lang="vi-VN" sz="2800" i="1" dirty="0">
                <a:latin typeface="Times New Roman" panose="02020603050405020304" pitchFamily="18" charset="0"/>
                <a:cs typeface="Times New Roman" panose="02020603050405020304" pitchFamily="18" charset="0"/>
              </a:rPr>
              <a:t>Người con gái Nam Xương </a:t>
            </a:r>
            <a:r>
              <a:rPr lang="vi-VN" sz="2800" dirty="0">
                <a:latin typeface="Times New Roman" panose="02020603050405020304" pitchFamily="18" charset="0"/>
                <a:cs typeface="Times New Roman" panose="02020603050405020304" pitchFamily="18" charset="0"/>
              </a:rPr>
              <a:t>và nàng Vũ Thị Thiết.</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(2): Khái quát về cuộc đời bi kịch của nhân vật Vũ Nương. </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(3): Phân tích nguyên nhân gây nên bi kịch của Vũ Nương.</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(4): Phân tích sự kết hợp giữa yếu tố hiện thực và kì ảo trong tác phẩm.</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bạn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785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 xmlns:a16="http://schemas.microsoft.com/office/drawing/2014/main" id="{FCF0409E-29A9-7365-0AED-8D9055F63596}"/>
              </a:ext>
            </a:extLst>
          </p:cNvPr>
          <p:cNvSpPr txBox="1"/>
          <p:nvPr/>
        </p:nvSpPr>
        <p:spPr>
          <a:xfrm>
            <a:off x="5042611" y="1824029"/>
            <a:ext cx="6098058" cy="4074320"/>
          </a:xfrm>
          <a:prstGeom prst="rect">
            <a:avLst/>
          </a:prstGeom>
          <a:noFill/>
        </p:spPr>
        <p:txBody>
          <a:bodyPr wrap="square">
            <a:spAutoFit/>
          </a:bodyPr>
          <a:lstStyle/>
          <a:p>
            <a:pPr algn="ctr">
              <a:lnSpc>
                <a:spcPct val="130000"/>
              </a:lnSpc>
              <a:spcAft>
                <a:spcPts val="1000"/>
              </a:spcAft>
            </a:pPr>
            <a:r>
              <a:rPr lang="en-US" sz="6600" b="1" dirty="0">
                <a:solidFill>
                  <a:srgbClr val="FF0000"/>
                </a:solidFill>
                <a:effectLst/>
                <a:latin typeface="#9Slide03 AmpleSoft Bold" panose="02000000000000000000" pitchFamily="2" charset="0"/>
                <a:ea typeface="Calibri" panose="020F0502020204030204" pitchFamily="34" charset="0"/>
              </a:rPr>
              <a:t>II. KHÁM PHÁ VĂN BẢN </a:t>
            </a:r>
            <a:endParaRPr lang="en-US" sz="6600" dirty="0">
              <a:effectLst/>
              <a:latin typeface="#9Slide03 AmpleSoft Bold" panose="02000000000000000000" pitchFamily="2" charset="0"/>
              <a:ea typeface="Calibri" panose="020F0502020204030204" pitchFamily="34" charset="0"/>
            </a:endParaRPr>
          </a:p>
          <a:p>
            <a:pPr algn="ctr">
              <a:lnSpc>
                <a:spcPct val="130000"/>
              </a:lnSpc>
            </a:pPr>
            <a:r>
              <a:rPr lang="en-US" sz="6600" b="1" dirty="0">
                <a:solidFill>
                  <a:srgbClr val="0070C0"/>
                </a:solidFill>
                <a:effectLst/>
                <a:latin typeface="#9Slide03 AmpleSoft Bold" panose="02000000000000000000" pitchFamily="2" charset="0"/>
                <a:ea typeface="Times New Roman" panose="02020603050405020304" pitchFamily="18" charset="0"/>
              </a:rPr>
              <a:t> </a:t>
            </a:r>
            <a:endParaRPr lang="en-US" sz="6000" dirty="0">
              <a:effectLst/>
              <a:latin typeface="#9Slide03 AmpleSoft Bol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4423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AC0749D4-5D79-415F-A4FE-C04AA9FAF6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 xmlns:a16="http://schemas.microsoft.com/office/drawing/2014/main" id="{E8C1EE2C-97A4-4801-8BC8-9D18F259B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a:blip r:embed="rId2">
            <a:extLst>
              <a:ext uri="{28A0092B-C50C-407E-A947-70E740481C1C}">
                <a14:useLocalDpi xmlns:a14="http://schemas.microsoft.com/office/drawing/2010/main" val="0"/>
              </a:ext>
            </a:extLst>
          </a:blip>
          <a:srcRect t="14075" b="2989"/>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660" r="-1" b="-1"/>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
        <p:nvSpPr>
          <p:cNvPr id="4" name="TextBox 3">
            <a:extLst>
              <a:ext uri="{FF2B5EF4-FFF2-40B4-BE49-F238E27FC236}">
                <a16:creationId xmlns="" xmlns:a16="http://schemas.microsoft.com/office/drawing/2014/main" id="{37B50CBF-490D-94BE-280E-9D7B07E0A862}"/>
              </a:ext>
            </a:extLst>
          </p:cNvPr>
          <p:cNvSpPr txBox="1"/>
          <p:nvPr/>
        </p:nvSpPr>
        <p:spPr>
          <a:xfrm>
            <a:off x="775386" y="5163460"/>
            <a:ext cx="7367716" cy="1308820"/>
          </a:xfrm>
          <a:prstGeom prst="rect">
            <a:avLst/>
          </a:prstGeom>
          <a:noFill/>
        </p:spPr>
        <p:txBody>
          <a:bodyPr wrap="square">
            <a:spAutoFit/>
          </a:bodyPr>
          <a:lstStyle/>
          <a:p>
            <a:pPr marR="91440" algn="ctr">
              <a:lnSpc>
                <a:spcPct val="130000"/>
              </a:lnSpc>
              <a:spcAft>
                <a:spcPts val="1000"/>
              </a:spcAft>
            </a:pP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1.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Cách</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nêu</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vấn</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đề</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của</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tác</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giả</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trong</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phần</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mở</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đầu</a:t>
            </a:r>
            <a:endParaRPr lang="en-US" sz="32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509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 xmlns:a16="http://schemas.microsoft.com/office/drawing/2014/main" id="{32842B13-F03E-21C7-6E24-BADD2D38E375}"/>
              </a:ext>
            </a:extLst>
          </p:cNvPr>
          <p:cNvSpPr txBox="1"/>
          <p:nvPr/>
        </p:nvSpPr>
        <p:spPr>
          <a:xfrm>
            <a:off x="484984" y="623072"/>
            <a:ext cx="7967037" cy="4795223"/>
          </a:xfrm>
          <a:prstGeom prst="rect">
            <a:avLst/>
          </a:prstGeom>
          <a:noFill/>
        </p:spPr>
        <p:txBody>
          <a:bodyPr wrap="square">
            <a:spAutoFit/>
          </a:bodyPr>
          <a:lstStyle/>
          <a:p>
            <a:pPr marR="91440" algn="just">
              <a:lnSpc>
                <a:spcPct val="150000"/>
              </a:lnSpc>
              <a:spcAft>
                <a:spcPts val="1000"/>
              </a:spcAft>
            </a:pPr>
            <a:r>
              <a:rPr lang="en-US" sz="2800" b="1" dirty="0">
                <a:solidFill>
                  <a:srgbClr val="0070C0"/>
                </a:solidFill>
                <a:effectLst/>
                <a:latin typeface="Times New Roman" panose="02020603050405020304" pitchFamily="18" charset="0"/>
                <a:ea typeface="Calibri" panose="020F0502020204030204" pitchFamily="34" charset="0"/>
              </a:rPr>
              <a:t>1. </a:t>
            </a:r>
            <a:r>
              <a:rPr lang="en-US" sz="2800" b="1" dirty="0" err="1">
                <a:solidFill>
                  <a:srgbClr val="0070C0"/>
                </a:solidFill>
                <a:effectLst/>
                <a:latin typeface="Times New Roman" panose="02020603050405020304" pitchFamily="18" charset="0"/>
                <a:ea typeface="Calibri" panose="020F0502020204030204" pitchFamily="34" charset="0"/>
              </a:rPr>
              <a:t>Cách</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nêu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vấn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đề</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tác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giả</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trong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phần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mở</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đầu</a:t>
            </a:r>
            <a:endParaRPr lang="en-US" sz="2800" dirty="0">
              <a:effectLst/>
              <a:latin typeface="Times New Roman" panose="02020603050405020304" pitchFamily="18" charset="0"/>
              <a:ea typeface="Calibri" panose="020F0502020204030204" pitchFamily="34" charset="0"/>
            </a:endParaRPr>
          </a:p>
          <a:p>
            <a:pPr marL="457200" lvl="0" indent="-457200" algn="just">
              <a:lnSpc>
                <a:spcPct val="150000"/>
              </a:lnSpc>
              <a:buClr>
                <a:srgbClr val="FF0000"/>
              </a:buClr>
              <a:buSzPct val="100000"/>
              <a:buFont typeface="Wingdings" panose="05000000000000000000" pitchFamily="2" charset="2"/>
              <a:buChar char="ü"/>
              <a:tabLst>
                <a:tab pos="118745"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Luận đề của VB: Vấn đề bi kịch của con người trong tác phẩm </a:t>
            </a:r>
            <a:r>
              <a:rPr lang="vi-VN" sz="2800" i="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Người con gái Nam Xương.</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91440" indent="-457200" algn="just">
              <a:lnSpc>
                <a:spcPct val="150000"/>
              </a:lnSpc>
              <a:spcAft>
                <a:spcPts val="1000"/>
              </a:spcAft>
              <a:buClr>
                <a:srgbClr val="FF0000"/>
              </a:buClr>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Người</a:t>
            </a:r>
            <a:r>
              <a:rPr lang="en-US" sz="2800" i="1" dirty="0">
                <a:effectLst/>
                <a:latin typeface="Times New Roman" panose="02020603050405020304" pitchFamily="18" charset="0"/>
                <a:ea typeface="Calibri" panose="020F0502020204030204" pitchFamily="34" charset="0"/>
              </a:rPr>
              <a:t> con </a:t>
            </a:r>
            <a:r>
              <a:rPr lang="en-US" sz="2800" i="1" dirty="0" err="1">
                <a:effectLst/>
                <a:latin typeface="Times New Roman" panose="02020603050405020304" pitchFamily="18" charset="0"/>
                <a:ea typeface="Calibri" panose="020F0502020204030204" pitchFamily="34" charset="0"/>
              </a:rPr>
              <a:t>gái</a:t>
            </a:r>
            <a:r>
              <a:rPr lang="en-US" sz="2800" i="1" dirty="0">
                <a:effectLst/>
                <a:latin typeface="Times New Roman" panose="02020603050405020304" pitchFamily="18" charset="0"/>
                <a:ea typeface="Calibri" panose="020F0502020204030204" pitchFamily="34" charset="0"/>
              </a:rPr>
              <a:t> Nam </a:t>
            </a:r>
            <a:r>
              <a:rPr lang="en-US" sz="2800" i="1" dirty="0" err="1">
                <a:effectLst/>
                <a:latin typeface="Times New Roman" panose="02020603050405020304" pitchFamily="18" charset="0"/>
                <a:ea typeface="Calibri" panose="020F0502020204030204" pitchFamily="34" charset="0"/>
              </a:rPr>
              <a:t>Xương</a:t>
            </a:r>
            <a:r>
              <a:rPr lang="en-US" sz="2800" i="1"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Vũ </a:t>
            </a:r>
            <a:r>
              <a:rPr lang="en-US" sz="2800" dirty="0" err="1">
                <a:effectLst/>
                <a:latin typeface="Times New Roman" panose="02020603050405020304" pitchFamily="18" charset="0"/>
                <a:ea typeface="Calibri" panose="020F0502020204030204" pitchFamily="34" charset="0"/>
              </a:rPr>
              <a:t>Thị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 đó </a:t>
            </a:r>
            <a:r>
              <a:rPr lang="en-US" sz="2800" dirty="0" err="1">
                <a:effectLst/>
                <a:latin typeface="Times New Roman" panose="02020603050405020304" pitchFamily="18" charset="0"/>
                <a:ea typeface="Calibri" panose="020F0502020204030204" pitchFamily="34" charset="0"/>
              </a:rPr>
              <a:t>nêu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cần </a:t>
            </a:r>
            <a:r>
              <a:rPr lang="en-US" sz="2800" dirty="0" err="1">
                <a:effectLst/>
                <a:latin typeface="Times New Roman" panose="02020603050405020304" pitchFamily="18" charset="0"/>
                <a:ea typeface="Calibri" panose="020F0502020204030204" pitchFamily="34" charset="0"/>
              </a:rPr>
              <a:t>bàn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p>
          <a:p>
            <a:pPr marR="91440" algn="just">
              <a:lnSpc>
                <a:spcPct val="150000"/>
              </a:lnSpc>
              <a:spcAft>
                <a:spcPts val="1000"/>
              </a:spcAft>
            </a:pPr>
            <a:r>
              <a:rPr lang="en-US" sz="2800" dirty="0">
                <a:solidFill>
                  <a:srgbClr val="FF0000"/>
                </a:solidFill>
                <a:effectLst/>
                <a:latin typeface="Times New Roman" panose="02020603050405020304" pitchFamily="18" charset="0"/>
                <a:ea typeface="Calibri" panose="020F0502020204030204" pitchFamily="34" charset="0"/>
                <a:sym typeface="Wingdings" panose="05000000000000000000" pitchFamily="2" charset="2"/>
              </a:rPr>
              <a:t></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Cách</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nêu</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vấn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đề</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trực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tiếp</a:t>
            </a:r>
            <a:r>
              <a:rPr lang="en-US" sz="2800" dirty="0">
                <a:solidFill>
                  <a:srgbClr val="FF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350387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 xmlns:a16="http://schemas.microsoft.com/office/drawing/2014/main" id="{32842B13-F03E-21C7-6E24-BADD2D38E375}"/>
              </a:ext>
            </a:extLst>
          </p:cNvPr>
          <p:cNvSpPr txBox="1"/>
          <p:nvPr/>
        </p:nvSpPr>
        <p:spPr>
          <a:xfrm>
            <a:off x="484984" y="623072"/>
            <a:ext cx="7967037" cy="1828386"/>
          </a:xfrm>
          <a:prstGeom prst="rect">
            <a:avLst/>
          </a:prstGeom>
          <a:noFill/>
        </p:spPr>
        <p:txBody>
          <a:bodyPr wrap="square">
            <a:spAutoFit/>
          </a:bodyPr>
          <a:lstStyle/>
          <a:p>
            <a:pPr marR="91440" algn="just">
              <a:lnSpc>
                <a:spcPct val="150000"/>
              </a:lnSpc>
              <a:spcAft>
                <a:spcPts val="1000"/>
              </a:spcAft>
            </a:pPr>
            <a:r>
              <a:rPr lang="en-US" sz="4000" i="1" dirty="0" err="1">
                <a:solidFill>
                  <a:srgbClr val="FF0000"/>
                </a:solidFill>
                <a:latin typeface="Times New Roman" panose="02020603050405020304" pitchFamily="18" charset="0"/>
                <a:cs typeface="Times New Roman" panose="02020603050405020304" pitchFamily="18" charset="0"/>
              </a:rPr>
              <a:t>Từ</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luận</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đề</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tác</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giả</a:t>
            </a:r>
            <a:r>
              <a:rPr lang="en-US" sz="4000" i="1" dirty="0">
                <a:solidFill>
                  <a:srgbClr val="FF0000"/>
                </a:solidFill>
                <a:latin typeface="Times New Roman" panose="02020603050405020304" pitchFamily="18" charset="0"/>
                <a:cs typeface="Times New Roman" panose="02020603050405020304" pitchFamily="18" charset="0"/>
              </a:rPr>
              <a:t> đã </a:t>
            </a:r>
            <a:r>
              <a:rPr lang="en-US" sz="4000" i="1" dirty="0" err="1">
                <a:solidFill>
                  <a:srgbClr val="FF0000"/>
                </a:solidFill>
                <a:latin typeface="Times New Roman" panose="02020603050405020304" pitchFamily="18" charset="0"/>
                <a:cs typeface="Times New Roman" panose="02020603050405020304" pitchFamily="18" charset="0"/>
              </a:rPr>
              <a:t>triển</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khai</a:t>
            </a:r>
            <a:r>
              <a:rPr lang="en-US" sz="4000" i="1" dirty="0">
                <a:solidFill>
                  <a:srgbClr val="FF0000"/>
                </a:solidFill>
                <a:latin typeface="Times New Roman" panose="02020603050405020304" pitchFamily="18" charset="0"/>
                <a:cs typeface="Times New Roman" panose="02020603050405020304" pitchFamily="18" charset="0"/>
              </a:rPr>
              <a:t> các </a:t>
            </a:r>
            <a:r>
              <a:rPr lang="en-US" sz="4000" i="1" dirty="0" err="1">
                <a:solidFill>
                  <a:srgbClr val="FF0000"/>
                </a:solidFill>
                <a:latin typeface="Times New Roman" panose="02020603050405020304" pitchFamily="18" charset="0"/>
                <a:cs typeface="Times New Roman" panose="02020603050405020304" pitchFamily="18" charset="0"/>
              </a:rPr>
              <a:t>luận</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điểm</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theo</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trình</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tự</a:t>
            </a:r>
            <a:r>
              <a:rPr lang="en-US" sz="4000" i="1" dirty="0">
                <a:solidFill>
                  <a:srgbClr val="FF0000"/>
                </a:solidFill>
                <a:latin typeface="Times New Roman" panose="02020603050405020304" pitchFamily="18" charset="0"/>
                <a:cs typeface="Times New Roman" panose="02020603050405020304" pitchFamily="18" charset="0"/>
              </a:rPr>
              <a:t> nào?</a:t>
            </a:r>
            <a:endPar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92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 xmlns:a16="http://schemas.microsoft.com/office/drawing/2014/main" id="{32842B13-F03E-21C7-6E24-BADD2D38E375}"/>
              </a:ext>
            </a:extLst>
          </p:cNvPr>
          <p:cNvSpPr txBox="1"/>
          <p:nvPr/>
        </p:nvSpPr>
        <p:spPr>
          <a:xfrm>
            <a:off x="484984" y="623072"/>
            <a:ext cx="7967037" cy="5174493"/>
          </a:xfrm>
          <a:prstGeom prst="rect">
            <a:avLst/>
          </a:prstGeom>
          <a:noFill/>
        </p:spPr>
        <p:txBody>
          <a:bodyPr wrap="square">
            <a:spAutoFit/>
          </a:bodyPr>
          <a:lstStyle/>
          <a:p>
            <a:pPr algn="just">
              <a:lnSpc>
                <a:spcPct val="150000"/>
              </a:lnSpc>
            </a:pPr>
            <a:r>
              <a:rPr lang="en-US" sz="3200" b="1" dirty="0">
                <a:solidFill>
                  <a:srgbClr val="FF0000"/>
                </a:solidFill>
                <a:latin typeface="Times New Roman" panose="02020603050405020304" pitchFamily="18" charset="0"/>
                <a:cs typeface="Times New Roman" panose="02020603050405020304" pitchFamily="18" charset="0"/>
              </a:rPr>
              <a:t>2. Hệ </a:t>
            </a:r>
            <a:r>
              <a:rPr lang="en-US" sz="3200" b="1" dirty="0" err="1">
                <a:solidFill>
                  <a:srgbClr val="FF0000"/>
                </a:solidFill>
                <a:latin typeface="Times New Roman" panose="02020603050405020304" pitchFamily="18" charset="0"/>
                <a:cs typeface="Times New Roman" panose="02020603050405020304" pitchFamily="18" charset="0"/>
              </a:rPr>
              <a:t>thống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triển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khai</a:t>
            </a:r>
            <a:endParaRPr lang="en-US"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thúc</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(5), các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457200" indent="-457200" algn="just">
              <a:lnSpc>
                <a:spcPct val="150000"/>
              </a:lnSpc>
              <a:buClr>
                <a:srgbClr val="FF0000"/>
              </a:buCl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Nhận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Vũ </a:t>
            </a:r>
            <a:r>
              <a:rPr lang="en-US" sz="3200" dirty="0" err="1">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(2) </a:t>
            </a:r>
          </a:p>
          <a:p>
            <a:pPr marL="457200" indent="-457200" algn="just">
              <a:lnSpc>
                <a:spcPct val="150000"/>
              </a:lnSpc>
              <a:buClr>
                <a:srgbClr val="FF0000"/>
              </a:buCl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(3) </a:t>
            </a:r>
          </a:p>
          <a:p>
            <a:pPr marL="457200" indent="-457200" algn="just">
              <a:lnSpc>
                <a:spcPct val="150000"/>
              </a:lnSpc>
              <a:buClr>
                <a:srgbClr val="FF0000"/>
              </a:buCl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(4)</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64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2" end="2"/>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207" r="1" b="14122"/>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5067" r="-1" b="-1"/>
          <a:stretch/>
        </p:blipFill>
        <p:spPr>
          <a:xfrm>
            <a:off x="20" y="3074630"/>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4" name="TextBox 3">
            <a:extLst>
              <a:ext uri="{FF2B5EF4-FFF2-40B4-BE49-F238E27FC236}">
                <a16:creationId xmlns="" xmlns:a16="http://schemas.microsoft.com/office/drawing/2014/main" id="{F54C454D-F7E6-4119-1789-22D1B052F5C0}"/>
              </a:ext>
            </a:extLst>
          </p:cNvPr>
          <p:cNvSpPr txBox="1"/>
          <p:nvPr/>
        </p:nvSpPr>
        <p:spPr>
          <a:xfrm>
            <a:off x="4621427" y="1266214"/>
            <a:ext cx="7225921" cy="4342214"/>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100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3. Quan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điểm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cách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đánh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giá,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lí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giải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giả</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về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nội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dung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và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nghệ</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thuật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phẩm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Người</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con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gái</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Nam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Xương</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(2), (3), (4)</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91440" lvl="0" indent="-457200" algn="just" defTabSz="914400" rtl="0" eaLnBrk="1" fontAlgn="auto" latinLnBrk="0" hangingPunct="1">
              <a:lnSpc>
                <a:spcPct val="130000"/>
              </a:lnSpc>
              <a:spcBef>
                <a:spcPts val="0"/>
              </a:spcBef>
              <a:spcAft>
                <a:spcPts val="1000"/>
              </a:spcAft>
              <a:buClr>
                <a:srgbClr val="FF0000"/>
              </a:buClr>
              <a:buSzTx/>
              <a:buFont typeface="Wingdings" panose="05000000000000000000" pitchFamily="2" charset="2"/>
              <a:buChar char="ü"/>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1: </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Nhận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diện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bi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kịch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Vũ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Nương</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(2)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30000"/>
              </a:lnSpc>
              <a:spcBef>
                <a:spcPts val="0"/>
              </a:spcBef>
              <a:spcAft>
                <a:spcPts val="1000"/>
              </a:spcAft>
              <a:buClr>
                <a:srgbClr val="FF0000"/>
              </a:buClr>
              <a:buSzTx/>
              <a:buFont typeface="Wingdings" panose="05000000000000000000" pitchFamily="2" charset="2"/>
              <a:buChar char="ü"/>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2: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Lí</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giải</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bi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kịch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(3)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30000"/>
              </a:lnSpc>
              <a:spcBef>
                <a:spcPts val="0"/>
              </a:spcBef>
              <a:spcAft>
                <a:spcPts val="1000"/>
              </a:spcAft>
              <a:buClr>
                <a:srgbClr val="FF0000"/>
              </a:buClr>
              <a:buSzTx/>
              <a:buFont typeface="Wingdings" panose="05000000000000000000" pitchFamily="2" charset="2"/>
              <a:buChar char="ü"/>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3: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Hoá</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giải</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bi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kịch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(4)</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93716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 xmlns:a16="http://schemas.microsoft.com/office/drawing/2014/main" id="{EF5C0848-5135-0D8C-0609-E9CA7C390EF4}"/>
              </a:ext>
            </a:extLst>
          </p:cNvPr>
          <p:cNvPicPr>
            <a:picLocks noChangeAspect="1"/>
          </p:cNvPicPr>
          <p:nvPr/>
        </p:nvPicPr>
        <p:blipFill>
          <a:blip r:embed="rId2">
            <a:extLst>
              <a:ext uri="{28A0092B-C50C-407E-A947-70E740481C1C}">
                <a14:useLocalDpi xmlns:a14="http://schemas.microsoft.com/office/drawing/2010/main" val="0"/>
              </a:ext>
            </a:extLst>
          </a:blip>
          <a:srcRect t="30296" r="2" b="1249"/>
          <a:stretch/>
        </p:blipFill>
        <p:spPr>
          <a:xfrm>
            <a:off x="237392" y="474785"/>
            <a:ext cx="5196588" cy="3974122"/>
          </a:xfrm>
          <a:prstGeom prst="rect">
            <a:avLst/>
          </a:prstGeom>
        </p:spPr>
      </p:pic>
      <p:grpSp>
        <p:nvGrpSpPr>
          <p:cNvPr id="14" name="Group 13">
            <a:extLst>
              <a:ext uri="{FF2B5EF4-FFF2-40B4-BE49-F238E27FC236}">
                <a16:creationId xmlns="" xmlns:a16="http://schemas.microsoft.com/office/drawing/2014/main" id="{923615DC-F5A3-677C-DB79-DA387F11FC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3362" cy="6858000"/>
            <a:chOff x="12068638" y="0"/>
            <a:chExt cx="123362" cy="6858000"/>
          </a:xfrm>
        </p:grpSpPr>
        <p:sp>
          <p:nvSpPr>
            <p:cNvPr id="15" name="Rectangle 14">
              <a:extLst>
                <a:ext uri="{FF2B5EF4-FFF2-40B4-BE49-F238E27FC236}">
                  <a16:creationId xmlns="" xmlns:a16="http://schemas.microsoft.com/office/drawing/2014/main" id="{BCB2E658-9767-8805-2BCB-63F4F3AECE4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EA709A9-EE8C-7D2E-43D2-E8A342BA03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314DEB33-A45A-5C05-26CC-C2C51EA39388}"/>
              </a:ext>
            </a:extLst>
          </p:cNvPr>
          <p:cNvSpPr txBox="1"/>
          <p:nvPr/>
        </p:nvSpPr>
        <p:spPr>
          <a:xfrm>
            <a:off x="6326658" y="333632"/>
            <a:ext cx="4315501" cy="584775"/>
          </a:xfrm>
          <a:prstGeom prst="rect">
            <a:avLst/>
          </a:prstGeom>
          <a:noFill/>
        </p:spPr>
        <p:txBody>
          <a:bodyPr wrap="square" rtlCol="0">
            <a:spAutoFit/>
          </a:bodyPr>
          <a:lstStyle/>
          <a:p>
            <a:pPr algn="just"/>
            <a:r>
              <a:rPr lang="en-US" sz="3200" b="1" dirty="0">
                <a:solidFill>
                  <a:srgbClr val="FF0000"/>
                </a:solidFill>
                <a:latin typeface="#9Slide03 AmpleSoft Bold" panose="02000000000000000000" pitchFamily="2" charset="0"/>
              </a:rPr>
              <a:t>HOẠT ĐỘNG NHÓM</a:t>
            </a:r>
          </a:p>
        </p:txBody>
      </p:sp>
      <p:sp>
        <p:nvSpPr>
          <p:cNvPr id="10" name="TextBox 9">
            <a:extLst>
              <a:ext uri="{FF2B5EF4-FFF2-40B4-BE49-F238E27FC236}">
                <a16:creationId xmlns="" xmlns:a16="http://schemas.microsoft.com/office/drawing/2014/main" id="{9189A895-8A04-FFA3-21C7-2CA00DAAD4EE}"/>
              </a:ext>
            </a:extLst>
          </p:cNvPr>
          <p:cNvSpPr txBox="1"/>
          <p:nvPr/>
        </p:nvSpPr>
        <p:spPr>
          <a:xfrm>
            <a:off x="5619094" y="918407"/>
            <a:ext cx="6493379" cy="4774127"/>
          </a:xfrm>
          <a:prstGeom prst="rect">
            <a:avLst/>
          </a:prstGeom>
          <a:noFill/>
        </p:spPr>
        <p:txBody>
          <a:bodyPr wrap="square">
            <a:spAutoFit/>
          </a:bodyPr>
          <a:lstStyle/>
          <a:p>
            <a:pPr marL="457200" indent="-457200" algn="just">
              <a:lnSpc>
                <a:spcPct val="13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rPr>
              <a:t> 1,2 : </a:t>
            </a:r>
            <a:r>
              <a:rPr lang="en-US" sz="2800" b="1" dirty="0" err="1">
                <a:solidFill>
                  <a:srgbClr val="7030A0"/>
                </a:solidFill>
                <a:effectLst/>
                <a:latin typeface="Times New Roman" panose="02020603050405020304" pitchFamily="18" charset="0"/>
                <a:ea typeface="Times New Roman" panose="02020603050405020304" pitchFamily="18" charset="0"/>
              </a:rPr>
              <a:t>Tìm</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hiểu</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luận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điểm</a:t>
            </a:r>
            <a:r>
              <a:rPr lang="en-US" sz="2800" b="1" dirty="0">
                <a:solidFill>
                  <a:srgbClr val="7030A0"/>
                </a:solidFill>
                <a:effectLst/>
                <a:latin typeface="Times New Roman" panose="02020603050405020304" pitchFamily="18" charset="0"/>
                <a:ea typeface="Times New Roman" panose="02020603050405020304" pitchFamily="18" charset="0"/>
              </a:rPr>
              <a:t> 1: </a:t>
            </a:r>
            <a:r>
              <a:rPr lang="en-US" sz="2800" dirty="0">
                <a:solidFill>
                  <a:srgbClr val="7030A0"/>
                </a:solidFill>
                <a:effectLst/>
                <a:latin typeface="Times New Roman" panose="02020603050405020304" pitchFamily="18" charset="0"/>
                <a:ea typeface="Calibri" panose="020F0502020204030204" pitchFamily="34" charset="0"/>
              </a:rPr>
              <a:t>Nhận </a:t>
            </a:r>
            <a:r>
              <a:rPr lang="en-US" sz="2800" dirty="0" err="1">
                <a:solidFill>
                  <a:srgbClr val="7030A0"/>
                </a:solidFill>
                <a:effectLst/>
                <a:latin typeface="Times New Roman" panose="02020603050405020304" pitchFamily="18" charset="0"/>
                <a:ea typeface="Calibri" panose="020F0502020204030204" pitchFamily="34" charset="0"/>
              </a:rPr>
              <a:t>diện</a:t>
            </a:r>
            <a:r>
              <a:rPr lang="en-US" sz="2800" dirty="0">
                <a:solidFill>
                  <a:srgbClr val="7030A0"/>
                </a:solidFill>
                <a:effectLst/>
                <a:latin typeface="Times New Roman" panose="02020603050405020304" pitchFamily="18" charset="0"/>
                <a:ea typeface="Calibri" panose="020F0502020204030204" pitchFamily="34" charset="0"/>
              </a:rPr>
              <a:t> bi </a:t>
            </a:r>
            <a:r>
              <a:rPr lang="en-US" sz="2800" dirty="0" err="1">
                <a:solidFill>
                  <a:srgbClr val="7030A0"/>
                </a:solidFill>
                <a:effectLst/>
                <a:latin typeface="Times New Roman" panose="02020603050405020304" pitchFamily="18" charset="0"/>
                <a:ea typeface="Calibri" panose="020F0502020204030204" pitchFamily="34" charset="0"/>
              </a:rPr>
              <a:t>kịch</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của</a:t>
            </a:r>
            <a:r>
              <a:rPr lang="en-US" sz="2800" dirty="0">
                <a:solidFill>
                  <a:srgbClr val="7030A0"/>
                </a:solidFill>
                <a:effectLst/>
                <a:latin typeface="Times New Roman" panose="02020603050405020304" pitchFamily="18" charset="0"/>
                <a:ea typeface="Calibri" panose="020F0502020204030204" pitchFamily="34" charset="0"/>
              </a:rPr>
              <a:t> Vũ </a:t>
            </a:r>
            <a:r>
              <a:rPr lang="en-US" sz="2800" dirty="0" err="1">
                <a:solidFill>
                  <a:srgbClr val="7030A0"/>
                </a:solidFill>
                <a:effectLst/>
                <a:latin typeface="Times New Roman" panose="02020603050405020304" pitchFamily="18" charset="0"/>
                <a:ea typeface="Calibri" panose="020F0502020204030204" pitchFamily="34" charset="0"/>
              </a:rPr>
              <a:t>Nương</a:t>
            </a:r>
            <a:r>
              <a:rPr lang="en-US" sz="2800" dirty="0">
                <a:solidFill>
                  <a:srgbClr val="7030A0"/>
                </a:solidFill>
                <a:effectLst/>
                <a:latin typeface="Times New Roman" panose="02020603050405020304" pitchFamily="18" charset="0"/>
                <a:ea typeface="Calibri" panose="020F0502020204030204" pitchFamily="34" charset="0"/>
              </a:rPr>
              <a:t>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(2)</a:t>
            </a:r>
            <a:r>
              <a:rPr lang="en-US" sz="2800" dirty="0">
                <a:effectLst/>
                <a:latin typeface="Times New Roman" panose="02020603050405020304" pitchFamily="18" charset="0"/>
                <a:ea typeface="Calibri" panose="020F0502020204030204" pitchFamily="34" charset="0"/>
              </a:rPr>
              <a:t> </a:t>
            </a:r>
          </a:p>
          <a:p>
            <a:pPr marL="457200" indent="-457200" algn="just">
              <a:lnSpc>
                <a:spcPct val="130000"/>
              </a:lnSpc>
              <a:spcAft>
                <a:spcPts val="1000"/>
              </a:spcAft>
              <a:buClr>
                <a:srgbClr val="FF0000"/>
              </a:buClr>
              <a:buFont typeface="Wingdings" panose="05000000000000000000" pitchFamily="2" charset="2"/>
              <a:buChar char="ü"/>
            </a:pPr>
            <a:r>
              <a:rPr lang="en-US" sz="2800" b="1" dirty="0" err="1">
                <a:effectLst/>
                <a:latin typeface="Times New Roman" panose="02020603050405020304" pitchFamily="18" charset="0"/>
                <a:ea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rPr>
              <a:t> 3,4:</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Tìm</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hiểu</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luận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điểm</a:t>
            </a:r>
            <a:r>
              <a:rPr lang="en-US" sz="2800" b="1" dirty="0">
                <a:solidFill>
                  <a:srgbClr val="7030A0"/>
                </a:solidFill>
                <a:effectLst/>
                <a:latin typeface="Times New Roman" panose="02020603050405020304" pitchFamily="18" charset="0"/>
                <a:ea typeface="Times New Roman" panose="02020603050405020304" pitchFamily="18" charset="0"/>
              </a:rPr>
              <a:t> 2: </a:t>
            </a:r>
            <a:r>
              <a:rPr lang="en-US" sz="2800" dirty="0" err="1">
                <a:solidFill>
                  <a:srgbClr val="7030A0"/>
                </a:solidFill>
                <a:effectLst/>
                <a:latin typeface="Times New Roman" panose="02020603050405020304" pitchFamily="18" charset="0"/>
                <a:ea typeface="Calibri" panose="020F0502020204030204" pitchFamily="34" charset="0"/>
              </a:rPr>
              <a:t>Lí</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giải</a:t>
            </a:r>
            <a:r>
              <a:rPr lang="en-US" sz="2800" dirty="0">
                <a:solidFill>
                  <a:srgbClr val="7030A0"/>
                </a:solidFill>
                <a:effectLst/>
                <a:latin typeface="Times New Roman" panose="02020603050405020304" pitchFamily="18" charset="0"/>
                <a:ea typeface="Calibri" panose="020F0502020204030204" pitchFamily="34" charset="0"/>
              </a:rPr>
              <a:t> bi </a:t>
            </a:r>
            <a:r>
              <a:rPr lang="en-US" sz="2800" dirty="0" err="1">
                <a:solidFill>
                  <a:srgbClr val="7030A0"/>
                </a:solidFill>
                <a:effectLst/>
                <a:latin typeface="Times New Roman" panose="02020603050405020304" pitchFamily="18" charset="0"/>
                <a:ea typeface="Calibri" panose="020F0502020204030204" pitchFamily="34" charset="0"/>
              </a:rPr>
              <a:t>kịch</a:t>
            </a:r>
            <a:r>
              <a:rPr lang="en-US" sz="2800" dirty="0">
                <a:solidFill>
                  <a:srgbClr val="7030A0"/>
                </a:solidFill>
                <a:effectLst/>
                <a:latin typeface="Times New Roman" panose="02020603050405020304" pitchFamily="18" charset="0"/>
                <a:ea typeface="Calibri" panose="020F0502020204030204" pitchFamily="34" charset="0"/>
              </a:rPr>
              <a:t>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(3) </a:t>
            </a:r>
            <a:endParaRPr lang="en-US" sz="2800" dirty="0">
              <a:effectLst/>
              <a:latin typeface="Times New Roman" panose="02020603050405020304" pitchFamily="18" charset="0"/>
              <a:ea typeface="Calibri" panose="020F0502020204030204" pitchFamily="34" charset="0"/>
            </a:endParaRPr>
          </a:p>
          <a:p>
            <a:pPr marL="457200" indent="-457200" algn="just">
              <a:lnSpc>
                <a:spcPct val="130000"/>
              </a:lnSpc>
              <a:spcAft>
                <a:spcPts val="1000"/>
              </a:spcAft>
              <a:buClr>
                <a:srgbClr val="FF0000"/>
              </a:buClr>
              <a:buFont typeface="Wingdings" panose="05000000000000000000" pitchFamily="2" charset="2"/>
              <a:buChar char="ü"/>
            </a:pPr>
            <a:r>
              <a:rPr lang="en-US" sz="2800" b="1" dirty="0" err="1">
                <a:effectLst/>
                <a:latin typeface="Times New Roman" panose="02020603050405020304" pitchFamily="18" charset="0"/>
                <a:ea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rPr>
              <a:t> 5,6:</a:t>
            </a:r>
            <a:r>
              <a:rPr lang="en-US" sz="2800" dirty="0">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Tìm</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hiểu</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luận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điểm</a:t>
            </a:r>
            <a:r>
              <a:rPr lang="en-US" sz="2800" b="1" dirty="0">
                <a:solidFill>
                  <a:srgbClr val="7030A0"/>
                </a:solidFill>
                <a:effectLst/>
                <a:latin typeface="Times New Roman" panose="02020603050405020304" pitchFamily="18" charset="0"/>
                <a:ea typeface="Times New Roman" panose="02020603050405020304" pitchFamily="18" charset="0"/>
              </a:rPr>
              <a:t> 3: </a:t>
            </a:r>
            <a:r>
              <a:rPr lang="en-US" sz="2800" dirty="0" err="1">
                <a:solidFill>
                  <a:srgbClr val="7030A0"/>
                </a:solidFill>
                <a:effectLst/>
                <a:latin typeface="Times New Roman" panose="02020603050405020304" pitchFamily="18" charset="0"/>
                <a:ea typeface="Calibri" panose="020F0502020204030204" pitchFamily="34" charset="0"/>
              </a:rPr>
              <a:t>Hoá</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giải</a:t>
            </a:r>
            <a:r>
              <a:rPr lang="en-US" sz="2800" dirty="0">
                <a:solidFill>
                  <a:srgbClr val="7030A0"/>
                </a:solidFill>
                <a:effectLst/>
                <a:latin typeface="Times New Roman" panose="02020603050405020304" pitchFamily="18" charset="0"/>
                <a:ea typeface="Calibri" panose="020F0502020204030204" pitchFamily="34" charset="0"/>
              </a:rPr>
              <a:t> bi </a:t>
            </a:r>
            <a:r>
              <a:rPr lang="en-US" sz="2800" dirty="0" err="1">
                <a:solidFill>
                  <a:srgbClr val="7030A0"/>
                </a:solidFill>
                <a:effectLst/>
                <a:latin typeface="Times New Roman" panose="02020603050405020304" pitchFamily="18" charset="0"/>
                <a:ea typeface="Calibri" panose="020F0502020204030204" pitchFamily="34" charset="0"/>
              </a:rPr>
              <a:t>kịch</a:t>
            </a:r>
            <a:r>
              <a:rPr lang="en-US" sz="2800" dirty="0">
                <a:solidFill>
                  <a:srgbClr val="7030A0"/>
                </a:solidFill>
                <a:effectLst/>
                <a:latin typeface="Times New Roman" panose="02020603050405020304" pitchFamily="18" charset="0"/>
                <a:ea typeface="Calibri" panose="020F0502020204030204" pitchFamily="34" charset="0"/>
              </a:rPr>
              <a:t>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(4)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(4) </a:t>
            </a:r>
            <a:r>
              <a:rPr lang="en-US" sz="2800" dirty="0" err="1">
                <a:solidFill>
                  <a:srgbClr val="7030A0"/>
                </a:solidFill>
                <a:effectLst/>
                <a:latin typeface="Times New Roman" panose="02020603050405020304" pitchFamily="18" charset="0"/>
                <a:ea typeface="Calibri" panose="020F0502020204030204" pitchFamily="34" charset="0"/>
              </a:rPr>
              <a:t>và</a:t>
            </a:r>
            <a:r>
              <a:rPr lang="en-US" sz="2800"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tìm</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hiểu</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phần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kết</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thúc</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bài</a:t>
            </a:r>
            <a:r>
              <a:rPr lang="en-US" sz="2800" b="1" dirty="0">
                <a:solidFill>
                  <a:srgbClr val="7030A0"/>
                </a:solidFill>
                <a:effectLst/>
                <a:latin typeface="Times New Roman" panose="02020603050405020304" pitchFamily="18" charset="0"/>
                <a:ea typeface="Calibri" panose="020F0502020204030204" pitchFamily="34" charset="0"/>
              </a:rPr>
              <a:t> viết –</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5</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07347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 xmlns:a16="http://schemas.microsoft.com/office/drawing/2014/main" id="{ED373F24-DA7B-F7D8-D1AF-3D02D3F9A77A}"/>
              </a:ext>
            </a:extLst>
          </p:cNvPr>
          <p:cNvGraphicFramePr>
            <a:graphicFrameLocks noGrp="1"/>
          </p:cNvGraphicFramePr>
          <p:nvPr>
            <p:extLst>
              <p:ext uri="{D42A27DB-BD31-4B8C-83A1-F6EECF244321}">
                <p14:modId xmlns:p14="http://schemas.microsoft.com/office/powerpoint/2010/main" val="2837173503"/>
              </p:ext>
            </p:extLst>
          </p:nvPr>
        </p:nvGraphicFramePr>
        <p:xfrm>
          <a:off x="1176679" y="915683"/>
          <a:ext cx="9838642" cy="5700605"/>
        </p:xfrm>
        <a:graphic>
          <a:graphicData uri="http://schemas.openxmlformats.org/drawingml/2006/table">
            <a:tbl>
              <a:tblPr firstRow="1" firstCol="1" bandRow="1">
                <a:tableStyleId>{3B4B98B0-60AC-42C2-AFA5-B58CD77FA1E5}</a:tableStyleId>
              </a:tblPr>
              <a:tblGrid>
                <a:gridCol w="4934436">
                  <a:extLst>
                    <a:ext uri="{9D8B030D-6E8A-4147-A177-3AD203B41FA5}">
                      <a16:colId xmlns="" xmlns:a16="http://schemas.microsoft.com/office/drawing/2014/main" val="345287644"/>
                    </a:ext>
                  </a:extLst>
                </a:gridCol>
                <a:gridCol w="4904206">
                  <a:extLst>
                    <a:ext uri="{9D8B030D-6E8A-4147-A177-3AD203B41FA5}">
                      <a16:colId xmlns="" xmlns:a16="http://schemas.microsoft.com/office/drawing/2014/main" val="3145907659"/>
                    </a:ext>
                  </a:extLst>
                </a:gridCol>
              </a:tblGrid>
              <a:tr h="1035859">
                <a:tc gridSpan="2">
                  <a:txBody>
                    <a:bodyPr/>
                    <a:lstStyle/>
                    <a:p>
                      <a:pPr algn="ctr">
                        <a:lnSpc>
                          <a:spcPct val="130000"/>
                        </a:lnSpc>
                        <a:spcAft>
                          <a:spcPts val="1000"/>
                        </a:spcAft>
                        <a:tabLst>
                          <a:tab pos="1386840" algn="l"/>
                        </a:tabLst>
                      </a:pPr>
                      <a:r>
                        <a:rPr lang="de-DE" sz="2800" dirty="0">
                          <a:solidFill>
                            <a:srgbClr val="FF0000"/>
                          </a:solidFill>
                          <a:effectLst/>
                          <a:latin typeface="Times New Roman" panose="02020603050405020304" pitchFamily="18" charset="0"/>
                          <a:cs typeface="Times New Roman" panose="02020603050405020304" pitchFamily="18" charset="0"/>
                        </a:rPr>
                        <a:t>Phiếu học tập 3.1: Nhóm 1, 2</a:t>
                      </a:r>
                      <a:endParaRPr lang="en-US" sz="2800" dirty="0">
                        <a:solidFill>
                          <a:srgbClr val="FF0000"/>
                        </a:solidFill>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en-US" sz="2800" dirty="0" err="1">
                          <a:solidFill>
                            <a:srgbClr val="FF0000"/>
                          </a:solidFill>
                          <a:effectLst/>
                          <a:latin typeface="Times New Roman" panose="02020603050405020304" pitchFamily="18" charset="0"/>
                          <a:cs typeface="Times New Roman" panose="02020603050405020304" pitchFamily="18" charset="0"/>
                        </a:rPr>
                        <a:t>Tìm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hiểu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luận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điểm</a:t>
                      </a:r>
                      <a:r>
                        <a:rPr lang="en-US" sz="2800" dirty="0">
                          <a:solidFill>
                            <a:srgbClr val="FF0000"/>
                          </a:solidFill>
                          <a:effectLst/>
                          <a:latin typeface="Times New Roman" panose="02020603050405020304" pitchFamily="18" charset="0"/>
                          <a:cs typeface="Times New Roman" panose="02020603050405020304" pitchFamily="18" charset="0"/>
                        </a:rPr>
                        <a:t> 1: Nhận </a:t>
                      </a:r>
                      <a:r>
                        <a:rPr lang="en-US" sz="2800" dirty="0" err="1">
                          <a:solidFill>
                            <a:srgbClr val="FF0000"/>
                          </a:solidFill>
                          <a:effectLst/>
                          <a:latin typeface="Times New Roman" panose="02020603050405020304" pitchFamily="18" charset="0"/>
                          <a:cs typeface="Times New Roman" panose="02020603050405020304" pitchFamily="18" charset="0"/>
                        </a:rPr>
                        <a:t>diện</a:t>
                      </a:r>
                      <a:r>
                        <a:rPr lang="en-US" sz="2800" dirty="0">
                          <a:solidFill>
                            <a:srgbClr val="FF0000"/>
                          </a:solidFill>
                          <a:effectLst/>
                          <a:latin typeface="Times New Roman" panose="02020603050405020304" pitchFamily="18" charset="0"/>
                          <a:cs typeface="Times New Roman" panose="02020603050405020304" pitchFamily="18" charset="0"/>
                        </a:rPr>
                        <a:t> bi </a:t>
                      </a:r>
                      <a:r>
                        <a:rPr lang="en-US" sz="2800" dirty="0" err="1">
                          <a:solidFill>
                            <a:srgbClr val="FF0000"/>
                          </a:solidFill>
                          <a:effectLst/>
                          <a:latin typeface="Times New Roman" panose="02020603050405020304" pitchFamily="18" charset="0"/>
                          <a:cs typeface="Times New Roman" panose="02020603050405020304" pitchFamily="18" charset="0"/>
                        </a:rPr>
                        <a:t>kịch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Vũ </a:t>
                      </a:r>
                      <a:r>
                        <a:rPr lang="en-US" sz="2800" dirty="0" err="1">
                          <a:solidFill>
                            <a:srgbClr val="FF0000"/>
                          </a:solidFill>
                          <a:effectLst/>
                          <a:latin typeface="Times New Roman" panose="02020603050405020304" pitchFamily="18" charset="0"/>
                          <a:cs typeface="Times New Roman" panose="02020603050405020304" pitchFamily="18" charset="0"/>
                        </a:rPr>
                        <a:t>Nương</a:t>
                      </a:r>
                      <a:r>
                        <a:rPr lang="en-US" sz="2800" dirty="0">
                          <a:solidFill>
                            <a:srgbClr val="FF0000"/>
                          </a:solidFill>
                          <a:effectLst/>
                          <a:latin typeface="Times New Roman" panose="02020603050405020304" pitchFamily="18" charset="0"/>
                          <a:cs typeface="Times New Roman" panose="02020603050405020304" pitchFamily="18" charset="0"/>
                        </a:rPr>
                        <a:t> - </a:t>
                      </a:r>
                      <a:r>
                        <a:rPr lang="en-US" sz="2800" dirty="0" err="1">
                          <a:solidFill>
                            <a:srgbClr val="FF0000"/>
                          </a:solidFill>
                          <a:effectLst/>
                          <a:latin typeface="Times New Roman" panose="02020603050405020304" pitchFamily="18" charset="0"/>
                          <a:cs typeface="Times New Roman" panose="02020603050405020304" pitchFamily="18" charset="0"/>
                        </a:rPr>
                        <a:t>phần</a:t>
                      </a:r>
                      <a:r>
                        <a:rPr lang="en-US" sz="2800" dirty="0">
                          <a:solidFill>
                            <a:srgbClr val="FF0000"/>
                          </a:solidFill>
                          <a:effectLst/>
                          <a:latin typeface="Times New Roman" panose="02020603050405020304" pitchFamily="18" charset="0"/>
                          <a:cs typeface="Times New Roman" panose="02020603050405020304" pitchFamily="18" charset="0"/>
                        </a:rPr>
                        <a:t> (2)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219585952"/>
                  </a:ext>
                </a:extLst>
              </a:tr>
              <a:tr h="2118189">
                <a:tc gridSpan="2">
                  <a:txBody>
                    <a:bodyPr/>
                    <a:lstStyle/>
                    <a:p>
                      <a:pPr>
                        <a:lnSpc>
                          <a:spcPct val="130000"/>
                        </a:lnSpc>
                        <a:spcAft>
                          <a:spcPts val="1000"/>
                        </a:spcAft>
                        <a:tabLst>
                          <a:tab pos="1386840" algn="l"/>
                        </a:tabLst>
                      </a:pPr>
                      <a:r>
                        <a:rPr lang="de-DE" sz="2800" dirty="0">
                          <a:effectLst/>
                          <a:latin typeface="Times New Roman" panose="02020603050405020304" pitchFamily="18" charset="0"/>
                          <a:cs typeface="Times New Roman" panose="02020603050405020304" pitchFamily="18" charset="0"/>
                        </a:rPr>
                        <a:t>Yêu cầu: HS đọc phần (2) của văn bản và chỉ ra:</a:t>
                      </a:r>
                      <a:endParaRPr lang="en-US" sz="2800" dirty="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800" dirty="0">
                          <a:effectLst/>
                          <a:latin typeface="Times New Roman" panose="02020603050405020304" pitchFamily="18" charset="0"/>
                          <a:cs typeface="Times New Roman" panose="02020603050405020304" pitchFamily="18" charset="0"/>
                        </a:rPr>
                        <a:t>Theo tác giả, bi kịch của Vũ Nương là gì?</a:t>
                      </a:r>
                      <a:endParaRPr lang="en-US" sz="28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83118018"/>
                  </a:ext>
                </a:extLst>
              </a:tr>
              <a:tr h="425630">
                <a:tc>
                  <a:txBody>
                    <a:bodyPr/>
                    <a:lstStyle/>
                    <a:p>
                      <a:pPr algn="ctr">
                        <a:lnSpc>
                          <a:spcPct val="130000"/>
                        </a:lnSpc>
                        <a:spcAft>
                          <a:spcPts val="1000"/>
                        </a:spcAft>
                        <a:tabLst>
                          <a:tab pos="1386840" algn="l"/>
                        </a:tabLst>
                      </a:pPr>
                      <a:r>
                        <a:rPr lang="de-DE" sz="2800">
                          <a:effectLst/>
                          <a:latin typeface="Times New Roman" panose="02020603050405020304" pitchFamily="18" charset="0"/>
                          <a:cs typeface="Times New Roman" panose="02020603050405020304" pitchFamily="18" charset="0"/>
                        </a:rPr>
                        <a:t>Lí lẽ</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tabLst>
                          <a:tab pos="1386840" algn="l"/>
                        </a:tabLst>
                      </a:pPr>
                      <a:r>
                        <a:rPr lang="de-DE" sz="2800" b="1" dirty="0">
                          <a:effectLst/>
                          <a:latin typeface="Times New Roman" panose="02020603050405020304" pitchFamily="18" charset="0"/>
                          <a:cs typeface="Times New Roman" panose="02020603050405020304" pitchFamily="18" charset="0"/>
                        </a:rPr>
                        <a:t>Bằng chứng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44898915"/>
                  </a:ext>
                </a:extLst>
              </a:tr>
              <a:tr h="1035859">
                <a:tc>
                  <a:txBody>
                    <a:bodyPr/>
                    <a:lstStyle/>
                    <a:p>
                      <a:pPr algn="ctr">
                        <a:lnSpc>
                          <a:spcPct val="130000"/>
                        </a:lnSpc>
                        <a:spcAft>
                          <a:spcPts val="1000"/>
                        </a:spcAft>
                      </a:pPr>
                      <a:r>
                        <a:rPr lang="de-DE"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de-DE"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de-DE"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71141088"/>
                  </a:ext>
                </a:extLst>
              </a:tr>
            </a:tbl>
          </a:graphicData>
        </a:graphic>
      </p:graphicFrame>
    </p:spTree>
    <p:extLst>
      <p:ext uri="{BB962C8B-B14F-4D97-AF65-F5344CB8AC3E}">
        <p14:creationId xmlns:p14="http://schemas.microsoft.com/office/powerpoint/2010/main" val="16890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2215C6C6-E45C-4179-9FC1-E8A4C1D474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5FE9FE4C-C9E0-4C54-8010-EA9D29CD4D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30" name="Rectangle 29">
              <a:extLst>
                <a:ext uri="{FF2B5EF4-FFF2-40B4-BE49-F238E27FC236}">
                  <a16:creationId xmlns="" xmlns:a16="http://schemas.microsoft.com/office/drawing/2014/main" id="{56FAD6EF-0374-46BD-901E-E901DCA01F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04847ABE-275E-4DCA-B164-A672D517FB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mall white board next to small books&#10;&#10;Description automatically generated">
            <a:extLst>
              <a:ext uri="{FF2B5EF4-FFF2-40B4-BE49-F238E27FC236}">
                <a16:creationId xmlns="" xmlns:a16="http://schemas.microsoft.com/office/drawing/2014/main" id="{01A0F467-CB35-4E24-0725-29363D9DE178}"/>
              </a:ext>
            </a:extLst>
          </p:cNvPr>
          <p:cNvPicPr>
            <a:picLocks noChangeAspect="1"/>
          </p:cNvPicPr>
          <p:nvPr/>
        </p:nvPicPr>
        <p:blipFill>
          <a:blip r:embed="rId2">
            <a:extLst>
              <a:ext uri="{28A0092B-C50C-407E-A947-70E740481C1C}">
                <a14:useLocalDpi xmlns:a14="http://schemas.microsoft.com/office/drawing/2010/main" val="0"/>
              </a:ext>
            </a:extLst>
          </a:blip>
          <a:srcRect t="25937" b="22879"/>
          <a:stretch/>
        </p:blipFill>
        <p:spPr>
          <a:xfrm>
            <a:off x="838200" y="1532238"/>
            <a:ext cx="10628376" cy="4612530"/>
          </a:xfrm>
          <a:prstGeom prst="rect">
            <a:avLst/>
          </a:prstGeom>
        </p:spPr>
      </p:pic>
      <p:sp>
        <p:nvSpPr>
          <p:cNvPr id="7" name="TextBox 6">
            <a:extLst>
              <a:ext uri="{FF2B5EF4-FFF2-40B4-BE49-F238E27FC236}">
                <a16:creationId xmlns="" xmlns:a16="http://schemas.microsoft.com/office/drawing/2014/main" id="{19F019BE-20AD-FAB6-5D9F-C07C150FFA74}"/>
              </a:ext>
            </a:extLst>
          </p:cNvPr>
          <p:cNvSpPr txBox="1"/>
          <p:nvPr/>
        </p:nvSpPr>
        <p:spPr>
          <a:xfrm>
            <a:off x="2211860" y="260800"/>
            <a:ext cx="9654412" cy="750462"/>
          </a:xfrm>
          <a:prstGeom prst="rect">
            <a:avLst/>
          </a:prstGeom>
          <a:noFill/>
        </p:spPr>
        <p:txBody>
          <a:bodyPr wrap="square">
            <a:spAutoFit/>
          </a:bodyPr>
          <a:lstStyle/>
          <a:p>
            <a:pPr algn="ctr">
              <a:lnSpc>
                <a:spcPct val="130000"/>
              </a:lnSpc>
              <a:spcAft>
                <a:spcPts val="1000"/>
              </a:spcAft>
            </a:pPr>
            <a:r>
              <a:rPr lang="de-DE" sz="3600" b="1" dirty="0">
                <a:solidFill>
                  <a:srgbClr val="FF0000"/>
                </a:solidFill>
                <a:effectLst/>
                <a:latin typeface="#9Slide03 AmpleSoft Bold" panose="02000000000000000000" pitchFamily="2" charset="0"/>
                <a:ea typeface="Calibri" panose="020F0502020204030204" pitchFamily="34" charset="0"/>
              </a:rPr>
              <a:t> GIỚI THIỆU BÀI HỌC VÀ TRI THỨC NGỮ VĂN</a:t>
            </a:r>
            <a:endParaRPr lang="en-US" sz="3600" dirty="0">
              <a:effectLst/>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2781994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 xmlns:a16="http://schemas.microsoft.com/office/drawing/2014/main" id="{EF298142-9A61-686C-1B9B-58C644172750}"/>
              </a:ext>
            </a:extLst>
          </p:cNvPr>
          <p:cNvGraphicFramePr>
            <a:graphicFrameLocks noGrp="1"/>
          </p:cNvGraphicFramePr>
          <p:nvPr>
            <p:extLst>
              <p:ext uri="{D42A27DB-BD31-4B8C-83A1-F6EECF244321}">
                <p14:modId xmlns:p14="http://schemas.microsoft.com/office/powerpoint/2010/main" val="3241030646"/>
              </p:ext>
            </p:extLst>
          </p:nvPr>
        </p:nvGraphicFramePr>
        <p:xfrm>
          <a:off x="537663" y="377071"/>
          <a:ext cx="11195222" cy="6122556"/>
        </p:xfrm>
        <a:graphic>
          <a:graphicData uri="http://schemas.openxmlformats.org/drawingml/2006/table">
            <a:tbl>
              <a:tblPr firstRow="1" firstCol="1" bandRow="1">
                <a:tableStyleId>{D27102A9-8310-4765-A935-A1911B00CA55}</a:tableStyleId>
              </a:tblPr>
              <a:tblGrid>
                <a:gridCol w="11195222">
                  <a:extLst>
                    <a:ext uri="{9D8B030D-6E8A-4147-A177-3AD203B41FA5}">
                      <a16:colId xmlns="" xmlns:a16="http://schemas.microsoft.com/office/drawing/2014/main" val="1466554125"/>
                    </a:ext>
                  </a:extLst>
                </a:gridCol>
              </a:tblGrid>
              <a:tr h="961564">
                <a:tc>
                  <a:txBody>
                    <a:bodyPr/>
                    <a:lstStyle/>
                    <a:p>
                      <a:pPr algn="ctr">
                        <a:lnSpc>
                          <a:spcPct val="130000"/>
                        </a:lnSpc>
                        <a:spcAft>
                          <a:spcPts val="1000"/>
                        </a:spcAft>
                        <a:tabLst>
                          <a:tab pos="1386840" algn="l"/>
                        </a:tabLst>
                      </a:pPr>
                      <a:r>
                        <a:rPr lang="de-DE" sz="2400" dirty="0">
                          <a:solidFill>
                            <a:srgbClr val="FF0000"/>
                          </a:solidFill>
                          <a:effectLst/>
                          <a:latin typeface="Times New Roman" panose="02020603050405020304" pitchFamily="18" charset="0"/>
                          <a:cs typeface="Times New Roman" panose="02020603050405020304" pitchFamily="18" charset="0"/>
                        </a:rPr>
                        <a:t>Phiếu học tập 3.2: Nhóm 3, 4</a:t>
                      </a:r>
                      <a:endParaRPr lang="en-US" sz="2800" dirty="0">
                        <a:solidFill>
                          <a:srgbClr val="FF0000"/>
                        </a:solidFill>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Luận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 2: </a:t>
                      </a:r>
                      <a:r>
                        <a:rPr lang="en-US" sz="2400" dirty="0" err="1">
                          <a:solidFill>
                            <a:srgbClr val="FF0000"/>
                          </a:solidFill>
                          <a:effectLst/>
                          <a:latin typeface="Times New Roman" panose="02020603050405020304" pitchFamily="18" charset="0"/>
                          <a:cs typeface="Times New Roman" panose="02020603050405020304" pitchFamily="18" charset="0"/>
                        </a:rPr>
                        <a:t>Lí</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baseline="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giải</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bi </a:t>
                      </a:r>
                      <a:r>
                        <a:rPr lang="en-US" sz="2400" dirty="0" err="1">
                          <a:solidFill>
                            <a:srgbClr val="FF0000"/>
                          </a:solidFill>
                          <a:effectLst/>
                          <a:latin typeface="Times New Roman" panose="02020603050405020304" pitchFamily="18" charset="0"/>
                          <a:cs typeface="Times New Roman" panose="02020603050405020304" pitchFamily="18" charset="0"/>
                        </a:rPr>
                        <a:t>kịch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cs typeface="Times New Roman" panose="02020603050405020304" pitchFamily="18" charset="0"/>
                        </a:rPr>
                        <a:t> Vũ </a:t>
                      </a:r>
                      <a:r>
                        <a:rPr lang="en-US" sz="2400" dirty="0" err="1">
                          <a:solidFill>
                            <a:srgbClr val="FF0000"/>
                          </a:solidFill>
                          <a:effectLst/>
                          <a:latin typeface="Times New Roman" panose="02020603050405020304" pitchFamily="18" charset="0"/>
                          <a:cs typeface="Times New Roman" panose="02020603050405020304" pitchFamily="18" charset="0"/>
                        </a:rPr>
                        <a:t>Nương</a:t>
                      </a:r>
                      <a:r>
                        <a:rPr lang="en-US" sz="2400" dirty="0">
                          <a:solidFill>
                            <a:srgbClr val="FF0000"/>
                          </a:solidFill>
                          <a:effectLst/>
                          <a:latin typeface="Times New Roman" panose="02020603050405020304" pitchFamily="18" charset="0"/>
                          <a:cs typeface="Times New Roman" panose="02020603050405020304" pitchFamily="18" charset="0"/>
                        </a:rPr>
                        <a:t> - </a:t>
                      </a:r>
                      <a:r>
                        <a:rPr lang="en-US" sz="2400" dirty="0" err="1">
                          <a:solidFill>
                            <a:srgbClr val="FF0000"/>
                          </a:solidFill>
                          <a:effectLst/>
                          <a:latin typeface="Times New Roman" panose="02020603050405020304" pitchFamily="18" charset="0"/>
                          <a:cs typeface="Times New Roman" panose="02020603050405020304" pitchFamily="18" charset="0"/>
                        </a:rPr>
                        <a:t>phần</a:t>
                      </a:r>
                      <a:r>
                        <a:rPr lang="en-US" sz="2400" dirty="0">
                          <a:solidFill>
                            <a:srgbClr val="FF0000"/>
                          </a:solidFill>
                          <a:effectLst/>
                          <a:latin typeface="Times New Roman" panose="02020603050405020304" pitchFamily="18" charset="0"/>
                          <a:cs typeface="Times New Roman" panose="02020603050405020304" pitchFamily="18" charset="0"/>
                        </a:rPr>
                        <a:t> (3)</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75314381"/>
                  </a:ext>
                </a:extLst>
              </a:tr>
              <a:tr h="5044580">
                <a:tc>
                  <a:txBody>
                    <a:bodyPr/>
                    <a:lstStyle/>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Yêu cầu: HS đọc phần (3) của văn bản:</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Hoàn thành bảng sau:</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Nhận xét nghệ thuật lập luận của tác giả trong phần (3):</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Chỉ </a:t>
                      </a:r>
                      <a:r>
                        <a:rPr lang="en-US" sz="2400" b="0" dirty="0" err="1">
                          <a:effectLst/>
                          <a:latin typeface="Times New Roman" panose="02020603050405020304" pitchFamily="18" charset="0"/>
                          <a:cs typeface="Times New Roman" panose="02020603050405020304" pitchFamily="18" charset="0"/>
                        </a:rPr>
                        <a:t>ra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tác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giả</a:t>
                      </a:r>
                      <a:r>
                        <a:rPr lang="en-US" sz="2400" b="0" dirty="0">
                          <a:effectLst/>
                          <a:latin typeface="Times New Roman" panose="02020603050405020304" pitchFamily="18" charset="0"/>
                          <a:cs typeface="Times New Roman" panose="02020603050405020304" pitchFamily="18" charset="0"/>
                        </a:rPr>
                        <a:t> làm </a:t>
                      </a:r>
                      <a:r>
                        <a:rPr lang="en-US" sz="2400" b="0" dirty="0" err="1">
                          <a:effectLst/>
                          <a:latin typeface="Times New Roman" panose="02020603050405020304" pitchFamily="18" charset="0"/>
                          <a:cs typeface="Times New Roman" panose="02020603050405020304" pitchFamily="18" charset="0"/>
                        </a:rPr>
                        <a:t>nổi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bật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đáo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truyện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truyền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kì</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Nguyễn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Dữ</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Tìm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câu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văn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trực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tiếp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bàn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luận</a:t>
                      </a:r>
                      <a:r>
                        <a:rPr lang="en-US" sz="2400" b="0" dirty="0">
                          <a:effectLst/>
                          <a:latin typeface="Times New Roman" panose="02020603050405020304" pitchFamily="18" charset="0"/>
                          <a:cs typeface="Times New Roman" panose="02020603050405020304" pitchFamily="18" charset="0"/>
                        </a:rPr>
                        <a:t>, làm </a:t>
                      </a:r>
                      <a:r>
                        <a:rPr lang="en-US" sz="2400" b="0" dirty="0" err="1">
                          <a:effectLst/>
                          <a:latin typeface="Times New Roman" panose="02020603050405020304" pitchFamily="18" charset="0"/>
                          <a:cs typeface="Times New Roman" panose="02020603050405020304" pitchFamily="18" charset="0"/>
                        </a:rPr>
                        <a:t>nổi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bật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đáo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đó</a:t>
                      </a:r>
                      <a:r>
                        <a:rPr lang="en-US" sz="24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32015748"/>
                  </a:ext>
                </a:extLst>
              </a:tr>
            </a:tbl>
          </a:graphicData>
        </a:graphic>
      </p:graphicFrame>
      <p:graphicFrame>
        <p:nvGraphicFramePr>
          <p:cNvPr id="3" name="Table 2">
            <a:extLst>
              <a:ext uri="{FF2B5EF4-FFF2-40B4-BE49-F238E27FC236}">
                <a16:creationId xmlns="" xmlns:a16="http://schemas.microsoft.com/office/drawing/2014/main" id="{F47B1616-1AB5-D733-1795-CA574B6D3884}"/>
              </a:ext>
            </a:extLst>
          </p:cNvPr>
          <p:cNvGraphicFramePr>
            <a:graphicFrameLocks noGrp="1"/>
          </p:cNvGraphicFramePr>
          <p:nvPr>
            <p:extLst>
              <p:ext uri="{D42A27DB-BD31-4B8C-83A1-F6EECF244321}">
                <p14:modId xmlns:p14="http://schemas.microsoft.com/office/powerpoint/2010/main" val="1831347327"/>
              </p:ext>
            </p:extLst>
          </p:nvPr>
        </p:nvGraphicFramePr>
        <p:xfrm>
          <a:off x="757980" y="2761809"/>
          <a:ext cx="10610236" cy="1426464"/>
        </p:xfrm>
        <a:graphic>
          <a:graphicData uri="http://schemas.openxmlformats.org/drawingml/2006/table">
            <a:tbl>
              <a:tblPr firstRow="1" firstCol="1" bandRow="1"/>
              <a:tblGrid>
                <a:gridCol w="3535986">
                  <a:extLst>
                    <a:ext uri="{9D8B030D-6E8A-4147-A177-3AD203B41FA5}">
                      <a16:colId xmlns="" xmlns:a16="http://schemas.microsoft.com/office/drawing/2014/main" val="1418443783"/>
                    </a:ext>
                  </a:extLst>
                </a:gridCol>
                <a:gridCol w="3537125">
                  <a:extLst>
                    <a:ext uri="{9D8B030D-6E8A-4147-A177-3AD203B41FA5}">
                      <a16:colId xmlns="" xmlns:a16="http://schemas.microsoft.com/office/drawing/2014/main" val="648793511"/>
                    </a:ext>
                  </a:extLst>
                </a:gridCol>
                <a:gridCol w="3537125">
                  <a:extLst>
                    <a:ext uri="{9D8B030D-6E8A-4147-A177-3AD203B41FA5}">
                      <a16:colId xmlns="" xmlns:a16="http://schemas.microsoft.com/office/drawing/2014/main" val="3623140655"/>
                    </a:ext>
                  </a:extLst>
                </a:gridCol>
              </a:tblGrid>
              <a:tr h="0">
                <a:tc>
                  <a:txBody>
                    <a:bodyPr/>
                    <a:lstStyle/>
                    <a:p>
                      <a:pPr algn="ctr">
                        <a:lnSpc>
                          <a:spcPct val="130000"/>
                        </a:lnSpc>
                        <a:spcAft>
                          <a:spcPts val="1000"/>
                        </a:spcAft>
                        <a:tabLst>
                          <a:tab pos="1386840" algn="l"/>
                        </a:tabLst>
                      </a:pPr>
                      <a:r>
                        <a:rPr lang="de-DE" sz="2400">
                          <a:solidFill>
                            <a:srgbClr val="0D0D0D"/>
                          </a:solidFill>
                          <a:effectLst/>
                          <a:latin typeface="Times New Roman" panose="02020603050405020304" pitchFamily="18" charset="0"/>
                          <a:ea typeface="Calibri" panose="020F0502020204030204" pitchFamily="34" charset="0"/>
                        </a:rPr>
                        <a:t>Nguyên nhân khiến Vũ Nương tự tử</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de-DE" sz="2400">
                          <a:solidFill>
                            <a:srgbClr val="0D0D0D"/>
                          </a:solidFill>
                          <a:effectLst/>
                          <a:latin typeface="Times New Roman" panose="02020603050405020304" pitchFamily="18" charset="0"/>
                          <a:ea typeface="Calibri" panose="020F0502020204030204" pitchFamily="34" charset="0"/>
                        </a:rPr>
                        <a:t>Cách lí giải của tác giả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de-DE" sz="2400">
                          <a:solidFill>
                            <a:srgbClr val="0D0D0D"/>
                          </a:solidFill>
                          <a:effectLst/>
                          <a:latin typeface="Times New Roman" panose="02020603050405020304" pitchFamily="18" charset="0"/>
                          <a:ea typeface="Calibri" panose="020F0502020204030204" pitchFamily="34" charset="0"/>
                        </a:rPr>
                        <a:t>Đánh giá về cách lí giải của tác giả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93406580"/>
                  </a:ext>
                </a:extLst>
              </a:tr>
              <a:tr h="0">
                <a:tc>
                  <a:txBody>
                    <a:bodyPr/>
                    <a:lstStyle/>
                    <a:p>
                      <a:pPr algn="ctr">
                        <a:lnSpc>
                          <a:spcPct val="130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68142925"/>
                  </a:ext>
                </a:extLst>
              </a:tr>
            </a:tbl>
          </a:graphicData>
        </a:graphic>
      </p:graphicFrame>
    </p:spTree>
    <p:extLst>
      <p:ext uri="{BB962C8B-B14F-4D97-AF65-F5344CB8AC3E}">
        <p14:creationId xmlns:p14="http://schemas.microsoft.com/office/powerpoint/2010/main" val="721169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 xmlns:a16="http://schemas.microsoft.com/office/drawing/2014/main" id="{F9442FCE-5FB3-6359-6938-8BAB08BD2AC7}"/>
              </a:ext>
            </a:extLst>
          </p:cNvPr>
          <p:cNvGraphicFramePr>
            <a:graphicFrameLocks noGrp="1"/>
          </p:cNvGraphicFramePr>
          <p:nvPr>
            <p:extLst>
              <p:ext uri="{D42A27DB-BD31-4B8C-83A1-F6EECF244321}">
                <p14:modId xmlns:p14="http://schemas.microsoft.com/office/powerpoint/2010/main" val="2239937099"/>
              </p:ext>
            </p:extLst>
          </p:nvPr>
        </p:nvGraphicFramePr>
        <p:xfrm>
          <a:off x="407772" y="434824"/>
          <a:ext cx="11435465" cy="6086856"/>
        </p:xfrm>
        <a:graphic>
          <a:graphicData uri="http://schemas.openxmlformats.org/drawingml/2006/table">
            <a:tbl>
              <a:tblPr firstRow="1" firstCol="1" bandRow="1">
                <a:tableStyleId>{68D230F3-CF80-4859-8CE7-A43EE81993B5}</a:tableStyleId>
              </a:tblPr>
              <a:tblGrid>
                <a:gridCol w="8364008">
                  <a:extLst>
                    <a:ext uri="{9D8B030D-6E8A-4147-A177-3AD203B41FA5}">
                      <a16:colId xmlns="" xmlns:a16="http://schemas.microsoft.com/office/drawing/2014/main" val="2215806709"/>
                    </a:ext>
                  </a:extLst>
                </a:gridCol>
                <a:gridCol w="3071457">
                  <a:extLst>
                    <a:ext uri="{9D8B030D-6E8A-4147-A177-3AD203B41FA5}">
                      <a16:colId xmlns="" xmlns:a16="http://schemas.microsoft.com/office/drawing/2014/main" val="1004859879"/>
                    </a:ext>
                  </a:extLst>
                </a:gridCol>
              </a:tblGrid>
              <a:tr h="0">
                <a:tc gridSpan="2">
                  <a:txBody>
                    <a:bodyPr/>
                    <a:lstStyle/>
                    <a:p>
                      <a:pPr algn="ctr">
                        <a:lnSpc>
                          <a:spcPct val="130000"/>
                        </a:lnSpc>
                        <a:spcAft>
                          <a:spcPts val="1000"/>
                        </a:spcAft>
                        <a:tabLst>
                          <a:tab pos="1386840" algn="l"/>
                        </a:tabLst>
                      </a:pPr>
                      <a:r>
                        <a:rPr lang="de-DE" sz="2400" b="1" dirty="0">
                          <a:solidFill>
                            <a:srgbClr val="FF0000"/>
                          </a:solidFill>
                          <a:effectLst/>
                          <a:latin typeface="Times New Roman" panose="02020603050405020304" pitchFamily="18" charset="0"/>
                          <a:cs typeface="Times New Roman" panose="02020603050405020304" pitchFamily="18" charset="0"/>
                        </a:rPr>
                        <a:t>Phiếu học tập 3.3: Nhóm 5,6</a:t>
                      </a:r>
                      <a:endParaRPr lang="en-US" sz="2800" b="1" dirty="0">
                        <a:solidFill>
                          <a:srgbClr val="FF0000"/>
                        </a:solidFill>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en-US" sz="2400" b="1" dirty="0" err="1">
                          <a:solidFill>
                            <a:srgbClr val="FF0000"/>
                          </a:solidFill>
                          <a:effectLst/>
                          <a:latin typeface="Times New Roman" panose="02020603050405020304" pitchFamily="18" charset="0"/>
                          <a:cs typeface="Times New Roman" panose="02020603050405020304" pitchFamily="18" charset="0"/>
                        </a:rPr>
                        <a:t>Tìm</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hiểu</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phần</a:t>
                      </a:r>
                      <a:r>
                        <a:rPr lang="en-US" sz="2400" b="1" dirty="0">
                          <a:solidFill>
                            <a:srgbClr val="FF0000"/>
                          </a:solidFill>
                          <a:effectLst/>
                          <a:latin typeface="Times New Roman" panose="02020603050405020304" pitchFamily="18" charset="0"/>
                          <a:cs typeface="Times New Roman" panose="02020603050405020304" pitchFamily="18" charset="0"/>
                        </a:rPr>
                        <a:t> (4) </a:t>
                      </a:r>
                      <a:r>
                        <a:rPr lang="en-US" sz="2400" b="1" dirty="0" err="1">
                          <a:solidFill>
                            <a:srgbClr val="FF0000"/>
                          </a:solidFill>
                          <a:effectLst/>
                          <a:latin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phần</a:t>
                      </a:r>
                      <a:r>
                        <a:rPr lang="en-US" sz="2400" b="1" dirty="0">
                          <a:solidFill>
                            <a:srgbClr val="FF0000"/>
                          </a:solidFill>
                          <a:effectLst/>
                          <a:latin typeface="Times New Roman" panose="02020603050405020304" pitchFamily="18" charset="0"/>
                          <a:cs typeface="Times New Roman" panose="02020603050405020304" pitchFamily="18" charset="0"/>
                        </a:rPr>
                        <a:t> (5)</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45888647"/>
                  </a:ext>
                </a:extLst>
              </a:tr>
              <a:tr h="0">
                <a:tc>
                  <a:txBody>
                    <a:bodyPr/>
                    <a:lstStyle/>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Trong phần (4), tác giả đã làm rõ những nét đặc sắc nào trong truyện truyền kì của Nguyễn Dữ? Chỉ ra các câu văn nêu khái quát nét đặc sắc ấy.</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de-DE" sz="24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400" b="0" dirty="0" smtClean="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37515918"/>
                  </a:ext>
                </a:extLst>
              </a:tr>
              <a:tr h="0">
                <a:tc>
                  <a:txBody>
                    <a:bodyPr/>
                    <a:lstStyle/>
                    <a:p>
                      <a:pPr algn="just">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Phần (5) có vai trò gì trong bài nghị luận? Câu văn nào giúp em xác định được vai trò ấy?</a:t>
                      </a:r>
                      <a:endParaRPr lang="en-US" sz="2800" b="0" dirty="0">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33985" algn="l"/>
                        </a:tabLst>
                      </a:pPr>
                      <a:r>
                        <a:rPr lang="vi-VN" sz="2400" b="0" u="none" strike="noStrike" spc="0" dirty="0">
                          <a:effectLst/>
                          <a:latin typeface="Times New Roman" panose="02020603050405020304" pitchFamily="18" charset="0"/>
                          <a:cs typeface="Times New Roman" panose="02020603050405020304" pitchFamily="18" charset="0"/>
                        </a:rPr>
                        <a:t>Chỉ ra nghệ thuật lập luận của tác giả bài viết trong phần (5):</a:t>
                      </a:r>
                      <a:endParaRPr lang="en-US" sz="2400" b="0" u="none" strike="noStrike" spc="0" dirty="0">
                        <a:effectLst/>
                        <a:latin typeface="Times New Roman" panose="02020603050405020304" pitchFamily="18" charset="0"/>
                        <a:cs typeface="Times New Roman" panose="02020603050405020304" pitchFamily="18" charset="0"/>
                      </a:endParaRPr>
                    </a:p>
                    <a:p>
                      <a:pPr marL="114300" indent="179705" algn="just">
                        <a:lnSpc>
                          <a:spcPct val="130000"/>
                        </a:lnSpc>
                        <a:tabLst>
                          <a:tab pos="133985" algn="l"/>
                        </a:tabLst>
                      </a:pPr>
                      <a:r>
                        <a:rPr lang="vi-VN" sz="2400" b="0" dirty="0">
                          <a:effectLst/>
                          <a:latin typeface="Times New Roman" panose="02020603050405020304" pitchFamily="18" charset="0"/>
                          <a:cs typeface="Times New Roman" panose="02020603050405020304" pitchFamily="18" charset="0"/>
                        </a:rPr>
                        <a:t>+ Chỉ ra cách tác giả làm nổi bật nét độc đáo trong truyện truyền kì của Nguyễn Dữ.</a:t>
                      </a:r>
                      <a:endParaRPr lang="en-US" sz="2400" b="0" dirty="0">
                        <a:effectLst/>
                        <a:latin typeface="Times New Roman" panose="02020603050405020304" pitchFamily="18" charset="0"/>
                        <a:cs typeface="Times New Roman" panose="02020603050405020304" pitchFamily="18" charset="0"/>
                      </a:endParaRPr>
                    </a:p>
                    <a:p>
                      <a:pPr marL="114300" indent="179705" algn="just">
                        <a:lnSpc>
                          <a:spcPct val="130000"/>
                        </a:lnSpc>
                        <a:tabLst>
                          <a:tab pos="133985" algn="l"/>
                        </a:tabLst>
                      </a:pPr>
                      <a:r>
                        <a:rPr lang="vi-VN" sz="2400" b="0" dirty="0">
                          <a:effectLst/>
                          <a:latin typeface="Times New Roman" panose="02020603050405020304" pitchFamily="18" charset="0"/>
                          <a:cs typeface="Times New Roman" panose="02020603050405020304" pitchFamily="18" charset="0"/>
                        </a:rPr>
                        <a:t>+ Tìm câu văn trực tiếp bàn luận, làm nổi bật nét độc đáo đó.</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de-DE" sz="24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06289641"/>
                  </a:ext>
                </a:extLst>
              </a:tr>
            </a:tbl>
          </a:graphicData>
        </a:graphic>
      </p:graphicFrame>
    </p:spTree>
    <p:extLst>
      <p:ext uri="{BB962C8B-B14F-4D97-AF65-F5344CB8AC3E}">
        <p14:creationId xmlns:p14="http://schemas.microsoft.com/office/powerpoint/2010/main" val="1022511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207" r="1" b="14122"/>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5067" r="-1" b="-1"/>
          <a:stretch/>
        </p:blipFill>
        <p:spPr>
          <a:xfrm>
            <a:off x="20" y="3074630"/>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4" name="TextBox 3">
            <a:extLst>
              <a:ext uri="{FF2B5EF4-FFF2-40B4-BE49-F238E27FC236}">
                <a16:creationId xmlns="" xmlns:a16="http://schemas.microsoft.com/office/drawing/2014/main" id="{F54C454D-F7E6-4119-1789-22D1B052F5C0}"/>
              </a:ext>
            </a:extLst>
          </p:cNvPr>
          <p:cNvSpPr txBox="1"/>
          <p:nvPr/>
        </p:nvSpPr>
        <p:spPr>
          <a:xfrm>
            <a:off x="5011614" y="1697786"/>
            <a:ext cx="6719239" cy="3341428"/>
          </a:xfrm>
          <a:prstGeom prst="rect">
            <a:avLst/>
          </a:prstGeom>
          <a:noFill/>
        </p:spPr>
        <p:txBody>
          <a:bodyPr wrap="square">
            <a:spAutoFit/>
          </a:bodyPr>
          <a:lstStyle/>
          <a:p>
            <a:pPr algn="just">
              <a:lnSpc>
                <a:spcPct val="130000"/>
              </a:lnSpc>
              <a:spcAft>
                <a:spcPts val="10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rPr>
              <a:t>3. Quan </a:t>
            </a:r>
            <a:r>
              <a:rPr lang="en-US" sz="3200" b="1" dirty="0" err="1">
                <a:solidFill>
                  <a:srgbClr val="0070C0"/>
                </a:solidFill>
                <a:effectLst/>
                <a:latin typeface="Times New Roman" panose="02020603050405020304" pitchFamily="18" charset="0"/>
                <a:ea typeface="MS Mincho" panose="02020609040205080304" pitchFamily="49" charset="-128"/>
              </a:rPr>
              <a:t>điểm</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cách</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đánh</a:t>
            </a:r>
            <a:r>
              <a:rPr lang="en-US" sz="3200" b="1" dirty="0">
                <a:solidFill>
                  <a:srgbClr val="0070C0"/>
                </a:solidFill>
                <a:effectLst/>
                <a:latin typeface="Times New Roman" panose="02020603050405020304" pitchFamily="18" charset="0"/>
                <a:ea typeface="MS Mincho" panose="02020609040205080304" pitchFamily="49" charset="-128"/>
              </a:rPr>
              <a:t> giá, </a:t>
            </a:r>
            <a:r>
              <a:rPr lang="en-US" sz="3200" b="1" dirty="0" err="1">
                <a:solidFill>
                  <a:srgbClr val="0070C0"/>
                </a:solidFill>
                <a:effectLst/>
                <a:latin typeface="Times New Roman" panose="02020603050405020304" pitchFamily="18" charset="0"/>
                <a:ea typeface="MS Mincho" panose="02020609040205080304" pitchFamily="49" charset="-128"/>
              </a:rPr>
              <a:t>lí</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giải</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của</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tác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giả</a:t>
            </a:r>
            <a:r>
              <a:rPr lang="en-US" sz="3200" b="1" dirty="0">
                <a:solidFill>
                  <a:srgbClr val="0070C0"/>
                </a:solidFill>
                <a:effectLst/>
                <a:latin typeface="Times New Roman" panose="02020603050405020304" pitchFamily="18" charset="0"/>
                <a:ea typeface="MS Mincho" panose="02020609040205080304" pitchFamily="49" charset="-128"/>
              </a:rPr>
              <a:t> về </a:t>
            </a:r>
            <a:r>
              <a:rPr lang="en-US" sz="3200" b="1" dirty="0" err="1">
                <a:solidFill>
                  <a:srgbClr val="0070C0"/>
                </a:solidFill>
                <a:effectLst/>
                <a:latin typeface="Times New Roman" panose="02020603050405020304" pitchFamily="18" charset="0"/>
                <a:ea typeface="MS Mincho" panose="02020609040205080304" pitchFamily="49" charset="-128"/>
              </a:rPr>
              <a:t>nội</a:t>
            </a:r>
            <a:r>
              <a:rPr lang="en-US" sz="3200" b="1" dirty="0">
                <a:solidFill>
                  <a:srgbClr val="0070C0"/>
                </a:solidFill>
                <a:effectLst/>
                <a:latin typeface="Times New Roman" panose="02020603050405020304" pitchFamily="18" charset="0"/>
                <a:ea typeface="MS Mincho" panose="02020609040205080304" pitchFamily="49" charset="-128"/>
              </a:rPr>
              <a:t> dung </a:t>
            </a:r>
            <a:r>
              <a:rPr lang="en-US" sz="3200" b="1" dirty="0" err="1">
                <a:solidFill>
                  <a:srgbClr val="0070C0"/>
                </a:solidFill>
                <a:effectLst/>
                <a:latin typeface="Times New Roman" panose="02020603050405020304" pitchFamily="18" charset="0"/>
                <a:ea typeface="MS Mincho" panose="02020609040205080304" pitchFamily="49" charset="-128"/>
              </a:rPr>
              <a:t>và</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nghệ</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thuật</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tác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phẩm</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i="1" dirty="0" err="1">
                <a:solidFill>
                  <a:srgbClr val="0070C0"/>
                </a:solidFill>
                <a:effectLst/>
                <a:latin typeface="Times New Roman" panose="02020603050405020304" pitchFamily="18" charset="0"/>
                <a:ea typeface="MS Mincho" panose="02020609040205080304" pitchFamily="49" charset="-128"/>
              </a:rPr>
              <a:t>Người</a:t>
            </a:r>
            <a:r>
              <a:rPr lang="en-US" sz="3200" b="1" i="1" dirty="0">
                <a:solidFill>
                  <a:srgbClr val="0070C0"/>
                </a:solidFill>
                <a:effectLst/>
                <a:latin typeface="Times New Roman" panose="02020603050405020304" pitchFamily="18" charset="0"/>
                <a:ea typeface="MS Mincho" panose="02020609040205080304" pitchFamily="49" charset="-128"/>
              </a:rPr>
              <a:t> con </a:t>
            </a:r>
            <a:r>
              <a:rPr lang="en-US" sz="3200" b="1" i="1" dirty="0" err="1">
                <a:solidFill>
                  <a:srgbClr val="0070C0"/>
                </a:solidFill>
                <a:effectLst/>
                <a:latin typeface="Times New Roman" panose="02020603050405020304" pitchFamily="18" charset="0"/>
                <a:ea typeface="MS Mincho" panose="02020609040205080304" pitchFamily="49" charset="-128"/>
              </a:rPr>
              <a:t>gái</a:t>
            </a:r>
            <a:r>
              <a:rPr lang="en-US" sz="3200" b="1" i="1" dirty="0">
                <a:solidFill>
                  <a:srgbClr val="0070C0"/>
                </a:solidFill>
                <a:effectLst/>
                <a:latin typeface="Times New Roman" panose="02020603050405020304" pitchFamily="18" charset="0"/>
                <a:ea typeface="MS Mincho" panose="02020609040205080304" pitchFamily="49" charset="-128"/>
              </a:rPr>
              <a:t> Nam </a:t>
            </a:r>
            <a:r>
              <a:rPr lang="en-US" sz="3200" b="1" i="1" dirty="0" err="1">
                <a:solidFill>
                  <a:srgbClr val="0070C0"/>
                </a:solidFill>
                <a:effectLst/>
                <a:latin typeface="Times New Roman" panose="02020603050405020304" pitchFamily="18" charset="0"/>
                <a:ea typeface="MS Mincho" panose="02020609040205080304" pitchFamily="49" charset="-128"/>
              </a:rPr>
              <a:t>Xương</a:t>
            </a:r>
            <a:r>
              <a:rPr lang="en-US" sz="3200" b="1" i="1" dirty="0">
                <a:solidFill>
                  <a:srgbClr val="0070C0"/>
                </a:solidFill>
                <a:effectLst/>
                <a:latin typeface="Times New Roman" panose="02020603050405020304" pitchFamily="18" charset="0"/>
                <a:ea typeface="MS Mincho" panose="02020609040205080304" pitchFamily="49" charset="-128"/>
              </a:rPr>
              <a:t> – </a:t>
            </a:r>
            <a:r>
              <a:rPr lang="en-US" sz="3200" b="1" dirty="0" err="1">
                <a:solidFill>
                  <a:srgbClr val="0070C0"/>
                </a:solidFill>
                <a:effectLst/>
                <a:latin typeface="Times New Roman" panose="02020603050405020304" pitchFamily="18" charset="0"/>
                <a:ea typeface="MS Mincho" panose="02020609040205080304" pitchFamily="49" charset="-128"/>
              </a:rPr>
              <a:t>phần</a:t>
            </a:r>
            <a:r>
              <a:rPr lang="en-US" sz="3200" b="1" dirty="0">
                <a:solidFill>
                  <a:srgbClr val="0070C0"/>
                </a:solidFill>
                <a:effectLst/>
                <a:latin typeface="Times New Roman" panose="02020603050405020304" pitchFamily="18" charset="0"/>
                <a:ea typeface="MS Mincho" panose="02020609040205080304" pitchFamily="49" charset="-128"/>
              </a:rPr>
              <a:t> (2), (3), (4)</a:t>
            </a:r>
            <a:endParaRPr lang="en-US" sz="3200" dirty="0">
              <a:effectLst/>
              <a:latin typeface="Times New Roman" panose="02020603050405020304" pitchFamily="18" charset="0"/>
              <a:ea typeface="Calibri" panose="020F0502020204030204" pitchFamily="34" charset="0"/>
            </a:endParaRPr>
          </a:p>
          <a:p>
            <a:pPr marR="91440" algn="just">
              <a:lnSpc>
                <a:spcPct val="130000"/>
              </a:lnSpc>
              <a:spcAft>
                <a:spcPts val="1000"/>
              </a:spcAft>
              <a:buClr>
                <a:srgbClr val="FF0000"/>
              </a:buClr>
            </a:pP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49527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9AD28990-810C-87E7-3040-61D56923B95E}"/>
              </a:ext>
            </a:extLst>
          </p:cNvPr>
          <p:cNvGraphicFramePr>
            <a:graphicFrameLocks noGrp="1"/>
          </p:cNvGraphicFramePr>
          <p:nvPr>
            <p:extLst>
              <p:ext uri="{D42A27DB-BD31-4B8C-83A1-F6EECF244321}">
                <p14:modId xmlns:p14="http://schemas.microsoft.com/office/powerpoint/2010/main" val="1917404951"/>
              </p:ext>
            </p:extLst>
          </p:nvPr>
        </p:nvGraphicFramePr>
        <p:xfrm>
          <a:off x="643466" y="1453576"/>
          <a:ext cx="11268447" cy="5092381"/>
        </p:xfrm>
        <a:graphic>
          <a:graphicData uri="http://schemas.openxmlformats.org/drawingml/2006/table">
            <a:tbl>
              <a:tblPr firstRow="1" firstCol="1" bandRow="1"/>
              <a:tblGrid>
                <a:gridCol w="934089">
                  <a:extLst>
                    <a:ext uri="{9D8B030D-6E8A-4147-A177-3AD203B41FA5}">
                      <a16:colId xmlns="" xmlns:a16="http://schemas.microsoft.com/office/drawing/2014/main" val="660058741"/>
                    </a:ext>
                  </a:extLst>
                </a:gridCol>
                <a:gridCol w="6849753">
                  <a:extLst>
                    <a:ext uri="{9D8B030D-6E8A-4147-A177-3AD203B41FA5}">
                      <a16:colId xmlns="" xmlns:a16="http://schemas.microsoft.com/office/drawing/2014/main" val="1882109536"/>
                    </a:ext>
                  </a:extLst>
                </a:gridCol>
                <a:gridCol w="1482811">
                  <a:extLst>
                    <a:ext uri="{9D8B030D-6E8A-4147-A177-3AD203B41FA5}">
                      <a16:colId xmlns="" xmlns:a16="http://schemas.microsoft.com/office/drawing/2014/main" val="2751902908"/>
                    </a:ext>
                  </a:extLst>
                </a:gridCol>
                <a:gridCol w="2001794">
                  <a:extLst>
                    <a:ext uri="{9D8B030D-6E8A-4147-A177-3AD203B41FA5}">
                      <a16:colId xmlns="" xmlns:a16="http://schemas.microsoft.com/office/drawing/2014/main" val="1055005779"/>
                    </a:ext>
                  </a:extLst>
                </a:gridCol>
              </a:tblGrid>
              <a:tr h="839648">
                <a:tc>
                  <a:txBody>
                    <a:bodyPr/>
                    <a:lstStyle/>
                    <a:p>
                      <a:pPr algn="ctr" fontAlgn="ctr">
                        <a:lnSpc>
                          <a:spcPct val="130000"/>
                        </a:lnSpc>
                        <a:spcBef>
                          <a:spcPts val="0"/>
                        </a:spcBef>
                        <a:spcAft>
                          <a:spcPts val="1000"/>
                        </a:spcAft>
                      </a:pPr>
                      <a:r>
                        <a:rPr lang="vi-VN" sz="2800" b="1" i="0" u="none" strike="noStrike">
                          <a:solidFill>
                            <a:srgbClr val="000000"/>
                          </a:solidFill>
                          <a:effectLst/>
                          <a:latin typeface="Times New Roman" panose="02020603050405020304" pitchFamily="18" charset="0"/>
                          <a:ea typeface="Calibri" panose="020F0502020204030204" pitchFamily="34" charset="0"/>
                        </a:rPr>
                        <a:t>STT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lnSpc>
                          <a:spcPct val="130000"/>
                        </a:lnSpc>
                        <a:spcBef>
                          <a:spcPts val="0"/>
                        </a:spcBef>
                        <a:spcAft>
                          <a:spcPts val="1000"/>
                        </a:spcAft>
                      </a:pPr>
                      <a:r>
                        <a:rPr lang="vi-VN" sz="2800" b="1" i="0" u="none" strike="noStrike" dirty="0">
                          <a:solidFill>
                            <a:srgbClr val="000000"/>
                          </a:solidFill>
                          <a:effectLst/>
                          <a:latin typeface="Times New Roman" panose="02020603050405020304" pitchFamily="18" charset="0"/>
                          <a:ea typeface="Calibri" panose="020F0502020204030204" pitchFamily="34" charset="0"/>
                        </a:rPr>
                        <a:t>Tiêu chí </a:t>
                      </a:r>
                      <a:endParaRPr lang="vi-VN"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lnSpc>
                          <a:spcPct val="130000"/>
                        </a:lnSpc>
                        <a:spcBef>
                          <a:spcPts val="0"/>
                        </a:spcBef>
                        <a:spcAft>
                          <a:spcPts val="1000"/>
                        </a:spcAft>
                      </a:pPr>
                      <a:r>
                        <a:rPr lang="vi-VN" sz="2800" b="1" i="0" u="none" strike="noStrike">
                          <a:solidFill>
                            <a:srgbClr val="000000"/>
                          </a:solidFill>
                          <a:effectLst/>
                          <a:latin typeface="Times New Roman" panose="02020603050405020304" pitchFamily="18" charset="0"/>
                          <a:ea typeface="Calibri" panose="020F0502020204030204" pitchFamily="34" charset="0"/>
                        </a:rPr>
                        <a:t>Xuất hiện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lnSpc>
                          <a:spcPct val="130000"/>
                        </a:lnSpc>
                        <a:spcBef>
                          <a:spcPts val="0"/>
                        </a:spcBef>
                        <a:spcAft>
                          <a:spcPts val="1000"/>
                        </a:spcAft>
                      </a:pPr>
                      <a:r>
                        <a:rPr lang="vi-VN" sz="2800" b="1" i="0" u="none" strike="noStrike">
                          <a:solidFill>
                            <a:srgbClr val="000000"/>
                          </a:solidFill>
                          <a:effectLst/>
                          <a:latin typeface="Times New Roman" panose="02020603050405020304" pitchFamily="18" charset="0"/>
                          <a:ea typeface="Calibri" panose="020F0502020204030204" pitchFamily="34" charset="0"/>
                        </a:rPr>
                        <a:t>Không xuất</a:t>
                      </a:r>
                      <a:br>
                        <a:rPr lang="vi-VN" sz="2800" b="1" i="0" u="none" strike="noStrike">
                          <a:solidFill>
                            <a:srgbClr val="000000"/>
                          </a:solidFill>
                          <a:effectLst/>
                          <a:latin typeface="Times New Roman" panose="02020603050405020304" pitchFamily="18" charset="0"/>
                          <a:ea typeface="Calibri" panose="020F0502020204030204" pitchFamily="34" charset="0"/>
                        </a:rPr>
                      </a:br>
                      <a:r>
                        <a:rPr lang="vi-VN" sz="2800" b="1" i="0" u="none" strike="noStrike">
                          <a:solidFill>
                            <a:srgbClr val="000000"/>
                          </a:solidFill>
                          <a:effectLst/>
                          <a:latin typeface="Times New Roman" panose="02020603050405020304" pitchFamily="18" charset="0"/>
                          <a:ea typeface="Calibri" panose="020F0502020204030204" pitchFamily="34" charset="0"/>
                        </a:rPr>
                        <a:t>hiện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3743218001"/>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1</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Thể hiện nội dung sơ sài, nghèo nàn.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30788299"/>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2</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dirty="0">
                          <a:effectLst/>
                          <a:latin typeface="Times New Roman" panose="02020603050405020304" pitchFamily="18" charset="0"/>
                          <a:ea typeface="Calibri" panose="020F0502020204030204" pitchFamily="34" charset="0"/>
                        </a:rPr>
                        <a:t>Thể hiện được đúng đủ nội dung.</a:t>
                      </a:r>
                      <a:endParaRPr lang="vi-VN"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90444572"/>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3</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Thể hiện được sâu sắc nội dung.</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28274097"/>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4</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Thuyết trình đơn điệu, kém hấp dẫn.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210176"/>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5</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en-US" sz="2800" b="0" i="0" u="none" strike="noStrike">
                          <a:effectLst/>
                          <a:latin typeface="Times New Roman" panose="02020603050405020304" pitchFamily="18" charset="0"/>
                          <a:ea typeface="Calibri" panose="020F0502020204030204" pitchFamily="34" charset="0"/>
                        </a:rPr>
                        <a:t>Thuyết trình sinh động, hấp dẫn, thuyết phục.</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90667135"/>
                  </a:ext>
                </a:extLst>
              </a:tr>
              <a:tr h="839648">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6</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Cách thức thể hiện và nội dung hài hòa để lại ấn tượng sâu sắc với các bạn.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71309105"/>
                  </a:ext>
                </a:extLst>
              </a:tr>
            </a:tbl>
          </a:graphicData>
        </a:graphic>
      </p:graphicFrame>
      <p:sp>
        <p:nvSpPr>
          <p:cNvPr id="6" name="TextBox 5">
            <a:extLst>
              <a:ext uri="{FF2B5EF4-FFF2-40B4-BE49-F238E27FC236}">
                <a16:creationId xmlns="" xmlns:a16="http://schemas.microsoft.com/office/drawing/2014/main" id="{71ABE3ED-286A-FE6A-792B-ECB017C5AC37}"/>
              </a:ext>
            </a:extLst>
          </p:cNvPr>
          <p:cNvSpPr txBox="1"/>
          <p:nvPr/>
        </p:nvSpPr>
        <p:spPr>
          <a:xfrm>
            <a:off x="1425971" y="122930"/>
            <a:ext cx="9739344" cy="1132939"/>
          </a:xfrm>
          <a:prstGeom prst="rect">
            <a:avLst/>
          </a:prstGeom>
          <a:noFill/>
        </p:spPr>
        <p:txBody>
          <a:bodyPr wrap="square">
            <a:spAutoFit/>
          </a:bodyPr>
          <a:lstStyle/>
          <a:p>
            <a:pPr algn="ctr">
              <a:lnSpc>
                <a:spcPct val="130000"/>
              </a:lnSpc>
              <a:spcAft>
                <a:spcPts val="1000"/>
              </a:spcAft>
            </a:pPr>
            <a:r>
              <a:rPr lang="vi-VN" sz="2400" b="1" dirty="0">
                <a:solidFill>
                  <a:srgbClr val="FF0000"/>
                </a:solidFill>
                <a:effectLst/>
                <a:latin typeface="Times New Roman" panose="02020603050405020304" pitchFamily="18" charset="0"/>
                <a:ea typeface="Times New Roman" panose="02020603050405020304" pitchFamily="18" charset="0"/>
              </a:rPr>
              <a:t>BẢNG KIỂM ĐÁNH GIÁ SẢN PHẨM </a:t>
            </a:r>
            <a:r>
              <a:rPr lang="en-US" sz="2400" b="1" dirty="0">
                <a:solidFill>
                  <a:srgbClr val="FF0000"/>
                </a:solidFill>
                <a:effectLst/>
                <a:latin typeface="Times New Roman" panose="02020603050405020304" pitchFamily="18" charset="0"/>
                <a:ea typeface="Times New Roman" panose="02020603050405020304" pitchFamily="18" charset="0"/>
              </a:rPr>
              <a:t>TRÌNH BÀY NỘI DUNG</a:t>
            </a:r>
          </a:p>
          <a:p>
            <a:pPr algn="ctr">
              <a:lnSpc>
                <a:spcPct val="130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rPr>
              <a:t> THẢO LUẬN CỦA CÁC NHÓM</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68163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3115904549"/>
              </p:ext>
            </p:extLst>
          </p:nvPr>
        </p:nvGraphicFramePr>
        <p:xfrm>
          <a:off x="418071" y="1077935"/>
          <a:ext cx="11355858" cy="5913494"/>
        </p:xfrm>
        <a:graphic>
          <a:graphicData uri="http://schemas.openxmlformats.org/drawingml/2006/table">
            <a:tbl>
              <a:tblPr firstRow="1" firstCol="1" bandRow="1">
                <a:noFill/>
                <a:tableStyleId>{5C22544A-7EE6-4342-B048-85BDC9FD1C3A}</a:tableStyleId>
              </a:tblPr>
              <a:tblGrid>
                <a:gridCol w="2028567">
                  <a:extLst>
                    <a:ext uri="{9D8B030D-6E8A-4147-A177-3AD203B41FA5}">
                      <a16:colId xmlns="" xmlns:a16="http://schemas.microsoft.com/office/drawing/2014/main" val="4015261568"/>
                    </a:ext>
                  </a:extLst>
                </a:gridCol>
                <a:gridCol w="9327291">
                  <a:extLst>
                    <a:ext uri="{9D8B030D-6E8A-4147-A177-3AD203B41FA5}">
                      <a16:colId xmlns="" xmlns:a16="http://schemas.microsoft.com/office/drawing/2014/main" val="1614847613"/>
                    </a:ext>
                  </a:extLst>
                </a:gridCol>
              </a:tblGrid>
              <a:tr h="509603">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1" cap="none" spc="0" dirty="0">
                          <a:solidFill>
                            <a:srgbClr val="0070C0"/>
                          </a:solidFill>
                          <a:effectLst/>
                          <a:latin typeface="Times New Roman" panose="02020603050405020304" pitchFamily="18" charset="0"/>
                          <a:cs typeface="Times New Roman" panose="02020603050405020304" pitchFamily="18" charset="0"/>
                        </a:rPr>
                        <a:t> </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4238229">
                <a:tc rowSpan="2">
                  <a:txBody>
                    <a:bodyPr/>
                    <a:lstStyle/>
                    <a:p>
                      <a:pPr>
                        <a:lnSpc>
                          <a:spcPct val="130000"/>
                        </a:lnSpc>
                        <a:spcAft>
                          <a:spcPts val="1000"/>
                        </a:spcAft>
                        <a:tabLst>
                          <a:tab pos="1386840" algn="l"/>
                        </a:tabLs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1: Nhận </a:t>
                      </a:r>
                      <a:r>
                        <a:rPr lang="en-US" sz="28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của</a:t>
                      </a:r>
                      <a:r>
                        <a:rPr lang="en-US" sz="2800" b="0" cap="none" spc="0" dirty="0">
                          <a:solidFill>
                            <a:srgbClr val="0070C0"/>
                          </a:solidFill>
                          <a:effectLst/>
                          <a:latin typeface="Times New Roman" panose="02020603050405020304" pitchFamily="18" charset="0"/>
                          <a:cs typeface="Times New Roman" panose="02020603050405020304" pitchFamily="18" charset="0"/>
                        </a:rPr>
                        <a:t> Vũ </a:t>
                      </a:r>
                      <a:r>
                        <a:rPr lang="en-US" sz="28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(2</a:t>
                      </a:r>
                      <a:r>
                        <a:rPr lang="en-US" sz="2800" b="0" cap="none" spc="0" dirty="0">
                          <a:solidFill>
                            <a:schemeClr val="tx1"/>
                          </a:solidFill>
                          <a:effectLst/>
                          <a:latin typeface="Times New Roman" panose="02020603050405020304" pitchFamily="18" charset="0"/>
                          <a:cs typeface="Times New Roman" panose="02020603050405020304" pitchFamily="18" charset="0"/>
                        </a:rPr>
                        <a:t>) </a:t>
                      </a: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893415"/>
                  </a:ext>
                </a:extLst>
              </a:tr>
              <a:tr h="557448">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20344065"/>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57980" y="-20415"/>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 xmlns:a16="http://schemas.microsoft.com/office/drawing/2014/main" id="{72D60516-625D-480F-22F7-9ED51FD27B5B}"/>
              </a:ext>
            </a:extLst>
          </p:cNvPr>
          <p:cNvSpPr txBox="1"/>
          <p:nvPr/>
        </p:nvSpPr>
        <p:spPr>
          <a:xfrm>
            <a:off x="2394395" y="1631875"/>
            <a:ext cx="9057503" cy="2121030"/>
          </a:xfrm>
          <a:prstGeom prst="rect">
            <a:avLst/>
          </a:prstGeom>
          <a:noFill/>
        </p:spPr>
        <p:txBody>
          <a:bodyPr wrap="square">
            <a:spAutoFit/>
          </a:bodyPr>
          <a:lstStyle/>
          <a:p>
            <a:pPr marL="0" lvl="0" indent="0" algn="just">
              <a:lnSpc>
                <a:spcPct val="130000"/>
              </a:lnSpc>
              <a:buClr>
                <a:srgbClr val="231F20"/>
              </a:buClr>
              <a:buSzPts val="1200"/>
              <a:buFont typeface="Symbol" panose="05050102010706020507" pitchFamily="18" charset="2"/>
              <a:buNone/>
              <a:tabLst>
                <a:tab pos="140335" algn="l"/>
              </a:tabLst>
            </a:pPr>
            <a:r>
              <a:rPr lang="en-US" sz="2600" u="none" strike="noStrike" cap="none" spc="0" dirty="0">
                <a:solidFill>
                  <a:schemeClr val="tx1"/>
                </a:solidFill>
                <a:effectLst/>
                <a:latin typeface="Times New Roman" panose="02020603050405020304" pitchFamily="18" charset="0"/>
                <a:cs typeface="Times New Roman" panose="02020603050405020304" pitchFamily="18" charset="0"/>
              </a:rPr>
              <a:t>- </a:t>
            </a:r>
            <a:r>
              <a:rPr lang="vi-VN" sz="2600" u="none" strike="noStrike" cap="none" spc="0" dirty="0">
                <a:solidFill>
                  <a:schemeClr val="tx1"/>
                </a:solidFill>
                <a:effectLst/>
                <a:latin typeface="Times New Roman" panose="02020603050405020304" pitchFamily="18" charset="0"/>
                <a:cs typeface="Times New Roman" panose="02020603050405020304" pitchFamily="18" charset="0"/>
              </a:rPr>
              <a:t>Bi kịch của nhân vật Vũ Nương: Bi kịch bị hiểu nhầm, bị nghi ngờ lòng chung thuỷ khiến nàng phải tìm đến cái chết; đau đớn hơn, người gây nên bi kịch ấy lại là chồng và con - hai người thân yêu nhất của nàng.</a:t>
            </a:r>
            <a:endParaRPr lang="en-US" sz="2600" u="none" strike="noStrike" cap="none" spc="0" dirty="0">
              <a:solidFill>
                <a:schemeClr val="tx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14683735-A655-B55C-DC33-9DC0EA983114}"/>
              </a:ext>
            </a:extLst>
          </p:cNvPr>
          <p:cNvSpPr txBox="1"/>
          <p:nvPr/>
        </p:nvSpPr>
        <p:spPr>
          <a:xfrm>
            <a:off x="2394395" y="3549497"/>
            <a:ext cx="9245670" cy="2769412"/>
          </a:xfrm>
          <a:prstGeom prst="rect">
            <a:avLst/>
          </a:prstGeom>
          <a:noFill/>
        </p:spPr>
        <p:txBody>
          <a:bodyPr wrap="square">
            <a:spAutoFit/>
          </a:bodyPr>
          <a:lstStyle/>
          <a:p>
            <a:pPr>
              <a:lnSpc>
                <a:spcPct val="130000"/>
              </a:lnSpc>
              <a:spcAft>
                <a:spcPts val="1000"/>
              </a:spcAft>
              <a:tabLst>
                <a:tab pos="1386840" algn="l"/>
              </a:tabLst>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lẽ</a:t>
            </a:r>
            <a:r>
              <a:rPr lang="en-US" sz="2600" dirty="0">
                <a:latin typeface="Times New Roman" panose="02020603050405020304" pitchFamily="18" charset="0"/>
                <a:cs typeface="Times New Roman" panose="02020603050405020304" pitchFamily="18" charset="0"/>
              </a:rPr>
              <a:t>:</a:t>
            </a:r>
          </a:p>
          <a:p>
            <a:pPr marL="114300" indent="179705" algn="just">
              <a:lnSpc>
                <a:spcPct val="130000"/>
              </a:lnSpc>
            </a:pPr>
            <a:r>
              <a:rPr lang="vi-VN" sz="2600" dirty="0">
                <a:latin typeface="Times New Roman" panose="02020603050405020304" pitchFamily="18" charset="0"/>
                <a:cs typeface="Times New Roman" panose="02020603050405020304" pitchFamily="18" charset="0"/>
              </a:rPr>
              <a:t>+ Vũ Nương xinh đẹp, chu toàn, có nhiều phẩm chất tốt đẹp của người phụ nữ yên bề nghi gia nghi thất, lẽ ra nàng phải được hạnh phúc (ý của đoạn “Cuộc đời Vũ Nương tuy ngắn ngủi... làm vợ, làm mẹ!”).</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448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200730102"/>
              </p:ext>
            </p:extLst>
          </p:nvPr>
        </p:nvGraphicFramePr>
        <p:xfrm>
          <a:off x="418071" y="1077935"/>
          <a:ext cx="11355858" cy="5913494"/>
        </p:xfrm>
        <a:graphic>
          <a:graphicData uri="http://schemas.openxmlformats.org/drawingml/2006/table">
            <a:tbl>
              <a:tblPr firstRow="1" firstCol="1" bandRow="1">
                <a:noFill/>
                <a:tableStyleId>{5C22544A-7EE6-4342-B048-85BDC9FD1C3A}</a:tableStyleId>
              </a:tblPr>
              <a:tblGrid>
                <a:gridCol w="2028567">
                  <a:extLst>
                    <a:ext uri="{9D8B030D-6E8A-4147-A177-3AD203B41FA5}">
                      <a16:colId xmlns="" xmlns:a16="http://schemas.microsoft.com/office/drawing/2014/main" val="4015261568"/>
                    </a:ext>
                  </a:extLst>
                </a:gridCol>
                <a:gridCol w="9327291">
                  <a:extLst>
                    <a:ext uri="{9D8B030D-6E8A-4147-A177-3AD203B41FA5}">
                      <a16:colId xmlns="" xmlns:a16="http://schemas.microsoft.com/office/drawing/2014/main" val="1614847613"/>
                    </a:ext>
                  </a:extLst>
                </a:gridCol>
              </a:tblGrid>
              <a:tr h="509603">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1" cap="none" spc="0" dirty="0">
                          <a:solidFill>
                            <a:srgbClr val="0070C0"/>
                          </a:solidFill>
                          <a:effectLst/>
                          <a:latin typeface="Times New Roman" panose="02020603050405020304" pitchFamily="18" charset="0"/>
                          <a:cs typeface="Times New Roman" panose="02020603050405020304" pitchFamily="18" charset="0"/>
                        </a:rPr>
                        <a:t> </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4238229">
                <a:tc rowSpan="2">
                  <a:txBody>
                    <a:bodyPr/>
                    <a:lstStyle/>
                    <a:p>
                      <a:pPr>
                        <a:lnSpc>
                          <a:spcPct val="130000"/>
                        </a:lnSpc>
                        <a:spcAft>
                          <a:spcPts val="1000"/>
                        </a:spcAft>
                        <a:tabLst>
                          <a:tab pos="1386840" algn="l"/>
                        </a:tabLs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1: Nhận </a:t>
                      </a:r>
                      <a:r>
                        <a:rPr lang="en-US" sz="28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của</a:t>
                      </a:r>
                      <a:r>
                        <a:rPr lang="en-US" sz="2800" b="0" cap="none" spc="0" dirty="0">
                          <a:solidFill>
                            <a:srgbClr val="0070C0"/>
                          </a:solidFill>
                          <a:effectLst/>
                          <a:latin typeface="Times New Roman" panose="02020603050405020304" pitchFamily="18" charset="0"/>
                          <a:cs typeface="Times New Roman" panose="02020603050405020304" pitchFamily="18" charset="0"/>
                        </a:rPr>
                        <a:t> Vũ </a:t>
                      </a:r>
                      <a:r>
                        <a:rPr lang="en-US" sz="28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(2</a:t>
                      </a:r>
                      <a:r>
                        <a:rPr lang="en-US" sz="2800" b="0" cap="none" spc="0" dirty="0">
                          <a:solidFill>
                            <a:schemeClr val="tx1"/>
                          </a:solidFill>
                          <a:effectLst/>
                          <a:latin typeface="Times New Roman" panose="02020603050405020304" pitchFamily="18" charset="0"/>
                          <a:cs typeface="Times New Roman" panose="02020603050405020304" pitchFamily="18" charset="0"/>
                        </a:rPr>
                        <a:t>) </a:t>
                      </a: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893415"/>
                  </a:ext>
                </a:extLst>
              </a:tr>
              <a:tr h="557448">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20344065"/>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57980" y="-20415"/>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 xmlns:a16="http://schemas.microsoft.com/office/drawing/2014/main" id="{72D60516-625D-480F-22F7-9ED51FD27B5B}"/>
              </a:ext>
            </a:extLst>
          </p:cNvPr>
          <p:cNvSpPr txBox="1"/>
          <p:nvPr/>
        </p:nvSpPr>
        <p:spPr>
          <a:xfrm>
            <a:off x="2394395" y="1631875"/>
            <a:ext cx="9057503" cy="2121030"/>
          </a:xfrm>
          <a:prstGeom prst="rect">
            <a:avLst/>
          </a:prstGeom>
          <a:noFill/>
        </p:spPr>
        <p:txBody>
          <a:bodyPr wrap="square">
            <a:spAutoFit/>
          </a:bodyPr>
          <a:lstStyle/>
          <a:p>
            <a:pPr marL="0" lvl="0" indent="0" algn="just">
              <a:lnSpc>
                <a:spcPct val="130000"/>
              </a:lnSpc>
              <a:buClr>
                <a:srgbClr val="231F20"/>
              </a:buClr>
              <a:buSzPts val="1200"/>
              <a:buFont typeface="Symbol" panose="05050102010706020507" pitchFamily="18" charset="2"/>
              <a:buNone/>
              <a:tabLst>
                <a:tab pos="140335" algn="l"/>
              </a:tabLst>
            </a:pPr>
            <a:r>
              <a:rPr lang="en-US" sz="2600" u="none" strike="noStrike" cap="none" spc="0" dirty="0">
                <a:solidFill>
                  <a:schemeClr val="tx1"/>
                </a:solidFill>
                <a:effectLst/>
                <a:latin typeface="Times New Roman" panose="02020603050405020304" pitchFamily="18" charset="0"/>
                <a:cs typeface="Times New Roman" panose="02020603050405020304" pitchFamily="18" charset="0"/>
              </a:rPr>
              <a:t>- </a:t>
            </a:r>
            <a:r>
              <a:rPr lang="vi-VN" sz="2600" u="none" strike="noStrike" cap="none" spc="0" dirty="0">
                <a:solidFill>
                  <a:schemeClr val="tx1"/>
                </a:solidFill>
                <a:effectLst/>
                <a:latin typeface="Times New Roman" panose="02020603050405020304" pitchFamily="18" charset="0"/>
                <a:cs typeface="Times New Roman" panose="02020603050405020304" pitchFamily="18" charset="0"/>
              </a:rPr>
              <a:t>Bi kịch của nhân vật Vũ Nương: Bi kịch bị hiểu nhầm, bị nghi ngờ lòng chung thuỷ khiến nàng phải tìm đến cái chết; đau đớn hơn, người gây nên bi kịch ấy lại là chồng và con - hai người thân yêu nhất của nàng.</a:t>
            </a:r>
            <a:endParaRPr lang="en-US" sz="2600" u="none" strike="noStrike" cap="none" spc="0" dirty="0">
              <a:solidFill>
                <a:schemeClr val="tx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14683735-A655-B55C-DC33-9DC0EA983114}"/>
              </a:ext>
            </a:extLst>
          </p:cNvPr>
          <p:cNvSpPr txBox="1"/>
          <p:nvPr/>
        </p:nvSpPr>
        <p:spPr>
          <a:xfrm>
            <a:off x="2394395" y="3549497"/>
            <a:ext cx="9245670" cy="2769412"/>
          </a:xfrm>
          <a:prstGeom prst="rect">
            <a:avLst/>
          </a:prstGeom>
          <a:noFill/>
        </p:spPr>
        <p:txBody>
          <a:bodyPr wrap="square">
            <a:spAutoFit/>
          </a:bodyPr>
          <a:lstStyle/>
          <a:p>
            <a:pPr>
              <a:lnSpc>
                <a:spcPct val="130000"/>
              </a:lnSpc>
              <a:spcAft>
                <a:spcPts val="1000"/>
              </a:spcAft>
              <a:tabLst>
                <a:tab pos="1386840" algn="l"/>
              </a:tabLst>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lẽ</a:t>
            </a:r>
            <a:r>
              <a:rPr lang="en-US" sz="2600" dirty="0">
                <a:latin typeface="Times New Roman" panose="02020603050405020304" pitchFamily="18" charset="0"/>
                <a:cs typeface="Times New Roman" panose="02020603050405020304" pitchFamily="18" charset="0"/>
              </a:rPr>
              <a:t>:</a:t>
            </a:r>
          </a:p>
          <a:p>
            <a:pPr marL="114300" indent="179705" algn="just">
              <a:lnSpc>
                <a:spcPct val="130000"/>
              </a:lnSpc>
            </a:pPr>
            <a:r>
              <a:rPr lang="vi-VN" sz="2600" dirty="0">
                <a:latin typeface="Times New Roman" panose="02020603050405020304" pitchFamily="18" charset="0"/>
                <a:cs typeface="Times New Roman" panose="02020603050405020304" pitchFamily="18" charset="0"/>
              </a:rPr>
              <a:t>+ Vũ Nương xinh đẹp, chu toàn, có nhiều phẩm chất tốt đẹp của người phụ nữ yên bề nghi gia nghi thất, lẽ ra nàng phải được hạnh phúc (ý của đoạn “Cuộc đời Vũ Nương tuy ngắn ngủi... làm vợ, làm mẹ!”).</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376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522527660"/>
              </p:ext>
            </p:extLst>
          </p:nvPr>
        </p:nvGraphicFramePr>
        <p:xfrm>
          <a:off x="423783" y="1075857"/>
          <a:ext cx="11463418" cy="5706517"/>
        </p:xfrm>
        <a:graphic>
          <a:graphicData uri="http://schemas.openxmlformats.org/drawingml/2006/table">
            <a:tbl>
              <a:tblPr firstRow="1" firstCol="1" bandRow="1">
                <a:noFill/>
                <a:tableStyleId>{5C22544A-7EE6-4342-B048-85BDC9FD1C3A}</a:tableStyleId>
              </a:tblPr>
              <a:tblGrid>
                <a:gridCol w="2284783">
                  <a:extLst>
                    <a:ext uri="{9D8B030D-6E8A-4147-A177-3AD203B41FA5}">
                      <a16:colId xmlns="" xmlns:a16="http://schemas.microsoft.com/office/drawing/2014/main" val="4015261568"/>
                    </a:ext>
                  </a:extLst>
                </a:gridCol>
                <a:gridCol w="9178635">
                  <a:extLst>
                    <a:ext uri="{9D8B030D-6E8A-4147-A177-3AD203B41FA5}">
                      <a16:colId xmlns="" xmlns:a16="http://schemas.microsoft.com/office/drawing/2014/main" val="1614847613"/>
                    </a:ext>
                  </a:extLst>
                </a:gridCol>
              </a:tblGrid>
              <a:tr h="833279">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315318">
                <a:tc rowSpan="2">
                  <a:txBody>
                    <a:bodyPr/>
                    <a:lstStyle/>
                    <a:p>
                      <a:pPr>
                        <a:lnSpc>
                          <a:spcPct val="130000"/>
                        </a:lnSpc>
                        <a:spcAft>
                          <a:spcPts val="1000"/>
                        </a:spcAft>
                        <a:tabLst>
                          <a:tab pos="1386840" algn="l"/>
                        </a:tabLs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1: Nhận </a:t>
                      </a:r>
                      <a:r>
                        <a:rPr lang="en-US" sz="28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của</a:t>
                      </a:r>
                      <a:r>
                        <a:rPr lang="en-US" sz="2800" b="0" cap="none" spc="0" dirty="0">
                          <a:solidFill>
                            <a:srgbClr val="0070C0"/>
                          </a:solidFill>
                          <a:effectLst/>
                          <a:latin typeface="Times New Roman" panose="02020603050405020304" pitchFamily="18" charset="0"/>
                          <a:cs typeface="Times New Roman" panose="02020603050405020304" pitchFamily="18" charset="0"/>
                        </a:rPr>
                        <a:t> Vũ </a:t>
                      </a:r>
                      <a:r>
                        <a:rPr lang="en-US" sz="28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(2</a:t>
                      </a:r>
                      <a:r>
                        <a:rPr lang="en-US" sz="2800" b="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893415"/>
                  </a:ext>
                </a:extLst>
              </a:tr>
              <a:tr h="2706445">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20344065"/>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57980" y="-4157"/>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D8856348-7337-80A7-91A7-34B13A82A93C}"/>
              </a:ext>
            </a:extLst>
          </p:cNvPr>
          <p:cNvSpPr txBox="1"/>
          <p:nvPr/>
        </p:nvSpPr>
        <p:spPr>
          <a:xfrm>
            <a:off x="2710716" y="2524107"/>
            <a:ext cx="9057502" cy="4085734"/>
          </a:xfrm>
          <a:prstGeom prst="rect">
            <a:avLst/>
          </a:prstGeom>
          <a:noFill/>
        </p:spPr>
        <p:txBody>
          <a:bodyPr wrap="square">
            <a:spAutoFit/>
          </a:bodyPr>
          <a:lstStyle/>
          <a:p>
            <a:pPr>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a:t>
            </a:r>
          </a:p>
          <a:p>
            <a:pPr marL="114300" indent="179705" algn="just">
              <a:lnSpc>
                <a:spcPct val="130000"/>
              </a:lnSpc>
            </a:pPr>
            <a:r>
              <a:rPr lang="vi-VN" sz="2800" dirty="0">
                <a:latin typeface="Times New Roman" panose="02020603050405020304" pitchFamily="18" charset="0"/>
                <a:cs typeface="Times New Roman" panose="02020603050405020304" pitchFamily="18" charset="0"/>
              </a:rPr>
              <a:t>+ Cuộc đời oái oăm đã khiến nàng rơi vào bi kịch: “Ngày sum họp cùng chồng, cũng là ngày nàng phải vĩnh viễn lìa xa tổ ấm. Và đau đớn hơn, kẻ đẩy nàng vào cái chết bi thảm không phải ai xa lạ, mà chính là người chồng nàng hằng “ba năm giữ gìn một tiết” đợi chờ và đứa con trai duy nhất mà nàng suốt ba năm nâng niu bú mớm”.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424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3175898576"/>
              </p:ext>
            </p:extLst>
          </p:nvPr>
        </p:nvGraphicFramePr>
        <p:xfrm>
          <a:off x="418071" y="1077935"/>
          <a:ext cx="11355858" cy="5390254"/>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36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36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Lí</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lẽ</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và</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577630">
                <a:tc rowSpan="2">
                  <a:txBody>
                    <a:bodyPr/>
                    <a:lstStyle/>
                    <a:p>
                      <a:pPr>
                        <a:lnSpc>
                          <a:spcPct val="130000"/>
                        </a:lnSpc>
                        <a:spcAft>
                          <a:spcPts val="1000"/>
                        </a:spcAft>
                        <a:tabLst>
                          <a:tab pos="1386840" algn="l"/>
                        </a:tabLst>
                      </a:pPr>
                      <a:r>
                        <a:rPr lang="en-US" sz="3600" b="0" cap="none" spc="0" dirty="0" err="1">
                          <a:solidFill>
                            <a:schemeClr val="tx1"/>
                          </a:solidFill>
                          <a:effectLst/>
                          <a:latin typeface="Times New Roman" panose="02020603050405020304" pitchFamily="18" charset="0"/>
                          <a:cs typeface="Times New Roman" panose="02020603050405020304" pitchFamily="18" charset="0"/>
                        </a:rPr>
                        <a:t>Luận</a:t>
                      </a:r>
                      <a:r>
                        <a:rPr lang="en-US" sz="3600" b="0" cap="none" spc="0" dirty="0">
                          <a:solidFill>
                            <a:schemeClr val="tx1"/>
                          </a:solidFill>
                          <a:effectLst/>
                          <a:latin typeface="Times New Roman" panose="02020603050405020304" pitchFamily="18" charset="0"/>
                          <a:cs typeface="Times New Roman" panose="02020603050405020304" pitchFamily="18" charset="0"/>
                        </a:rPr>
                        <a:t> </a:t>
                      </a:r>
                      <a:r>
                        <a:rPr lang="en-US" sz="3600" b="0" cap="none" spc="0" dirty="0" err="1">
                          <a:solidFill>
                            <a:schemeClr val="tx1"/>
                          </a:solidFill>
                          <a:effectLst/>
                          <a:latin typeface="Times New Roman" panose="02020603050405020304" pitchFamily="18" charset="0"/>
                          <a:cs typeface="Times New Roman" panose="02020603050405020304" pitchFamily="18" charset="0"/>
                        </a:rPr>
                        <a:t>điểm</a:t>
                      </a:r>
                      <a:r>
                        <a:rPr lang="en-US" sz="3600" b="0" cap="none" spc="0" dirty="0">
                          <a:solidFill>
                            <a:schemeClr val="tx1"/>
                          </a:solidFill>
                          <a:effectLst/>
                          <a:latin typeface="Times New Roman" panose="02020603050405020304" pitchFamily="18" charset="0"/>
                          <a:cs typeface="Times New Roman" panose="02020603050405020304" pitchFamily="18" charset="0"/>
                        </a:rPr>
                        <a:t> </a:t>
                      </a:r>
                      <a:r>
                        <a:rPr lang="en-US" sz="3600" b="0" cap="none" spc="0" dirty="0">
                          <a:solidFill>
                            <a:srgbClr val="0070C0"/>
                          </a:solidFill>
                          <a:effectLst/>
                          <a:latin typeface="Times New Roman" panose="02020603050405020304" pitchFamily="18" charset="0"/>
                          <a:cs typeface="Times New Roman" panose="02020603050405020304" pitchFamily="18" charset="0"/>
                        </a:rPr>
                        <a:t>1: Nhận </a:t>
                      </a:r>
                      <a:r>
                        <a:rPr lang="en-US" sz="36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3600" b="0" cap="none" spc="0" dirty="0">
                          <a:solidFill>
                            <a:srgbClr val="0070C0"/>
                          </a:solidFill>
                          <a:effectLst/>
                          <a:latin typeface="Times New Roman" panose="02020603050405020304" pitchFamily="18" charset="0"/>
                          <a:cs typeface="Times New Roman" panose="02020603050405020304" pitchFamily="18" charset="0"/>
                        </a:rPr>
                        <a:t> bi </a:t>
                      </a:r>
                      <a:r>
                        <a:rPr lang="en-US" sz="36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của</a:t>
                      </a:r>
                      <a:r>
                        <a:rPr lang="en-US" sz="3600" b="0" cap="none" spc="0" dirty="0">
                          <a:solidFill>
                            <a:srgbClr val="0070C0"/>
                          </a:solidFill>
                          <a:effectLst/>
                          <a:latin typeface="Times New Roman" panose="02020603050405020304" pitchFamily="18" charset="0"/>
                          <a:cs typeface="Times New Roman" panose="02020603050405020304" pitchFamily="18" charset="0"/>
                        </a:rPr>
                        <a:t> Vũ </a:t>
                      </a:r>
                      <a:r>
                        <a:rPr lang="en-US" sz="36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3600" b="0" cap="none" spc="0" dirty="0">
                          <a:solidFill>
                            <a:srgbClr val="0070C0"/>
                          </a:solidFill>
                          <a:effectLst/>
                          <a:latin typeface="Times New Roman" panose="02020603050405020304" pitchFamily="18" charset="0"/>
                          <a:cs typeface="Times New Roman" panose="02020603050405020304" pitchFamily="18" charset="0"/>
                        </a:rPr>
                        <a:t> - </a:t>
                      </a:r>
                      <a:r>
                        <a:rPr lang="en-US" sz="36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3600" b="0" cap="none" spc="0" dirty="0">
                          <a:solidFill>
                            <a:srgbClr val="0070C0"/>
                          </a:solidFill>
                          <a:effectLst/>
                          <a:latin typeface="Times New Roman" panose="02020603050405020304" pitchFamily="18" charset="0"/>
                          <a:cs typeface="Times New Roman" panose="02020603050405020304" pitchFamily="18" charset="0"/>
                        </a:rPr>
                        <a:t> (2) </a:t>
                      </a:r>
                      <a:endParaRPr lang="en-US" sz="3600" b="0"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30000"/>
                        </a:lnSpc>
                        <a:buClr>
                          <a:srgbClr val="231F20"/>
                        </a:buClr>
                        <a:buSzPts val="1200"/>
                        <a:buFont typeface="Symbol" panose="05050102010706020507" pitchFamily="18" charset="2"/>
                        <a:buNone/>
                        <a:tabLst>
                          <a:tab pos="140335" algn="l"/>
                        </a:tabLst>
                      </a:pPr>
                      <a:endParaRPr lang="en-US" sz="2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893415"/>
                  </a:ext>
                </a:extLst>
              </a:tr>
              <a:tr h="661700">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20344065"/>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418071" y="-4157"/>
            <a:ext cx="11156090"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9429A65D-5C8C-A223-554F-F0D457D2DFBF}"/>
              </a:ext>
            </a:extLst>
          </p:cNvPr>
          <p:cNvSpPr txBox="1"/>
          <p:nvPr/>
        </p:nvSpPr>
        <p:spPr>
          <a:xfrm>
            <a:off x="2716427" y="2224444"/>
            <a:ext cx="9057502" cy="4085734"/>
          </a:xfrm>
          <a:prstGeom prst="rect">
            <a:avLst/>
          </a:prstGeom>
          <a:noFill/>
        </p:spPr>
        <p:txBody>
          <a:bodyPr wrap="square">
            <a:spAutoFit/>
          </a:bodyPr>
          <a:lstStyle/>
          <a:p>
            <a:pPr>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p>
          <a:p>
            <a:pPr marL="114300" indent="179705" algn="just">
              <a:lnSpc>
                <a:spcPct val="130000"/>
              </a:lnSpc>
            </a:pPr>
            <a:r>
              <a:rPr lang="vi-VN" sz="2800" dirty="0">
                <a:latin typeface="Times New Roman" panose="02020603050405020304" pitchFamily="18" charset="0"/>
                <a:cs typeface="Times New Roman" panose="02020603050405020304" pitchFamily="18" charset="0"/>
              </a:rPr>
              <a:t>+ Những trích dẫn trực tiếp từ tác phẩm được đặt trong dấu ngoặc kép.</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pPr>
            <a:r>
              <a:rPr lang="vi-VN" sz="2800" dirty="0">
                <a:latin typeface="Times New Roman" panose="02020603050405020304" pitchFamily="18" charset="0"/>
                <a:cs typeface="Times New Roman" panose="02020603050405020304" pitchFamily="18" charset="0"/>
              </a:rPr>
              <a:t>+ Trích ý gián tiếp từ tác phẩm không được đặt trong dấu ngoặc kép (Đoạn bằng chứng: “Đứa trẻ thì ngây thơ, chỉ kể lại những điều mà đêm đêm mẹ thường dạy khi cha vắng nhà... hàm hồ và mù quáng”).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286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3575231518"/>
              </p:ext>
            </p:extLst>
          </p:nvPr>
        </p:nvGraphicFramePr>
        <p:xfrm>
          <a:off x="418071" y="1077936"/>
          <a:ext cx="11355858" cy="5773519"/>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531078">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1" cap="none" spc="0" dirty="0">
                          <a:solidFill>
                            <a:srgbClr val="0070C0"/>
                          </a:solidFill>
                          <a:effectLst/>
                          <a:latin typeface="Times New Roman" panose="02020603050405020304" pitchFamily="18" charset="0"/>
                          <a:cs typeface="Times New Roman" panose="02020603050405020304" pitchFamily="18" charset="0"/>
                        </a:rPr>
                        <a:t> </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4097826">
                <a:tc rowSpan="2">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2: </a:t>
                      </a:r>
                      <a:r>
                        <a:rPr lang="en-US" sz="2800" b="0" cap="none" spc="0" dirty="0" err="1">
                          <a:solidFill>
                            <a:srgbClr val="0070C0"/>
                          </a:solidFill>
                          <a:effectLst/>
                          <a:latin typeface="Times New Roman" panose="02020603050405020304" pitchFamily="18" charset="0"/>
                          <a:cs typeface="Times New Roman" panose="02020603050405020304" pitchFamily="18" charset="0"/>
                        </a:rPr>
                        <a:t>Lí</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01681085"/>
                  </a:ext>
                </a:extLst>
              </a:tr>
              <a:tr h="676375">
                <a:tc vMerge="1">
                  <a:txBody>
                    <a:bodyPr/>
                    <a:lstStyle/>
                    <a:p>
                      <a:endParaRPr lang="en-US"/>
                    </a:p>
                  </a:txBody>
                  <a:tcPr/>
                </a:tc>
                <a:tc>
                  <a:txBody>
                    <a:bodyPr/>
                    <a:lstStyle/>
                    <a:p>
                      <a:pPr marL="0" lvl="0" indent="0" algn="just">
                        <a:lnSpc>
                          <a:spcPct val="130000"/>
                        </a:lnSpc>
                        <a:buClr>
                          <a:srgbClr val="231F20"/>
                        </a:buClr>
                        <a:buSzPts val="1200"/>
                        <a:buFont typeface="Symbol" panose="05050102010706020507" pitchFamily="18" charset="2"/>
                        <a:buNone/>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517209829"/>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37484" y="12487"/>
            <a:ext cx="11015948"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BA05A41A-7B35-C9EF-7078-610E7FADA68E}"/>
              </a:ext>
            </a:extLst>
          </p:cNvPr>
          <p:cNvSpPr txBox="1"/>
          <p:nvPr/>
        </p:nvSpPr>
        <p:spPr>
          <a:xfrm>
            <a:off x="2695930" y="1890437"/>
            <a:ext cx="9057502" cy="3525581"/>
          </a:xfrm>
          <a:prstGeom prst="rect">
            <a:avLst/>
          </a:prstGeom>
          <a:noFill/>
        </p:spPr>
        <p:txBody>
          <a:bodyPr wrap="square">
            <a:spAutoFit/>
          </a:bodyPr>
          <a:lstStyle/>
          <a:p>
            <a:pPr marL="342900" lvl="0" indent="-342900" algn="just">
              <a:lnSpc>
                <a:spcPct val="130000"/>
              </a:lnSpc>
              <a:buClr>
                <a:srgbClr val="231F20"/>
              </a:buClr>
              <a:buSzPts val="1200"/>
              <a:buFont typeface="Symbol" panose="05050102010706020507" pitchFamily="18" charset="2"/>
              <a:buChar char="-"/>
              <a:tabLst>
                <a:tab pos="165100" algn="l"/>
              </a:tabLst>
            </a:pPr>
            <a:r>
              <a:rPr lang="vi-VN" sz="2800" dirty="0">
                <a:latin typeface="Times New Roman" panose="02020603050405020304" pitchFamily="18" charset="0"/>
                <a:cs typeface="Times New Roman" panose="02020603050405020304" pitchFamily="18" charset="0"/>
              </a:rPr>
              <a:t>Nguyên nhân khiến Vũ Nương gieo mình xuống sông tự tử:</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Do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Sinh </a:t>
            </a:r>
            <a:r>
              <a:rPr lang="en-US" sz="2800" dirty="0" err="1">
                <a:latin typeface="Times New Roman" panose="02020603050405020304" pitchFamily="18" charset="0"/>
                <a:cs typeface="Times New Roman" panose="02020603050405020304" pitchFamily="18" charset="0"/>
              </a:rPr>
              <a:t>ghen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nào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do đó </a:t>
            </a:r>
            <a:r>
              <a:rPr lang="en-US" sz="2800" dirty="0" err="1">
                <a:latin typeface="Times New Roman" panose="02020603050405020304" pitchFamily="18" charset="0"/>
                <a:cs typeface="Times New Roman" panose="02020603050405020304" pitchFamily="18" charset="0"/>
              </a:rPr>
              <a:t>đành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a:t>
            </a: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Do Vũ </a:t>
            </a:r>
            <a:r>
              <a:rPr lang="en-US" sz="2800" dirty="0" err="1">
                <a:latin typeface="Times New Roman" panose="02020603050405020304" pitchFamily="18" charset="0"/>
                <a:cs typeface="Times New Roman" panose="02020603050405020304" pitchFamily="18" charset="0"/>
              </a:rPr>
              <a:t>Nương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tâm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đi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có.</a:t>
            </a:r>
          </a:p>
        </p:txBody>
      </p:sp>
    </p:spTree>
    <p:extLst>
      <p:ext uri="{BB962C8B-B14F-4D97-AF65-F5344CB8AC3E}">
        <p14:creationId xmlns:p14="http://schemas.microsoft.com/office/powerpoint/2010/main" val="1322844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264407192"/>
              </p:ext>
            </p:extLst>
          </p:nvPr>
        </p:nvGraphicFramePr>
        <p:xfrm>
          <a:off x="418071" y="1077935"/>
          <a:ext cx="11355858" cy="6580777"/>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36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36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Lí</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lẽ</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và</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1589373">
                <a:tc rowSpan="2">
                  <a:txBody>
                    <a:bodyPr/>
                    <a:lstStyle/>
                    <a:p>
                      <a:pPr algn="just">
                        <a:lnSpc>
                          <a:spcPct val="130000"/>
                        </a:lnSpc>
                        <a:spcAft>
                          <a:spcPts val="1000"/>
                        </a:spcAft>
                      </a:pPr>
                      <a:r>
                        <a:rPr lang="en-US" sz="36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3600" b="0" cap="none" spc="0" dirty="0">
                          <a:solidFill>
                            <a:srgbClr val="0070C0"/>
                          </a:solidFill>
                          <a:effectLst/>
                          <a:latin typeface="Times New Roman" panose="02020603050405020304" pitchFamily="18" charset="0"/>
                          <a:cs typeface="Times New Roman" panose="02020603050405020304" pitchFamily="18" charset="0"/>
                        </a:rPr>
                        <a:t> 2: </a:t>
                      </a:r>
                      <a:r>
                        <a:rPr lang="en-US" sz="3600" b="0" cap="none" spc="0" dirty="0" err="1">
                          <a:solidFill>
                            <a:srgbClr val="0070C0"/>
                          </a:solidFill>
                          <a:effectLst/>
                          <a:latin typeface="Times New Roman" panose="02020603050405020304" pitchFamily="18" charset="0"/>
                          <a:cs typeface="Times New Roman" panose="02020603050405020304" pitchFamily="18" charset="0"/>
                        </a:rPr>
                        <a:t>Lí</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3600" b="0" cap="none" spc="0" dirty="0">
                          <a:solidFill>
                            <a:srgbClr val="0070C0"/>
                          </a:solidFill>
                          <a:effectLst/>
                          <a:latin typeface="Times New Roman" panose="02020603050405020304" pitchFamily="18" charset="0"/>
                          <a:cs typeface="Times New Roman" panose="02020603050405020304" pitchFamily="18" charset="0"/>
                        </a:rPr>
                        <a:t> bi </a:t>
                      </a:r>
                      <a:r>
                        <a:rPr lang="en-US" sz="36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3600" b="0" cap="none" spc="0" dirty="0">
                          <a:solidFill>
                            <a:srgbClr val="0070C0"/>
                          </a:solidFill>
                          <a:effectLst/>
                          <a:latin typeface="Times New Roman" panose="02020603050405020304" pitchFamily="18" charset="0"/>
                          <a:cs typeface="Times New Roman" panose="02020603050405020304" pitchFamily="18" charset="0"/>
                        </a:rPr>
                        <a:t> - </a:t>
                      </a:r>
                      <a:r>
                        <a:rPr lang="en-US" sz="36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36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01681085"/>
                  </a:ext>
                </a:extLst>
              </a:tr>
              <a:tr h="770401">
                <a:tc vMerge="1">
                  <a:txBody>
                    <a:bodyPr/>
                    <a:lstStyle/>
                    <a:p>
                      <a:endParaRPr lang="en-US"/>
                    </a:p>
                  </a:txBody>
                  <a:tcPr/>
                </a:tc>
                <a:tc>
                  <a:txBody>
                    <a:bodyPr/>
                    <a:lstStyle/>
                    <a:p>
                      <a:pPr marL="0" lvl="0" indent="0" algn="just">
                        <a:lnSpc>
                          <a:spcPct val="130000"/>
                        </a:lnSpc>
                        <a:buClr>
                          <a:srgbClr val="231F20"/>
                        </a:buClr>
                        <a:buSzPts val="1200"/>
                        <a:buFont typeface="Symbol" panose="05050102010706020507" pitchFamily="18" charset="2"/>
                        <a:buNone/>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517209829"/>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37484" y="12487"/>
            <a:ext cx="11015948"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A635830E-A4E1-145B-4184-F9BA35C06333}"/>
              </a:ext>
            </a:extLst>
          </p:cNvPr>
          <p:cNvSpPr txBox="1"/>
          <p:nvPr/>
        </p:nvSpPr>
        <p:spPr>
          <a:xfrm>
            <a:off x="2578444" y="1766146"/>
            <a:ext cx="9057502" cy="5077800"/>
          </a:xfrm>
          <a:prstGeom prst="rect">
            <a:avLst/>
          </a:prstGeom>
          <a:noFill/>
        </p:spPr>
        <p:txBody>
          <a:bodyPr wrap="square">
            <a:spAutoFit/>
          </a:bodyPr>
          <a:lstStyle/>
          <a:p>
            <a:pPr lvl="0" algn="just">
              <a:lnSpc>
                <a:spcPct val="130000"/>
              </a:lnSpc>
              <a:buClr>
                <a:srgbClr val="231F20"/>
              </a:buClr>
              <a:buSzPts val="1200"/>
              <a:tabLst>
                <a:tab pos="156210"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Cách lí giải của tác giả:</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56210"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Tác giả đã căn cứ trên các tình tiết trong VB để suy luận, lí giải hết sức lô-gíc diễn biến tâm lí của nhân vật Trương Sinh, từ đó cắt nghĩa cách hành xử của chàng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sự suy luận tỉ mỉ về tâm lí của nhân vật, mặc dù đời sống tâm lí của nhân vật trong văn học trung đại thường không được miêu tả trực tiếp. Bởi vậy, những phân tích </a:t>
            </a:r>
            <a:r>
              <a:rPr lang="en-US" sz="2800" dirty="0">
                <a:latin typeface="Times New Roman" panose="02020603050405020304" pitchFamily="18" charset="0"/>
                <a:cs typeface="Times New Roman" panose="02020603050405020304" pitchFamily="18" charset="0"/>
              </a:rPr>
              <a:t>đó</a:t>
            </a:r>
            <a:r>
              <a:rPr lang="vi-VN" sz="2800" dirty="0">
                <a:latin typeface="Times New Roman" panose="02020603050405020304" pitchFamily="18" charset="0"/>
                <a:cs typeface="Times New Roman" panose="02020603050405020304" pitchFamily="18" charset="0"/>
              </a:rPr>
              <a:t> cho thấy người viết bài nghị luận đã thực sự nhập thân, thấu hiểu thế giới nội tâm của nhân vật.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934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075EA5A-D05E-3EEB-259D-F6578A72DB77}"/>
              </a:ext>
            </a:extLst>
          </p:cNvPr>
          <p:cNvSpPr>
            <a:spLocks noGrp="1"/>
          </p:cNvSpPr>
          <p:nvPr>
            <p:ph type="title"/>
          </p:nvPr>
        </p:nvSpPr>
        <p:spPr>
          <a:xfrm>
            <a:off x="589560" y="856180"/>
            <a:ext cx="5194178" cy="1128068"/>
          </a:xfrm>
        </p:spPr>
        <p:txBody>
          <a:bodyPr anchor="ctr">
            <a:normAutofit fontScale="90000"/>
          </a:bodyPr>
          <a:lstStyle/>
          <a:p>
            <a:r>
              <a:rPr lang="en-US" sz="4800" dirty="0">
                <a:solidFill>
                  <a:srgbClr val="FF0000"/>
                </a:solidFill>
                <a:latin typeface="#9Slide03 AmpleSoft Bold" panose="02000000000000000000" pitchFamily="2" charset="0"/>
              </a:rPr>
              <a:t>1. </a:t>
            </a:r>
            <a:r>
              <a:rPr lang="en-US" sz="4800" dirty="0" err="1">
                <a:solidFill>
                  <a:srgbClr val="FF0000"/>
                </a:solidFill>
                <a:latin typeface="#9Slide03 AmpleSoft Bold" panose="02000000000000000000" pitchFamily="2" charset="0"/>
              </a:rPr>
              <a:t>Giới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thiệu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een frame with leaves&#10;&#10;Description automatically generated">
            <a:extLst>
              <a:ext uri="{FF2B5EF4-FFF2-40B4-BE49-F238E27FC236}">
                <a16:creationId xmlns="" xmlns:a16="http://schemas.microsoft.com/office/drawing/2014/main" id="{F42CB816-48D4-686B-0C75-702BB55988A0}"/>
              </a:ext>
            </a:extLst>
          </p:cNvPr>
          <p:cNvPicPr>
            <a:picLocks noChangeAspect="1"/>
          </p:cNvPicPr>
          <p:nvPr/>
        </p:nvPicPr>
        <p:blipFill>
          <a:blip r:embed="rId2" cstate="print">
            <a:extLst>
              <a:ext uri="{28A0092B-C50C-407E-A947-70E740481C1C}">
                <a14:useLocalDpi xmlns:a14="http://schemas.microsoft.com/office/drawing/2010/main" val="0"/>
              </a:ext>
            </a:extLst>
          </a:blip>
          <a:srcRect t="16428" b="14988"/>
          <a:stretch/>
        </p:blipFill>
        <p:spPr>
          <a:xfrm>
            <a:off x="5873189" y="856180"/>
            <a:ext cx="5425410" cy="5259296"/>
          </a:xfrm>
          <a:prstGeom prst="rect">
            <a:avLst/>
          </a:prstGeom>
        </p:spPr>
      </p:pic>
      <p:sp>
        <p:nvSpPr>
          <p:cNvPr id="7" name="TextBox 6">
            <a:extLst>
              <a:ext uri="{FF2B5EF4-FFF2-40B4-BE49-F238E27FC236}">
                <a16:creationId xmlns="" xmlns:a16="http://schemas.microsoft.com/office/drawing/2014/main" id="{111FE91C-6366-11B7-F316-1ED8D97F4173}"/>
              </a:ext>
            </a:extLst>
          </p:cNvPr>
          <p:cNvSpPr txBox="1"/>
          <p:nvPr/>
        </p:nvSpPr>
        <p:spPr>
          <a:xfrm>
            <a:off x="257268" y="2269747"/>
            <a:ext cx="5562764" cy="4085734"/>
          </a:xfrm>
          <a:prstGeom prst="rect">
            <a:avLst/>
          </a:prstGeom>
          <a:noFill/>
        </p:spPr>
        <p:txBody>
          <a:bodyPr wrap="square">
            <a:spAutoFit/>
          </a:bodyPr>
          <a:lstStyle/>
          <a:p>
            <a:pPr algn="just">
              <a:lnSpc>
                <a:spcPct val="130000"/>
              </a:lnSpc>
              <a:spcAft>
                <a:spcPts val="1000"/>
              </a:spcAft>
              <a:tabLst>
                <a:tab pos="1386840" algn="l"/>
              </a:tabLst>
            </a:pPr>
            <a:r>
              <a:rPr lang="en-US" sz="2800" i="1" dirty="0">
                <a:solidFill>
                  <a:srgbClr val="0D0D0D"/>
                </a:solidFill>
                <a:effectLst/>
                <a:latin typeface="Times New Roman" panose="02020603050405020304" pitchFamily="18" charset="0"/>
                <a:ea typeface="Calibri" panose="020F0502020204030204" pitchFamily="34" charset="0"/>
              </a:rPr>
              <a:t>? Em </a:t>
            </a:r>
            <a:r>
              <a:rPr lang="en-US" sz="2800" i="1" dirty="0" err="1">
                <a:solidFill>
                  <a:srgbClr val="0D0D0D"/>
                </a:solidFill>
                <a:effectLst/>
                <a:latin typeface="Times New Roman" panose="02020603050405020304" pitchFamily="18" charset="0"/>
                <a:ea typeface="Calibri" panose="020F0502020204030204" pitchFamily="34" charset="0"/>
              </a:rPr>
              <a:t>hãy</a:t>
            </a:r>
            <a:r>
              <a:rPr lang="en-US" sz="2800" i="1" dirty="0">
                <a:solidFill>
                  <a:srgbClr val="0D0D0D"/>
                </a:solidFill>
                <a:effectLst/>
                <a:latin typeface="Times New Roman" panose="02020603050405020304" pitchFamily="18" charset="0"/>
                <a:ea typeface="Calibri" panose="020F0502020204030204" pitchFamily="34" charset="0"/>
              </a:rPr>
              <a:t> chia </a:t>
            </a:r>
            <a:r>
              <a:rPr lang="en-US" sz="2800" i="1" dirty="0" err="1">
                <a:solidFill>
                  <a:srgbClr val="0D0D0D"/>
                </a:solidFill>
                <a:effectLst/>
                <a:latin typeface="Times New Roman" panose="02020603050405020304" pitchFamily="18" charset="0"/>
                <a:ea typeface="Calibri" panose="020F0502020204030204" pitchFamily="34" charset="0"/>
              </a:rPr>
              <a:t>sẻ</a:t>
            </a:r>
            <a:r>
              <a:rPr lang="en-US" sz="2800" i="1" dirty="0">
                <a:solidFill>
                  <a:srgbClr val="0D0D0D"/>
                </a:solidFill>
                <a:effectLst/>
                <a:latin typeface="Times New Roman" panose="02020603050405020304" pitchFamily="18" charset="0"/>
                <a:ea typeface="Calibri" panose="020F0502020204030204" pitchFamily="34" charset="0"/>
              </a:rPr>
              <a:t> về </a:t>
            </a:r>
            <a:r>
              <a:rPr lang="en-US" sz="2800" i="1" dirty="0" err="1">
                <a:solidFill>
                  <a:srgbClr val="0D0D0D"/>
                </a:solidFill>
                <a:effectLst/>
                <a:latin typeface="Times New Roman" panose="02020603050405020304" pitchFamily="18" charset="0"/>
                <a:ea typeface="Calibri" panose="020F0502020204030204" pitchFamily="34" charset="0"/>
              </a:rPr>
              <a:t>một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vẻ</a:t>
            </a:r>
            <a:r>
              <a:rPr lang="en-US" sz="2800" i="1" dirty="0">
                <a:solidFill>
                  <a:srgbClr val="0D0D0D"/>
                </a:solidFill>
                <a:effectLst/>
                <a:latin typeface="Times New Roman" panose="02020603050405020304" pitchFamily="18" charset="0"/>
                <a:ea typeface="Calibri" panose="020F0502020204030204" pitchFamily="34" charset="0"/>
              </a:rPr>
              <a:t> đẹp </a:t>
            </a:r>
            <a:r>
              <a:rPr lang="en-US" sz="2800" i="1" dirty="0" err="1">
                <a:solidFill>
                  <a:srgbClr val="0D0D0D"/>
                </a:solidFill>
                <a:effectLst/>
                <a:latin typeface="Times New Roman" panose="02020603050405020304" pitchFamily="18" charset="0"/>
                <a:ea typeface="Calibri" panose="020F0502020204030204" pitchFamily="34" charset="0"/>
              </a:rPr>
              <a:t>trong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tác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phẩm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học mà </a:t>
            </a:r>
            <a:r>
              <a:rPr lang="en-US" sz="2800" i="1" dirty="0" err="1">
                <a:solidFill>
                  <a:srgbClr val="0D0D0D"/>
                </a:solidFill>
                <a:effectLst/>
                <a:latin typeface="Times New Roman" panose="02020603050405020304" pitchFamily="18" charset="0"/>
                <a:ea typeface="Calibri" panose="020F0502020204030204" pitchFamily="34" charset="0"/>
              </a:rPr>
              <a:t>em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ấn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tượng</a:t>
            </a:r>
            <a:r>
              <a:rPr lang="en-US" sz="2800"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lnSpc>
                <a:spcPct val="130000"/>
              </a:lnSpc>
              <a:spcAft>
                <a:spcPts val="1000"/>
              </a:spcAft>
              <a:tabLst>
                <a:tab pos="1386840" algn="l"/>
              </a:tabLst>
            </a:pPr>
            <a:r>
              <a:rPr lang="en-US" sz="2800" dirty="0">
                <a:solidFill>
                  <a:srgbClr val="0D0D0D"/>
                </a:solidFill>
                <a:effectLst/>
                <a:latin typeface="Times New Roman" panose="02020603050405020304" pitchFamily="18" charset="0"/>
                <a:ea typeface="Calibri" panose="020F0502020204030204" pitchFamily="34" charset="0"/>
              </a:rPr>
              <a:t>? </a:t>
            </a:r>
            <a:r>
              <a:rPr lang="en-US" sz="2800" i="1" dirty="0">
                <a:solidFill>
                  <a:srgbClr val="0D0D0D"/>
                </a:solidFill>
                <a:effectLst/>
                <a:latin typeface="Times New Roman" panose="02020603050405020304" pitchFamily="18" charset="0"/>
                <a:ea typeface="Calibri" panose="020F0502020204030204" pitchFamily="34" charset="0"/>
              </a:rPr>
              <a:t>Ở các </a:t>
            </a:r>
            <a:r>
              <a:rPr lang="en-US" sz="2800" i="1" dirty="0" err="1">
                <a:solidFill>
                  <a:srgbClr val="0D0D0D"/>
                </a:solidFill>
                <a:effectLst/>
                <a:latin typeface="Times New Roman" panose="02020603050405020304" pitchFamily="18" charset="0"/>
                <a:ea typeface="Calibri" panose="020F0502020204030204" pitchFamily="34" charset="0"/>
              </a:rPr>
              <a:t>lớp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dưới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em</a:t>
            </a:r>
            <a:r>
              <a:rPr lang="en-US" sz="2800" i="1" dirty="0">
                <a:solidFill>
                  <a:srgbClr val="0D0D0D"/>
                </a:solidFill>
                <a:effectLst/>
                <a:latin typeface="Times New Roman" panose="02020603050405020304" pitchFamily="18" charset="0"/>
                <a:ea typeface="Calibri" panose="020F0502020204030204" pitchFamily="34" charset="0"/>
              </a:rPr>
              <a:t> đã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học </a:t>
            </a:r>
            <a:r>
              <a:rPr lang="en-US" sz="2800" i="1" dirty="0" err="1">
                <a:solidFill>
                  <a:srgbClr val="0D0D0D"/>
                </a:solidFill>
                <a:effectLst/>
                <a:latin typeface="Times New Roman" panose="02020603050405020304" pitchFamily="18" charset="0"/>
                <a:ea typeface="Calibri" panose="020F0502020204030204" pitchFamily="34" charset="0"/>
              </a:rPr>
              <a:t>những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bản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nghị</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luận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học nào? </a:t>
            </a:r>
            <a:r>
              <a:rPr lang="en-US" sz="2800" i="1" dirty="0" err="1">
                <a:solidFill>
                  <a:srgbClr val="0D0D0D"/>
                </a:solidFill>
                <a:effectLst/>
                <a:latin typeface="Times New Roman" panose="02020603050405020304" pitchFamily="18" charset="0"/>
                <a:ea typeface="Calibri" panose="020F0502020204030204" pitchFamily="34" charset="0"/>
              </a:rPr>
              <a:t>Hãy</a:t>
            </a:r>
            <a:r>
              <a:rPr lang="en-US" sz="2800" i="1" dirty="0">
                <a:solidFill>
                  <a:srgbClr val="0D0D0D"/>
                </a:solidFill>
                <a:effectLst/>
                <a:latin typeface="Times New Roman" panose="02020603050405020304" pitchFamily="18" charset="0"/>
                <a:ea typeface="Calibri" panose="020F0502020204030204" pitchFamily="34" charset="0"/>
              </a:rPr>
              <a:t> chia </a:t>
            </a:r>
            <a:r>
              <a:rPr lang="en-US" sz="2800" i="1" dirty="0" err="1">
                <a:solidFill>
                  <a:srgbClr val="0D0D0D"/>
                </a:solidFill>
                <a:effectLst/>
                <a:latin typeface="Times New Roman" panose="02020603050405020304" pitchFamily="18" charset="0"/>
                <a:ea typeface="Calibri" panose="020F0502020204030204" pitchFamily="34" charset="0"/>
              </a:rPr>
              <a:t>sẻ</a:t>
            </a:r>
            <a:r>
              <a:rPr lang="en-US" sz="2800" i="1" dirty="0">
                <a:solidFill>
                  <a:srgbClr val="0D0D0D"/>
                </a:solidFill>
                <a:effectLst/>
                <a:latin typeface="Times New Roman" panose="02020603050405020304" pitchFamily="18" charset="0"/>
                <a:ea typeface="Calibri" panose="020F0502020204030204" pitchFamily="34" charset="0"/>
              </a:rPr>
              <a:t> về </a:t>
            </a:r>
            <a:r>
              <a:rPr lang="en-US" sz="2800" i="1" dirty="0" err="1">
                <a:solidFill>
                  <a:srgbClr val="0D0D0D"/>
                </a:solidFill>
                <a:effectLst/>
                <a:latin typeface="Times New Roman" panose="02020603050405020304" pitchFamily="18" charset="0"/>
                <a:ea typeface="Calibri" panose="020F0502020204030204" pitchFamily="34" charset="0"/>
              </a:rPr>
              <a:t>điều</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em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thu</a:t>
            </a:r>
            <a:r>
              <a:rPr lang="en-US" sz="2800" i="1" dirty="0">
                <a:solidFill>
                  <a:srgbClr val="0D0D0D"/>
                </a:solidFill>
                <a:effectLst/>
                <a:latin typeface="Times New Roman" panose="02020603050405020304" pitchFamily="18" charset="0"/>
                <a:ea typeface="Calibri" panose="020F0502020204030204" pitchFamily="34" charset="0"/>
              </a:rPr>
              <a:t> nhận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từ</a:t>
            </a:r>
            <a:r>
              <a:rPr lang="en-US" sz="2800" i="1" dirty="0">
                <a:solidFill>
                  <a:srgbClr val="0D0D0D"/>
                </a:solidFill>
                <a:effectLst/>
                <a:latin typeface="Times New Roman" panose="02020603050405020304" pitchFamily="18" charset="0"/>
                <a:ea typeface="Calibri" panose="020F0502020204030204" pitchFamily="34" charset="0"/>
              </a:rPr>
              <a:t> việc </a:t>
            </a:r>
            <a:r>
              <a:rPr lang="en-US" sz="2800" i="1" dirty="0" err="1">
                <a:solidFill>
                  <a:srgbClr val="0D0D0D"/>
                </a:solidFill>
                <a:effectLst/>
                <a:latin typeface="Times New Roman" panose="02020603050405020304" pitchFamily="18" charset="0"/>
                <a:ea typeface="Calibri" panose="020F0502020204030204" pitchFamily="34" charset="0"/>
              </a:rPr>
              <a:t>đọc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một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trong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những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bản</a:t>
            </a:r>
            <a:r>
              <a:rPr lang="en-US" sz="2800" i="1" dirty="0">
                <a:solidFill>
                  <a:srgbClr val="0D0D0D"/>
                </a:solidFill>
                <a:effectLst/>
                <a:latin typeface="Times New Roman" panose="02020603050405020304" pitchFamily="18" charset="0"/>
                <a:ea typeface="Calibri" panose="020F0502020204030204" pitchFamily="34" charset="0"/>
              </a:rPr>
              <a:t> đó.</a:t>
            </a:r>
            <a:endParaRPr lang="en-US" sz="2800" dirty="0">
              <a:effectLst/>
              <a:latin typeface="Times New Roman" panose="02020603050405020304" pitchFamily="18" charset="0"/>
              <a:ea typeface="Calibri" panose="020F0502020204030204" pitchFamily="34" charset="0"/>
            </a:endParaRPr>
          </a:p>
        </p:txBody>
      </p:sp>
      <p:pic>
        <p:nvPicPr>
          <p:cNvPr id="10" name="Graphic 9" descr="Alarm Ringing outline">
            <a:extLst>
              <a:ext uri="{FF2B5EF4-FFF2-40B4-BE49-F238E27FC236}">
                <a16:creationId xmlns="" xmlns:a16="http://schemas.microsoft.com/office/drawing/2014/main" id="{956B9C8B-FCC1-0B3C-A1A4-83D05C8B578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734342" y="1756944"/>
            <a:ext cx="3703104" cy="3703104"/>
          </a:xfrm>
          <a:prstGeom prst="rect">
            <a:avLst/>
          </a:prstGeom>
        </p:spPr>
      </p:pic>
    </p:spTree>
    <p:extLst>
      <p:ext uri="{BB962C8B-B14F-4D97-AF65-F5344CB8AC3E}">
        <p14:creationId xmlns:p14="http://schemas.microsoft.com/office/powerpoint/2010/main" val="2229378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142015693"/>
              </p:ext>
            </p:extLst>
          </p:nvPr>
        </p:nvGraphicFramePr>
        <p:xfrm>
          <a:off x="529282" y="1344374"/>
          <a:ext cx="11355858" cy="5447418"/>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660197">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Luận</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điểm</a:t>
                      </a:r>
                      <a:r>
                        <a:rPr lang="en-US" sz="3600" b="1" cap="none" spc="0" dirty="0">
                          <a:solidFill>
                            <a:srgbClr val="0070C0"/>
                          </a:solidFill>
                          <a:effectLst/>
                          <a:latin typeface="Times New Roman" panose="02020603050405020304" pitchFamily="18" charset="0"/>
                          <a:cs typeface="Times New Roman" panose="02020603050405020304" pitchFamily="18" charset="0"/>
                        </a:rPr>
                        <a:t> </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Lí</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lẽ</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và</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3474602">
                <a:tc rowSpan="2">
                  <a:txBody>
                    <a:bodyPr/>
                    <a:lstStyle/>
                    <a:p>
                      <a:pPr algn="just">
                        <a:lnSpc>
                          <a:spcPct val="130000"/>
                        </a:lnSpc>
                        <a:spcAft>
                          <a:spcPts val="1000"/>
                        </a:spcAft>
                      </a:pPr>
                      <a:r>
                        <a:rPr lang="en-US" sz="36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3600" b="0" cap="none" spc="0" dirty="0">
                          <a:solidFill>
                            <a:srgbClr val="0070C0"/>
                          </a:solidFill>
                          <a:effectLst/>
                          <a:latin typeface="Times New Roman" panose="02020603050405020304" pitchFamily="18" charset="0"/>
                          <a:cs typeface="Times New Roman" panose="02020603050405020304" pitchFamily="18" charset="0"/>
                        </a:rPr>
                        <a:t> 2: </a:t>
                      </a:r>
                      <a:r>
                        <a:rPr lang="en-US" sz="3600" b="0" cap="none" spc="0" dirty="0" err="1">
                          <a:solidFill>
                            <a:srgbClr val="0070C0"/>
                          </a:solidFill>
                          <a:effectLst/>
                          <a:latin typeface="Times New Roman" panose="02020603050405020304" pitchFamily="18" charset="0"/>
                          <a:cs typeface="Times New Roman" panose="02020603050405020304" pitchFamily="18" charset="0"/>
                        </a:rPr>
                        <a:t>Lí</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3600" b="0" cap="none" spc="0" dirty="0">
                          <a:solidFill>
                            <a:srgbClr val="0070C0"/>
                          </a:solidFill>
                          <a:effectLst/>
                          <a:latin typeface="Times New Roman" panose="02020603050405020304" pitchFamily="18" charset="0"/>
                          <a:cs typeface="Times New Roman" panose="02020603050405020304" pitchFamily="18" charset="0"/>
                        </a:rPr>
                        <a:t> bi </a:t>
                      </a:r>
                      <a:r>
                        <a:rPr lang="en-US" sz="36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3600" b="0" cap="none" spc="0" dirty="0">
                          <a:solidFill>
                            <a:srgbClr val="0070C0"/>
                          </a:solidFill>
                          <a:effectLst/>
                          <a:latin typeface="Times New Roman" panose="02020603050405020304" pitchFamily="18" charset="0"/>
                          <a:cs typeface="Times New Roman" panose="02020603050405020304" pitchFamily="18" charset="0"/>
                        </a:rPr>
                        <a:t> - </a:t>
                      </a:r>
                      <a:r>
                        <a:rPr lang="en-US" sz="36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36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01681085"/>
                  </a:ext>
                </a:extLst>
              </a:tr>
              <a:tr h="666250">
                <a:tc vMerge="1">
                  <a:txBody>
                    <a:bodyPr/>
                    <a:lstStyle/>
                    <a:p>
                      <a:endParaRPr lang="en-US"/>
                    </a:p>
                  </a:txBody>
                  <a:tcPr/>
                </a:tc>
                <a:tc>
                  <a:txBody>
                    <a:bodyPr/>
                    <a:lstStyle/>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517209829"/>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37484" y="12487"/>
            <a:ext cx="11015948" cy="1077218"/>
          </a:xfrm>
          <a:prstGeom prst="rect">
            <a:avLst/>
          </a:prstGeom>
          <a:noFill/>
        </p:spPr>
        <p:txBody>
          <a:bodyPr wrap="square">
            <a:spAutoFit/>
          </a:bodyPr>
          <a:lstStyle/>
          <a:p>
            <a:pPr algn="ctr">
              <a:spcAft>
                <a:spcPts val="1000"/>
              </a:spcAft>
              <a:tabLst>
                <a:tab pos="1386840" algn="l"/>
              </a:tabLst>
            </a:pPr>
            <a:r>
              <a:rPr lang="en-US" sz="3200" b="1" dirty="0">
                <a:solidFill>
                  <a:srgbClr val="FF0000"/>
                </a:solidFill>
                <a:effectLst/>
                <a:latin typeface="Times New Roman" panose="02020603050405020304" pitchFamily="18" charset="0"/>
                <a:ea typeface="MS Mincho" panose="02020609040205080304" pitchFamily="49" charset="-128"/>
              </a:rPr>
              <a:t> Quan </a:t>
            </a:r>
            <a:r>
              <a:rPr lang="en-US" sz="3200" b="1" dirty="0" err="1">
                <a:solidFill>
                  <a:srgbClr val="FF0000"/>
                </a:solidFill>
                <a:effectLst/>
                <a:latin typeface="Times New Roman" panose="02020603050405020304" pitchFamily="18" charset="0"/>
                <a:ea typeface="MS Mincho" panose="02020609040205080304" pitchFamily="49" charset="-128"/>
              </a:rPr>
              <a:t>điểm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đánh</a:t>
            </a:r>
            <a:r>
              <a:rPr lang="en-US" sz="3200" b="1" dirty="0">
                <a:solidFill>
                  <a:srgbClr val="FF0000"/>
                </a:solidFill>
                <a:effectLst/>
                <a:latin typeface="Times New Roman" panose="02020603050405020304" pitchFamily="18" charset="0"/>
                <a:ea typeface="MS Mincho" panose="02020609040205080304" pitchFamily="49" charset="-128"/>
              </a:rPr>
              <a:t> giá, </a:t>
            </a:r>
            <a:r>
              <a:rPr lang="en-US" sz="3200" b="1" dirty="0" err="1">
                <a:solidFill>
                  <a:srgbClr val="FF0000"/>
                </a:solidFill>
                <a:effectLst/>
                <a:latin typeface="Times New Roman" panose="02020603050405020304" pitchFamily="18" charset="0"/>
                <a:ea typeface="MS Mincho" panose="02020609040205080304" pitchFamily="49" charset="-128"/>
              </a:rPr>
              <a:t>cách</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lí</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giải</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của</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tác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giả</a:t>
            </a:r>
            <a:r>
              <a:rPr lang="en-US" sz="3200" b="1" dirty="0">
                <a:solidFill>
                  <a:srgbClr val="FF0000"/>
                </a:solidFill>
                <a:effectLst/>
                <a:latin typeface="Times New Roman" panose="02020603050405020304" pitchFamily="18" charset="0"/>
                <a:ea typeface="MS Mincho" panose="02020609040205080304" pitchFamily="49" charset="-128"/>
              </a:rPr>
              <a:t> về </a:t>
            </a:r>
            <a:r>
              <a:rPr lang="en-US" sz="3200" b="1" dirty="0" err="1">
                <a:solidFill>
                  <a:srgbClr val="FF0000"/>
                </a:solidFill>
                <a:effectLst/>
                <a:latin typeface="Times New Roman" panose="02020603050405020304" pitchFamily="18" charset="0"/>
                <a:ea typeface="MS Mincho" panose="02020609040205080304" pitchFamily="49" charset="-128"/>
              </a:rPr>
              <a:t>nội</a:t>
            </a:r>
            <a:r>
              <a:rPr lang="en-US" sz="3200" b="1" dirty="0">
                <a:solidFill>
                  <a:srgbClr val="FF0000"/>
                </a:solidFill>
                <a:effectLst/>
                <a:latin typeface="Times New Roman" panose="02020603050405020304" pitchFamily="18" charset="0"/>
                <a:ea typeface="MS Mincho" panose="02020609040205080304" pitchFamily="49" charset="-128"/>
              </a:rPr>
              <a:t> dung </a:t>
            </a:r>
            <a:r>
              <a:rPr lang="en-US" sz="3200" b="1" dirty="0" err="1">
                <a:solidFill>
                  <a:srgbClr val="FF0000"/>
                </a:solidFill>
                <a:effectLst/>
                <a:latin typeface="Times New Roman" panose="02020603050405020304" pitchFamily="18" charset="0"/>
                <a:ea typeface="MS Mincho" panose="02020609040205080304" pitchFamily="49" charset="-128"/>
              </a:rPr>
              <a:t>và</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nghệ</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thuật</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tác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phẩm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Người</a:t>
            </a:r>
            <a:r>
              <a:rPr lang="en-US" sz="3200" b="1" i="1" dirty="0">
                <a:solidFill>
                  <a:srgbClr val="FF0000"/>
                </a:solidFill>
                <a:effectLst/>
                <a:latin typeface="Times New Roman" panose="02020603050405020304" pitchFamily="18" charset="0"/>
                <a:ea typeface="MS Mincho" panose="02020609040205080304" pitchFamily="49" charset="-128"/>
              </a:rPr>
              <a:t> con </a:t>
            </a:r>
            <a:r>
              <a:rPr lang="en-US" sz="3200" b="1" i="1" dirty="0" err="1">
                <a:solidFill>
                  <a:srgbClr val="FF0000"/>
                </a:solidFill>
                <a:effectLst/>
                <a:latin typeface="Times New Roman" panose="02020603050405020304" pitchFamily="18" charset="0"/>
                <a:ea typeface="MS Mincho" panose="02020609040205080304" pitchFamily="49" charset="-128"/>
              </a:rPr>
              <a:t>gái</a:t>
            </a:r>
            <a:r>
              <a:rPr lang="en-US" sz="3200" b="1" i="1" dirty="0">
                <a:solidFill>
                  <a:srgbClr val="FF0000"/>
                </a:solidFill>
                <a:effectLst/>
                <a:latin typeface="Times New Roman" panose="02020603050405020304" pitchFamily="18" charset="0"/>
                <a:ea typeface="MS Mincho" panose="02020609040205080304" pitchFamily="49" charset="-128"/>
              </a:rPr>
              <a:t> Nam </a:t>
            </a:r>
            <a:r>
              <a:rPr lang="en-US" sz="3200" b="1" i="1" dirty="0" err="1">
                <a:solidFill>
                  <a:srgbClr val="FF0000"/>
                </a:solidFill>
                <a:effectLst/>
                <a:latin typeface="Times New Roman" panose="02020603050405020304" pitchFamily="18" charset="0"/>
                <a:ea typeface="MS Mincho" panose="02020609040205080304" pitchFamily="49" charset="-128"/>
              </a:rPr>
              <a:t>Xương</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dirty="0">
                <a:solidFill>
                  <a:srgbClr val="FF0000"/>
                </a:solidFill>
                <a:effectLst/>
                <a:latin typeface="Times New Roman" panose="02020603050405020304" pitchFamily="18" charset="0"/>
                <a:ea typeface="MS Mincho" panose="02020609040205080304" pitchFamily="49" charset="-128"/>
              </a:rPr>
              <a:t>(</a:t>
            </a:r>
            <a:r>
              <a:rPr lang="en-US" sz="3200" b="1" dirty="0" err="1">
                <a:solidFill>
                  <a:srgbClr val="FF0000"/>
                </a:solidFill>
                <a:effectLst/>
                <a:latin typeface="Times New Roman" panose="02020603050405020304" pitchFamily="18" charset="0"/>
                <a:ea typeface="MS Mincho" panose="02020609040205080304" pitchFamily="49" charset="-128"/>
              </a:rPr>
              <a:t>Nguyễn</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Dữ</a:t>
            </a:r>
            <a:r>
              <a:rPr lang="en-US" sz="3200" b="1" dirty="0">
                <a:solidFill>
                  <a:srgbClr val="FF000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73828CA9-350C-099C-0188-F6ED866C4A9C}"/>
              </a:ext>
            </a:extLst>
          </p:cNvPr>
          <p:cNvSpPr txBox="1"/>
          <p:nvPr/>
        </p:nvSpPr>
        <p:spPr>
          <a:xfrm>
            <a:off x="2827638" y="2583462"/>
            <a:ext cx="9057502" cy="2837187"/>
          </a:xfrm>
          <a:prstGeom prst="rect">
            <a:avLst/>
          </a:prstGeom>
          <a:noFill/>
        </p:spPr>
        <p:txBody>
          <a:bodyPr wrap="square">
            <a:spAutoFit/>
          </a:bodyPr>
          <a:lstStyle/>
          <a:p>
            <a:pPr lvl="0" algn="just">
              <a:lnSpc>
                <a:spcPct val="130000"/>
              </a:lnSpc>
              <a:buClr>
                <a:srgbClr val="231F20"/>
              </a:buClr>
              <a:buSzPts val="1200"/>
              <a:tabLst>
                <a:tab pos="156210" algn="l"/>
              </a:tabLst>
            </a:pPr>
            <a:r>
              <a:rPr lang="vi-VN" sz="2800" dirty="0">
                <a:latin typeface="Times New Roman" panose="02020603050405020304" pitchFamily="18" charset="0"/>
                <a:cs typeface="Times New Roman" panose="02020603050405020304" pitchFamily="18" charset="0"/>
              </a:rPr>
              <a:t>Cách lí giải của tác giả:</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56210" algn="l"/>
              </a:tabLst>
            </a:pPr>
            <a:r>
              <a:rPr lang="vi-VN" sz="2800" dirty="0">
                <a:latin typeface="Times New Roman" panose="02020603050405020304" pitchFamily="18" charset="0"/>
                <a:cs typeface="Times New Roman" panose="02020603050405020304" pitchFamily="18" charset="0"/>
              </a:rPr>
              <a:t>+ Tác giả cũng nhìn nhận nguyên nhân gây nên kết cục bi kịch của Vũ Nương từ hai phía: cả phía người chồng và người vợ, khách quan và chủ quan, do đó cách lí giải toàn diện chứ không phiến diện, một chiều.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811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2540918845"/>
              </p:ext>
            </p:extLst>
          </p:nvPr>
        </p:nvGraphicFramePr>
        <p:xfrm>
          <a:off x="418070" y="1077935"/>
          <a:ext cx="11592697" cy="5706230"/>
        </p:xfrm>
        <a:graphic>
          <a:graphicData uri="http://schemas.openxmlformats.org/drawingml/2006/table">
            <a:tbl>
              <a:tblPr firstRow="1" firstCol="1" bandRow="1">
                <a:noFill/>
                <a:tableStyleId>{5C22544A-7EE6-4342-B048-85BDC9FD1C3A}</a:tableStyleId>
              </a:tblPr>
              <a:tblGrid>
                <a:gridCol w="1919501">
                  <a:extLst>
                    <a:ext uri="{9D8B030D-6E8A-4147-A177-3AD203B41FA5}">
                      <a16:colId xmlns="" xmlns:a16="http://schemas.microsoft.com/office/drawing/2014/main" val="4015261568"/>
                    </a:ext>
                  </a:extLst>
                </a:gridCol>
                <a:gridCol w="9673196">
                  <a:extLst>
                    <a:ext uri="{9D8B030D-6E8A-4147-A177-3AD203B41FA5}">
                      <a16:colId xmlns=""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138750">
                <a:tc rowSpan="2">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2: </a:t>
                      </a:r>
                      <a:r>
                        <a:rPr lang="en-US" sz="2800" b="0" cap="none" spc="0" dirty="0" err="1">
                          <a:solidFill>
                            <a:srgbClr val="0070C0"/>
                          </a:solidFill>
                          <a:effectLst/>
                          <a:latin typeface="Times New Roman" panose="02020603050405020304" pitchFamily="18" charset="0"/>
                          <a:cs typeface="Times New Roman" panose="02020603050405020304" pitchFamily="18" charset="0"/>
                        </a:rPr>
                        <a:t>Lí</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2800" b="0" cap="none" spc="0" dirty="0">
                          <a:solidFill>
                            <a:schemeClr val="tx1"/>
                          </a:solidFill>
                          <a:effectLst/>
                          <a:latin typeface="Times New Roman" panose="02020603050405020304" pitchFamily="18" charset="0"/>
                          <a:cs typeface="Times New Roman" panose="02020603050405020304" pitchFamily="18" charset="0"/>
                        </a:rPr>
                        <a:t> </a:t>
                      </a: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nSpc>
                          <a:spcPct val="130000"/>
                        </a:lnSpc>
                        <a:buClr>
                          <a:srgbClr val="231F20"/>
                        </a:buClr>
                        <a:buSzPts val="1200"/>
                        <a:buFont typeface="Symbol" panose="05050102010706020507" pitchFamily="18" charset="2"/>
                        <a:buNone/>
                        <a:tabLst>
                          <a:tab pos="15621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01681085"/>
                  </a:ext>
                </a:extLst>
              </a:tr>
              <a:tr h="770401">
                <a:tc vMerge="1">
                  <a:txBody>
                    <a:bodyPr/>
                    <a:lstStyle/>
                    <a:p>
                      <a:endParaRPr lang="en-US"/>
                    </a:p>
                  </a:txBody>
                  <a:tcPr/>
                </a:tc>
                <a:tc>
                  <a:txBody>
                    <a:bodyPr/>
                    <a:lstStyle/>
                    <a:p>
                      <a:pPr marL="0" lvl="0" indent="0" algn="just">
                        <a:lnSpc>
                          <a:spcPct val="130000"/>
                        </a:lnSpc>
                        <a:buClr>
                          <a:srgbClr val="231F20"/>
                        </a:buClr>
                        <a:buSzPts val="1200"/>
                        <a:buFont typeface="Symbol" panose="05050102010706020507" pitchFamily="18" charset="2"/>
                        <a:buNone/>
                        <a:tabLst>
                          <a:tab pos="165100" algn="l"/>
                        </a:tabLst>
                      </a:pPr>
                      <a:r>
                        <a:rPr lang="en-US" sz="2800" u="none" strike="noStrike" cap="none" spc="0" dirty="0">
                          <a:solidFill>
                            <a:schemeClr val="tx1"/>
                          </a:solidFill>
                          <a:effectLst/>
                          <a:latin typeface="Times New Roman" panose="02020603050405020304" pitchFamily="18" charset="0"/>
                          <a:cs typeface="Times New Roman" panose="02020603050405020304" pitchFamily="18" charset="0"/>
                        </a:rPr>
                        <a:t> </a:t>
                      </a: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517209829"/>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37484" y="12487"/>
            <a:ext cx="11015948"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B2E5C9B5-2C3F-B3E6-BD08-5F6E9A4859B1}"/>
              </a:ext>
            </a:extLst>
          </p:cNvPr>
          <p:cNvSpPr txBox="1"/>
          <p:nvPr/>
        </p:nvSpPr>
        <p:spPr>
          <a:xfrm>
            <a:off x="2419255" y="2009231"/>
            <a:ext cx="9455587" cy="4645887"/>
          </a:xfrm>
          <a:prstGeom prst="rect">
            <a:avLst/>
          </a:prstGeom>
          <a:noFill/>
        </p:spPr>
        <p:txBody>
          <a:bodyPr wrap="square">
            <a:spAutoFit/>
          </a:bodyPr>
          <a:lstStyle/>
          <a:p>
            <a:pPr lvl="0" algn="just">
              <a:lnSpc>
                <a:spcPct val="130000"/>
              </a:lnSpc>
              <a:buClr>
                <a:srgbClr val="231F20"/>
              </a:buClr>
              <a:buSzPts val="1200"/>
              <a:tabLst>
                <a:tab pos="165100"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Nghệ thuật lập luận trong phần (3):</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đến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Trung Hoa,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a:t>
            </a: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“Lấy hình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thấy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cứ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nào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cũng như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Trung Hoa,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25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714688541"/>
              </p:ext>
            </p:extLst>
          </p:nvPr>
        </p:nvGraphicFramePr>
        <p:xfrm>
          <a:off x="418071" y="1077935"/>
          <a:ext cx="11355858" cy="5684392"/>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1364539">
                <a:tc>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r>
                        <a:rPr lang="en-US" sz="2800" b="0" cap="none" spc="0" dirty="0" err="1">
                          <a:solidFill>
                            <a:srgbClr val="0070C0"/>
                          </a:solidFill>
                          <a:effectLst/>
                          <a:latin typeface="Times New Roman" panose="02020603050405020304" pitchFamily="18" charset="0"/>
                          <a:cs typeface="Times New Roman" panose="02020603050405020304" pitchFamily="18" charset="0"/>
                        </a:rPr>
                        <a:t>Hoá</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(4)</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0954627"/>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99268" y="61914"/>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1B760C8B-00F5-64D9-74A6-5C0F45487C38}"/>
              </a:ext>
            </a:extLst>
          </p:cNvPr>
          <p:cNvSpPr txBox="1"/>
          <p:nvPr/>
        </p:nvSpPr>
        <p:spPr>
          <a:xfrm>
            <a:off x="2721143" y="1638435"/>
            <a:ext cx="8845378" cy="4645887"/>
          </a:xfrm>
          <a:prstGeom prst="rect">
            <a:avLst/>
          </a:prstGeom>
          <a:noFill/>
        </p:spPr>
        <p:txBody>
          <a:bodyPr wrap="square">
            <a:spAutoFit/>
          </a:bodyPr>
          <a:lstStyle/>
          <a:p>
            <a:pPr marL="114300" indent="179705" algn="just">
              <a:lnSpc>
                <a:spcPct val="130000"/>
              </a:lnSpc>
              <a:tabLst>
                <a:tab pos="207645" algn="l"/>
              </a:tabLst>
            </a:pP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hững đặc sắc nghệ thuật của tác phẩm “Người con gái Nam Xương”</a:t>
            </a:r>
            <a:r>
              <a:rPr lang="en-US" sz="2800" dirty="0">
                <a:latin typeface="Times New Roman" panose="02020603050405020304" pitchFamily="18" charset="0"/>
                <a:cs typeface="Times New Roman" panose="02020603050405020304" pitchFamily="18" charset="0"/>
              </a:rPr>
              <a:t>: </a:t>
            </a:r>
          </a:p>
          <a:p>
            <a:pPr marL="114300" indent="179705" algn="just">
              <a:lnSpc>
                <a:spcPct val="130000"/>
              </a:lnSpc>
              <a:tabLst>
                <a:tab pos="165100" algn="l"/>
              </a:tabLst>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Nhận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viết về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Cái tài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đã dung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ảnh”:</a:t>
            </a:r>
          </a:p>
          <a:p>
            <a:pPr marL="114300" indent="179705" algn="just">
              <a:lnSpc>
                <a:spcPct val="130000"/>
              </a:lnSpc>
              <a:tabLst>
                <a:tab pos="165100" algn="l"/>
              </a:tabLst>
            </a:pP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Sự dung hoà giữa yếu tố hiện thực và yếu tố kì ảo, giữa đời thực và ước mơ</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582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2242492438"/>
              </p:ext>
            </p:extLst>
          </p:nvPr>
        </p:nvGraphicFramePr>
        <p:xfrm>
          <a:off x="418071" y="1077935"/>
          <a:ext cx="11355858" cy="5651880"/>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1364539">
                <a:tc>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r>
                        <a:rPr lang="en-US" sz="2800" b="0" cap="none" spc="0" dirty="0" err="1">
                          <a:solidFill>
                            <a:srgbClr val="0070C0"/>
                          </a:solidFill>
                          <a:effectLst/>
                          <a:latin typeface="Times New Roman" panose="02020603050405020304" pitchFamily="18" charset="0"/>
                          <a:cs typeface="Times New Roman" panose="02020603050405020304" pitchFamily="18" charset="0"/>
                        </a:rPr>
                        <a:t>Hoá</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(4)</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0954627"/>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99268" y="61914"/>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618C6B27-281C-F1D6-707A-01531F34643D}"/>
              </a:ext>
            </a:extLst>
          </p:cNvPr>
          <p:cNvSpPr txBox="1"/>
          <p:nvPr/>
        </p:nvSpPr>
        <p:spPr>
          <a:xfrm>
            <a:off x="2627090" y="1678920"/>
            <a:ext cx="8963547" cy="4645887"/>
          </a:xfrm>
          <a:prstGeom prst="rect">
            <a:avLst/>
          </a:prstGeom>
          <a:noFill/>
        </p:spPr>
        <p:txBody>
          <a:bodyPr wrap="square">
            <a:spAutoFit/>
          </a:bodyPr>
          <a:lstStyle/>
          <a:p>
            <a:pPr marL="114300" indent="179705" algn="just">
              <a:lnSpc>
                <a:spcPct val="130000"/>
              </a:lnSpc>
              <a:tabLst>
                <a:tab pos="207645"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Yếu tố kì ảo giúp Vũ Nương được minh oan, hội ngộ với Trương Sinh dù chỉ trong chốc lát, nhưng yếu tố hiện thực lại khiến cho sự đoàn tụ chỉ diễn ra trong khoảnh khắc, còn chia li mới là vĩnh viễn.</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65100" algn="l"/>
              </a:tabLst>
            </a:pP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Từ đây, tác giả bài nghị luận nâng cao vấn đề: bi kịch của Vũ Nương không chỉ là bi kịch của cá nhân nàng, mà còn là bi kịch của con người, bi kịch của gia đình: “đứa trẻ mồ côi, người chồng cô đơn, người vợ bị chết”. </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764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612020739"/>
              </p:ext>
            </p:extLst>
          </p:nvPr>
        </p:nvGraphicFramePr>
        <p:xfrm>
          <a:off x="418071" y="1077935"/>
          <a:ext cx="11355858" cy="4622672"/>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 xmlns:a16="http://schemas.microsoft.com/office/drawing/2014/main" val="4015261568"/>
                    </a:ext>
                  </a:extLst>
                </a:gridCol>
                <a:gridCol w="9092513">
                  <a:extLst>
                    <a:ext uri="{9D8B030D-6E8A-4147-A177-3AD203B41FA5}">
                      <a16:colId xmlns=""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2981189"/>
                  </a:ext>
                </a:extLst>
              </a:tr>
              <a:tr h="1364539">
                <a:tc>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r>
                        <a:rPr lang="en-US" sz="2800" b="0" cap="none" spc="0" dirty="0" err="1">
                          <a:solidFill>
                            <a:srgbClr val="0070C0"/>
                          </a:solidFill>
                          <a:effectLst/>
                          <a:latin typeface="Times New Roman" panose="02020603050405020304" pitchFamily="18" charset="0"/>
                          <a:cs typeface="Times New Roman" panose="02020603050405020304" pitchFamily="18" charset="0"/>
                        </a:rPr>
                        <a:t>Hoá</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(4)</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0954627"/>
                  </a:ext>
                </a:extLst>
              </a:tr>
            </a:tbl>
          </a:graphicData>
        </a:graphic>
      </p:graphicFrame>
      <p:sp>
        <p:nvSpPr>
          <p:cNvPr id="6" name="TextBox 5">
            <a:extLst>
              <a:ext uri="{FF2B5EF4-FFF2-40B4-BE49-F238E27FC236}">
                <a16:creationId xmlns="" xmlns:a16="http://schemas.microsoft.com/office/drawing/2014/main" id="{39FEAC40-8A82-BF23-0992-B3B640C98183}"/>
              </a:ext>
            </a:extLst>
          </p:cNvPr>
          <p:cNvSpPr txBox="1"/>
          <p:nvPr/>
        </p:nvSpPr>
        <p:spPr>
          <a:xfrm>
            <a:off x="799268" y="61914"/>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E7D4A28C-8CC7-41F8-84E1-D26CA4A6905C}"/>
              </a:ext>
            </a:extLst>
          </p:cNvPr>
          <p:cNvSpPr txBox="1"/>
          <p:nvPr/>
        </p:nvSpPr>
        <p:spPr>
          <a:xfrm>
            <a:off x="2810382" y="1899202"/>
            <a:ext cx="8963547" cy="3397340"/>
          </a:xfrm>
          <a:prstGeom prst="rect">
            <a:avLst/>
          </a:prstGeom>
          <a:noFill/>
        </p:spPr>
        <p:txBody>
          <a:bodyPr wrap="square">
            <a:spAutoFit/>
          </a:bodyPr>
          <a:lstStyle/>
          <a:p>
            <a:pPr marL="114300" indent="179705" algn="just">
              <a:lnSpc>
                <a:spcPct val="130000"/>
              </a:lnSpc>
              <a:tabLst>
                <a:tab pos="207645" algn="l"/>
              </a:tabLst>
            </a:pPr>
            <a:r>
              <a:rPr lang="vi-VN" sz="2800" dirty="0">
                <a:latin typeface="Times New Roman" panose="02020603050405020304" pitchFamily="18" charset="0"/>
                <a:cs typeface="Times New Roman" panose="02020603050405020304" pitchFamily="18" charset="0"/>
              </a:rPr>
              <a:t>Cũng từ đây, người đọc hiểu hơn về nhan đề bài nghị luận: Người con gái Nam Xương là bi kịch của con người nói chung chứ không giới hạn ở một số phận cụ thể.</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65100" algn="l"/>
              </a:tabLst>
            </a:pPr>
            <a:r>
              <a:rPr lang="vi-VN" sz="2800" dirty="0">
                <a:solidFill>
                  <a:srgbClr val="FF0000"/>
                </a:solidFill>
                <a:latin typeface="Times New Roman" panose="02020603050405020304" pitchFamily="18" charset="0"/>
                <a:cs typeface="Times New Roman" panose="02020603050405020304" pitchFamily="18" charset="0"/>
              </a:rPr>
              <a:t>Những phân tích của tác giả bài viết đã cho thấy ý nghĩa phổ quát của tác phẩm.</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745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 xmlns:a16="http://schemas.microsoft.com/office/drawing/2014/main" id="{32842B13-F03E-21C7-6E24-BADD2D38E375}"/>
              </a:ext>
            </a:extLst>
          </p:cNvPr>
          <p:cNvSpPr txBox="1"/>
          <p:nvPr/>
        </p:nvSpPr>
        <p:spPr>
          <a:xfrm>
            <a:off x="484985" y="141159"/>
            <a:ext cx="7967037" cy="5637954"/>
          </a:xfrm>
          <a:prstGeom prst="rect">
            <a:avLst/>
          </a:prstGeom>
          <a:noFill/>
        </p:spPr>
        <p:txBody>
          <a:bodyPr wrap="square">
            <a:spAutoFit/>
          </a:bodyPr>
          <a:lstStyle/>
          <a:p>
            <a:pPr marL="514350" marR="0" lvl="0" indent="-514350" algn="just" defTabSz="914400" rtl="0" eaLnBrk="1" fontAlgn="auto" latinLnBrk="0" hangingPunct="1">
              <a:lnSpc>
                <a:spcPct val="130000"/>
              </a:lnSpc>
              <a:spcBef>
                <a:spcPts val="0"/>
              </a:spcBef>
              <a:spcAft>
                <a:spcPts val="0"/>
              </a:spcAft>
              <a:buClrTx/>
              <a:buSzTx/>
              <a:buFontTx/>
              <a:buAutoNum type="arabicPeriod" startAt="4"/>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Cách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viết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(5)</a:t>
            </a:r>
          </a:p>
          <a:p>
            <a:pPr marR="0" lvl="0" algn="just" defTabSz="914400" rtl="0" eaLnBrk="1" fontAlgn="auto" latinLnBrk="0" hangingPunct="1">
              <a:lnSpc>
                <a:spcPct val="130000"/>
              </a:lnSpc>
              <a:spcBef>
                <a:spcPts val="0"/>
              </a:spcBef>
              <a:spcAft>
                <a:spcPts val="0"/>
              </a:spcAft>
              <a:buClrTx/>
              <a:buSzTx/>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Phần (5) đóng vai trò kết thúc vấn đề trong bài nghị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Vai trò</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Khái quát và nâng cao các ý đã phân tích trong bài, khẳng định sức sống của tác phẩm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con gái Nam Xương.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Câu văn: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“Có lẽ vì vậy mà “Người con gái Nam Xương” vẫn còn sức hấp dẫn đối với bạn đọc ngày nay”.</a:t>
            </a:r>
            <a:endPar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446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277" y="3737417"/>
            <a:ext cx="2760723" cy="25645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 xmlns:a16="http://schemas.microsoft.com/office/drawing/2014/main" id="{32842B13-F03E-21C7-6E24-BADD2D38E375}"/>
              </a:ext>
            </a:extLst>
          </p:cNvPr>
          <p:cNvSpPr txBox="1"/>
          <p:nvPr/>
        </p:nvSpPr>
        <p:spPr>
          <a:xfrm>
            <a:off x="484985" y="141159"/>
            <a:ext cx="8946292" cy="6198107"/>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  Cách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viết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(5)</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Nghệ thuật lập luận của phần (5)</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 </a:t>
            </a:r>
            <a:r>
              <a:rPr lang="en-US" sz="2800" dirty="0">
                <a:solidFill>
                  <a:prstClr val="black"/>
                </a:solidFill>
                <a:latin typeface="Times New Roman" panose="02020603050405020304" pitchFamily="18" charset="0"/>
                <a:cs typeface="Times New Roman" panose="02020603050405020304" pitchFamily="18" charset="0"/>
              </a:rPr>
              <a:t>NT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dựng hình tượng người phụ nữ trong tương quan so sánh với các truyện khác thuộc thể truyền kì.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Câu 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“Có thể nói, với “Người con gái Nam Xương”, Nguyễn Dữ đã vượt khỏi những công thức thông lệ về hình tượng người phụ nữ trong thể truyền kì”.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làm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là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53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A182C109-9E4C-3C96-8794-9411573CBD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 xmlns:a16="http://schemas.microsoft.com/office/drawing/2014/main" id="{1C864660-C52B-BC40-9AE0-D900B4B67B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CFD81F2E-754B-ACB7-ECD1-E1DADAD079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9B2A2591-0296-4CF4-E75F-51D7CB8EC5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78A07A2-FD92-5AD1-01EE-9D7AEAB887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Content Placeholder 4" descr="A white and gold frame with a dome&#10;&#10;Description automatically generated">
            <a:extLst>
              <a:ext uri="{FF2B5EF4-FFF2-40B4-BE49-F238E27FC236}">
                <a16:creationId xmlns="" xmlns:a16="http://schemas.microsoft.com/office/drawing/2014/main" id="{72DB6470-0AF8-CF6E-2745-F7B53BFAA4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978" r="6260" b="-1"/>
          <a:stretch/>
        </p:blipFill>
        <p:spPr>
          <a:xfrm>
            <a:off x="567526" y="559901"/>
            <a:ext cx="11056947" cy="5730212"/>
          </a:xfrm>
          <a:prstGeom prst="rect">
            <a:avLst/>
          </a:prstGeom>
        </p:spPr>
      </p:pic>
      <p:sp>
        <p:nvSpPr>
          <p:cNvPr id="7" name="TextBox 6">
            <a:extLst>
              <a:ext uri="{FF2B5EF4-FFF2-40B4-BE49-F238E27FC236}">
                <a16:creationId xmlns="" xmlns:a16="http://schemas.microsoft.com/office/drawing/2014/main" id="{DCC63C5A-A9CF-D4DF-6766-98C6DC469752}"/>
              </a:ext>
            </a:extLst>
          </p:cNvPr>
          <p:cNvSpPr txBox="1"/>
          <p:nvPr/>
        </p:nvSpPr>
        <p:spPr>
          <a:xfrm>
            <a:off x="3028824" y="2248330"/>
            <a:ext cx="6098058" cy="1195071"/>
          </a:xfrm>
          <a:prstGeom prst="rect">
            <a:avLst/>
          </a:prstGeom>
          <a:noFill/>
        </p:spPr>
        <p:txBody>
          <a:bodyPr wrap="square">
            <a:spAutoFit/>
          </a:bodyPr>
          <a:lstStyle/>
          <a:p>
            <a:pPr algn="ctr">
              <a:lnSpc>
                <a:spcPct val="130000"/>
              </a:lnSpc>
              <a:spcAft>
                <a:spcPts val="1000"/>
              </a:spcAft>
            </a:pPr>
            <a:r>
              <a:rPr lang="en-US" sz="6000" b="1" dirty="0">
                <a:solidFill>
                  <a:srgbClr val="FF0000"/>
                </a:solidFill>
                <a:effectLst/>
                <a:highlight>
                  <a:srgbClr val="FFFFFF"/>
                </a:highlight>
                <a:latin typeface="#9Slide03 AmpleSoft Bold" panose="02000000000000000000" pitchFamily="2" charset="0"/>
                <a:ea typeface="Calibri" panose="020F0502020204030204" pitchFamily="34" charset="0"/>
              </a:rPr>
              <a:t>III. TỔNG KẾT</a:t>
            </a:r>
            <a:endParaRPr lang="en-US" sz="6000" dirty="0">
              <a:effectLst/>
              <a:highlight>
                <a:srgbClr val="FFFFFF"/>
              </a:highlight>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2279254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hite flowers&#10;&#10;Description automatically generated">
            <a:extLst>
              <a:ext uri="{FF2B5EF4-FFF2-40B4-BE49-F238E27FC236}">
                <a16:creationId xmlns="" xmlns:a16="http://schemas.microsoft.com/office/drawing/2014/main" id="{1ED3E380-69FA-B588-1146-10D0719C7A3D}"/>
              </a:ext>
            </a:extLst>
          </p:cNvPr>
          <p:cNvPicPr>
            <a:picLocks noChangeAspect="1"/>
          </p:cNvPicPr>
          <p:nvPr/>
        </p:nvPicPr>
        <p:blipFill>
          <a:blip r:embed="rId2">
            <a:extLst>
              <a:ext uri="{28A0092B-C50C-407E-A947-70E740481C1C}">
                <a14:useLocalDpi xmlns:a14="http://schemas.microsoft.com/office/drawing/2010/main" val="0"/>
              </a:ext>
            </a:extLst>
          </a:blip>
          <a:srcRect t="9675" r="-1" b="8"/>
          <a:stretch/>
        </p:blipFill>
        <p:spPr>
          <a:xfrm>
            <a:off x="7199440" y="10"/>
            <a:ext cx="4992560" cy="6857990"/>
          </a:xfrm>
          <a:prstGeom prst="rect">
            <a:avLst/>
          </a:prstGeom>
          <a:effectLst/>
        </p:spPr>
      </p:pic>
      <p:sp>
        <p:nvSpPr>
          <p:cNvPr id="7" name="TextBox 6">
            <a:extLst>
              <a:ext uri="{FF2B5EF4-FFF2-40B4-BE49-F238E27FC236}">
                <a16:creationId xmlns="" xmlns:a16="http://schemas.microsoft.com/office/drawing/2014/main" id="{E50D25C8-ABC4-AFA6-7D84-FD414B6D144A}"/>
              </a:ext>
            </a:extLst>
          </p:cNvPr>
          <p:cNvSpPr txBox="1"/>
          <p:nvPr/>
        </p:nvSpPr>
        <p:spPr>
          <a:xfrm>
            <a:off x="550689" y="474123"/>
            <a:ext cx="9717775" cy="5442003"/>
          </a:xfrm>
          <a:prstGeom prst="rect">
            <a:avLst/>
          </a:prstGeom>
          <a:noFill/>
        </p:spPr>
        <p:txBody>
          <a:bodyPr wrap="square">
            <a:spAutoFit/>
          </a:bodyPr>
          <a:lstStyle/>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rPr>
              <a:t> </a:t>
            </a:r>
            <a:r>
              <a:rPr lang="en-US" sz="2800" i="1" dirty="0">
                <a:solidFill>
                  <a:srgbClr val="FF0000"/>
                </a:solidFill>
                <a:effectLst/>
                <a:latin typeface="Times New Roman" panose="02020603050405020304" pitchFamily="18" charset="0"/>
                <a:ea typeface="Calibri" panose="020F0502020204030204" pitchFamily="34" charset="0"/>
              </a:rPr>
              <a:t>1. </a:t>
            </a:r>
            <a:r>
              <a:rPr lang="en-US" sz="2800" i="1" dirty="0" err="1">
                <a:solidFill>
                  <a:srgbClr val="FF0000"/>
                </a:solidFill>
                <a:effectLst/>
                <a:latin typeface="Times New Roman" panose="02020603050405020304" pitchFamily="18" charset="0"/>
                <a:ea typeface="Calibri" panose="020F0502020204030204" pitchFamily="34" charset="0"/>
              </a:rPr>
              <a:t>Rút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ra</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đặc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sắc</a:t>
            </a:r>
            <a:r>
              <a:rPr lang="en-US" sz="2800" i="1" dirty="0">
                <a:solidFill>
                  <a:srgbClr val="FF0000"/>
                </a:solidFill>
                <a:effectLst/>
                <a:latin typeface="Times New Roman" panose="02020603050405020304" pitchFamily="18" charset="0"/>
                <a:ea typeface="Calibri" panose="020F0502020204030204" pitchFamily="34" charset="0"/>
              </a:rPr>
              <a:t> về </a:t>
            </a:r>
            <a:r>
              <a:rPr lang="en-US" sz="2800" i="1" dirty="0" err="1">
                <a:solidFill>
                  <a:srgbClr val="FF0000"/>
                </a:solidFill>
                <a:effectLst/>
                <a:latin typeface="Times New Roman" panose="02020603050405020304" pitchFamily="18" charset="0"/>
                <a:ea typeface="Calibri" panose="020F0502020204030204" pitchFamily="34" charset="0"/>
              </a:rPr>
              <a:t>nội</a:t>
            </a:r>
            <a:r>
              <a:rPr lang="en-US" sz="2800" i="1" dirty="0">
                <a:solidFill>
                  <a:srgbClr val="FF0000"/>
                </a:solidFill>
                <a:effectLst/>
                <a:latin typeface="Times New Roman" panose="02020603050405020304" pitchFamily="18" charset="0"/>
                <a:ea typeface="Calibri" panose="020F0502020204030204" pitchFamily="34" charset="0"/>
              </a:rPr>
              <a:t> dung </a:t>
            </a:r>
            <a:r>
              <a:rPr lang="en-US" sz="2800" i="1" dirty="0" err="1">
                <a:solidFill>
                  <a:srgbClr val="FF0000"/>
                </a:solidFill>
                <a:effectLst/>
                <a:latin typeface="Times New Roman" panose="02020603050405020304" pitchFamily="18" charset="0"/>
                <a:ea typeface="Calibri" panose="020F0502020204030204" pitchFamily="34" charset="0"/>
              </a:rPr>
              <a:t>và</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nghệ</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thuật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lập</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luận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của</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bản</a:t>
            </a:r>
            <a:r>
              <a:rPr lang="en-US" sz="2800" i="1" dirty="0">
                <a:solidFill>
                  <a:srgbClr val="FF0000"/>
                </a:solidFill>
                <a:effectLst/>
                <a:latin typeface="Times New Roman" panose="02020603050405020304" pitchFamily="18" charset="0"/>
                <a:ea typeface="Calibri" panose="020F0502020204030204" pitchFamily="34" charset="0"/>
              </a:rPr>
              <a:t>.</a:t>
            </a:r>
          </a:p>
          <a:p>
            <a:pPr algn="just">
              <a:lnSpc>
                <a:spcPct val="150000"/>
              </a:lnSpc>
              <a:spcAft>
                <a:spcPts val="1000"/>
              </a:spcAft>
            </a:pP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Một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số</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chi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tiết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và</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nhân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vật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trong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tác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phẩm</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Người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con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gái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Nam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Xương</a:t>
            </a:r>
            <a:r>
              <a:rPr lang="en-US" sz="2800" i="0" dirty="0">
                <a:solidFill>
                  <a:srgbClr val="000000"/>
                </a:solidFill>
                <a:effectLst/>
                <a:highlight>
                  <a:srgbClr val="FFFFFF"/>
                </a:highlight>
                <a:latin typeface="Times New Roman" panose="02020603050405020304" pitchFamily="18" charset="0"/>
                <a:ea typeface="Calibri" panose="020F0502020204030204" pitchFamily="34" charset="0"/>
              </a:rPr>
              <a: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không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được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tác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giả</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bài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nghị</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luận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phân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tích</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chẳng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hạn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như chi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tiết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người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mẹ</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dặn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dò</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trước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khi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Trương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Sinh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ra</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trận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các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nhân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vật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Linh Phi, Phan Lang…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Từ</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đó,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em</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có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suy</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nghĩ</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gì về việc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sử</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dụng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lí</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lẽ</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và</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bằng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chứng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trong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văn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bản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nghị</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luận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văn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học?</a:t>
            </a:r>
            <a:endParaRPr lang="en-US" sz="2800" dirty="0">
              <a:effectLst/>
              <a:latin typeface="Times New Roman" panose="02020603050405020304" pitchFamily="18" charset="0"/>
              <a:ea typeface="Calibri" panose="020F0502020204030204" pitchFamily="34" charset="0"/>
            </a:endParaRPr>
          </a:p>
          <a:p>
            <a:pPr algn="just">
              <a:lnSpc>
                <a:spcPct val="150000"/>
              </a:lnSpc>
              <a:spcAft>
                <a:spcPts val="1000"/>
              </a:spcAft>
            </a:pPr>
            <a:r>
              <a:rPr lang="en-US" sz="2800" i="1" dirty="0">
                <a:solidFill>
                  <a:srgbClr val="FF0000"/>
                </a:solidFill>
                <a:effectLst/>
                <a:latin typeface="Times New Roman" panose="02020603050405020304" pitchFamily="18" charset="0"/>
                <a:ea typeface="Calibri" panose="020F0502020204030204" pitchFamily="34" charset="0"/>
              </a:rPr>
              <a:t>2. </a:t>
            </a:r>
            <a:r>
              <a:rPr lang="en-US" sz="2800" i="1" dirty="0" err="1">
                <a:solidFill>
                  <a:srgbClr val="FF0000"/>
                </a:solidFill>
                <a:effectLst/>
                <a:latin typeface="Times New Roman" panose="02020603050405020304" pitchFamily="18" charset="0"/>
                <a:ea typeface="Calibri" panose="020F0502020204030204" pitchFamily="34" charset="0"/>
              </a:rPr>
              <a:t>Từ</a:t>
            </a:r>
            <a:r>
              <a:rPr lang="en-US" sz="2800" i="1" dirty="0">
                <a:solidFill>
                  <a:srgbClr val="FF0000"/>
                </a:solidFill>
                <a:effectLst/>
                <a:latin typeface="Times New Roman" panose="02020603050405020304" pitchFamily="18" charset="0"/>
                <a:ea typeface="Calibri" panose="020F0502020204030204" pitchFamily="34" charset="0"/>
              </a:rPr>
              <a:t> đó, </a:t>
            </a:r>
            <a:r>
              <a:rPr lang="en-US" sz="2800" i="1" dirty="0" err="1">
                <a:solidFill>
                  <a:srgbClr val="FF0000"/>
                </a:solidFill>
                <a:effectLst/>
                <a:latin typeface="Times New Roman" panose="02020603050405020304" pitchFamily="18" charset="0"/>
                <a:ea typeface="Calibri" panose="020F0502020204030204" pitchFamily="34" charset="0"/>
              </a:rPr>
              <a:t>hãy</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rút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ra</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cách</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đọc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hiểu</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một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bản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nghị</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luận</a:t>
            </a:r>
            <a:r>
              <a:rPr lang="en-US" sz="2800" i="1" dirty="0">
                <a:solidFill>
                  <a:srgbClr val="FF0000"/>
                </a:solidFill>
                <a:effectLst/>
                <a:latin typeface="Times New Roman" panose="02020603050405020304" pitchFamily="18" charset="0"/>
                <a:ea typeface="Calibri" panose="020F0502020204030204" pitchFamily="34" charset="0"/>
              </a:rPr>
              <a:t> viết về </a:t>
            </a:r>
            <a:r>
              <a:rPr lang="en-US" sz="2800" i="1" dirty="0" err="1">
                <a:solidFill>
                  <a:srgbClr val="FF0000"/>
                </a:solidFill>
                <a:effectLst/>
                <a:latin typeface="Times New Roman" panose="02020603050405020304" pitchFamily="18" charset="0"/>
                <a:ea typeface="Calibri" panose="020F0502020204030204" pitchFamily="34" charset="0"/>
              </a:rPr>
              <a:t>tác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phẩm</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học.</a:t>
            </a:r>
            <a:endParaRPr lang="en-US" sz="28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3731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hite flowers&#10;&#10;Description automatically generated">
            <a:extLst>
              <a:ext uri="{FF2B5EF4-FFF2-40B4-BE49-F238E27FC236}">
                <a16:creationId xmlns="" xmlns:a16="http://schemas.microsoft.com/office/drawing/2014/main" id="{1ED3E380-69FA-B588-1146-10D0719C7A3D}"/>
              </a:ext>
            </a:extLst>
          </p:cNvPr>
          <p:cNvPicPr>
            <a:picLocks noChangeAspect="1"/>
          </p:cNvPicPr>
          <p:nvPr/>
        </p:nvPicPr>
        <p:blipFill>
          <a:blip r:embed="rId2">
            <a:extLst>
              <a:ext uri="{28A0092B-C50C-407E-A947-70E740481C1C}">
                <a14:useLocalDpi xmlns:a14="http://schemas.microsoft.com/office/drawing/2010/main" val="0"/>
              </a:ext>
            </a:extLst>
          </a:blip>
          <a:srcRect t="9675" r="-1" b="8"/>
          <a:stretch/>
        </p:blipFill>
        <p:spPr>
          <a:xfrm>
            <a:off x="7199440" y="10"/>
            <a:ext cx="4992560" cy="6857990"/>
          </a:xfrm>
          <a:prstGeom prst="rect">
            <a:avLst/>
          </a:prstGeom>
          <a:effectLst/>
        </p:spPr>
      </p:pic>
      <p:sp>
        <p:nvSpPr>
          <p:cNvPr id="7" name="TextBox 6">
            <a:extLst>
              <a:ext uri="{FF2B5EF4-FFF2-40B4-BE49-F238E27FC236}">
                <a16:creationId xmlns="" xmlns:a16="http://schemas.microsoft.com/office/drawing/2014/main" id="{E50D25C8-ABC4-AFA6-7D84-FD414B6D144A}"/>
              </a:ext>
            </a:extLst>
          </p:cNvPr>
          <p:cNvSpPr txBox="1"/>
          <p:nvPr/>
        </p:nvSpPr>
        <p:spPr>
          <a:xfrm>
            <a:off x="550689" y="214631"/>
            <a:ext cx="9717775" cy="6198107"/>
          </a:xfrm>
          <a:prstGeom prst="rect">
            <a:avLst/>
          </a:prstGeom>
          <a:noFill/>
        </p:spPr>
        <p:txBody>
          <a:bodyPr wrap="square">
            <a:spAutoFit/>
          </a:bodyPr>
          <a:lstStyle/>
          <a:p>
            <a:pPr algn="ct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30000"/>
              </a:lnSpc>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VB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Na về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Xương</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a:t>
            </a:r>
          </a:p>
          <a:p>
            <a:pPr algn="ct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Hệ thống luận điểm, lí lẽ, bằng chứng rõ ràng, mạch lạc, giúp làm sáng tỏ luận đề.</a:t>
            </a:r>
            <a:endParaRPr lang="en-US" sz="2800" dirty="0">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VB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tâm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viết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cả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mà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lọc</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887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arn(inVertical)">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1000"/>
                                        <p:tgtEl>
                                          <p:spTgt spid="7">
                                            <p:txEl>
                                              <p:pRg st="4" end="4"/>
                                            </p:txEl>
                                          </p:spTgt>
                                        </p:tgtEl>
                                      </p:cBhvr>
                                    </p:animEffect>
                                    <p:anim calcmode="lin" valueType="num">
                                      <p:cBhvr>
                                        <p:cTn id="3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1000"/>
                                        <p:tgtEl>
                                          <p:spTgt spid="7">
                                            <p:txEl>
                                              <p:pRg st="5" end="5"/>
                                            </p:txEl>
                                          </p:spTgt>
                                        </p:tgtEl>
                                      </p:cBhvr>
                                    </p:animEffect>
                                    <p:anim calcmode="lin" valueType="num">
                                      <p:cBhvr>
                                        <p:cTn id="4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075EA5A-D05E-3EEB-259D-F6578A72DB77}"/>
              </a:ext>
            </a:extLst>
          </p:cNvPr>
          <p:cNvSpPr>
            <a:spLocks noGrp="1"/>
          </p:cNvSpPr>
          <p:nvPr>
            <p:ph type="title"/>
          </p:nvPr>
        </p:nvSpPr>
        <p:spPr>
          <a:xfrm>
            <a:off x="302230" y="525418"/>
            <a:ext cx="5304702" cy="1128068"/>
          </a:xfrm>
        </p:spPr>
        <p:txBody>
          <a:bodyPr anchor="ctr">
            <a:normAutofit fontScale="90000"/>
          </a:bodyPr>
          <a:lstStyle/>
          <a:p>
            <a:pPr algn="ctr"/>
            <a:r>
              <a:rPr lang="en-US" sz="4800" dirty="0">
                <a:solidFill>
                  <a:srgbClr val="FF0000"/>
                </a:solidFill>
                <a:latin typeface="#9Slide03 AmpleSoft Bold" panose="02000000000000000000" pitchFamily="2" charset="0"/>
              </a:rPr>
              <a:t>2. </a:t>
            </a:r>
            <a:r>
              <a:rPr lang="en-US" sz="4800" dirty="0" err="1">
                <a:solidFill>
                  <a:srgbClr val="FF0000"/>
                </a:solidFill>
                <a:latin typeface="#9Slide03 AmpleSoft Bold" panose="02000000000000000000" pitchFamily="2" charset="0"/>
              </a:rPr>
              <a:t>Tìm</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hiểu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khái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quát</a:t>
            </a:r>
            <a:r>
              <a:rPr lang="en-US" sz="4800" dirty="0">
                <a:solidFill>
                  <a:srgbClr val="FF0000"/>
                </a:solidFill>
                <a:latin typeface="#9Slide03 AmpleSoft Bold" panose="02000000000000000000" pitchFamily="2" charset="0"/>
              </a:rPr>
              <a:t> về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111FE91C-6366-11B7-F316-1ED8D97F4173}"/>
              </a:ext>
            </a:extLst>
          </p:cNvPr>
          <p:cNvSpPr txBox="1"/>
          <p:nvPr/>
        </p:nvSpPr>
        <p:spPr>
          <a:xfrm>
            <a:off x="257268" y="2269747"/>
            <a:ext cx="10591964" cy="3246530"/>
          </a:xfrm>
          <a:prstGeom prst="rect">
            <a:avLst/>
          </a:prstGeom>
          <a:noFill/>
        </p:spPr>
        <p:txBody>
          <a:bodyPr wrap="square">
            <a:spAutoFit/>
          </a:bodyPr>
          <a:lstStyle/>
          <a:p>
            <a:pPr marL="457200" indent="-457200">
              <a:lnSpc>
                <a:spcPct val="150000"/>
              </a:lnSpc>
              <a:buClr>
                <a:srgbClr val="FF0000"/>
              </a:buClr>
              <a:buFont typeface="Wingdings" panose="05000000000000000000" pitchFamily="2" charset="2"/>
              <a:buChar char="ü"/>
            </a:pP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học 4 “</a:t>
            </a:r>
            <a:r>
              <a:rPr lang="en-US" sz="2800" i="1" dirty="0" err="1">
                <a:latin typeface="Times New Roman" panose="02020603050405020304" pitchFamily="18" charset="0"/>
                <a:cs typeface="Times New Roman" panose="02020603050405020304" pitchFamily="18" charset="0"/>
              </a:rPr>
              <a:t>Khám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đẹp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nào?</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Các VB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gì? </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VB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gì?</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Ý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VB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học 4 là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247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1D34770-47A8-402C-AF23-2B653F2D8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hite flowers&#10;&#10;Description automatically generated">
            <a:extLst>
              <a:ext uri="{FF2B5EF4-FFF2-40B4-BE49-F238E27FC236}">
                <a16:creationId xmlns="" xmlns:a16="http://schemas.microsoft.com/office/drawing/2014/main" id="{1ED3E380-69FA-B588-1146-10D0719C7A3D}"/>
              </a:ext>
            </a:extLst>
          </p:cNvPr>
          <p:cNvPicPr>
            <a:picLocks noChangeAspect="1"/>
          </p:cNvPicPr>
          <p:nvPr/>
        </p:nvPicPr>
        <p:blipFill>
          <a:blip r:embed="rId2">
            <a:extLst>
              <a:ext uri="{28A0092B-C50C-407E-A947-70E740481C1C}">
                <a14:useLocalDpi xmlns:a14="http://schemas.microsoft.com/office/drawing/2010/main" val="0"/>
              </a:ext>
            </a:extLst>
          </a:blip>
          <a:srcRect t="9675" r="-1" b="8"/>
          <a:stretch/>
        </p:blipFill>
        <p:spPr>
          <a:xfrm>
            <a:off x="7199440" y="10"/>
            <a:ext cx="4992560" cy="6857990"/>
          </a:xfrm>
          <a:prstGeom prst="rect">
            <a:avLst/>
          </a:prstGeom>
          <a:effectLst/>
        </p:spPr>
      </p:pic>
      <p:sp>
        <p:nvSpPr>
          <p:cNvPr id="7" name="TextBox 6">
            <a:extLst>
              <a:ext uri="{FF2B5EF4-FFF2-40B4-BE49-F238E27FC236}">
                <a16:creationId xmlns="" xmlns:a16="http://schemas.microsoft.com/office/drawing/2014/main" id="{E50D25C8-ABC4-AFA6-7D84-FD414B6D144A}"/>
              </a:ext>
            </a:extLst>
          </p:cNvPr>
          <p:cNvSpPr txBox="1"/>
          <p:nvPr/>
        </p:nvSpPr>
        <p:spPr>
          <a:xfrm>
            <a:off x="427123" y="745972"/>
            <a:ext cx="8840446" cy="5185522"/>
          </a:xfrm>
          <a:prstGeom prst="rect">
            <a:avLst/>
          </a:prstGeom>
          <a:noFill/>
        </p:spPr>
        <p:txBody>
          <a:bodyPr wrap="square">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viết về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học</a:t>
            </a: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VB.</a:t>
            </a: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hệ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a:t>
            </a: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hình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VB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viết về các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đó.</a:t>
            </a: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VB.</a:t>
            </a:r>
          </a:p>
        </p:txBody>
      </p:sp>
    </p:spTree>
    <p:extLst>
      <p:ext uri="{BB962C8B-B14F-4D97-AF65-F5344CB8AC3E}">
        <p14:creationId xmlns:p14="http://schemas.microsoft.com/office/powerpoint/2010/main" val="4113976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barn(inVertical)">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D323C8FB-B906-4971-A245-1F63317437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 xmlns:a16="http://schemas.microsoft.com/office/drawing/2014/main" id="{C9FAF312-1CE1-4E5C-AC04-BB2589F7BA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 xmlns:a16="http://schemas.microsoft.com/office/drawing/2014/main" id="{D13471DD-E8BB-72F2-AADC-174F5D5AECE3}"/>
              </a:ext>
            </a:extLst>
          </p:cNvPr>
          <p:cNvSpPr>
            <a:spLocks noGrp="1"/>
          </p:cNvSpPr>
          <p:nvPr>
            <p:ph type="title"/>
          </p:nvPr>
        </p:nvSpPr>
        <p:spPr>
          <a:xfrm>
            <a:off x="5083024" y="2397463"/>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3</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LUYỆN TẬP</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840234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of a flower&#10;&#10;Description automatically generated">
            <a:extLst>
              <a:ext uri="{FF2B5EF4-FFF2-40B4-BE49-F238E27FC236}">
                <a16:creationId xmlns=""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 xmlns:a16="http://schemas.microsoft.com/office/drawing/2014/main" id="{16BC1C0E-5FBB-32CF-2C78-A764083F28C2}"/>
              </a:ext>
            </a:extLst>
          </p:cNvPr>
          <p:cNvSpPr txBox="1"/>
          <p:nvPr/>
        </p:nvSpPr>
        <p:spPr>
          <a:xfrm>
            <a:off x="568118" y="1502610"/>
            <a:ext cx="6678535" cy="4085734"/>
          </a:xfrm>
          <a:prstGeom prst="rect">
            <a:avLst/>
          </a:prstGeom>
          <a:noFill/>
        </p:spPr>
        <p:txBody>
          <a:bodyPr wrap="square">
            <a:spAutoFit/>
          </a:bodyPr>
          <a:lstStyle/>
          <a:p>
            <a:pPr algn="just">
              <a:lnSpc>
                <a:spcPct val="130000"/>
              </a:lnSpc>
              <a:spcAft>
                <a:spcPts val="1000"/>
              </a:spcAft>
            </a:pPr>
            <a:r>
              <a:rPr lang="en-US" sz="2800" b="1" u="sng" dirty="0" err="1">
                <a:solidFill>
                  <a:srgbClr val="FF0000"/>
                </a:solidFill>
                <a:effectLst/>
                <a:latin typeface="Times New Roman" panose="02020603050405020304" pitchFamily="18" charset="0"/>
                <a:ea typeface="Calibri" panose="020F0502020204030204" pitchFamily="34" charset="0"/>
              </a:rPr>
              <a:t>Bài</a:t>
            </a:r>
            <a:r>
              <a:rPr lang="en-US" sz="2800" b="1" u="sng" dirty="0">
                <a:solidFill>
                  <a:srgbClr val="FF0000"/>
                </a:solidFill>
                <a:effectLst/>
                <a:latin typeface="Times New Roman" panose="02020603050405020304" pitchFamily="18" charset="0"/>
                <a:ea typeface="Calibri" panose="020F0502020204030204" pitchFamily="34" charset="0"/>
              </a:rPr>
              <a:t> </a:t>
            </a:r>
            <a:r>
              <a:rPr lang="en-US" sz="2800" b="1" u="sng" dirty="0" err="1">
                <a:solidFill>
                  <a:srgbClr val="FF0000"/>
                </a:solidFill>
                <a:effectLst/>
                <a:latin typeface="Times New Roman" panose="02020603050405020304" pitchFamily="18" charset="0"/>
                <a:ea typeface="Calibri" panose="020F0502020204030204" pitchFamily="34" charset="0"/>
              </a:rPr>
              <a:t>tập</a:t>
            </a:r>
            <a:r>
              <a:rPr lang="en-US" sz="2800" b="1" u="sng" dirty="0">
                <a:solidFill>
                  <a:srgbClr val="FF0000"/>
                </a:solidFill>
                <a:effectLst/>
                <a:latin typeface="Times New Roman" panose="02020603050405020304" pitchFamily="18" charset="0"/>
                <a:ea typeface="Calibri" panose="020F0502020204030204" pitchFamily="34" charset="0"/>
              </a:rPr>
              <a:t> 1</a:t>
            </a:r>
            <a:r>
              <a:rPr lang="en-US" sz="2800" dirty="0">
                <a:solidFill>
                  <a:srgbClr val="FF0000"/>
                </a:solidFill>
                <a:effectLst/>
                <a:latin typeface="Times New Roman" panose="02020603050405020304" pitchFamily="18" charset="0"/>
                <a:ea typeface="Calibri" panose="020F0502020204030204" pitchFamily="34" charset="0"/>
              </a:rPr>
              <a:t>. HS </a:t>
            </a:r>
            <a:r>
              <a:rPr lang="en-US" sz="2800" dirty="0" err="1">
                <a:solidFill>
                  <a:srgbClr val="FF0000"/>
                </a:solidFill>
                <a:effectLst/>
                <a:latin typeface="Times New Roman" panose="02020603050405020304" pitchFamily="18" charset="0"/>
                <a:ea typeface="Calibri" panose="020F0502020204030204" pitchFamily="34" charset="0"/>
              </a:rPr>
              <a:t>vẽ</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sơ</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đồ</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tư</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duy</a:t>
            </a:r>
            <a:r>
              <a:rPr lang="en-US" sz="2800" dirty="0">
                <a:solidFill>
                  <a:srgbClr val="FF0000"/>
                </a:solidFill>
                <a:effectLst/>
                <a:latin typeface="Times New Roman" panose="02020603050405020304" pitchFamily="18" charset="0"/>
                <a:ea typeface="Calibri" panose="020F0502020204030204" pitchFamily="34" charset="0"/>
              </a:rPr>
              <a:t> về </a:t>
            </a:r>
            <a:r>
              <a:rPr lang="en-US" sz="2800" dirty="0" err="1">
                <a:solidFill>
                  <a:srgbClr val="FF0000"/>
                </a:solidFill>
                <a:effectLst/>
                <a:latin typeface="Times New Roman" panose="02020603050405020304" pitchFamily="18" charset="0"/>
                <a:ea typeface="Calibri" panose="020F0502020204030204" pitchFamily="34" charset="0"/>
              </a:rPr>
              <a:t>kiến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thức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bài</a:t>
            </a:r>
            <a:r>
              <a:rPr lang="en-US" sz="2800" dirty="0">
                <a:solidFill>
                  <a:srgbClr val="FF0000"/>
                </a:solidFill>
                <a:effectLst/>
                <a:latin typeface="Times New Roman" panose="02020603050405020304" pitchFamily="18" charset="0"/>
                <a:ea typeface="Calibri" panose="020F0502020204030204" pitchFamily="34" charset="0"/>
              </a:rPr>
              <a:t> học.</a:t>
            </a:r>
          </a:p>
          <a:p>
            <a:pPr algn="just">
              <a:lnSpc>
                <a:spcPct val="130000"/>
              </a:lnSpc>
            </a:pPr>
            <a:r>
              <a:rPr lang="vi-VN" sz="2800" b="1" u="sng" dirty="0">
                <a:solidFill>
                  <a:srgbClr val="FF0000"/>
                </a:solidFill>
                <a:effectLst/>
                <a:latin typeface="Times New Roman" panose="02020603050405020304" pitchFamily="18" charset="0"/>
                <a:ea typeface="Times New Roman" panose="02020603050405020304" pitchFamily="18" charset="0"/>
              </a:rPr>
              <a:t>Bài tập 2.</a:t>
            </a:r>
            <a:r>
              <a:rPr lang="vi-VN" sz="2800" dirty="0">
                <a:solidFill>
                  <a:srgbClr val="FF0000"/>
                </a:solidFill>
                <a:effectLst/>
                <a:latin typeface="Times New Roman" panose="02020603050405020304" pitchFamily="18" charset="0"/>
                <a:ea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pP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Kể tên một số tác phẩm văn học viết về số phận bi kịch của con người.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pPr>
            <a:r>
              <a:rPr lang="en-US" sz="2800" dirty="0">
                <a:solidFill>
                  <a:srgbClr val="FF0000"/>
                </a:solidFill>
                <a:effectLst/>
                <a:latin typeface="Times New Roman" panose="02020603050405020304" pitchFamily="18" charset="0"/>
                <a:ea typeface="Times New Roman" panose="02020603050405020304" pitchFamily="18" charset="0"/>
              </a:rPr>
              <a:t>- Nhận </a:t>
            </a:r>
            <a:r>
              <a:rPr lang="en-US" sz="2800" dirty="0" err="1">
                <a:solidFill>
                  <a:srgbClr val="FF0000"/>
                </a:solidFill>
                <a:effectLst/>
                <a:latin typeface="Times New Roman" panose="02020603050405020304" pitchFamily="18" charset="0"/>
                <a:ea typeface="Times New Roman" panose="02020603050405020304" pitchFamily="18" charset="0"/>
              </a:rPr>
              <a:t>xét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tình</a:t>
            </a:r>
            <a:r>
              <a:rPr lang="en-US" sz="2800" dirty="0">
                <a:solidFill>
                  <a:srgbClr val="FF0000"/>
                </a:solidFill>
                <a:effectLst/>
                <a:latin typeface="Times New Roman" panose="02020603050405020304" pitchFamily="18" charset="0"/>
                <a:ea typeface="Times New Roman" panose="02020603050405020304" pitchFamily="18" charset="0"/>
              </a:rPr>
              <a:t> cảm, </a:t>
            </a:r>
            <a:r>
              <a:rPr lang="en-US" sz="2800" dirty="0" err="1">
                <a:solidFill>
                  <a:srgbClr val="FF0000"/>
                </a:solidFill>
                <a:effectLst/>
                <a:latin typeface="Times New Roman" panose="02020603050405020304" pitchFamily="18" charset="0"/>
                <a:ea typeface="Times New Roman" panose="02020603050405020304" pitchFamily="18" charset="0"/>
              </a:rPr>
              <a:t>thái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độ</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rPr>
              <a:t> các </a:t>
            </a:r>
            <a:r>
              <a:rPr lang="en-US" sz="2800" dirty="0" err="1">
                <a:solidFill>
                  <a:srgbClr val="FF0000"/>
                </a:solidFill>
                <a:effectLst/>
                <a:latin typeface="Times New Roman" panose="02020603050405020304" pitchFamily="18" charset="0"/>
                <a:ea typeface="Times New Roman" panose="02020603050405020304" pitchFamily="18" charset="0"/>
              </a:rPr>
              <a:t>tác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giả</a:t>
            </a:r>
            <a:r>
              <a:rPr lang="en-US" sz="2800" dirty="0">
                <a:solidFill>
                  <a:srgbClr val="FF0000"/>
                </a:solidFill>
                <a:effectLst/>
                <a:latin typeface="Times New Roman" panose="02020603050405020304" pitchFamily="18" charset="0"/>
                <a:ea typeface="Times New Roman" panose="02020603050405020304" pitchFamily="18" charset="0"/>
              </a:rPr>
              <a:t> qua </a:t>
            </a:r>
            <a:r>
              <a:rPr lang="en-US" sz="2800" dirty="0" err="1">
                <a:solidFill>
                  <a:srgbClr val="FF0000"/>
                </a:solidFill>
                <a:effectLst/>
                <a:latin typeface="Times New Roman" panose="02020603050405020304" pitchFamily="18" charset="0"/>
                <a:ea typeface="Times New Roman" panose="02020603050405020304" pitchFamily="18" charset="0"/>
              </a:rPr>
              <a:t>những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đó.</a:t>
            </a:r>
          </a:p>
        </p:txBody>
      </p:sp>
    </p:spTree>
    <p:extLst>
      <p:ext uri="{BB962C8B-B14F-4D97-AF65-F5344CB8AC3E}">
        <p14:creationId xmlns:p14="http://schemas.microsoft.com/office/powerpoint/2010/main" val="1722457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of a flower&#10;&#10;Description automatically generated">
            <a:extLst>
              <a:ext uri="{FF2B5EF4-FFF2-40B4-BE49-F238E27FC236}">
                <a16:creationId xmlns=""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 xmlns:a16="http://schemas.microsoft.com/office/drawing/2014/main" id="{16BC1C0E-5FBB-32CF-2C78-A764083F28C2}"/>
              </a:ext>
            </a:extLst>
          </p:cNvPr>
          <p:cNvSpPr txBox="1"/>
          <p:nvPr/>
        </p:nvSpPr>
        <p:spPr>
          <a:xfrm>
            <a:off x="284060" y="582055"/>
            <a:ext cx="6938740" cy="6093976"/>
          </a:xfrm>
          <a:prstGeom prst="rect">
            <a:avLst/>
          </a:prstGeom>
          <a:noFill/>
        </p:spPr>
        <p:txBody>
          <a:bodyPr wrap="square">
            <a:spAutoFit/>
          </a:bodyPr>
          <a:lstStyle/>
          <a:p>
            <a:pPr algn="just"/>
            <a:r>
              <a:rPr lang="en-US" sz="2600" b="1" u="sng" dirty="0" err="1">
                <a:solidFill>
                  <a:srgbClr val="FF0000"/>
                </a:solidFill>
              </a:rPr>
              <a:t>Bài</a:t>
            </a:r>
            <a:r>
              <a:rPr lang="en-US" sz="2600" b="1" u="sng" dirty="0">
                <a:solidFill>
                  <a:srgbClr val="FF0000"/>
                </a:solidFill>
              </a:rPr>
              <a:t> </a:t>
            </a:r>
            <a:r>
              <a:rPr lang="en-US" sz="2600" b="1" u="sng" dirty="0" err="1">
                <a:solidFill>
                  <a:srgbClr val="FF0000"/>
                </a:solidFill>
              </a:rPr>
              <a:t>tập</a:t>
            </a:r>
            <a:r>
              <a:rPr lang="en-US" sz="2600" b="1" u="sng" dirty="0">
                <a:solidFill>
                  <a:srgbClr val="FF0000"/>
                </a:solidFill>
              </a:rPr>
              <a:t> 2</a:t>
            </a:r>
            <a:r>
              <a:rPr lang="en-US" sz="2600" b="1" dirty="0">
                <a:solidFill>
                  <a:srgbClr val="FF0000"/>
                </a:solidFill>
              </a:rPr>
              <a:t>: </a:t>
            </a:r>
            <a:endParaRPr lang="en-US" sz="2600" dirty="0">
              <a:solidFill>
                <a:srgbClr val="FF0000"/>
              </a:solidFill>
            </a:endParaRPr>
          </a:p>
          <a:p>
            <a:pPr algn="just"/>
            <a:r>
              <a:rPr lang="en-US" sz="2600" dirty="0"/>
              <a:t>- </a:t>
            </a:r>
            <a:r>
              <a:rPr lang="en-US" sz="2600" dirty="0" err="1"/>
              <a:t>Một</a:t>
            </a:r>
            <a:r>
              <a:rPr lang="en-US" sz="2600" dirty="0"/>
              <a:t> </a:t>
            </a:r>
            <a:r>
              <a:rPr lang="en-US" sz="2600" dirty="0" err="1"/>
              <a:t>số</a:t>
            </a:r>
            <a:r>
              <a:rPr lang="en-US" sz="2600" dirty="0"/>
              <a:t> TPVH </a:t>
            </a:r>
            <a:r>
              <a:rPr lang="en-US" sz="2600" dirty="0" err="1"/>
              <a:t>Việt</a:t>
            </a:r>
            <a:r>
              <a:rPr lang="en-US" sz="2600" dirty="0"/>
              <a:t> Nam viết về </a:t>
            </a:r>
            <a:r>
              <a:rPr lang="en-US" sz="2600" dirty="0" err="1"/>
              <a:t>số</a:t>
            </a:r>
            <a:r>
              <a:rPr lang="en-US" sz="2600" dirty="0"/>
              <a:t> </a:t>
            </a:r>
            <a:r>
              <a:rPr lang="en-US" sz="2600" dirty="0" err="1"/>
              <a:t>phận</a:t>
            </a:r>
            <a:r>
              <a:rPr lang="en-US" sz="2600" dirty="0"/>
              <a:t> bi </a:t>
            </a:r>
            <a:r>
              <a:rPr lang="en-US" sz="2600" dirty="0" err="1"/>
              <a:t>kịch</a:t>
            </a:r>
            <a:r>
              <a:rPr lang="en-US" sz="2600" dirty="0"/>
              <a:t> </a:t>
            </a:r>
            <a:r>
              <a:rPr lang="en-US" sz="2600" dirty="0" err="1"/>
              <a:t>của</a:t>
            </a:r>
            <a:r>
              <a:rPr lang="en-US" sz="2600" dirty="0"/>
              <a:t> con </a:t>
            </a:r>
            <a:r>
              <a:rPr lang="en-US" sz="2600" dirty="0" err="1"/>
              <a:t>người</a:t>
            </a:r>
            <a:r>
              <a:rPr lang="en-US" sz="2600" dirty="0"/>
              <a:t>, </a:t>
            </a:r>
            <a:r>
              <a:rPr lang="en-US" sz="2600" dirty="0" err="1"/>
              <a:t>chẳng</a:t>
            </a:r>
            <a:r>
              <a:rPr lang="en-US" sz="2600" dirty="0"/>
              <a:t> </a:t>
            </a:r>
            <a:r>
              <a:rPr lang="en-US" sz="2600" dirty="0" err="1"/>
              <a:t>hạn</a:t>
            </a:r>
            <a:r>
              <a:rPr lang="en-US" sz="2600" dirty="0"/>
              <a:t>: các </a:t>
            </a:r>
            <a:r>
              <a:rPr lang="en-US" sz="2600" dirty="0" err="1"/>
              <a:t>vở</a:t>
            </a:r>
            <a:r>
              <a:rPr lang="en-US" sz="2600" dirty="0"/>
              <a:t> </a:t>
            </a:r>
            <a:r>
              <a:rPr lang="en-US" sz="2600" dirty="0" err="1"/>
              <a:t>chèo</a:t>
            </a:r>
            <a:r>
              <a:rPr lang="en-US" sz="2600" dirty="0"/>
              <a:t> </a:t>
            </a:r>
            <a:r>
              <a:rPr lang="en-US" sz="2600" i="1" dirty="0" err="1"/>
              <a:t>Xuý</a:t>
            </a:r>
            <a:r>
              <a:rPr lang="en-US" sz="2600" i="1" dirty="0"/>
              <a:t> Vân </a:t>
            </a:r>
            <a:r>
              <a:rPr lang="en-US" sz="2600" i="1" dirty="0" err="1"/>
              <a:t>giả</a:t>
            </a:r>
            <a:r>
              <a:rPr lang="en-US" sz="2600" i="1" dirty="0"/>
              <a:t> </a:t>
            </a:r>
            <a:r>
              <a:rPr lang="en-US" sz="2600" i="1" dirty="0" err="1"/>
              <a:t>dại</a:t>
            </a:r>
            <a:r>
              <a:rPr lang="en-US" sz="2600" i="1" dirty="0"/>
              <a:t>, Quan </a:t>
            </a:r>
            <a:r>
              <a:rPr lang="en-US" sz="2600" i="1" dirty="0" err="1"/>
              <a:t>Âm</a:t>
            </a:r>
            <a:r>
              <a:rPr lang="en-US" sz="2600" i="1" dirty="0"/>
              <a:t> </a:t>
            </a:r>
            <a:r>
              <a:rPr lang="en-US" sz="2600" i="1" dirty="0" err="1"/>
              <a:t>Thị</a:t>
            </a:r>
            <a:r>
              <a:rPr lang="en-US" sz="2600" i="1" dirty="0"/>
              <a:t> </a:t>
            </a:r>
            <a:r>
              <a:rPr lang="en-US" sz="2600" i="1" dirty="0" err="1"/>
              <a:t>Kính</a:t>
            </a:r>
            <a:r>
              <a:rPr lang="en-US" sz="2600" dirty="0"/>
              <a:t>; </a:t>
            </a:r>
            <a:r>
              <a:rPr lang="en-US" sz="2600" i="1" dirty="0" err="1"/>
              <a:t>Truyện</a:t>
            </a:r>
            <a:r>
              <a:rPr lang="en-US" sz="2600" i="1" dirty="0"/>
              <a:t> </a:t>
            </a:r>
            <a:r>
              <a:rPr lang="en-US" sz="2600" i="1" dirty="0" err="1"/>
              <a:t>Kiều</a:t>
            </a:r>
            <a:r>
              <a:rPr lang="en-US" sz="2600" dirty="0"/>
              <a:t> (</a:t>
            </a:r>
            <a:r>
              <a:rPr lang="en-US" sz="2600" dirty="0" err="1"/>
              <a:t>Nguyễn</a:t>
            </a:r>
            <a:r>
              <a:rPr lang="en-US" sz="2600" dirty="0"/>
              <a:t> Du); </a:t>
            </a:r>
            <a:r>
              <a:rPr lang="en-US" sz="2600" i="1" dirty="0"/>
              <a:t>Bánh </a:t>
            </a:r>
            <a:r>
              <a:rPr lang="en-US" sz="2600" i="1" dirty="0" err="1"/>
              <a:t>trôi</a:t>
            </a:r>
            <a:r>
              <a:rPr lang="en-US" sz="2600" i="1" dirty="0"/>
              <a:t> </a:t>
            </a:r>
            <a:r>
              <a:rPr lang="en-US" sz="2600" i="1" dirty="0" err="1"/>
              <a:t>nước</a:t>
            </a:r>
            <a:r>
              <a:rPr lang="en-US" sz="2600" dirty="0"/>
              <a:t> (</a:t>
            </a:r>
            <a:r>
              <a:rPr lang="en-US" sz="2600" dirty="0" err="1"/>
              <a:t>Hồ</a:t>
            </a:r>
            <a:r>
              <a:rPr lang="en-US" sz="2600" dirty="0"/>
              <a:t> Xuân </a:t>
            </a:r>
            <a:r>
              <a:rPr lang="en-US" sz="2600" dirty="0" err="1"/>
              <a:t>Hương</a:t>
            </a:r>
            <a:r>
              <a:rPr lang="en-US" sz="2600" dirty="0"/>
              <a:t>); </a:t>
            </a:r>
            <a:r>
              <a:rPr lang="en-US" sz="2600" i="1" dirty="0" err="1"/>
              <a:t>Tắt</a:t>
            </a:r>
            <a:r>
              <a:rPr lang="en-US" sz="2600" i="1" dirty="0"/>
              <a:t> </a:t>
            </a:r>
            <a:r>
              <a:rPr lang="en-US" sz="2600" i="1" dirty="0" err="1"/>
              <a:t>đèn</a:t>
            </a:r>
            <a:r>
              <a:rPr lang="en-US" sz="2600" dirty="0"/>
              <a:t> (Ngô </a:t>
            </a:r>
            <a:r>
              <a:rPr lang="en-US" sz="2600" dirty="0" err="1"/>
              <a:t>Tất</a:t>
            </a:r>
            <a:r>
              <a:rPr lang="en-US" sz="2600" dirty="0"/>
              <a:t> </a:t>
            </a:r>
            <a:r>
              <a:rPr lang="en-US" sz="2600" dirty="0" err="1"/>
              <a:t>Tố</a:t>
            </a:r>
            <a:r>
              <a:rPr lang="en-US" sz="2600" dirty="0"/>
              <a:t>); </a:t>
            </a:r>
            <a:r>
              <a:rPr lang="en-US" sz="2600" i="1" dirty="0" err="1"/>
              <a:t>Lão</a:t>
            </a:r>
            <a:r>
              <a:rPr lang="en-US" sz="2600" i="1" dirty="0"/>
              <a:t> </a:t>
            </a:r>
            <a:r>
              <a:rPr lang="en-US" sz="2600" i="1" dirty="0" err="1"/>
              <a:t>Hạc</a:t>
            </a:r>
            <a:r>
              <a:rPr lang="en-US" sz="2600" i="1" dirty="0"/>
              <a:t>, Chí </a:t>
            </a:r>
            <a:r>
              <a:rPr lang="en-US" sz="2600" i="1" dirty="0" err="1"/>
              <a:t>Phèo</a:t>
            </a:r>
            <a:r>
              <a:rPr lang="en-US" sz="2600" dirty="0"/>
              <a:t> (Nam Cao);...</a:t>
            </a:r>
          </a:p>
          <a:p>
            <a:pPr algn="just"/>
            <a:r>
              <a:rPr lang="en-US" sz="2600" dirty="0"/>
              <a:t>- Nhận </a:t>
            </a:r>
            <a:r>
              <a:rPr lang="en-US" sz="2600" dirty="0" err="1"/>
              <a:t>xét</a:t>
            </a:r>
            <a:r>
              <a:rPr lang="en-US" sz="2600" dirty="0"/>
              <a:t> </a:t>
            </a:r>
            <a:r>
              <a:rPr lang="en-US" sz="2600" dirty="0" err="1"/>
              <a:t>tình</a:t>
            </a:r>
            <a:r>
              <a:rPr lang="en-US" sz="2600" dirty="0"/>
              <a:t> cảm, </a:t>
            </a:r>
            <a:r>
              <a:rPr lang="en-US" sz="2600" dirty="0" err="1"/>
              <a:t>thái</a:t>
            </a:r>
            <a:r>
              <a:rPr lang="en-US" sz="2600" dirty="0"/>
              <a:t> </a:t>
            </a:r>
            <a:r>
              <a:rPr lang="en-US" sz="2600" dirty="0" err="1"/>
              <a:t>độ</a:t>
            </a:r>
            <a:r>
              <a:rPr lang="en-US" sz="2600" dirty="0"/>
              <a:t> </a:t>
            </a:r>
            <a:r>
              <a:rPr lang="en-US" sz="2600" dirty="0" err="1"/>
              <a:t>của</a:t>
            </a:r>
            <a:r>
              <a:rPr lang="en-US" sz="2600" dirty="0"/>
              <a:t> các </a:t>
            </a:r>
            <a:r>
              <a:rPr lang="en-US" sz="2600" dirty="0" err="1"/>
              <a:t>tác</a:t>
            </a:r>
            <a:r>
              <a:rPr lang="en-US" sz="2600" dirty="0"/>
              <a:t> </a:t>
            </a:r>
            <a:r>
              <a:rPr lang="en-US" sz="2600" dirty="0" err="1"/>
              <a:t>giả</a:t>
            </a:r>
            <a:r>
              <a:rPr lang="en-US" sz="2600" dirty="0"/>
              <a:t> qua </a:t>
            </a:r>
            <a:r>
              <a:rPr lang="en-US" sz="2600" dirty="0" err="1"/>
              <a:t>những</a:t>
            </a:r>
            <a:r>
              <a:rPr lang="en-US" sz="2600" dirty="0"/>
              <a:t> </a:t>
            </a:r>
            <a:r>
              <a:rPr lang="en-US" sz="2600" dirty="0" err="1"/>
              <a:t>tác</a:t>
            </a:r>
            <a:r>
              <a:rPr lang="en-US" sz="2600" dirty="0"/>
              <a:t> </a:t>
            </a:r>
            <a:r>
              <a:rPr lang="en-US" sz="2600" dirty="0" err="1"/>
              <a:t>phẩm</a:t>
            </a:r>
            <a:r>
              <a:rPr lang="en-US" sz="2600" dirty="0"/>
              <a:t> đó:</a:t>
            </a:r>
          </a:p>
          <a:p>
            <a:pPr marL="457200" indent="-457200" algn="just">
              <a:buClr>
                <a:srgbClr val="FF0000"/>
              </a:buClr>
              <a:buFont typeface="Wingdings" panose="05000000000000000000" pitchFamily="2" charset="2"/>
              <a:buChar char="ü"/>
            </a:pPr>
            <a:r>
              <a:rPr lang="en-US" sz="2600" dirty="0" err="1"/>
              <a:t>Đồng</a:t>
            </a:r>
            <a:r>
              <a:rPr lang="en-US" sz="2600" dirty="0"/>
              <a:t> cảm, </a:t>
            </a:r>
            <a:r>
              <a:rPr lang="en-US" sz="2600" dirty="0" err="1"/>
              <a:t>xót</a:t>
            </a:r>
            <a:r>
              <a:rPr lang="en-US" sz="2600" dirty="0"/>
              <a:t> thương </a:t>
            </a:r>
            <a:r>
              <a:rPr lang="en-US" sz="2600" dirty="0" err="1"/>
              <a:t>trước</a:t>
            </a:r>
            <a:r>
              <a:rPr lang="en-US" sz="2600" dirty="0"/>
              <a:t> </a:t>
            </a:r>
            <a:r>
              <a:rPr lang="en-US" sz="2600" dirty="0" err="1"/>
              <a:t>số</a:t>
            </a:r>
            <a:r>
              <a:rPr lang="en-US" sz="2600" dirty="0"/>
              <a:t> </a:t>
            </a:r>
            <a:r>
              <a:rPr lang="en-US" sz="2600" dirty="0" err="1"/>
              <a:t>phận</a:t>
            </a:r>
            <a:r>
              <a:rPr lang="en-US" sz="2600" dirty="0"/>
              <a:t> bi </a:t>
            </a:r>
            <a:r>
              <a:rPr lang="en-US" sz="2600" dirty="0" err="1"/>
              <a:t>kịch</a:t>
            </a:r>
            <a:r>
              <a:rPr lang="en-US" sz="2600" dirty="0"/>
              <a:t> </a:t>
            </a:r>
            <a:r>
              <a:rPr lang="en-US" sz="2600" dirty="0" err="1"/>
              <a:t>của</a:t>
            </a:r>
            <a:r>
              <a:rPr lang="en-US" sz="2600" dirty="0"/>
              <a:t> con </a:t>
            </a:r>
            <a:r>
              <a:rPr lang="en-US" sz="2600" dirty="0" err="1"/>
              <a:t>người</a:t>
            </a:r>
            <a:r>
              <a:rPr lang="en-US" sz="2600" dirty="0"/>
              <a:t>.</a:t>
            </a:r>
          </a:p>
          <a:p>
            <a:pPr marL="457200" indent="-457200" algn="just">
              <a:buClr>
                <a:srgbClr val="FF0000"/>
              </a:buClr>
              <a:buFont typeface="Wingdings" panose="05000000000000000000" pitchFamily="2" charset="2"/>
              <a:buChar char="ü"/>
            </a:pPr>
            <a:r>
              <a:rPr lang="en-US" sz="2600" dirty="0"/>
              <a:t>Lên </a:t>
            </a:r>
            <a:r>
              <a:rPr lang="en-US" sz="2600" dirty="0" err="1"/>
              <a:t>án</a:t>
            </a:r>
            <a:r>
              <a:rPr lang="en-US" sz="2600" dirty="0"/>
              <a:t>, </a:t>
            </a:r>
            <a:r>
              <a:rPr lang="en-US" sz="2600" dirty="0" err="1"/>
              <a:t>phê</a:t>
            </a:r>
            <a:r>
              <a:rPr lang="en-US" sz="2600" dirty="0"/>
              <a:t> </a:t>
            </a:r>
            <a:r>
              <a:rPr lang="en-US" sz="2600" dirty="0" err="1"/>
              <a:t>phán</a:t>
            </a:r>
            <a:r>
              <a:rPr lang="en-US" sz="2600" dirty="0"/>
              <a:t> </a:t>
            </a:r>
            <a:r>
              <a:rPr lang="en-US" sz="2600" dirty="0" err="1"/>
              <a:t>xã</a:t>
            </a:r>
            <a:r>
              <a:rPr lang="en-US" sz="2600" dirty="0"/>
              <a:t> </a:t>
            </a:r>
            <a:r>
              <a:rPr lang="en-US" sz="2600" dirty="0" err="1"/>
              <a:t>hội</a:t>
            </a:r>
            <a:r>
              <a:rPr lang="en-US" sz="2600" dirty="0"/>
              <a:t> đã </a:t>
            </a:r>
            <a:r>
              <a:rPr lang="en-US" sz="2600" dirty="0" err="1"/>
              <a:t>chà</a:t>
            </a:r>
            <a:r>
              <a:rPr lang="en-US" sz="2600" dirty="0"/>
              <a:t> </a:t>
            </a:r>
            <a:r>
              <a:rPr lang="en-US" sz="2600" dirty="0" err="1"/>
              <a:t>đạp</a:t>
            </a:r>
            <a:r>
              <a:rPr lang="en-US" sz="2600" dirty="0"/>
              <a:t> lên </a:t>
            </a:r>
            <a:r>
              <a:rPr lang="en-US" sz="2600" dirty="0" err="1"/>
              <a:t>quyền</a:t>
            </a:r>
            <a:r>
              <a:rPr lang="en-US" sz="2600" dirty="0"/>
              <a:t> </a:t>
            </a:r>
            <a:r>
              <a:rPr lang="en-US" sz="2600" dirty="0" err="1"/>
              <a:t>sống</a:t>
            </a:r>
            <a:r>
              <a:rPr lang="en-US" sz="2600" dirty="0"/>
              <a:t>, </a:t>
            </a:r>
            <a:r>
              <a:rPr lang="en-US" sz="2600" dirty="0" err="1"/>
              <a:t>quyền</a:t>
            </a:r>
            <a:r>
              <a:rPr lang="en-US" sz="2600" dirty="0"/>
              <a:t> </a:t>
            </a:r>
            <a:r>
              <a:rPr lang="en-US" sz="2600" dirty="0" err="1"/>
              <a:t>hạnh</a:t>
            </a:r>
            <a:r>
              <a:rPr lang="en-US" sz="2600" dirty="0"/>
              <a:t> </a:t>
            </a:r>
            <a:r>
              <a:rPr lang="en-US" sz="2600" dirty="0" err="1"/>
              <a:t>phúc</a:t>
            </a:r>
            <a:r>
              <a:rPr lang="en-US" sz="2600" dirty="0"/>
              <a:t> </a:t>
            </a:r>
            <a:r>
              <a:rPr lang="en-US" sz="2600" dirty="0" err="1"/>
              <a:t>của</a:t>
            </a:r>
            <a:r>
              <a:rPr lang="en-US" sz="2600" dirty="0"/>
              <a:t> con </a:t>
            </a:r>
            <a:r>
              <a:rPr lang="en-US" sz="2600" dirty="0" err="1"/>
              <a:t>người</a:t>
            </a:r>
            <a:r>
              <a:rPr lang="en-US" sz="2600" dirty="0"/>
              <a:t>.</a:t>
            </a:r>
          </a:p>
          <a:p>
            <a:pPr marL="457200" indent="-457200" algn="just">
              <a:buClr>
                <a:srgbClr val="FF0000"/>
              </a:buClr>
              <a:buFont typeface="Wingdings" panose="05000000000000000000" pitchFamily="2" charset="2"/>
              <a:buChar char="ü"/>
            </a:pPr>
            <a:r>
              <a:rPr lang="en-US" sz="2600" dirty="0" err="1"/>
              <a:t>Trân</a:t>
            </a:r>
            <a:r>
              <a:rPr lang="en-US" sz="2600" dirty="0"/>
              <a:t> </a:t>
            </a:r>
            <a:r>
              <a:rPr lang="en-US" sz="2600" dirty="0" err="1"/>
              <a:t>trọng</a:t>
            </a:r>
            <a:r>
              <a:rPr lang="en-US" sz="2600" dirty="0"/>
              <a:t> </a:t>
            </a:r>
            <a:r>
              <a:rPr lang="en-US" sz="2600" dirty="0" err="1"/>
              <a:t>vẻ</a:t>
            </a:r>
            <a:r>
              <a:rPr lang="en-US" sz="2600" dirty="0"/>
              <a:t> đẹp về cả </a:t>
            </a:r>
            <a:r>
              <a:rPr lang="en-US" sz="2600" dirty="0" err="1"/>
              <a:t>ngoại</a:t>
            </a:r>
            <a:r>
              <a:rPr lang="en-US" sz="2600" dirty="0"/>
              <a:t> hình, tài </a:t>
            </a:r>
            <a:r>
              <a:rPr lang="en-US" sz="2600" dirty="0" err="1"/>
              <a:t>năng</a:t>
            </a:r>
            <a:r>
              <a:rPr lang="en-US" sz="2600" dirty="0"/>
              <a:t>, </a:t>
            </a:r>
            <a:r>
              <a:rPr lang="en-US" sz="2600" dirty="0" err="1"/>
              <a:t>đặc</a:t>
            </a:r>
            <a:r>
              <a:rPr lang="en-US" sz="2600" dirty="0"/>
              <a:t> </a:t>
            </a:r>
            <a:r>
              <a:rPr lang="en-US" sz="2600" dirty="0" err="1"/>
              <a:t>biệt</a:t>
            </a:r>
            <a:r>
              <a:rPr lang="en-US" sz="2600" dirty="0"/>
              <a:t> là </a:t>
            </a:r>
            <a:r>
              <a:rPr lang="en-US" sz="2600" dirty="0" err="1"/>
              <a:t>vẻ</a:t>
            </a:r>
            <a:r>
              <a:rPr lang="en-US" sz="2600" dirty="0"/>
              <a:t> đẹp tính </a:t>
            </a:r>
            <a:r>
              <a:rPr lang="en-US" sz="2600" dirty="0" err="1"/>
              <a:t>cách</a:t>
            </a:r>
            <a:r>
              <a:rPr lang="en-US" sz="2600" dirty="0"/>
              <a:t>, </a:t>
            </a:r>
            <a:r>
              <a:rPr lang="en-US" sz="2600" dirty="0" err="1"/>
              <a:t>phẩm</a:t>
            </a:r>
            <a:r>
              <a:rPr lang="en-US" sz="2600" dirty="0"/>
              <a:t> </a:t>
            </a:r>
            <a:r>
              <a:rPr lang="en-US" sz="2600" dirty="0" err="1"/>
              <a:t>chất</a:t>
            </a:r>
            <a:r>
              <a:rPr lang="en-US" sz="2600" dirty="0"/>
              <a:t> </a:t>
            </a:r>
            <a:r>
              <a:rPr lang="en-US" sz="2600" dirty="0" err="1"/>
              <a:t>của</a:t>
            </a:r>
            <a:r>
              <a:rPr lang="en-US" sz="2600" dirty="0"/>
              <a:t> con </a:t>
            </a:r>
            <a:r>
              <a:rPr lang="en-US" sz="2600" dirty="0" err="1"/>
              <a:t>người</a:t>
            </a:r>
            <a:r>
              <a:rPr lang="en-US" sz="2600" dirty="0"/>
              <a:t>.</a:t>
            </a:r>
          </a:p>
        </p:txBody>
      </p:sp>
    </p:spTree>
    <p:extLst>
      <p:ext uri="{BB962C8B-B14F-4D97-AF65-F5344CB8AC3E}">
        <p14:creationId xmlns:p14="http://schemas.microsoft.com/office/powerpoint/2010/main" val="1880063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1000"/>
                                        <p:tgtEl>
                                          <p:spTgt spid="7">
                                            <p:txEl>
                                              <p:pRg st="5" end="5"/>
                                            </p:txEl>
                                          </p:spTgt>
                                        </p:tgtEl>
                                      </p:cBhvr>
                                    </p:animEffect>
                                    <p:anim calcmode="lin" valueType="num">
                                      <p:cBhvr>
                                        <p:cTn id="4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D323C8FB-B906-4971-A245-1F63317437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 xmlns:a16="http://schemas.microsoft.com/office/drawing/2014/main" id="{C9FAF312-1CE1-4E5C-AC04-BB2589F7BA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 xmlns:a16="http://schemas.microsoft.com/office/drawing/2014/main" id="{D13471DD-E8BB-72F2-AADC-174F5D5AECE3}"/>
              </a:ext>
            </a:extLst>
          </p:cNvPr>
          <p:cNvSpPr>
            <a:spLocks noGrp="1"/>
          </p:cNvSpPr>
          <p:nvPr>
            <p:ph type="title"/>
          </p:nvPr>
        </p:nvSpPr>
        <p:spPr>
          <a:xfrm>
            <a:off x="5083024" y="2397463"/>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a:t>
            </a:r>
            <a:r>
              <a:rPr lang="en-US" sz="4800">
                <a:solidFill>
                  <a:srgbClr val="FF0000"/>
                </a:solidFill>
                <a:latin typeface="#9Slide03 AmpleSoft Bold" panose="02000000000000000000" pitchFamily="2" charset="0"/>
              </a:rPr>
              <a:t>4 </a:t>
            </a:r>
            <a:br>
              <a:rPr lang="en-US" sz="4800">
                <a:solidFill>
                  <a:srgbClr val="FF0000"/>
                </a:solidFill>
                <a:latin typeface="#9Slide03 AmpleSoft Bold" panose="02000000000000000000" pitchFamily="2" charset="0"/>
              </a:rPr>
            </a:br>
            <a:r>
              <a:rPr lang="en-US" sz="9800">
                <a:solidFill>
                  <a:srgbClr val="0B9764"/>
                </a:solidFill>
                <a:latin typeface="#9Slide03 AmpleSoft Bold" panose="02000000000000000000" pitchFamily="2" charset="0"/>
              </a:rPr>
              <a:t>VẬN DỤNG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254815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Rectangle 17">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Content Placeholder 4" descr="A close-up of a flower&#10;&#10;Description automatically generated">
            <a:extLst>
              <a:ext uri="{FF2B5EF4-FFF2-40B4-BE49-F238E27FC236}">
                <a16:creationId xmlns=""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108" y="664306"/>
            <a:ext cx="3648807" cy="5071731"/>
          </a:xfrm>
          <a:prstGeom prst="rect">
            <a:avLst/>
          </a:prstGeom>
        </p:spPr>
      </p:pic>
      <p:sp>
        <p:nvSpPr>
          <p:cNvPr id="7" name="TextBox 6">
            <a:extLst>
              <a:ext uri="{FF2B5EF4-FFF2-40B4-BE49-F238E27FC236}">
                <a16:creationId xmlns="" xmlns:a16="http://schemas.microsoft.com/office/drawing/2014/main" id="{16BC1C0E-5FBB-32CF-2C78-A764083F28C2}"/>
              </a:ext>
            </a:extLst>
          </p:cNvPr>
          <p:cNvSpPr txBox="1"/>
          <p:nvPr/>
        </p:nvSpPr>
        <p:spPr>
          <a:xfrm>
            <a:off x="568119" y="909081"/>
            <a:ext cx="6678535" cy="51855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Nhiệm</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vụ</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Đề</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endParaRPr kumimoji="0" lang="en-US" sz="2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Em có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đồng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tình</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với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những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phân</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tích</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của</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tác</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giả</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viết </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Người</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con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gái</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Nam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Xương</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một</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bi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kịch</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của</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con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người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về chi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tiết</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chiếc</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bóng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trên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vách</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không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Viết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đoạn</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văn</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khoảng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7 - 9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câu</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để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trả</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lời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câu</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hỏi trên.</a:t>
            </a:r>
          </a:p>
        </p:txBody>
      </p:sp>
    </p:spTree>
    <p:extLst>
      <p:ext uri="{BB962C8B-B14F-4D97-AF65-F5344CB8AC3E}">
        <p14:creationId xmlns:p14="http://schemas.microsoft.com/office/powerpoint/2010/main" val="496515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F1805DF8-B83D-A837-DF87-F7B24D710F37}"/>
              </a:ext>
            </a:extLst>
          </p:cNvPr>
          <p:cNvGraphicFramePr>
            <a:graphicFrameLocks noGrp="1"/>
          </p:cNvGraphicFramePr>
          <p:nvPr>
            <p:extLst>
              <p:ext uri="{D42A27DB-BD31-4B8C-83A1-F6EECF244321}">
                <p14:modId xmlns:p14="http://schemas.microsoft.com/office/powerpoint/2010/main" val="702166134"/>
              </p:ext>
            </p:extLst>
          </p:nvPr>
        </p:nvGraphicFramePr>
        <p:xfrm>
          <a:off x="284205" y="700960"/>
          <a:ext cx="11182866" cy="6102096"/>
        </p:xfrm>
        <a:graphic>
          <a:graphicData uri="http://schemas.openxmlformats.org/drawingml/2006/table">
            <a:tbl>
              <a:tblPr firstRow="1" firstCol="1" bandRow="1">
                <a:tableStyleId>{D27102A9-8310-4765-A935-A1911B00CA55}</a:tableStyleId>
              </a:tblPr>
              <a:tblGrid>
                <a:gridCol w="914400">
                  <a:extLst>
                    <a:ext uri="{9D8B030D-6E8A-4147-A177-3AD203B41FA5}">
                      <a16:colId xmlns="" xmlns:a16="http://schemas.microsoft.com/office/drawing/2014/main" val="2618676505"/>
                    </a:ext>
                  </a:extLst>
                </a:gridCol>
                <a:gridCol w="7525265">
                  <a:extLst>
                    <a:ext uri="{9D8B030D-6E8A-4147-A177-3AD203B41FA5}">
                      <a16:colId xmlns="" xmlns:a16="http://schemas.microsoft.com/office/drawing/2014/main" val="251181585"/>
                    </a:ext>
                  </a:extLst>
                </a:gridCol>
                <a:gridCol w="1195553">
                  <a:extLst>
                    <a:ext uri="{9D8B030D-6E8A-4147-A177-3AD203B41FA5}">
                      <a16:colId xmlns="" xmlns:a16="http://schemas.microsoft.com/office/drawing/2014/main" val="2201208252"/>
                    </a:ext>
                  </a:extLst>
                </a:gridCol>
                <a:gridCol w="1547648">
                  <a:extLst>
                    <a:ext uri="{9D8B030D-6E8A-4147-A177-3AD203B41FA5}">
                      <a16:colId xmlns="" xmlns:a16="http://schemas.microsoft.com/office/drawing/2014/main" val="3320917509"/>
                    </a:ext>
                  </a:extLst>
                </a:gridCol>
              </a:tblGrid>
              <a:tr h="0">
                <a:tc>
                  <a:txBody>
                    <a:bodyPr/>
                    <a:lstStyle/>
                    <a:p>
                      <a:pPr algn="ctr">
                        <a:lnSpc>
                          <a:spcPct val="130000"/>
                        </a:lnSpc>
                      </a:pPr>
                      <a:r>
                        <a:rPr lang="en-US" sz="2800">
                          <a:effectLst/>
                        </a:rPr>
                        <a:t>STT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800">
                          <a:effectLst/>
                        </a:rPr>
                        <a:t>Tiêu chí</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800">
                          <a:effectLst/>
                        </a:rPr>
                        <a:t>Đạt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800" dirty="0">
                          <a:effectLst/>
                        </a:rPr>
                        <a:t>CĐ</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22226182"/>
                  </a:ext>
                </a:extLst>
              </a:tr>
              <a:tr h="0">
                <a:tc>
                  <a:txBody>
                    <a:bodyPr/>
                    <a:lstStyle/>
                    <a:p>
                      <a:pPr algn="ctr">
                        <a:lnSpc>
                          <a:spcPct val="130000"/>
                        </a:lnSpc>
                      </a:pPr>
                      <a:r>
                        <a:rPr lang="en-US" sz="280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Đảm bảo hình thức đoạn văn  với dung lượng khoảng 7 – 9 câu.</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11755188"/>
                  </a:ext>
                </a:extLst>
              </a:tr>
              <a:tr h="0">
                <a:tc>
                  <a:txBody>
                    <a:bodyPr/>
                    <a:lstStyle/>
                    <a:p>
                      <a:pPr algn="ctr">
                        <a:lnSpc>
                          <a:spcPct val="130000"/>
                        </a:lnSpc>
                      </a:pPr>
                      <a:r>
                        <a:rPr lang="en-US" sz="2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spcAft>
                          <a:spcPts val="1000"/>
                        </a:spcAft>
                      </a:pPr>
                      <a:r>
                        <a:rPr lang="en-US" sz="2800" dirty="0" err="1">
                          <a:effectLst/>
                        </a:rPr>
                        <a:t>Đoạn</a:t>
                      </a:r>
                      <a:r>
                        <a:rPr lang="en-US" sz="2800" dirty="0">
                          <a:effectLst/>
                        </a:rPr>
                        <a:t> </a:t>
                      </a:r>
                      <a:r>
                        <a:rPr lang="en-US" sz="2800" dirty="0" err="1">
                          <a:effectLst/>
                        </a:rPr>
                        <a:t>văn</a:t>
                      </a:r>
                      <a:r>
                        <a:rPr lang="en-US" sz="2800" dirty="0">
                          <a:effectLst/>
                        </a:rPr>
                        <a:t> đúng </a:t>
                      </a:r>
                      <a:r>
                        <a:rPr lang="en-US" sz="2800" dirty="0" err="1">
                          <a:effectLst/>
                        </a:rPr>
                        <a:t>chủ</a:t>
                      </a:r>
                      <a:r>
                        <a:rPr lang="en-US" sz="2800" dirty="0">
                          <a:effectLst/>
                        </a:rPr>
                        <a:t> </a:t>
                      </a:r>
                      <a:r>
                        <a:rPr lang="en-US" sz="2800" dirty="0" err="1">
                          <a:effectLst/>
                        </a:rPr>
                        <a:t>đề</a:t>
                      </a:r>
                      <a:r>
                        <a:rPr lang="en-US" sz="2800" dirty="0">
                          <a:effectLst/>
                        </a:rPr>
                        <a:t>: </a:t>
                      </a:r>
                      <a:r>
                        <a:rPr lang="en-US" sz="2800" dirty="0" err="1">
                          <a:effectLst/>
                        </a:rPr>
                        <a:t>Nêu</a:t>
                      </a:r>
                      <a:r>
                        <a:rPr lang="en-US" sz="2800" dirty="0">
                          <a:effectLst/>
                        </a:rPr>
                        <a:t> ý </a:t>
                      </a:r>
                      <a:r>
                        <a:rPr lang="en-US" sz="2800" dirty="0" err="1">
                          <a:effectLst/>
                        </a:rPr>
                        <a:t>kiến</a:t>
                      </a:r>
                      <a:r>
                        <a:rPr lang="en-US" sz="2800" dirty="0">
                          <a:effectLst/>
                        </a:rPr>
                        <a:t> </a:t>
                      </a:r>
                      <a:r>
                        <a:rPr lang="en-US" sz="2800" dirty="0" err="1">
                          <a:effectLst/>
                        </a:rPr>
                        <a:t>của</a:t>
                      </a:r>
                      <a:r>
                        <a:rPr lang="en-US" sz="2800" dirty="0">
                          <a:effectLst/>
                        </a:rPr>
                        <a:t> </a:t>
                      </a:r>
                      <a:r>
                        <a:rPr lang="en-US" sz="2800" dirty="0" err="1">
                          <a:effectLst/>
                        </a:rPr>
                        <a:t>bản</a:t>
                      </a:r>
                      <a:r>
                        <a:rPr lang="en-US" sz="2800" dirty="0">
                          <a:effectLst/>
                        </a:rPr>
                        <a:t> </a:t>
                      </a:r>
                      <a:r>
                        <a:rPr lang="en-US" sz="2800" dirty="0" err="1">
                          <a:effectLst/>
                        </a:rPr>
                        <a:t>thân</a:t>
                      </a:r>
                      <a:r>
                        <a:rPr lang="en-US" sz="2800" dirty="0">
                          <a:effectLst/>
                        </a:rPr>
                        <a:t> về </a:t>
                      </a:r>
                      <a:r>
                        <a:rPr lang="en-US" sz="2800" dirty="0" err="1">
                          <a:effectLst/>
                        </a:rPr>
                        <a:t>những</a:t>
                      </a:r>
                      <a:r>
                        <a:rPr lang="en-US" sz="2800" dirty="0">
                          <a:effectLst/>
                        </a:rPr>
                        <a:t> </a:t>
                      </a:r>
                      <a:r>
                        <a:rPr lang="en-US" sz="2800" dirty="0" err="1">
                          <a:effectLst/>
                        </a:rPr>
                        <a:t>phân</a:t>
                      </a:r>
                      <a:r>
                        <a:rPr lang="en-US" sz="2800" dirty="0">
                          <a:effectLst/>
                        </a:rPr>
                        <a:t> </a:t>
                      </a:r>
                      <a:r>
                        <a:rPr lang="en-US" sz="2800" dirty="0" err="1">
                          <a:effectLst/>
                        </a:rPr>
                        <a:t>tích</a:t>
                      </a:r>
                      <a:r>
                        <a:rPr lang="en-US" sz="2800" dirty="0">
                          <a:effectLst/>
                        </a:rPr>
                        <a:t> </a:t>
                      </a:r>
                      <a:r>
                        <a:rPr lang="en-US" sz="2800" dirty="0" err="1">
                          <a:effectLst/>
                        </a:rPr>
                        <a:t>của</a:t>
                      </a:r>
                      <a:r>
                        <a:rPr lang="en-US" sz="2800" dirty="0">
                          <a:effectLst/>
                        </a:rPr>
                        <a:t> </a:t>
                      </a:r>
                      <a:r>
                        <a:rPr lang="en-US" sz="2800" dirty="0" err="1">
                          <a:effectLst/>
                        </a:rPr>
                        <a:t>tác</a:t>
                      </a:r>
                      <a:r>
                        <a:rPr lang="en-US" sz="2800" dirty="0">
                          <a:effectLst/>
                        </a:rPr>
                        <a:t> </a:t>
                      </a:r>
                      <a:r>
                        <a:rPr lang="en-US" sz="2800" dirty="0" err="1">
                          <a:effectLst/>
                        </a:rPr>
                        <a:t>giả</a:t>
                      </a:r>
                      <a:r>
                        <a:rPr lang="en-US" sz="2800" dirty="0">
                          <a:effectLst/>
                        </a:rPr>
                        <a:t> </a:t>
                      </a:r>
                      <a:r>
                        <a:rPr lang="en-US" sz="2800" dirty="0" err="1">
                          <a:effectLst/>
                        </a:rPr>
                        <a:t>bài</a:t>
                      </a:r>
                      <a:r>
                        <a:rPr lang="en-US" sz="2800" dirty="0">
                          <a:effectLst/>
                        </a:rPr>
                        <a:t> viết "</a:t>
                      </a:r>
                      <a:r>
                        <a:rPr lang="en-US" sz="2800" dirty="0" err="1">
                          <a:effectLst/>
                        </a:rPr>
                        <a:t>Người</a:t>
                      </a:r>
                      <a:r>
                        <a:rPr lang="en-US" sz="2800" dirty="0">
                          <a:effectLst/>
                        </a:rPr>
                        <a:t> con </a:t>
                      </a:r>
                      <a:r>
                        <a:rPr lang="en-US" sz="2800" dirty="0" err="1">
                          <a:effectLst/>
                        </a:rPr>
                        <a:t>gái</a:t>
                      </a:r>
                      <a:r>
                        <a:rPr lang="en-US" sz="2800" dirty="0">
                          <a:effectLst/>
                        </a:rPr>
                        <a:t> Nam </a:t>
                      </a:r>
                      <a:r>
                        <a:rPr lang="en-US" sz="2800" dirty="0" err="1">
                          <a:effectLst/>
                        </a:rPr>
                        <a:t>Xương</a:t>
                      </a:r>
                      <a:r>
                        <a:rPr lang="en-US" sz="2800" dirty="0">
                          <a:effectLst/>
                        </a:rPr>
                        <a:t>" - </a:t>
                      </a:r>
                      <a:r>
                        <a:rPr lang="en-US" sz="2800" dirty="0" err="1">
                          <a:effectLst/>
                        </a:rPr>
                        <a:t>một</a:t>
                      </a:r>
                      <a:r>
                        <a:rPr lang="en-US" sz="2800" dirty="0">
                          <a:effectLst/>
                        </a:rPr>
                        <a:t> bi </a:t>
                      </a:r>
                      <a:r>
                        <a:rPr lang="en-US" sz="2800" dirty="0" err="1">
                          <a:effectLst/>
                        </a:rPr>
                        <a:t>kịch</a:t>
                      </a:r>
                      <a:r>
                        <a:rPr lang="en-US" sz="2800" dirty="0">
                          <a:effectLst/>
                        </a:rPr>
                        <a:t> </a:t>
                      </a:r>
                      <a:r>
                        <a:rPr lang="en-US" sz="2800" dirty="0" err="1">
                          <a:effectLst/>
                        </a:rPr>
                        <a:t>của</a:t>
                      </a:r>
                      <a:r>
                        <a:rPr lang="en-US" sz="2800" dirty="0">
                          <a:effectLst/>
                        </a:rPr>
                        <a:t> con </a:t>
                      </a:r>
                      <a:r>
                        <a:rPr lang="en-US" sz="2800" dirty="0" err="1">
                          <a:effectLst/>
                        </a:rPr>
                        <a:t>người</a:t>
                      </a:r>
                      <a:r>
                        <a:rPr lang="en-US" sz="2800" dirty="0">
                          <a:effectLst/>
                        </a:rPr>
                        <a:t> về chi </a:t>
                      </a:r>
                      <a:r>
                        <a:rPr lang="en-US" sz="2800" dirty="0" err="1">
                          <a:effectLst/>
                        </a:rPr>
                        <a:t>tiết</a:t>
                      </a:r>
                      <a:r>
                        <a:rPr lang="en-US" sz="2800" dirty="0">
                          <a:effectLst/>
                        </a:rPr>
                        <a:t> </a:t>
                      </a:r>
                      <a:r>
                        <a:rPr lang="en-US" sz="2800" dirty="0" err="1">
                          <a:effectLst/>
                        </a:rPr>
                        <a:t>chiếc</a:t>
                      </a:r>
                      <a:r>
                        <a:rPr lang="en-US" sz="2800" dirty="0">
                          <a:effectLst/>
                        </a:rPr>
                        <a:t> </a:t>
                      </a:r>
                      <a:r>
                        <a:rPr lang="en-US" sz="2800" dirty="0" err="1">
                          <a:effectLst/>
                        </a:rPr>
                        <a:t>bóng</a:t>
                      </a:r>
                      <a:r>
                        <a:rPr lang="en-US" sz="2800" dirty="0">
                          <a:effectLst/>
                        </a:rPr>
                        <a:t> trên </a:t>
                      </a:r>
                      <a:r>
                        <a:rPr lang="en-US" sz="2800" dirty="0" err="1">
                          <a:effectLst/>
                        </a:rPr>
                        <a:t>vách</a:t>
                      </a:r>
                      <a:r>
                        <a:rPr lang="en-US" sz="2800" dirty="0">
                          <a:effectLst/>
                        </a:rPr>
                        <a:t>.</a:t>
                      </a:r>
                      <a:endParaRPr lang="en-US"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20101069"/>
                  </a:ext>
                </a:extLst>
              </a:tr>
              <a:tr h="0">
                <a:tc>
                  <a:txBody>
                    <a:bodyPr/>
                    <a:lstStyle/>
                    <a:p>
                      <a:pPr algn="ctr">
                        <a:lnSpc>
                          <a:spcPct val="130000"/>
                        </a:lnSpc>
                        <a:spcAft>
                          <a:spcPts val="1000"/>
                        </a:spcAft>
                      </a:pPr>
                      <a:r>
                        <a:rPr lang="en-US" sz="2800">
                          <a:effectLst/>
                        </a:rPr>
                        <a:t>3</a:t>
                      </a:r>
                      <a:endParaRPr lang="en-US" sz="1800" b="1">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gn="just">
                        <a:lnSpc>
                          <a:spcPct val="130000"/>
                        </a:lnSpc>
                      </a:pPr>
                      <a:r>
                        <a:rPr lang="en-US" sz="2800">
                          <a:effectLst/>
                        </a:rPr>
                        <a:t>Đoạn văn đảm bảo tính liên kết giữa các câu trong đoạn văn.</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6215186"/>
                  </a:ext>
                </a:extLst>
              </a:tr>
              <a:tr h="0">
                <a:tc>
                  <a:txBody>
                    <a:bodyPr/>
                    <a:lstStyle/>
                    <a:p>
                      <a:pPr algn="ctr">
                        <a:lnSpc>
                          <a:spcPct val="130000"/>
                        </a:lnSpc>
                      </a:pPr>
                      <a:r>
                        <a:rPr lang="en-US" sz="2800">
                          <a:effectLst/>
                        </a:rPr>
                        <a:t>4</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Đoạn văn đảm bảo về yêu cầu về chính tả, cách sử dụng từ ngữ, ngữ pháp.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53443569"/>
                  </a:ext>
                </a:extLst>
              </a:tr>
            </a:tbl>
          </a:graphicData>
        </a:graphic>
      </p:graphicFrame>
      <p:sp>
        <p:nvSpPr>
          <p:cNvPr id="6" name="TextBox 5">
            <a:extLst>
              <a:ext uri="{FF2B5EF4-FFF2-40B4-BE49-F238E27FC236}">
                <a16:creationId xmlns="" xmlns:a16="http://schemas.microsoft.com/office/drawing/2014/main" id="{3AA8BA2E-2280-1CDE-5A6D-7C81324E5BEA}"/>
              </a:ext>
            </a:extLst>
          </p:cNvPr>
          <p:cNvSpPr txBox="1"/>
          <p:nvPr/>
        </p:nvSpPr>
        <p:spPr>
          <a:xfrm>
            <a:off x="2443549" y="0"/>
            <a:ext cx="6098058" cy="523220"/>
          </a:xfrm>
          <a:prstGeom prst="rect">
            <a:avLst/>
          </a:prstGeom>
          <a:noFill/>
        </p:spPr>
        <p:txBody>
          <a:bodyPr wrap="square">
            <a:spAutoFit/>
          </a:bodyPr>
          <a:lstStyle/>
          <a:p>
            <a:pPr algn="ctr"/>
            <a:r>
              <a:rPr lang="en-US" sz="2800" b="1" dirty="0" err="1">
                <a:solidFill>
                  <a:srgbClr val="FF0000"/>
                </a:solidFill>
                <a:effectLst/>
                <a:latin typeface="Times New Roman" panose="02020603050405020304" pitchFamily="18" charset="0"/>
                <a:ea typeface="Calibri" panose="020F0502020204030204" pitchFamily="34" charset="0"/>
              </a:rPr>
              <a:t>Bảng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kiểm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kĩ</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năng</a:t>
            </a:r>
            <a:r>
              <a:rPr lang="en-US" sz="2800" b="1" dirty="0">
                <a:solidFill>
                  <a:srgbClr val="FF0000"/>
                </a:solidFill>
                <a:effectLst/>
                <a:latin typeface="Times New Roman" panose="02020603050405020304" pitchFamily="18" charset="0"/>
                <a:ea typeface="Calibri" panose="020F0502020204030204" pitchFamily="34" charset="0"/>
              </a:rPr>
              <a:t> viết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endParaRPr lang="en-US" sz="2800" dirty="0">
              <a:solidFill>
                <a:srgbClr val="FF0000"/>
              </a:solidFill>
            </a:endParaRPr>
          </a:p>
        </p:txBody>
      </p:sp>
    </p:spTree>
    <p:extLst>
      <p:ext uri="{BB962C8B-B14F-4D97-AF65-F5344CB8AC3E}">
        <p14:creationId xmlns:p14="http://schemas.microsoft.com/office/powerpoint/2010/main" val="3342125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Rectangle 17">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Content Placeholder 4" descr="A close-up of a flower&#10;&#10;Description automatically generated">
            <a:extLst>
              <a:ext uri="{FF2B5EF4-FFF2-40B4-BE49-F238E27FC236}">
                <a16:creationId xmlns=""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7" y="893122"/>
            <a:ext cx="3455377" cy="5071731"/>
          </a:xfrm>
          <a:prstGeom prst="rect">
            <a:avLst/>
          </a:prstGeom>
        </p:spPr>
      </p:pic>
      <p:sp>
        <p:nvSpPr>
          <p:cNvPr id="7" name="TextBox 6">
            <a:extLst>
              <a:ext uri="{FF2B5EF4-FFF2-40B4-BE49-F238E27FC236}">
                <a16:creationId xmlns="" xmlns:a16="http://schemas.microsoft.com/office/drawing/2014/main" id="{16BC1C0E-5FBB-32CF-2C78-A764083F28C2}"/>
              </a:ext>
            </a:extLst>
          </p:cNvPr>
          <p:cNvSpPr txBox="1"/>
          <p:nvPr/>
        </p:nvSpPr>
        <p:spPr>
          <a:xfrm>
            <a:off x="568119" y="909081"/>
            <a:ext cx="6678535" cy="295850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a:ea typeface="+mn-ea"/>
                <a:cs typeface="+mn-cs"/>
              </a:rPr>
              <a:t>2. </a:t>
            </a:r>
            <a:r>
              <a:rPr kumimoji="0" lang="en-US" sz="3200" b="1" i="1" u="none" strike="noStrike" kern="1200" cap="none" spc="0" normalizeH="0" baseline="0" noProof="0" dirty="0" err="1">
                <a:ln>
                  <a:noFill/>
                </a:ln>
                <a:solidFill>
                  <a:srgbClr val="FF0000"/>
                </a:solidFill>
                <a:effectLst/>
                <a:uLnTx/>
                <a:uFillTx/>
                <a:latin typeface="times new roman"/>
                <a:ea typeface="+mn-ea"/>
                <a:cs typeface="+mn-cs"/>
              </a:rPr>
              <a:t>Nhiệm</a:t>
            </a:r>
            <a:r>
              <a:rPr kumimoji="0" lang="en-US" sz="3200" b="1"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a:ea typeface="+mn-ea"/>
                <a:cs typeface="+mn-cs"/>
              </a:rPr>
              <a:t>vụ</a:t>
            </a:r>
            <a:r>
              <a:rPr kumimoji="0" lang="en-US" sz="3200" b="1" i="1" u="none" strike="noStrike" kern="1200" cap="none" spc="0" normalizeH="0" baseline="0" noProof="0" dirty="0">
                <a:ln>
                  <a:noFill/>
                </a:ln>
                <a:solidFill>
                  <a:srgbClr val="FF0000"/>
                </a:solidFill>
                <a:effectLst/>
                <a:uLnTx/>
                <a:uFillTx/>
                <a:latin typeface="times new roman"/>
                <a:ea typeface="+mn-ea"/>
                <a:cs typeface="+mn-cs"/>
              </a:rPr>
              <a:t> 2: Chia </a:t>
            </a:r>
            <a:r>
              <a:rPr kumimoji="0" lang="en-US" sz="3200" b="1" i="1" u="none" strike="noStrike" kern="1200" cap="none" spc="0" normalizeH="0" baseline="0" noProof="0" dirty="0" err="1">
                <a:ln>
                  <a:noFill/>
                </a:ln>
                <a:solidFill>
                  <a:srgbClr val="FF0000"/>
                </a:solidFill>
                <a:effectLst/>
                <a:uLnTx/>
                <a:uFillTx/>
                <a:latin typeface="times new roman"/>
                <a:ea typeface="+mn-ea"/>
                <a:cs typeface="+mn-cs"/>
              </a:rPr>
              <a:t>sẻ</a:t>
            </a:r>
            <a:endParaRPr kumimoji="0" lang="en-US" sz="3200" b="0" i="1"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Rút</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ra</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học về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cách</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thức</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khám</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phá</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vẻ</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đẹp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tác</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phẩm</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văn</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chương</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qua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viết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của</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tác</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giả</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Nguyễn</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Đăng</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Na.</a:t>
            </a:r>
          </a:p>
        </p:txBody>
      </p:sp>
    </p:spTree>
    <p:extLst>
      <p:ext uri="{BB962C8B-B14F-4D97-AF65-F5344CB8AC3E}">
        <p14:creationId xmlns:p14="http://schemas.microsoft.com/office/powerpoint/2010/main" val="1371881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Rectangle 17">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Content Placeholder 4" descr="A close-up of a flower&#10;&#10;Description automatically generated">
            <a:extLst>
              <a:ext uri="{FF2B5EF4-FFF2-40B4-BE49-F238E27FC236}">
                <a16:creationId xmlns=""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515" y="893121"/>
            <a:ext cx="3560285" cy="5071731"/>
          </a:xfrm>
          <a:prstGeom prst="rect">
            <a:avLst/>
          </a:prstGeom>
        </p:spPr>
      </p:pic>
      <p:sp>
        <p:nvSpPr>
          <p:cNvPr id="7" name="TextBox 6">
            <a:extLst>
              <a:ext uri="{FF2B5EF4-FFF2-40B4-BE49-F238E27FC236}">
                <a16:creationId xmlns="" xmlns:a16="http://schemas.microsoft.com/office/drawing/2014/main" id="{16BC1C0E-5FBB-32CF-2C78-A764083F28C2}"/>
              </a:ext>
            </a:extLst>
          </p:cNvPr>
          <p:cNvSpPr txBox="1"/>
          <p:nvPr/>
        </p:nvSpPr>
        <p:spPr>
          <a:xfrm>
            <a:off x="284060" y="148399"/>
            <a:ext cx="6962594" cy="6478184"/>
          </a:xfrm>
          <a:prstGeom prst="rect">
            <a:avLst/>
          </a:prstGeom>
          <a:noFill/>
        </p:spPr>
        <p:txBody>
          <a:bodyPr wrap="square">
            <a:spAutoFit/>
          </a:bodyPr>
          <a:lstStyle/>
          <a:p>
            <a:pPr algn="ctr">
              <a:lnSpc>
                <a:spcPct val="150000"/>
              </a:lnSpc>
            </a:pPr>
            <a:r>
              <a:rPr lang="en-US" sz="2800" b="1" dirty="0" err="1">
                <a:solidFill>
                  <a:srgbClr val="FF0000"/>
                </a:solidFill>
              </a:rPr>
              <a:t>Gợi</a:t>
            </a:r>
            <a:r>
              <a:rPr lang="en-US" sz="2800" b="1" dirty="0">
                <a:solidFill>
                  <a:srgbClr val="FF0000"/>
                </a:solidFill>
              </a:rPr>
              <a:t> ý </a:t>
            </a:r>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endParaRPr lang="en-US" sz="2800" dirty="0">
              <a:solidFill>
                <a:srgbClr val="FF0000"/>
              </a:solidFill>
            </a:endParaRPr>
          </a:p>
          <a:p>
            <a:pPr marL="457200" indent="-457200" algn="just">
              <a:lnSpc>
                <a:spcPct val="150000"/>
              </a:lnSpc>
              <a:buClr>
                <a:srgbClr val="FF0000"/>
              </a:buClr>
              <a:buFont typeface="Wingdings" panose="05000000000000000000" pitchFamily="2" charset="2"/>
              <a:buChar char="Ø"/>
            </a:pPr>
            <a:r>
              <a:rPr lang="en-US" sz="2800" dirty="0" err="1"/>
              <a:t>Nên</a:t>
            </a:r>
            <a:r>
              <a:rPr lang="en-US" sz="2800" dirty="0"/>
              <a:t> đi </a:t>
            </a:r>
            <a:r>
              <a:rPr lang="en-US" sz="2800" dirty="0" err="1"/>
              <a:t>sâu</a:t>
            </a:r>
            <a:r>
              <a:rPr lang="en-US" sz="2800" dirty="0"/>
              <a:t> </a:t>
            </a:r>
            <a:r>
              <a:rPr lang="en-US" sz="2800" dirty="0" err="1"/>
              <a:t>tìm</a:t>
            </a:r>
            <a:r>
              <a:rPr lang="en-US" sz="2800" dirty="0"/>
              <a:t> </a:t>
            </a:r>
            <a:r>
              <a:rPr lang="en-US" sz="2800" dirty="0" err="1"/>
              <a:t>hiểu</a:t>
            </a:r>
            <a:r>
              <a:rPr lang="en-US" sz="2800" dirty="0"/>
              <a:t> </a:t>
            </a:r>
            <a:r>
              <a:rPr lang="en-US" sz="2800" dirty="0" err="1"/>
              <a:t>một</a:t>
            </a:r>
            <a:r>
              <a:rPr lang="en-US" sz="2800" dirty="0"/>
              <a:t> </a:t>
            </a:r>
            <a:r>
              <a:rPr lang="en-US" sz="2800" dirty="0" err="1"/>
              <a:t>số</a:t>
            </a:r>
            <a:r>
              <a:rPr lang="en-US" sz="2800" dirty="0"/>
              <a:t> </a:t>
            </a:r>
            <a:r>
              <a:rPr lang="en-US" sz="2800" dirty="0" err="1"/>
              <a:t>khía</a:t>
            </a:r>
            <a:r>
              <a:rPr lang="en-US" sz="2800" dirty="0"/>
              <a:t> </a:t>
            </a:r>
            <a:r>
              <a:rPr lang="en-US" sz="2800" dirty="0" err="1"/>
              <a:t>cạnh</a:t>
            </a:r>
            <a:r>
              <a:rPr lang="en-US" sz="2800" dirty="0"/>
              <a:t> </a:t>
            </a:r>
            <a:r>
              <a:rPr lang="en-US" sz="2800" dirty="0" err="1"/>
              <a:t>nổi</a:t>
            </a:r>
            <a:r>
              <a:rPr lang="en-US" sz="2800" dirty="0"/>
              <a:t> </a:t>
            </a:r>
            <a:r>
              <a:rPr lang="en-US" sz="2800" dirty="0" err="1"/>
              <a:t>bật</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 mà </a:t>
            </a:r>
            <a:r>
              <a:rPr lang="en-US" sz="2800" dirty="0" err="1"/>
              <a:t>bản</a:t>
            </a:r>
            <a:r>
              <a:rPr lang="en-US" sz="2800" dirty="0"/>
              <a:t> </a:t>
            </a:r>
            <a:r>
              <a:rPr lang="en-US" sz="2800" dirty="0" err="1"/>
              <a:t>thân</a:t>
            </a:r>
            <a:r>
              <a:rPr lang="en-US" sz="2800" dirty="0"/>
              <a:t> cảm thấy </a:t>
            </a:r>
            <a:r>
              <a:rPr lang="en-US" sz="2800" dirty="0" err="1"/>
              <a:t>ấn</a:t>
            </a:r>
            <a:r>
              <a:rPr lang="en-US" sz="2800" dirty="0"/>
              <a:t> </a:t>
            </a:r>
            <a:r>
              <a:rPr lang="en-US" sz="2800" dirty="0" err="1"/>
              <a:t>tượng</a:t>
            </a:r>
            <a:r>
              <a:rPr lang="en-US" sz="2800" dirty="0"/>
              <a:t>.</a:t>
            </a:r>
          </a:p>
          <a:p>
            <a:pPr marL="457200" indent="-457200" algn="just">
              <a:lnSpc>
                <a:spcPct val="150000"/>
              </a:lnSpc>
              <a:buClr>
                <a:srgbClr val="FF0000"/>
              </a:buClr>
              <a:buFont typeface="Wingdings" panose="05000000000000000000" pitchFamily="2" charset="2"/>
              <a:buChar char="Ø"/>
            </a:pPr>
            <a:r>
              <a:rPr lang="en-US" sz="2800" dirty="0" err="1"/>
              <a:t>Sử</a:t>
            </a:r>
            <a:r>
              <a:rPr lang="en-US" sz="2800" dirty="0"/>
              <a:t> </a:t>
            </a:r>
            <a:r>
              <a:rPr lang="en-US" sz="2800" dirty="0" err="1"/>
              <a:t>dụng</a:t>
            </a:r>
            <a:r>
              <a:rPr lang="en-US" sz="2800" dirty="0"/>
              <a:t> </a:t>
            </a:r>
            <a:r>
              <a:rPr lang="en-US" sz="2800" dirty="0" err="1"/>
              <a:t>thao</a:t>
            </a:r>
            <a:r>
              <a:rPr lang="en-US" sz="2800" dirty="0"/>
              <a:t> </a:t>
            </a:r>
            <a:r>
              <a:rPr lang="en-US" sz="2800" dirty="0" err="1"/>
              <a:t>tác</a:t>
            </a:r>
            <a:r>
              <a:rPr lang="en-US" sz="2800" dirty="0"/>
              <a:t> so </a:t>
            </a:r>
            <a:r>
              <a:rPr lang="en-US" sz="2800" dirty="0" err="1"/>
              <a:t>sánh</a:t>
            </a:r>
            <a:r>
              <a:rPr lang="en-US" sz="2800" dirty="0"/>
              <a:t> </a:t>
            </a:r>
            <a:r>
              <a:rPr lang="en-US" sz="2800" dirty="0" err="1"/>
              <a:t>với</a:t>
            </a:r>
            <a:r>
              <a:rPr lang="en-US" sz="2800" dirty="0"/>
              <a:t> các </a:t>
            </a:r>
            <a:r>
              <a:rPr lang="en-US" sz="2800" dirty="0" err="1"/>
              <a:t>tác</a:t>
            </a:r>
            <a:r>
              <a:rPr lang="en-US" sz="2800" dirty="0"/>
              <a:t> </a:t>
            </a:r>
            <a:r>
              <a:rPr lang="en-US" sz="2800" dirty="0" err="1"/>
              <a:t>phẩm</a:t>
            </a:r>
            <a:r>
              <a:rPr lang="en-US" sz="2800" dirty="0"/>
              <a:t> </a:t>
            </a:r>
            <a:r>
              <a:rPr lang="en-US" sz="2800" dirty="0" err="1"/>
              <a:t>văn</a:t>
            </a:r>
            <a:r>
              <a:rPr lang="en-US" sz="2800" dirty="0"/>
              <a:t> học </a:t>
            </a:r>
            <a:r>
              <a:rPr lang="en-US" sz="2800" dirty="0" err="1"/>
              <a:t>khác</a:t>
            </a:r>
            <a:r>
              <a:rPr lang="en-US" sz="2800" dirty="0"/>
              <a:t> </a:t>
            </a:r>
            <a:r>
              <a:rPr lang="en-US" sz="2800" dirty="0" err="1"/>
              <a:t>trong</a:t>
            </a:r>
            <a:r>
              <a:rPr lang="en-US" sz="2800" dirty="0"/>
              <a:t> </a:t>
            </a:r>
            <a:r>
              <a:rPr lang="en-US" sz="2800" dirty="0" err="1"/>
              <a:t>nước</a:t>
            </a:r>
            <a:r>
              <a:rPr lang="en-US" sz="2800" dirty="0"/>
              <a:t> </a:t>
            </a:r>
            <a:r>
              <a:rPr lang="en-US" sz="2800" dirty="0" err="1"/>
              <a:t>hoặc</a:t>
            </a:r>
            <a:r>
              <a:rPr lang="en-US" sz="2800" dirty="0"/>
              <a:t> </a:t>
            </a:r>
            <a:r>
              <a:rPr lang="en-US" sz="2800" dirty="0" err="1"/>
              <a:t>ngoài</a:t>
            </a:r>
            <a:r>
              <a:rPr lang="en-US" sz="2800" dirty="0"/>
              <a:t> </a:t>
            </a:r>
            <a:r>
              <a:rPr lang="en-US" sz="2800" dirty="0" err="1"/>
              <a:t>nước</a:t>
            </a:r>
            <a:r>
              <a:rPr lang="en-US" sz="2800" dirty="0"/>
              <a:t> để </a:t>
            </a:r>
            <a:r>
              <a:rPr lang="en-US" sz="2800" dirty="0" err="1"/>
              <a:t>tìm</a:t>
            </a:r>
            <a:r>
              <a:rPr lang="en-US" sz="2800" dirty="0"/>
              <a:t> </a:t>
            </a:r>
            <a:r>
              <a:rPr lang="en-US" sz="2800" dirty="0" err="1"/>
              <a:t>ra</a:t>
            </a:r>
            <a:r>
              <a:rPr lang="en-US" sz="2800" dirty="0"/>
              <a:t> </a:t>
            </a:r>
            <a:r>
              <a:rPr lang="en-US" sz="2800" dirty="0" err="1"/>
              <a:t>những</a:t>
            </a:r>
            <a:r>
              <a:rPr lang="en-US" sz="2800" dirty="0"/>
              <a:t> </a:t>
            </a:r>
            <a:r>
              <a:rPr lang="en-US" sz="2800" dirty="0" err="1"/>
              <a:t>nét</a:t>
            </a:r>
            <a:r>
              <a:rPr lang="en-US" sz="2800" dirty="0"/>
              <a:t> </a:t>
            </a:r>
            <a:r>
              <a:rPr lang="en-US" sz="2800" dirty="0" err="1"/>
              <a:t>đặc</a:t>
            </a:r>
            <a:r>
              <a:rPr lang="en-US" sz="2800" dirty="0"/>
              <a:t> </a:t>
            </a:r>
            <a:r>
              <a:rPr lang="en-US" sz="2800" dirty="0" err="1"/>
              <a:t>sắc</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a:t>
            </a:r>
          </a:p>
          <a:p>
            <a:pPr marL="457200" indent="-457200" algn="just">
              <a:lnSpc>
                <a:spcPct val="150000"/>
              </a:lnSpc>
              <a:buClr>
                <a:srgbClr val="FF0000"/>
              </a:buClr>
              <a:buFont typeface="Wingdings" panose="05000000000000000000" pitchFamily="2" charset="2"/>
              <a:buChar char="Ø"/>
            </a:pPr>
            <a:r>
              <a:rPr lang="en-US" sz="2800" dirty="0"/>
              <a:t>Cần </a:t>
            </a:r>
            <a:r>
              <a:rPr lang="en-US" sz="2800" dirty="0" err="1"/>
              <a:t>bám</a:t>
            </a:r>
            <a:r>
              <a:rPr lang="en-US" sz="2800" dirty="0"/>
              <a:t> </a:t>
            </a:r>
            <a:r>
              <a:rPr lang="en-US" sz="2800" dirty="0" err="1"/>
              <a:t>sát</a:t>
            </a:r>
            <a:r>
              <a:rPr lang="en-US" sz="2800" dirty="0"/>
              <a:t> các </a:t>
            </a:r>
            <a:r>
              <a:rPr lang="en-US" sz="2800" dirty="0" err="1"/>
              <a:t>phương</a:t>
            </a:r>
            <a:r>
              <a:rPr lang="en-US" sz="2800" dirty="0"/>
              <a:t> </a:t>
            </a:r>
            <a:r>
              <a:rPr lang="en-US" sz="2800" dirty="0" err="1"/>
              <a:t>diện</a:t>
            </a:r>
            <a:r>
              <a:rPr lang="en-US" sz="2800" dirty="0"/>
              <a:t> </a:t>
            </a:r>
            <a:r>
              <a:rPr lang="en-US" sz="2800" dirty="0" err="1"/>
              <a:t>ngôn</a:t>
            </a:r>
            <a:r>
              <a:rPr lang="en-US" sz="2800" dirty="0"/>
              <a:t> </a:t>
            </a:r>
            <a:r>
              <a:rPr lang="en-US" sz="2800" dirty="0" err="1"/>
              <a:t>ngữ</a:t>
            </a:r>
            <a:r>
              <a:rPr lang="en-US" sz="2800" dirty="0"/>
              <a:t>, hình </a:t>
            </a:r>
            <a:r>
              <a:rPr lang="en-US" sz="2800" dirty="0" err="1"/>
              <a:t>tượng</a:t>
            </a:r>
            <a:r>
              <a:rPr lang="en-US" sz="2800" dirty="0"/>
              <a:t>, các </a:t>
            </a:r>
            <a:r>
              <a:rPr lang="en-US" sz="2800" dirty="0" err="1"/>
              <a:t>thủ</a:t>
            </a:r>
            <a:r>
              <a:rPr lang="en-US" sz="2800" dirty="0"/>
              <a:t> </a:t>
            </a:r>
            <a:r>
              <a:rPr lang="en-US" sz="2800" dirty="0" err="1"/>
              <a:t>pháp</a:t>
            </a:r>
            <a:r>
              <a:rPr lang="en-US" sz="2800" dirty="0"/>
              <a:t> </a:t>
            </a:r>
            <a:r>
              <a:rPr lang="en-US" sz="2800" dirty="0" err="1"/>
              <a:t>nghệ</a:t>
            </a:r>
            <a:r>
              <a:rPr lang="en-US" sz="2800" dirty="0"/>
              <a:t> </a:t>
            </a:r>
            <a:r>
              <a:rPr lang="en-US" sz="2800" dirty="0" err="1"/>
              <a:t>thuật</a:t>
            </a:r>
            <a:r>
              <a:rPr lang="en-US" sz="2800" dirty="0"/>
              <a:t>,...khi </a:t>
            </a:r>
            <a:r>
              <a:rPr lang="en-US" sz="2800" dirty="0" err="1"/>
              <a:t>khám</a:t>
            </a:r>
            <a:r>
              <a:rPr lang="en-US" sz="2800" dirty="0"/>
              <a:t> </a:t>
            </a:r>
            <a:r>
              <a:rPr lang="en-US" sz="2800" dirty="0" err="1"/>
              <a:t>phá</a:t>
            </a:r>
            <a:r>
              <a:rPr lang="en-US" sz="2800" dirty="0"/>
              <a:t> </a:t>
            </a:r>
            <a:r>
              <a:rPr lang="en-US" sz="2800" dirty="0" err="1"/>
              <a:t>vẻ</a:t>
            </a:r>
            <a:r>
              <a:rPr lang="en-US" sz="2800" dirty="0"/>
              <a:t> đẹp </a:t>
            </a:r>
            <a:r>
              <a:rPr lang="en-US" sz="2800" dirty="0" err="1"/>
              <a:t>một</a:t>
            </a:r>
            <a:r>
              <a:rPr lang="en-US" sz="2800" dirty="0"/>
              <a:t> </a:t>
            </a:r>
            <a:r>
              <a:rPr lang="en-US" sz="2800" dirty="0" err="1"/>
              <a:t>tác</a:t>
            </a:r>
            <a:r>
              <a:rPr lang="en-US" sz="2800" dirty="0"/>
              <a:t> </a:t>
            </a:r>
            <a:r>
              <a:rPr lang="en-US" sz="2800" dirty="0" err="1"/>
              <a:t>phẩm</a:t>
            </a:r>
            <a:r>
              <a:rPr lang="en-US" sz="2800" dirty="0"/>
              <a:t>.</a:t>
            </a:r>
          </a:p>
        </p:txBody>
      </p:sp>
    </p:spTree>
    <p:extLst>
      <p:ext uri="{BB962C8B-B14F-4D97-AF65-F5344CB8AC3E}">
        <p14:creationId xmlns:p14="http://schemas.microsoft.com/office/powerpoint/2010/main" val="1697313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075EA5A-D05E-3EEB-259D-F6578A72DB77}"/>
              </a:ext>
            </a:extLst>
          </p:cNvPr>
          <p:cNvSpPr>
            <a:spLocks noGrp="1"/>
          </p:cNvSpPr>
          <p:nvPr>
            <p:ph type="title"/>
          </p:nvPr>
        </p:nvSpPr>
        <p:spPr>
          <a:xfrm>
            <a:off x="302230" y="525418"/>
            <a:ext cx="5304702" cy="1128068"/>
          </a:xfrm>
        </p:spPr>
        <p:txBody>
          <a:bodyPr anchor="ctr">
            <a:normAutofit fontScale="90000"/>
          </a:bodyPr>
          <a:lstStyle/>
          <a:p>
            <a:pPr algn="ctr"/>
            <a:r>
              <a:rPr lang="en-US" sz="4800" dirty="0">
                <a:solidFill>
                  <a:srgbClr val="FF0000"/>
                </a:solidFill>
                <a:latin typeface="#9Slide03 AmpleSoft Bold" panose="02000000000000000000" pitchFamily="2" charset="0"/>
              </a:rPr>
              <a:t>2. </a:t>
            </a:r>
            <a:r>
              <a:rPr lang="en-US" sz="4800" dirty="0" err="1">
                <a:solidFill>
                  <a:srgbClr val="FF0000"/>
                </a:solidFill>
                <a:latin typeface="#9Slide03 AmpleSoft Bold" panose="02000000000000000000" pitchFamily="2" charset="0"/>
              </a:rPr>
              <a:t>Tìm</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hiểu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khái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quát</a:t>
            </a:r>
            <a:r>
              <a:rPr lang="en-US" sz="4800" dirty="0">
                <a:solidFill>
                  <a:srgbClr val="FF0000"/>
                </a:solidFill>
                <a:latin typeface="#9Slide03 AmpleSoft Bold" panose="02000000000000000000" pitchFamily="2" charset="0"/>
              </a:rPr>
              <a:t> về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111FE91C-6366-11B7-F316-1ED8D97F4173}"/>
              </a:ext>
            </a:extLst>
          </p:cNvPr>
          <p:cNvSpPr txBox="1"/>
          <p:nvPr/>
        </p:nvSpPr>
        <p:spPr>
          <a:xfrm>
            <a:off x="496823" y="2216450"/>
            <a:ext cx="11198352" cy="4183709"/>
          </a:xfrm>
          <a:prstGeom prst="rect">
            <a:avLst/>
          </a:prstGeom>
          <a:noFill/>
        </p:spPr>
        <p:txBody>
          <a:bodyPr wrap="square">
            <a:spAutoFit/>
          </a:bodyPr>
          <a:lstStyle/>
          <a:p>
            <a:pPr>
              <a:lnSpc>
                <a:spcPct val="120000"/>
              </a:lnSpc>
            </a:pPr>
            <a:r>
              <a:rPr lang="pt-BR" sz="2800" b="1" dirty="0">
                <a:latin typeface="Times New Roman" panose="02020603050405020304" pitchFamily="18" charset="0"/>
                <a:cs typeface="Times New Roman" panose="02020603050405020304" pitchFamily="18" charset="0"/>
              </a:rPr>
              <a:t>*Chủ đề bài học: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đẹp, giá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a:t>
            </a:r>
          </a:p>
          <a:p>
            <a:pPr>
              <a:lnSpc>
                <a:spcPct val="120000"/>
              </a:lnSpc>
            </a:pPr>
            <a:r>
              <a:rPr lang="pt-BR" sz="2800" b="1" dirty="0">
                <a:latin typeface="Times New Roman" panose="02020603050405020304" pitchFamily="18" charset="0"/>
                <a:cs typeface="Times New Roman" panose="02020603050405020304" pitchFamily="18" charset="0"/>
              </a:rPr>
              <a:t>*Thể loại:</a:t>
            </a:r>
            <a:endParaRPr lang="en-US" sz="2800" dirty="0">
              <a:latin typeface="Times New Roman" panose="02020603050405020304" pitchFamily="18" charset="0"/>
              <a:cs typeface="Times New Roman" panose="02020603050405020304" pitchFamily="18" charset="0"/>
            </a:endParaRPr>
          </a:p>
          <a:p>
            <a:pPr>
              <a:lnSpc>
                <a:spcPct val="120000"/>
              </a:lnSpc>
            </a:pPr>
            <a:r>
              <a:rPr lang="pt-BR" sz="2800" b="1" dirty="0">
                <a:latin typeface="Times New Roman" panose="02020603050405020304" pitchFamily="18" charset="0"/>
                <a:cs typeface="Times New Roman" panose="02020603050405020304" pitchFamily="18" charset="0"/>
              </a:rPr>
              <a:t> - VB đọc chính: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học.</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VB1: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Xương</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bi </a:t>
            </a:r>
            <a:r>
              <a:rPr lang="en-US" sz="2800" i="1" dirty="0" err="1">
                <a:latin typeface="Times New Roman" panose="02020603050405020304" pitchFamily="18" charset="0"/>
                <a:cs typeface="Times New Roman" panose="02020603050405020304" pitchFamily="18" charset="0"/>
              </a:rPr>
              <a:t>kịch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Na)</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VB2: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về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viết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Văn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VB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Ngày </a:t>
            </a:r>
            <a:r>
              <a:rPr lang="en-US" sz="2800" i="1" dirty="0" err="1">
                <a:latin typeface="Times New Roman" panose="02020603050405020304" pitchFamily="18" charset="0"/>
                <a:cs typeface="Times New Roman" panose="02020603050405020304" pitchFamily="18" charset="0"/>
              </a:rPr>
              <a:t>xưa</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(Vũ Cao) </a:t>
            </a:r>
          </a:p>
        </p:txBody>
      </p:sp>
    </p:spTree>
    <p:extLst>
      <p:ext uri="{BB962C8B-B14F-4D97-AF65-F5344CB8AC3E}">
        <p14:creationId xmlns:p14="http://schemas.microsoft.com/office/powerpoint/2010/main" val="2391059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075EA5A-D05E-3EEB-259D-F6578A72DB77}"/>
              </a:ext>
            </a:extLst>
          </p:cNvPr>
          <p:cNvSpPr>
            <a:spLocks noGrp="1"/>
          </p:cNvSpPr>
          <p:nvPr>
            <p:ph type="title"/>
          </p:nvPr>
        </p:nvSpPr>
        <p:spPr>
          <a:xfrm>
            <a:off x="302230" y="525418"/>
            <a:ext cx="5304702" cy="1128068"/>
          </a:xfrm>
        </p:spPr>
        <p:txBody>
          <a:bodyPr anchor="ctr">
            <a:normAutofit fontScale="90000"/>
          </a:bodyPr>
          <a:lstStyle/>
          <a:p>
            <a:pPr algn="ctr"/>
            <a:r>
              <a:rPr lang="en-US" sz="4800" dirty="0">
                <a:solidFill>
                  <a:srgbClr val="FF0000"/>
                </a:solidFill>
                <a:latin typeface="#9Slide03 AmpleSoft Bold" panose="02000000000000000000" pitchFamily="2" charset="0"/>
              </a:rPr>
              <a:t>2. </a:t>
            </a:r>
            <a:r>
              <a:rPr lang="en-US" sz="4800" dirty="0" err="1">
                <a:solidFill>
                  <a:srgbClr val="FF0000"/>
                </a:solidFill>
                <a:latin typeface="#9Slide03 AmpleSoft Bold" panose="02000000000000000000" pitchFamily="2" charset="0"/>
              </a:rPr>
              <a:t>Tìm</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hiểu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khái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quát</a:t>
            </a:r>
            <a:r>
              <a:rPr lang="en-US" sz="4800" dirty="0">
                <a:solidFill>
                  <a:srgbClr val="FF0000"/>
                </a:solidFill>
                <a:latin typeface="#9Slide03 AmpleSoft Bold" panose="02000000000000000000" pitchFamily="2" charset="0"/>
              </a:rPr>
              <a:t> về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111FE91C-6366-11B7-F316-1ED8D97F4173}"/>
              </a:ext>
            </a:extLst>
          </p:cNvPr>
          <p:cNvSpPr txBox="1"/>
          <p:nvPr/>
        </p:nvSpPr>
        <p:spPr>
          <a:xfrm>
            <a:off x="496823" y="2216450"/>
            <a:ext cx="10673685" cy="3246530"/>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VB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đẹp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nhà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học. Còn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thấy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nhận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770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6311"/>
          <a:stretch/>
        </p:blipFill>
        <p:spPr>
          <a:xfrm>
            <a:off x="20" y="-40"/>
            <a:ext cx="6095980" cy="4172827"/>
          </a:xfrm>
          <a:prstGeom prst="rect">
            <a:avLst/>
          </a:prstGeom>
        </p:spPr>
      </p:pic>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a:blip r:embed="rId3">
            <a:extLst>
              <a:ext uri="{28A0092B-C50C-407E-A947-70E740481C1C}">
                <a14:useLocalDpi xmlns:a14="http://schemas.microsoft.com/office/drawing/2010/main" val="0"/>
              </a:ext>
            </a:extLst>
          </a:blip>
          <a:srcRect t="19325" b="8239"/>
          <a:stretch/>
        </p:blipFill>
        <p:spPr>
          <a:xfrm>
            <a:off x="6096000" y="-43"/>
            <a:ext cx="6096000" cy="4172829"/>
          </a:xfrm>
          <a:prstGeom prst="rect">
            <a:avLst/>
          </a:prstGeom>
        </p:spPr>
      </p:pic>
      <p:sp>
        <p:nvSpPr>
          <p:cNvPr id="4" name="TextBox 3">
            <a:extLst>
              <a:ext uri="{FF2B5EF4-FFF2-40B4-BE49-F238E27FC236}">
                <a16:creationId xmlns="" xmlns:a16="http://schemas.microsoft.com/office/drawing/2014/main" id="{9DFD0E24-A4E4-9902-85BC-33D974E53480}"/>
              </a:ext>
            </a:extLst>
          </p:cNvPr>
          <p:cNvSpPr txBox="1"/>
          <p:nvPr/>
        </p:nvSpPr>
        <p:spPr>
          <a:xfrm>
            <a:off x="401595" y="4094848"/>
            <a:ext cx="11388810" cy="2800767"/>
          </a:xfrm>
          <a:prstGeom prst="rect">
            <a:avLst/>
          </a:prstGeom>
          <a:noFill/>
        </p:spPr>
        <p:txBody>
          <a:bodyPr wrap="square">
            <a:spAutoFit/>
          </a:bodyPr>
          <a:lstStyle/>
          <a:p>
            <a:pPr algn="ct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Tiết</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…Văn </a:t>
            </a: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bản</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a:t>
            </a:r>
          </a:p>
          <a:p>
            <a:pPr algn="ctr"/>
            <a:r>
              <a:rPr lang="en-US" sz="3600" dirty="0">
                <a:effectLst/>
                <a:latin typeface="#9Slide05 Pattaya" panose="00000500000000000000" pitchFamily="2" charset="-34"/>
                <a:ea typeface="Calibri" panose="020F0502020204030204" pitchFamily="34" charset="0"/>
                <a:cs typeface="#9Slide05 Pattaya" panose="00000500000000000000" pitchFamily="2" charset="-34"/>
              </a:rPr>
              <a:t>“</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Người</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con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gái</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Nam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Xương</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một</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bi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kịch</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của</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con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người</a:t>
            </a:r>
            <a:endParaRPr lang="en-US" sz="4800" dirty="0">
              <a:effectLst/>
              <a:latin typeface="#9Slide05 Pattaya" panose="00000500000000000000" pitchFamily="2" charset="-34"/>
              <a:ea typeface="Calibri" panose="020F0502020204030204" pitchFamily="34" charset="0"/>
              <a:cs typeface="#9Slide05 Pattaya" panose="00000500000000000000" pitchFamily="2" charset="-34"/>
            </a:endParaRPr>
          </a:p>
          <a:p>
            <a:pPr algn="ct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a:t>
            </a: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Nguyễn</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a:t>
            </a: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Đăng</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Na)</a:t>
            </a:r>
            <a:endParaRPr lang="en-US" sz="4000" dirty="0">
              <a:solidFill>
                <a:srgbClr val="FF0000"/>
              </a:solidFill>
              <a:latin typeface="#9Slide05 Pattaya" panose="00000500000000000000" pitchFamily="2" charset="-34"/>
              <a:cs typeface="#9Slide05 Pattaya" panose="00000500000000000000" pitchFamily="2" charset="-34"/>
            </a:endParaRPr>
          </a:p>
        </p:txBody>
      </p:sp>
    </p:spTree>
    <p:extLst>
      <p:ext uri="{BB962C8B-B14F-4D97-AF65-F5344CB8AC3E}">
        <p14:creationId xmlns:p14="http://schemas.microsoft.com/office/powerpoint/2010/main" val="696367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D323C8FB-B906-4971-A245-1F63317437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 xmlns:a16="http://schemas.microsoft.com/office/drawing/2014/main" id="{C9FAF312-1CE1-4E5C-AC04-BB2589F7BA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 xmlns:a16="http://schemas.microsoft.com/office/drawing/2014/main" id="{D13471DD-E8BB-72F2-AADC-174F5D5AECE3}"/>
              </a:ext>
            </a:extLst>
          </p:cNvPr>
          <p:cNvSpPr>
            <a:spLocks noGrp="1"/>
          </p:cNvSpPr>
          <p:nvPr>
            <p:ph type="title"/>
          </p:nvPr>
        </p:nvSpPr>
        <p:spPr>
          <a:xfrm>
            <a:off x="5083024" y="2397463"/>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1</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KHỞI ĐỘNG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78563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266</TotalTime>
  <Words>3722</Words>
  <Application>Microsoft Office PowerPoint</Application>
  <PresentationFormat>Custom</PresentationFormat>
  <Paragraphs>377</Paragraphs>
  <Slides>58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58</vt:i4>
      </vt:variant>
    </vt:vector>
  </HeadingPairs>
  <TitlesOfParts>
    <vt:vector size="71" baseType="lpstr">
      <vt:lpstr>Arial</vt:lpstr>
      <vt:lpstr>Aptos</vt:lpstr>
      <vt:lpstr>#9Slide03 AmpleSoft Bold</vt:lpstr>
      <vt:lpstr>Wingdings</vt:lpstr>
      <vt:lpstr>times new roman</vt:lpstr>
      <vt:lpstr>MS Mincho</vt:lpstr>
      <vt:lpstr>#9Slide05 Pattaya</vt:lpstr>
      <vt:lpstr>Aptos Display</vt:lpstr>
      <vt:lpstr>Symbol</vt:lpstr>
      <vt:lpstr>Calibri</vt:lpstr>
      <vt:lpstr>#9Slide05 Fourth Medium</vt:lpstr>
      <vt:lpstr>Office Theme</vt:lpstr>
      <vt:lpstr>https://www.freeppt7.com</vt:lpstr>
      <vt:lpstr>PowerPoint Presentation</vt:lpstr>
      <vt:lpstr>PowerPoint Presentation</vt:lpstr>
      <vt:lpstr>PowerPoint Presentation</vt:lpstr>
      <vt:lpstr>1. Giới thiệu bài học </vt:lpstr>
      <vt:lpstr>2. Tìm hiểu khái quát về bài học </vt:lpstr>
      <vt:lpstr>2. Tìm hiểu khái quát về bài học </vt:lpstr>
      <vt:lpstr>2. Tìm hiểu khái quát về bài học </vt:lpstr>
      <vt:lpstr>PowerPoint Presentation</vt:lpstr>
      <vt:lpstr>HOẠT ĐỘNG 1 KHỞI ĐỘNG </vt:lpstr>
      <vt:lpstr>PowerPoint Presentation</vt:lpstr>
      <vt:lpstr>HOẠT ĐỘNG 2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LUYỆN TẬP</vt:lpstr>
      <vt:lpstr>PowerPoint Presentation</vt:lpstr>
      <vt:lpstr>PowerPoint Presentation</vt:lpstr>
      <vt:lpstr>HOẠT ĐỘNG 4  VẬN DỤNG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kimhuong8784@gmail.com</dc:creator>
  <cp:lastModifiedBy>Admin</cp:lastModifiedBy>
  <cp:revision>42</cp:revision>
  <dcterms:created xsi:type="dcterms:W3CDTF">2024-08-02T11:50:29Z</dcterms:created>
  <dcterms:modified xsi:type="dcterms:W3CDTF">2025-11-10T15:19:01Z</dcterms:modified>
</cp:coreProperties>
</file>