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sldIdLst>
    <p:sldId id="294" r:id="rId4"/>
    <p:sldId id="315" r:id="rId5"/>
    <p:sldId id="370" r:id="rId6"/>
    <p:sldId id="371" r:id="rId7"/>
    <p:sldId id="372" r:id="rId8"/>
    <p:sldId id="367" r:id="rId9"/>
    <p:sldId id="343" r:id="rId10"/>
    <p:sldId id="375" r:id="rId11"/>
    <p:sldId id="373" r:id="rId12"/>
    <p:sldId id="374" r:id="rId13"/>
    <p:sldId id="368" r:id="rId14"/>
    <p:sldId id="366" r:id="rId15"/>
    <p:sldId id="378" r:id="rId16"/>
    <p:sldId id="376" r:id="rId17"/>
    <p:sldId id="379" r:id="rId18"/>
    <p:sldId id="380" r:id="rId19"/>
    <p:sldId id="377" r:id="rId20"/>
    <p:sldId id="381" r:id="rId21"/>
    <p:sldId id="3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1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B2AC1-041B-4970-54EC-62842BB04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3BE2D-BE2F-E757-FCA3-338F3EC62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C376D-FC81-D392-9B94-FDC70444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8BC0-4D5D-E50E-366D-DB92D3EC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FED50-B6B2-F9A6-D379-F218DF66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7C64-9CF5-7583-5D1A-F8AC2895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2DD2F-AE87-EE0C-C306-F87EE07F1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14A2-CA86-EBF8-7610-48041E76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1A3C-8EB7-1C14-94AF-3BC9EE88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D610-01C0-5BCC-EFDC-7ADA9A66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C2A953-84CE-F354-AA44-28D7BA2A0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C74E7-CC29-32DD-C56F-B1D1A315B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5950-E5B5-F3E5-9499-016DB379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04E42-A183-D232-69BB-A55BC6E7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CAD2B-5A7F-E96A-A901-391C904E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32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48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97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34677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321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07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22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43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0261-CED2-3A9F-9D14-CC7D9466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DA79-A133-6540-0912-1005CDF88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4A9F0-881B-984B-74F9-12FF5120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CAF5-2CA1-B4C6-423C-3572AD0B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EF2C5-A576-628E-C1DA-0A6A307E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332A5CF-5FC0-423E-9488-B11023820CD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63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5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8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8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7"/>
            <a:ext cx="3304050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8" y="1552597"/>
            <a:ext cx="3304050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52C85F4-B1C7-4195-ABF4-E5FA52DD3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A2738B4-CC35-4E1E-8FF3-1F2A9128E90F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FE06515-967C-4CE5-8FA8-5A62E97330F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34650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44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60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7FCCAA75-7E04-4D81-8DE3-D1B95096C3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28323" y="639000"/>
            <a:ext cx="5940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BA072A8-6495-492B-9B45-29E124B0D7B7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39AAF1FE-FBF8-419B-9412-D25BF677EB8A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89574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26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88883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678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0605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416A-4C82-6F0D-8999-F95670D8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B4D53-97DA-F906-FA82-F16FAD647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FFD5B-438B-EB18-5F91-514F7C7E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E4F5-CDD8-1075-0733-EE97AA3B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FBBB-E249-867D-ED70-F2277F73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5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6831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41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27719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82652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CCE1-43DF-4C37-9CDA-E790A57EC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035B8-19CE-4F16-9047-15E473883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1BAC7-2CD1-4898-90B8-6A5F6AE5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14B57-A2AA-4C8E-AFD7-3AE0BA71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AF827-ECBC-40B6-BE81-86006AD8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1F89-3FB8-49F3-9498-B0CD0028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DDB9-0F74-42BE-98B8-9691F76C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39CCD-EC06-4FB7-AB7C-A1A2296F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D189-A620-413A-869E-4FDDB86A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4AF1E-9920-46F6-B5B2-9DA5D1FC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3736-8F3C-465C-9D55-D0DC6A35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205B7-7938-4926-B948-4C53984FB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2B20A-6A1A-4CCC-95B3-1305DCE3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EB0A-3178-4B33-AFBC-C4A7B02A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8C5DC-370F-4454-8AF6-95E0EF8F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FE74-FF46-4570-9260-A73D2653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AFA1-12DC-42DC-8D37-F7C37CFE6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6F7BD-0F3F-4739-BEA8-9E64170E2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E109A-1B8C-4064-A425-3CF85F9C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D58DA-6982-48DF-9330-DD52810F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AE822-1E5C-40B5-90A8-C5637B0C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1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7BCB-1776-476A-9B2B-C3DF4795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1CABE-3176-4959-B136-FAAB077E0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6798-A795-4697-ADD2-920EEAED8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70DAC-EA23-4274-8EFE-0E5E106F1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C07CD-08AC-44EA-BD53-C29D529F0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C64AE-991D-4C37-96F5-8AA04334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A2665-59CC-4CCC-B39A-D865EFA2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1D6A0-AEBB-4A11-B5AA-AE5BFA89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0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3D1C-7861-4DCD-95A2-D23F2F29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2D5F7-1CBE-4B9F-9470-E12DD89E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FDB75-618C-4290-A099-C41EC9A2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07E60-4215-481B-BECC-3548698D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7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C4CD-2B89-88D7-541C-94025445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421E-60C7-10F9-87C0-19742B3D8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447D3-C61A-A630-C7CE-10AD72FDE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468B7-6083-277B-DD04-1985F0B3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F9477-35FB-E563-A88A-B4D4A7A7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76096-10CF-EE4A-00C1-FB750667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6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7AED5-06A7-40AC-9E5B-72783E06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5B4B8-5A33-4077-9AF0-9EDC6E1F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9576-BA13-4864-A8C8-CB70CF1E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7B62-7530-4FD0-8247-19989345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A0A7-1B67-4297-A0E7-7AE1E9A2B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B9B4B-F51B-4434-AEE2-94397D158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44B22-4384-46AE-A576-B7CEA26B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E0773-1249-49FA-BD49-95EB1B2D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D8D02-7324-458E-AB16-FB02B49B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7A80-9A6D-43CC-8108-0AED55DE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50E13-D83B-4DE3-BDBE-27DD44DAA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E500C-EFDF-487E-8E66-F1C6DC987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6E4BE-BF23-4E5F-A7BA-9C03385A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9E98C-7A88-4C78-BD4A-96542B8E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36FE7-8307-44E1-9F6E-3BB0D840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4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8782-FEF5-436E-B12C-3B4030DD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2DEA0-AA14-4BF8-9354-0CD75092E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E0ED-A533-4DC8-8134-5485A9C3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29631-FDA2-4050-96D8-5C9B7C9F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DD95-1E23-469D-8CF0-B2704D75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71BBD-4921-4EFF-BB2F-B2E6A59A0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FAFEB-36C7-47C0-A6AF-AFDB407FA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7B75-AD36-438A-9380-E72D1862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BECD-AD72-4F32-B919-DF6E92839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63CA5-39A5-4C2D-BB76-54C90650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4187088" y="4546967"/>
            <a:ext cx="3818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4139488" y="2929363"/>
            <a:ext cx="39140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5125488" y="1900864"/>
            <a:ext cx="1942000" cy="13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9047784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975433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20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" y="0"/>
            <a:ext cx="6019599" cy="6858000"/>
          </a:xfrm>
          <a:prstGeom prst="rect">
            <a:avLst/>
          </a:prstGeom>
          <a:solidFill>
            <a:srgbClr val="A1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019599" y="0"/>
            <a:ext cx="6172402" cy="6858000"/>
          </a:xfrm>
          <a:prstGeom prst="rect">
            <a:avLst/>
          </a:prstGeom>
          <a:solidFill>
            <a:srgbClr val="F3C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三角形 7"/>
          <p:cNvSpPr/>
          <p:nvPr userDrawn="1"/>
        </p:nvSpPr>
        <p:spPr>
          <a:xfrm rot="20283172">
            <a:off x="221002" y="566968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187115" y="1220661"/>
            <a:ext cx="9737559" cy="481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三角形 9"/>
          <p:cNvSpPr/>
          <p:nvPr userDrawn="1"/>
        </p:nvSpPr>
        <p:spPr>
          <a:xfrm rot="20283172">
            <a:off x="11215128" y="5378140"/>
            <a:ext cx="822807" cy="51872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20843" y="3224464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057925" y="6284495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9659251" y="505489"/>
            <a:ext cx="320842" cy="32084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 flipV="1">
            <a:off x="2528535" y="-580228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 userDrawn="1"/>
        </p:nvCxnSpPr>
        <p:spPr>
          <a:xfrm flipV="1">
            <a:off x="7463168" y="-1163841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 userDrawn="1"/>
        </p:nvCxnSpPr>
        <p:spPr>
          <a:xfrm flipV="1">
            <a:off x="4009372" y="6207506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 userDrawn="1"/>
        </p:nvCxnSpPr>
        <p:spPr>
          <a:xfrm flipV="1">
            <a:off x="9290282" y="6426163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 userDrawn="1"/>
        </p:nvCxnSpPr>
        <p:spPr>
          <a:xfrm flipV="1">
            <a:off x="11652466" y="505489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 userDrawn="1"/>
        </p:nvCxnSpPr>
        <p:spPr>
          <a:xfrm flipV="1">
            <a:off x="-847157" y="4659280"/>
            <a:ext cx="1379621" cy="1548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49A6-558F-7341-1AB7-3C5DDBC2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9B605-A10B-79D0-968E-9B513066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6597C-66DC-E080-88D7-663B5392E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A5543-2813-5BF2-2F90-C26FB7123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3AF2E-1BDD-6563-90A2-14ECCEB14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4EB48-632C-B815-5848-50EDB1F0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5E92F-2C99-8DAC-48E0-60A07B5B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50A12-BCEF-5178-28F0-267544B2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93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4893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FD5E-6950-D739-3C98-78B8C6AA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1EED-304C-D193-7CF4-E5E49D39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BE803-166C-AC2A-FCFC-D6640121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3AE14-3F54-2203-5A13-31CAAC2D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2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B8B5E-BD2D-8758-E7B6-4332134E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FFAA5-FFAD-6CF9-B4D4-7B85E151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7E441-E608-59F4-36F5-6A5B6BB3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1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C27D-0F65-3E7F-ED9C-588243E1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1B1B-12E2-3D7E-2BC8-012AF261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EA956-1489-E66E-B8F0-97E562AC8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D75B-2E8D-1ED2-477C-D7366D68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ECC42-B448-D66F-C9C3-89A68034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F174E-387E-D96E-B48A-3BBFEA04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054E-0D70-D1D9-C7FB-C206CCC8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8D128-F5B7-DC3C-8B73-00C2A6209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722B5-281D-E6C6-E490-4CCAB401E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0B471-6358-4AE1-4D99-6CED313C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4A966-0D09-E124-E1F1-BF8A16DE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C8F3E-A850-1F63-0618-3DDF9EFF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F6AC8-6266-6E43-D66C-51DEC118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555E7-8D84-4686-F0C0-3CA35F83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2096F-F970-3895-C0C1-80956A9AC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B70A70-C5DC-4C78-8EB9-17903F36589E}" type="datetimeFigureOut">
              <a:rPr lang="en-US" smtClean="0"/>
              <a:t>23/7/2024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EFD34-E455-32F2-A3FC-CA507C15E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8828-6C13-F139-34D0-2D864161A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FEE6B-2FA6-4387-BCD2-DF7F274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9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B18A8-36DE-4092-8244-B81E1794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E0207-42DA-4D33-8639-ED00D0F73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4C8B5-85B8-4E9B-A219-20BB36FE2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D925D-5713-4B8D-962C-8FDA5D7E9A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AA737-20F1-4898-95C1-A8036029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EAE7-8FC6-4EBB-9265-63BD8A9E1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AD055-ED88-4DAC-B0C5-610EC9A019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5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6014559-FD4D-4532-9B54-CF76A53A34E5}"/>
              </a:ext>
            </a:extLst>
          </p:cNvPr>
          <p:cNvGrpSpPr/>
          <p:nvPr/>
        </p:nvGrpSpPr>
        <p:grpSpPr>
          <a:xfrm>
            <a:off x="0" y="0"/>
            <a:ext cx="12192002" cy="6858000"/>
            <a:chOff x="0" y="0"/>
            <a:chExt cx="12192002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9BE0183-A662-4DF7-8AFD-4C98BECAB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97"/>
            <a:stretch/>
          </p:blipFill>
          <p:spPr>
            <a:xfrm rot="16200000">
              <a:off x="-692523" y="692523"/>
              <a:ext cx="6858000" cy="5472953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A8BF2E4-F092-4879-8200-3B8C6FBEF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3" t="52222" r="323"/>
            <a:stretch/>
          </p:blipFill>
          <p:spPr>
            <a:xfrm rot="16200000">
              <a:off x="6305551" y="971549"/>
              <a:ext cx="6858000" cy="491490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6326421-F5E4-48CD-B1C9-B23EC6DA9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35" b="70426"/>
            <a:stretch/>
          </p:blipFill>
          <p:spPr>
            <a:xfrm rot="16200000">
              <a:off x="2946027" y="2526927"/>
              <a:ext cx="6858000" cy="180414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BB6FFB7-E0FC-EC54-5CE8-D096C00A27D2}"/>
              </a:ext>
            </a:extLst>
          </p:cNvPr>
          <p:cNvSpPr txBox="1"/>
          <p:nvPr/>
        </p:nvSpPr>
        <p:spPr>
          <a:xfrm>
            <a:off x="1507524" y="1332876"/>
            <a:ext cx="8810368" cy="3272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Tiết......: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AmpleSoft 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TIẾNG 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mpleSoft 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CHỮ QUỐC NGỮ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864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02F49-130F-C679-D4DF-BFEFCE185FD6}"/>
              </a:ext>
            </a:extLst>
          </p:cNvPr>
          <p:cNvSpPr txBox="1"/>
          <p:nvPr/>
        </p:nvSpPr>
        <p:spPr>
          <a:xfrm>
            <a:off x="1961120" y="453506"/>
            <a:ext cx="8269759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u="none" strike="noStrike" spc="0" dirty="0">
              <a:solidFill>
                <a:srgbClr val="0070C0"/>
              </a:solidFill>
              <a:effectLst/>
              <a:highlight>
                <a:srgbClr val="FFFFFF"/>
              </a:highlight>
              <a:latin typeface="#9Slide03 Ampl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1EC35-5AF9-3B23-C7E7-713F90788B02}"/>
              </a:ext>
            </a:extLst>
          </p:cNvPr>
          <p:cNvSpPr txBox="1"/>
          <p:nvPr/>
        </p:nvSpPr>
        <p:spPr>
          <a:xfrm>
            <a:off x="1406611" y="1091907"/>
            <a:ext cx="10357022" cy="497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là hệ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các con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Latinh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thế, chỉ cần học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cái,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là có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cả các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về mặt hình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u="none" strike="noStrike" spc="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5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C374DC-D097-40B1-BF59-2F8193EB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3364" y="-2633364"/>
            <a:ext cx="6925272" cy="12192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79CCE-AACC-5650-14DC-143959F5A608}"/>
              </a:ext>
            </a:extLst>
          </p:cNvPr>
          <p:cNvSpPr txBox="1"/>
          <p:nvPr/>
        </p:nvSpPr>
        <p:spPr>
          <a:xfrm>
            <a:off x="2446638" y="1532922"/>
            <a:ext cx="657379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HOẠT ĐỘNG 3: </a:t>
            </a:r>
          </a:p>
          <a:p>
            <a:pPr algn="ctr"/>
            <a:r>
              <a:rPr lang="en-US" sz="8800" b="1" dirty="0">
                <a:solidFill>
                  <a:srgbClr val="0070C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LUYỆN TẬP</a:t>
            </a:r>
            <a:endParaRPr lang="en-US" sz="8800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6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E48E69F4-BF98-1A2D-1EA9-1E18E9760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3" r="23866"/>
          <a:stretch/>
        </p:blipFill>
        <p:spPr>
          <a:xfrm>
            <a:off x="6096001" y="10"/>
            <a:ext cx="6095999" cy="6857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B96E6C-297B-3082-7A59-107CC503A413}"/>
              </a:ext>
            </a:extLst>
          </p:cNvPr>
          <p:cNvSpPr txBox="1"/>
          <p:nvPr/>
        </p:nvSpPr>
        <p:spPr>
          <a:xfrm>
            <a:off x="206976" y="1612607"/>
            <a:ext cx="5724267" cy="258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30000"/>
              </a:lnSpc>
              <a:tabLst>
                <a:tab pos="413385" algn="l"/>
              </a:tabLst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tabLst>
                <a:tab pos="413385" algn="l"/>
              </a:tabLst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Làm việc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30000"/>
              </a:lnSpc>
              <a:tabLst>
                <a:tab pos="413385" algn="l"/>
              </a:tabLst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3, 4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236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C07B5-2A93-34E2-4DA8-79AA1822B493}"/>
              </a:ext>
            </a:extLst>
          </p:cNvPr>
          <p:cNvSpPr txBox="1"/>
          <p:nvPr/>
        </p:nvSpPr>
        <p:spPr>
          <a:xfrm>
            <a:off x="3049029" y="224066"/>
            <a:ext cx="8850527" cy="632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(Tr 75 /SHS)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30000"/>
              </a:lnSpc>
              <a:buClr>
                <a:srgbClr val="231F20"/>
              </a:buClr>
              <a:buSzPts val="1200"/>
              <a:tabLst>
                <a:tab pos="158750" algn="l"/>
              </a:tabLst>
            </a:pPr>
            <a:r>
              <a:rPr lang="en-US" sz="280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quá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tabLst>
                <a:tab pos="109855" algn="l"/>
              </a:tabLst>
            </a:pP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XVII: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tabLst>
                <a:tab pos="140335" algn="l"/>
              </a:tabLst>
            </a:pP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XVIII: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ngày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  <a:tabLst>
                <a:tab pos="128270" algn="l"/>
              </a:tabLst>
            </a:pP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XIX: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1865: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báo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1878: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1882,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cả các VB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4702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C07B5-2A93-34E2-4DA8-79AA1822B493}"/>
              </a:ext>
            </a:extLst>
          </p:cNvPr>
          <p:cNvSpPr txBox="1"/>
          <p:nvPr/>
        </p:nvSpPr>
        <p:spPr>
          <a:xfrm>
            <a:off x="3049029" y="224066"/>
            <a:ext cx="8047339" cy="5313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(Tr 75 /SHS)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231F20"/>
              </a:buClr>
              <a:buSzPts val="1200"/>
              <a:tabLst>
                <a:tab pos="158750" algn="l"/>
              </a:tabLst>
            </a:pPr>
            <a:r>
              <a:rPr lang="en-US" sz="280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quá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Thế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XX: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1918,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thi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học.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đó,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cả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u="none" strike="noStrike" spc="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7237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C07B5-2A93-34E2-4DA8-79AA1822B493}"/>
              </a:ext>
            </a:extLst>
          </p:cNvPr>
          <p:cNvSpPr txBox="1"/>
          <p:nvPr/>
        </p:nvSpPr>
        <p:spPr>
          <a:xfrm>
            <a:off x="3049029" y="224066"/>
            <a:ext cx="8047339" cy="5313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(Tr 75 /SHS)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cái La-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viết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37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6A3B4D-9543-4206-02F6-339852C33A70}"/>
              </a:ext>
            </a:extLst>
          </p:cNvPr>
          <p:cNvSpPr txBox="1"/>
          <p:nvPr/>
        </p:nvSpPr>
        <p:spPr>
          <a:xfrm>
            <a:off x="1383957" y="469856"/>
            <a:ext cx="9971903" cy="591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(Tr 75 /SHS)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15570" algn="l"/>
              </a:tabLst>
            </a:pPr>
            <a:r>
              <a:rPr lang="en-US" sz="3200" b="1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3200" b="1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viết trên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Nam;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việc viết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231F2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115570" algn="l"/>
              </a:tabLs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thế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724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94618-5339-375A-B233-35989D710B59}"/>
              </a:ext>
            </a:extLst>
          </p:cNvPr>
          <p:cNvSpPr txBox="1"/>
          <p:nvPr/>
        </p:nvSpPr>
        <p:spPr>
          <a:xfrm>
            <a:off x="1309816" y="939413"/>
            <a:ext cx="9971903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(Tr 76 /SHS)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/ỵ/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cái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/z/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marL="457200" lvl="0" indent="-457200"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/q/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96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94618-5339-375A-B233-35989D710B59}"/>
              </a:ext>
            </a:extLst>
          </p:cNvPr>
          <p:cNvSpPr txBox="1"/>
          <p:nvPr/>
        </p:nvSpPr>
        <p:spPr>
          <a:xfrm>
            <a:off x="1110048" y="329946"/>
            <a:ext cx="10505303" cy="619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(Tr 76/SHS)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da)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đi),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vui),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(cái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(ăn no) -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</a:p>
          <a:p>
            <a:pPr marL="457200" lvl="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ghớm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viết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75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C374DC-D097-40B1-BF59-2F8193EB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3364" y="-2633364"/>
            <a:ext cx="6925272" cy="12192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79CCE-AACC-5650-14DC-143959F5A608}"/>
              </a:ext>
            </a:extLst>
          </p:cNvPr>
          <p:cNvSpPr txBox="1"/>
          <p:nvPr/>
        </p:nvSpPr>
        <p:spPr>
          <a:xfrm>
            <a:off x="2446638" y="1532922"/>
            <a:ext cx="657379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HOẠT ĐỘNG </a:t>
            </a:r>
            <a:r>
              <a:rPr lang="en-US" sz="4800" b="1" dirty="0">
                <a:solidFill>
                  <a:srgbClr val="FF0000"/>
                </a:solidFill>
                <a:latin typeface="#9Slide03 AmpleSoft Bold" panose="02000000000000000000" pitchFamily="2" charset="0"/>
                <a:ea typeface="Calibri" panose="020F0502020204030204" pitchFamily="34" charset="0"/>
              </a:rPr>
              <a:t>4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US" sz="8800" b="1" dirty="0">
                <a:solidFill>
                  <a:srgbClr val="0070C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VẬN DỤNG </a:t>
            </a:r>
            <a:endParaRPr lang="en-US" sz="8800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DC760-A7FB-B743-89D1-D8F87AE93BAE}"/>
              </a:ext>
            </a:extLst>
          </p:cNvPr>
          <p:cNvSpPr txBox="1"/>
          <p:nvPr/>
        </p:nvSpPr>
        <p:spPr>
          <a:xfrm>
            <a:off x="3015049" y="4300836"/>
            <a:ext cx="65737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4,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nhà.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4333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C374DC-D097-40B1-BF59-2F8193EB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3364" y="-2633364"/>
            <a:ext cx="6925272" cy="12192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79CCE-AACC-5650-14DC-143959F5A608}"/>
              </a:ext>
            </a:extLst>
          </p:cNvPr>
          <p:cNvSpPr txBox="1"/>
          <p:nvPr/>
        </p:nvSpPr>
        <p:spPr>
          <a:xfrm>
            <a:off x="2446638" y="1532922"/>
            <a:ext cx="65737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HOẠT ĐỘNG 1: </a:t>
            </a:r>
          </a:p>
          <a:p>
            <a:pPr algn="ctr"/>
            <a:r>
              <a:rPr lang="en-US" sz="9600" b="1" dirty="0">
                <a:solidFill>
                  <a:srgbClr val="0070C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KHỞI ĐỘNG </a:t>
            </a:r>
            <a:endParaRPr lang="en-US" sz="9600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852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ign with text and a wheel&#10;&#10;Description automatically generated with medium confidence">
            <a:extLst>
              <a:ext uri="{FF2B5EF4-FFF2-40B4-BE49-F238E27FC236}">
                <a16:creationId xmlns:a16="http://schemas.microsoft.com/office/drawing/2014/main" id="{82FCCD4C-71FC-4813-9F9C-01431658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4" y="921840"/>
            <a:ext cx="7746709" cy="48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8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ign with text and a wheel&#10;&#10;Description automatically generated with medium confidence">
            <a:extLst>
              <a:ext uri="{FF2B5EF4-FFF2-40B4-BE49-F238E27FC236}">
                <a16:creationId xmlns:a16="http://schemas.microsoft.com/office/drawing/2014/main" id="{82FCCD4C-71FC-4813-9F9C-01431658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80" y="5250653"/>
            <a:ext cx="2077599" cy="1178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17B91A-76D2-2DAE-8FD4-D6F0D9BC6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72703"/>
              </p:ext>
            </p:extLst>
          </p:nvPr>
        </p:nvGraphicFramePr>
        <p:xfrm>
          <a:off x="753763" y="696071"/>
          <a:ext cx="10911016" cy="4216974"/>
        </p:xfrm>
        <a:graphic>
          <a:graphicData uri="http://schemas.openxmlformats.org/drawingml/2006/table">
            <a:tbl>
              <a:tblPr firstRow="1" firstCol="1" bandRow="1"/>
              <a:tblGrid>
                <a:gridCol w="6232092">
                  <a:extLst>
                    <a:ext uri="{9D8B030D-6E8A-4147-A177-3AD203B41FA5}">
                      <a16:colId xmlns:a16="http://schemas.microsoft.com/office/drawing/2014/main" val="2181611593"/>
                    </a:ext>
                  </a:extLst>
                </a:gridCol>
                <a:gridCol w="4678924">
                  <a:extLst>
                    <a:ext uri="{9D8B030D-6E8A-4147-A177-3AD203B41FA5}">
                      <a16:colId xmlns:a16="http://schemas.microsoft.com/office/drawing/2014/main" val="42469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Câu hỏi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Đáp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án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31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 Ăn gì không cần nhai?</a:t>
                      </a:r>
                      <a:endParaRPr lang="en-US" sz="2800" b="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166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 Cái gì có răng nhưng không có miệng?</a:t>
                      </a:r>
                      <a:endParaRPr lang="en-US" sz="2800" b="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664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 Có cổ không có miệng là cái gì?</a:t>
                      </a:r>
                      <a:endParaRPr lang="en-US" sz="2800" b="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610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4. Sông gì không bao giờ có nước?</a:t>
                      </a:r>
                      <a:endParaRPr lang="en-US" sz="2800" b="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752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5.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Loài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cá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nào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biết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khóc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?</a:t>
                      </a:r>
                      <a:endParaRPr lang="en-US" sz="2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423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6. Con gì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mới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sinh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đã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ồn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ào</a:t>
                      </a:r>
                      <a:r>
                        <a:rPr lang="en-US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?</a:t>
                      </a:r>
                      <a:endParaRPr lang="en-US" sz="2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1054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362728-B45C-BF9B-385B-A34B73C259E1}"/>
              </a:ext>
            </a:extLst>
          </p:cNvPr>
          <p:cNvSpPr txBox="1"/>
          <p:nvPr/>
        </p:nvSpPr>
        <p:spPr>
          <a:xfrm>
            <a:off x="7862582" y="1054478"/>
            <a:ext cx="18938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đấm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5F86B2-A84D-D493-521D-364DA85CEAAD}"/>
              </a:ext>
            </a:extLst>
          </p:cNvPr>
          <p:cNvSpPr txBox="1"/>
          <p:nvPr/>
        </p:nvSpPr>
        <p:spPr>
          <a:xfrm>
            <a:off x="7879303" y="1610378"/>
            <a:ext cx="18938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Cái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lược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9213B-C57F-29BE-6244-F83FE9AE425E}"/>
              </a:ext>
            </a:extLst>
          </p:cNvPr>
          <p:cNvSpPr txBox="1"/>
          <p:nvPr/>
        </p:nvSpPr>
        <p:spPr>
          <a:xfrm>
            <a:off x="7862581" y="2120864"/>
            <a:ext cx="1893815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Cái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áo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82D20-1F4E-6B58-E6B8-B067766CB215}"/>
              </a:ext>
            </a:extLst>
          </p:cNvPr>
          <p:cNvSpPr txBox="1"/>
          <p:nvPr/>
        </p:nvSpPr>
        <p:spPr>
          <a:xfrm>
            <a:off x="7900287" y="2589697"/>
            <a:ext cx="2322353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Ngân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C7853-8580-DEDB-FBD5-0B7BD6895EDB}"/>
              </a:ext>
            </a:extLst>
          </p:cNvPr>
          <p:cNvSpPr txBox="1"/>
          <p:nvPr/>
        </p:nvSpPr>
        <p:spPr>
          <a:xfrm>
            <a:off x="7122253" y="3218697"/>
            <a:ext cx="4542526" cy="113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sấu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(Thành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Nước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mắt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sấu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63669D-4D9F-4AD2-B67E-036975A5B6E3}"/>
              </a:ext>
            </a:extLst>
          </p:cNvPr>
          <p:cNvSpPr txBox="1"/>
          <p:nvPr/>
        </p:nvSpPr>
        <p:spPr>
          <a:xfrm>
            <a:off x="7224144" y="4286304"/>
            <a:ext cx="454252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Con la (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96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ign with text and a wheel&#10;&#10;Description automatically generated with medium confidence">
            <a:extLst>
              <a:ext uri="{FF2B5EF4-FFF2-40B4-BE49-F238E27FC236}">
                <a16:creationId xmlns:a16="http://schemas.microsoft.com/office/drawing/2014/main" id="{82FCCD4C-71FC-4813-9F9C-014316585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80" y="5250653"/>
            <a:ext cx="2077599" cy="1178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30886BB-3217-34F2-3BAA-C14040A80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56724"/>
              </p:ext>
            </p:extLst>
          </p:nvPr>
        </p:nvGraphicFramePr>
        <p:xfrm>
          <a:off x="878840" y="910696"/>
          <a:ext cx="10650014" cy="5049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83015">
                  <a:extLst>
                    <a:ext uri="{9D8B030D-6E8A-4147-A177-3AD203B41FA5}">
                      <a16:colId xmlns:a16="http://schemas.microsoft.com/office/drawing/2014/main" val="345530434"/>
                    </a:ext>
                  </a:extLst>
                </a:gridCol>
                <a:gridCol w="4566999">
                  <a:extLst>
                    <a:ext uri="{9D8B030D-6E8A-4147-A177-3AD203B41FA5}">
                      <a16:colId xmlns:a16="http://schemas.microsoft.com/office/drawing/2014/main" val="1777801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32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581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956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8. Đây là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nào?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791842"/>
                  </a:ext>
                </a:extLst>
              </a:tr>
            </a:tbl>
          </a:graphicData>
        </a:graphic>
      </p:graphicFrame>
      <p:pic>
        <p:nvPicPr>
          <p:cNvPr id="17" name="Picture 16" descr="A cartoon character holding a key&#10;&#10;Description automatically generated">
            <a:extLst>
              <a:ext uri="{FF2B5EF4-FFF2-40B4-BE49-F238E27FC236}">
                <a16:creationId xmlns:a16="http://schemas.microsoft.com/office/drawing/2014/main" id="{1AA06C5C-294C-F8B5-FD02-5151E1C2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05" y="1433885"/>
            <a:ext cx="4144083" cy="1803584"/>
          </a:xfrm>
          <a:prstGeom prst="rect">
            <a:avLst/>
          </a:prstGeom>
        </p:spPr>
      </p:pic>
      <p:pic>
        <p:nvPicPr>
          <p:cNvPr id="19" name="Picture 18" descr="A sign with a symbol and text&#10;&#10;Description automatically generated">
            <a:extLst>
              <a:ext uri="{FF2B5EF4-FFF2-40B4-BE49-F238E27FC236}">
                <a16:creationId xmlns:a16="http://schemas.microsoft.com/office/drawing/2014/main" id="{6810AD99-6FE9-3FE1-15D7-BDF023DA7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61" y="3924361"/>
            <a:ext cx="2412999" cy="1803583"/>
          </a:xfrm>
          <a:prstGeom prst="rect">
            <a:avLst/>
          </a:prstGeom>
        </p:spPr>
      </p:pic>
      <p:pic>
        <p:nvPicPr>
          <p:cNvPr id="21" name="Picture 20" descr="A blue and white poster with a picture of a building and a globe&#10;&#10;Description automatically generated">
            <a:extLst>
              <a:ext uri="{FF2B5EF4-FFF2-40B4-BE49-F238E27FC236}">
                <a16:creationId xmlns:a16="http://schemas.microsoft.com/office/drawing/2014/main" id="{004A1B02-0C49-8ED2-BBE5-96BED1381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41" y="3924360"/>
            <a:ext cx="2176478" cy="1803584"/>
          </a:xfrm>
          <a:prstGeom prst="rect">
            <a:avLst/>
          </a:prstGeom>
        </p:spPr>
      </p:pic>
      <p:sp>
        <p:nvSpPr>
          <p:cNvPr id="22" name="Arrow: Quad 21">
            <a:extLst>
              <a:ext uri="{FF2B5EF4-FFF2-40B4-BE49-F238E27FC236}">
                <a16:creationId xmlns:a16="http://schemas.microsoft.com/office/drawing/2014/main" id="{C64DEF5E-DCE3-B5C6-9779-26BF25B5C2B2}"/>
              </a:ext>
            </a:extLst>
          </p:cNvPr>
          <p:cNvSpPr/>
          <p:nvPr/>
        </p:nvSpPr>
        <p:spPr>
          <a:xfrm>
            <a:off x="3615281" y="4460789"/>
            <a:ext cx="647800" cy="642552"/>
          </a:xfrm>
          <a:prstGeom prst="quad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5D4C2-0C3B-20BF-6377-E026233A8315}"/>
              </a:ext>
            </a:extLst>
          </p:cNvPr>
          <p:cNvSpPr txBox="1"/>
          <p:nvPr/>
        </p:nvSpPr>
        <p:spPr>
          <a:xfrm>
            <a:off x="7099069" y="1514250"/>
            <a:ext cx="4500079" cy="184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FE8F1A-5DC9-7293-40C5-7FDD0032EBC7}"/>
              </a:ext>
            </a:extLst>
          </p:cNvPr>
          <p:cNvSpPr txBox="1"/>
          <p:nvPr/>
        </p:nvSpPr>
        <p:spPr>
          <a:xfrm>
            <a:off x="7099069" y="3953190"/>
            <a:ext cx="4214091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17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C374DC-D097-40B1-BF59-2F8193EB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3364" y="-2633364"/>
            <a:ext cx="6925272" cy="12192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79CCE-AACC-5650-14DC-143959F5A608}"/>
              </a:ext>
            </a:extLst>
          </p:cNvPr>
          <p:cNvSpPr txBox="1"/>
          <p:nvPr/>
        </p:nvSpPr>
        <p:spPr>
          <a:xfrm>
            <a:off x="2446638" y="1532922"/>
            <a:ext cx="65737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HOẠT ĐỘNG 2: </a:t>
            </a:r>
          </a:p>
          <a:p>
            <a:pPr algn="ctr"/>
            <a:r>
              <a:rPr lang="en-US" sz="8800" b="1" dirty="0">
                <a:solidFill>
                  <a:srgbClr val="0070C0"/>
                </a:solidFill>
                <a:effectLst/>
                <a:latin typeface="#9Slide03 AmpleSoft Bold" panose="02000000000000000000" pitchFamily="2" charset="0"/>
                <a:ea typeface="Calibri" panose="020F0502020204030204" pitchFamily="34" charset="0"/>
              </a:rPr>
              <a:t>HÌNH THÀNH KIẾN THỨC </a:t>
            </a:r>
            <a:endParaRPr lang="en-US" sz="8800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33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43D94-4D36-B482-4891-4334D02D513B}"/>
              </a:ext>
            </a:extLst>
          </p:cNvPr>
          <p:cNvSpPr txBox="1"/>
          <p:nvPr/>
        </p:nvSpPr>
        <p:spPr>
          <a:xfrm>
            <a:off x="2718485" y="457200"/>
            <a:ext cx="74634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#9Slide03 AmpleSoft Bol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LÝ THUYẾT</a:t>
            </a:r>
            <a:endParaRPr lang="en-US" sz="9600" dirty="0">
              <a:solidFill>
                <a:srgbClr val="231F20"/>
              </a:solidFill>
              <a:effectLst/>
              <a:highlight>
                <a:srgbClr val="FFFFFF"/>
              </a:highlight>
              <a:latin typeface="#9Slide03 AmpleSoft Bold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02F49-130F-C679-D4DF-BFEFCE185FD6}"/>
              </a:ext>
            </a:extLst>
          </p:cNvPr>
          <p:cNvSpPr txBox="1"/>
          <p:nvPr/>
        </p:nvSpPr>
        <p:spPr>
          <a:xfrm>
            <a:off x="1896760" y="2716567"/>
            <a:ext cx="9106930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Quá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u="none" strike="noStrike" spc="0" dirty="0">
              <a:solidFill>
                <a:srgbClr val="0070C0"/>
              </a:solidFill>
              <a:effectLst/>
              <a:highlight>
                <a:srgbClr val="FFFFFF"/>
              </a:highlight>
              <a:latin typeface="#9Slide03 Ampl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DC0D9-67CD-F471-9A8A-7B2B82813E84}"/>
              </a:ext>
            </a:extLst>
          </p:cNvPr>
          <p:cNvSpPr txBox="1"/>
          <p:nvPr/>
        </p:nvSpPr>
        <p:spPr>
          <a:xfrm>
            <a:off x="-460804" y="3728723"/>
            <a:ext cx="8269759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400" u="none" strike="noStrike" spc="0" dirty="0">
              <a:solidFill>
                <a:srgbClr val="0070C0"/>
              </a:solidFill>
              <a:effectLst/>
              <a:highlight>
                <a:srgbClr val="FFFFFF"/>
              </a:highlight>
              <a:latin typeface="#9Slide03 Ampl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94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E00C53-BA42-8BE5-03F0-9828A1AC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004953"/>
              </p:ext>
            </p:extLst>
          </p:nvPr>
        </p:nvGraphicFramePr>
        <p:xfrm>
          <a:off x="1272747" y="1731070"/>
          <a:ext cx="10157253" cy="427844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809027">
                  <a:extLst>
                    <a:ext uri="{9D8B030D-6E8A-4147-A177-3AD203B41FA5}">
                      <a16:colId xmlns:a16="http://schemas.microsoft.com/office/drawing/2014/main" val="1615835205"/>
                    </a:ext>
                  </a:extLst>
                </a:gridCol>
                <a:gridCol w="2348226">
                  <a:extLst>
                    <a:ext uri="{9D8B030D-6E8A-4147-A177-3AD203B41FA5}">
                      <a16:colId xmlns:a16="http://schemas.microsoft.com/office/drawing/2014/main" val="105227164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Tìm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hiểu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 về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chữ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quốc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#9Slide03 Ample" panose="02000000000000000000" pitchFamily="2" charset="0"/>
                        </a:rPr>
                        <a:t>ngữ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mple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217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 dirty="0">
                          <a:effectLst/>
                          <a:latin typeface="#9Slide03 Ample" panose="02000000000000000000" pitchFamily="2" charset="0"/>
                        </a:rPr>
                        <a:t>1. </a:t>
                      </a:r>
                      <a:r>
                        <a:rPr lang="en-US" sz="3200" dirty="0" err="1">
                          <a:effectLst/>
                          <a:latin typeface="#9Slide03 Ample" panose="02000000000000000000" pitchFamily="2" charset="0"/>
                        </a:rPr>
                        <a:t>Nguồn</a:t>
                      </a:r>
                      <a:r>
                        <a:rPr lang="en-US" sz="3200" dirty="0">
                          <a:effectLst/>
                          <a:latin typeface="#9Slide03 Ample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#9Slide03 Ample" panose="02000000000000000000" pitchFamily="2" charset="0"/>
                        </a:rPr>
                        <a:t>gốc</a:t>
                      </a:r>
                      <a:r>
                        <a:rPr lang="en-US" sz="3200" dirty="0">
                          <a:effectLst/>
                          <a:latin typeface="#9Slide03 Ample" panose="02000000000000000000" pitchFamily="2" charset="0"/>
                        </a:rPr>
                        <a:t> hình </a:t>
                      </a:r>
                      <a:r>
                        <a:rPr lang="en-US" sz="3200" dirty="0" err="1">
                          <a:effectLst/>
                          <a:latin typeface="#9Slide03 Ample" panose="02000000000000000000" pitchFamily="2" charset="0"/>
                        </a:rPr>
                        <a:t>thành</a:t>
                      </a:r>
                      <a:endParaRPr lang="en-US" sz="2000" dirty="0">
                        <a:effectLst/>
                        <a:latin typeface="#9Slide03 Ample" panose="02000000000000000000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 dirty="0">
                          <a:effectLst/>
                          <a:latin typeface="#9Slide03 Ample" panose="02000000000000000000" pitchFamily="2" charset="0"/>
                        </a:rPr>
                        <a:t>- </a:t>
                      </a:r>
                      <a:r>
                        <a:rPr lang="vi-VN" sz="3200" dirty="0">
                          <a:effectLst/>
                          <a:latin typeface="#9Slide03 Ample" panose="02000000000000000000" pitchFamily="2" charset="0"/>
                        </a:rPr>
                        <a:t>Thời điểm hình thành</a:t>
                      </a:r>
                      <a:endParaRPr lang="en-US" sz="2000" dirty="0">
                        <a:effectLst/>
                        <a:latin typeface="#9Slide03 Ample" panose="02000000000000000000" pitchFamily="2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 dirty="0">
                          <a:effectLst/>
                          <a:latin typeface="#9Slide03 Ample" panose="02000000000000000000" pitchFamily="2" charset="0"/>
                        </a:rPr>
                        <a:t>- </a:t>
                      </a:r>
                      <a:r>
                        <a:rPr lang="vi-VN" sz="3200" dirty="0">
                          <a:effectLst/>
                          <a:latin typeface="#9Slide03 Ample" panose="02000000000000000000" pitchFamily="2" charset="0"/>
                        </a:rPr>
                        <a:t>Những người có đóng góp quan trọng trong việc hoàn thiện, phổ biến chữ quốc ngữ</a:t>
                      </a:r>
                      <a:endParaRPr lang="en-US" sz="2000" dirty="0">
                        <a:effectLst/>
                        <a:latin typeface="#9Slide03 Ample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</a:rPr>
                        <a:t>...</a:t>
                      </a:r>
                      <a:endParaRPr lang="en-US" sz="3600"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326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200">
                          <a:effectLst/>
                          <a:latin typeface="#9Slide03 Ample" panose="02000000000000000000" pitchFamily="2" charset="0"/>
                        </a:rPr>
                        <a:t>2. Đặc điểm chữ quốc ngữ</a:t>
                      </a:r>
                      <a:endParaRPr lang="en-US" sz="2000">
                        <a:effectLst/>
                        <a:latin typeface="#9Slide03 Ample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  <a:latin typeface="#9Slide03 Ample" panose="02000000000000000000" pitchFamily="2" charset="0"/>
                        </a:rPr>
                        <a:t>...</a:t>
                      </a:r>
                      <a:endParaRPr lang="en-US" sz="3600" dirty="0">
                        <a:effectLst/>
                        <a:latin typeface="#9Slide03 Ample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7747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F31DEC-33A9-C8E9-456B-626C8B92356D}"/>
              </a:ext>
            </a:extLst>
          </p:cNvPr>
          <p:cNvSpPr txBox="1"/>
          <p:nvPr/>
        </p:nvSpPr>
        <p:spPr>
          <a:xfrm>
            <a:off x="3707027" y="525323"/>
            <a:ext cx="4263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Hoạt</a:t>
            </a:r>
            <a:r>
              <a:rPr lang="en-US" sz="36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cặp</a:t>
            </a:r>
            <a:r>
              <a:rPr lang="en-US" sz="36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Soft Bold" panose="02000000000000000000" pitchFamily="2" charset="0"/>
              </a:rPr>
              <a:t>đôi</a:t>
            </a:r>
            <a:endParaRPr lang="en-US" sz="3600" dirty="0">
              <a:solidFill>
                <a:srgbClr val="0070C0"/>
              </a:solidFill>
              <a:latin typeface="#9Slide03 AmpleSoft Bold" panose="02000000000000000000" pitchFamily="2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#9Slide03 AmpleSoft Bold" panose="02000000000000000000" pitchFamily="2" charset="0"/>
              </a:rPr>
              <a:t>PHIẾU HỌC TẬP 01</a:t>
            </a:r>
          </a:p>
        </p:txBody>
      </p:sp>
    </p:spTree>
    <p:extLst>
      <p:ext uri="{BB962C8B-B14F-4D97-AF65-F5344CB8AC3E}">
        <p14:creationId xmlns:p14="http://schemas.microsoft.com/office/powerpoint/2010/main" val="37746845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702F49-130F-C679-D4DF-BFEFCE185FD6}"/>
              </a:ext>
            </a:extLst>
          </p:cNvPr>
          <p:cNvSpPr txBox="1"/>
          <p:nvPr/>
        </p:nvSpPr>
        <p:spPr>
          <a:xfrm>
            <a:off x="1961120" y="453506"/>
            <a:ext cx="8269759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buClr>
                <a:srgbClr val="231F20"/>
              </a:buClr>
              <a:buSzPts val="1200"/>
              <a:tabLst>
                <a:tab pos="140335" algn="l"/>
              </a:tabLst>
            </a:pP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Quá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u="none" strike="noStrike" spc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spc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#9Slide03 Ample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u="none" strike="noStrike" spc="0" dirty="0">
              <a:solidFill>
                <a:srgbClr val="0070C0"/>
              </a:solidFill>
              <a:effectLst/>
              <a:highlight>
                <a:srgbClr val="FFFFFF"/>
              </a:highlight>
              <a:latin typeface="#9Slide03 Ample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1EC35-5AF9-3B23-C7E7-713F90788B02}"/>
              </a:ext>
            </a:extLst>
          </p:cNvPr>
          <p:cNvSpPr txBox="1"/>
          <p:nvPr/>
        </p:nvSpPr>
        <p:spPr>
          <a:xfrm>
            <a:off x="1295400" y="1450253"/>
            <a:ext cx="10357022" cy="485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4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tabLst>
                <a:tab pos="128270" algn="l"/>
              </a:tabLst>
            </a:pP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XVII,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quá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 Sang thế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4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  <a:tabLst>
                <a:tab pos="155575" algn="l"/>
              </a:tabLst>
            </a:pP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việc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Phran-xít-xcô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Pi-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u="none" strike="noStrike" spc="0" dirty="0">
              <a:solidFill>
                <a:srgbClr val="231F2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41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-https://freeppt7.com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1157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#9Slide03 Ample</vt:lpstr>
      <vt:lpstr>#9Slide03 AmpleSoft Bold</vt:lpstr>
      <vt:lpstr>Aptos</vt:lpstr>
      <vt:lpstr>Aptos Display</vt:lpstr>
      <vt:lpstr>Arial</vt:lpstr>
      <vt:lpstr>Calibri</vt:lpstr>
      <vt:lpstr>Calibri Light</vt:lpstr>
      <vt:lpstr>Times New Roman</vt:lpstr>
      <vt:lpstr>Wingdings</vt:lpstr>
      <vt:lpstr>Office Theme</vt:lpstr>
      <vt:lpstr>2-https://freeppt7.com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kimhuong8784@gmail.com</dc:creator>
  <cp:lastModifiedBy>kimhuong8784@gmail.com</cp:lastModifiedBy>
  <cp:revision>9</cp:revision>
  <dcterms:created xsi:type="dcterms:W3CDTF">2024-07-22T15:21:19Z</dcterms:created>
  <dcterms:modified xsi:type="dcterms:W3CDTF">2024-07-23T14:25:34Z</dcterms:modified>
</cp:coreProperties>
</file>