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64" r:id="rId6"/>
    <p:sldId id="286" r:id="rId7"/>
    <p:sldId id="287" r:id="rId8"/>
    <p:sldId id="288" r:id="rId9"/>
    <p:sldId id="289" r:id="rId10"/>
    <p:sldId id="290" r:id="rId11"/>
    <p:sldId id="291" r:id="rId12"/>
    <p:sldId id="259" r:id="rId13"/>
    <p:sldId id="269" r:id="rId14"/>
    <p:sldId id="28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0202"/>
    <a:srgbClr val="C31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0" autoAdjust="0"/>
    <p:restoredTop sz="94660"/>
  </p:normalViewPr>
  <p:slideViewPr>
    <p:cSldViewPr showGuides="1">
      <p:cViewPr varScale="1">
        <p:scale>
          <a:sx n="73" d="100"/>
          <a:sy n="73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F65DCA-7A88-4B44-9DEA-BEF7D408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E8A3EE-98F4-4817-A8A7-62394F19E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A13D5C-8C92-471B-BF48-67973048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86F398-7EE3-44F1-8277-000151C8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698C93-16A0-425E-B346-2B2D5562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9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05BAD-4AE4-409B-B6DA-FDF771B9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148E99-D59D-4E5A-9F4A-E840779FF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F5F30B-C0E6-4440-BA74-2CA894C4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CEDFCF-3A08-4A19-9E95-0F38729D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47156-9413-4100-AD39-01F6B790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9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AD593D1-FB55-448E-9D99-1E7858D92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E45CA2-64C5-44EE-92DB-C6AE23FF5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7FADCE-987B-4CE1-ADAA-42034477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5DBBAB-102C-4813-B403-7C7DB098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657565-47D1-4ECD-BEA4-89546CAB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4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A9C9F-4229-475D-BECB-7D74F561C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DC8AA8-2B7C-466E-B397-6FFD1835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3AB1D8-C515-4CD5-80BB-88506355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324807-AD10-4595-9CBF-29157733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5305F-8EFD-439F-B906-B9224C42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03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81EFA2-9BF0-4D1D-9679-1FD7F0A0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51F981-A0A0-4AF8-B3B0-177D88914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EA81AB-858F-48BC-B750-9FC0156A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10D14F-6249-40A8-AA53-F37CAEDA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DC9790-0963-4113-9898-53A8C993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7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8C966B-E43C-4787-9E1A-456DCC2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D217B9-18AD-4D2E-8D0C-4CC102273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4BC4DC-0649-4F3A-B7DC-5B4D7D677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13F6EC-9706-4D4C-87A7-E71A4253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0C6560-3778-451F-A6C0-82D91D49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4DB373-D3CE-4E86-9420-52236B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8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43182D-E73F-40FB-B51B-25A96EA8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F65CE3-498E-4EB7-BA66-764EB6571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060ECE-910C-400C-AC41-5F0DDD50F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33716E3-54F9-4D75-852D-25AD1458E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1C64DBF-157F-49D9-A2F8-262D1B45E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DADDA4-9BE3-4180-8FF5-8E2BDA19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72E7B5F-D1EC-4C44-9BBE-A4485167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DD5FA03-5FFB-4F9B-8AA3-154827A1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7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D025F-D7C2-44C7-94E5-8A0F6F01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A903230-6DD1-46BE-B83E-1863BE6A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A997D86-16F6-4BAD-9DC2-FCD1BDCC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A3B76D6-23FF-430E-BCDE-9CF86736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0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7F913FB-EBAE-4007-8840-8E0CC49E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533261-4B2C-48D9-895D-1118253C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4D3CAB-AD20-42BF-B4CE-A2A9CE28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9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7B7979-0990-49A1-AB1A-0761372D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0AF556-7359-48DF-8776-2DF8C499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99D84A-4989-495F-AF36-541CE3A83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0274C1-CB8A-4C3F-A0B8-A11EEAA9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4C27EC-8F59-4C93-B15E-1EA61795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AE870D-62BC-4391-8BD8-7564A44F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7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BFA978-BBE1-4B24-B063-65D0808E6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58DC3C9-8A7F-49DE-8B77-C4D417FCC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75C628-A53C-43C2-8CE9-BBE53F0F7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FBA4EB-9E9D-4F87-9DC8-23F67745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B1C8-BDFD-40FB-8D90-F140FA5AC558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506114-DFF9-4AA4-91FA-B503539F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439C16-8DD1-4355-8857-3A923EC1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425BD0-C861-49CE-87FF-55FA4970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B5D39A-3C02-4A55-8CCD-89F520CDB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5BAA6-ECB6-4955-A7AE-36F5BB7AE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2B1C8-BDFD-40FB-8D90-F140FA5AC558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B1729D-B32E-4215-842C-CCF9E06B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87F1F9-5363-4DE8-ACDF-3122030AA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DF87-68CD-4E44-8487-481C8A7B6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94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696C622-9E2F-4468-BDFA-56EB3090C2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r="5540"/>
          <a:stretch/>
        </p:blipFill>
        <p:spPr>
          <a:xfrm>
            <a:off x="-1" y="3408"/>
            <a:ext cx="12192001" cy="6854592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B38156A-5778-4F2C-856D-B13DDC2DD1DE}"/>
              </a:ext>
            </a:extLst>
          </p:cNvPr>
          <p:cNvCxnSpPr>
            <a:cxnSpLocks/>
          </p:cNvCxnSpPr>
          <p:nvPr/>
        </p:nvCxnSpPr>
        <p:spPr>
          <a:xfrm>
            <a:off x="535415" y="4077072"/>
            <a:ext cx="15388" cy="1728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43472" y="1268760"/>
            <a:ext cx="7704856" cy="305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vi-V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GIỌNG ĐIỆU CỦA TIẾNG CƯỜI TRONG THƠ TRÀO </a:t>
            </a:r>
            <a:r>
              <a:rPr lang="vi-VN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PHÚNG</a:t>
            </a:r>
            <a:r>
              <a:rPr lang="vi-VN" sz="4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vi-V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TRẦN THỊ HOA LÊ -</a:t>
            </a:r>
            <a:endParaRPr lang="en-GB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5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07">
        <p:dissolve/>
      </p:transition>
    </mc:Choice>
    <mc:Fallback xmlns="">
      <p:transition spd="slow" advTm="170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 mod="1">
    <p:ext uri="{E180D4A7-C9FB-4DFB-919C-405C955672EB}">
      <p14:showEvtLst xmlns:p14="http://schemas.microsoft.com/office/powerpoint/2010/main">
        <p14:playEvt time="162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6061CED-E378-4495-B889-D99E234A6D18}"/>
              </a:ext>
            </a:extLst>
          </p:cNvPr>
          <p:cNvGrpSpPr/>
          <p:nvPr/>
        </p:nvGrpSpPr>
        <p:grpSpPr>
          <a:xfrm>
            <a:off x="-1" y="3408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3392" y="47667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9D9DFA0-D108-4F0F-B5D6-ACBB4D0A1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32" y="1531649"/>
            <a:ext cx="5589240" cy="5589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5480" y="507739"/>
            <a:ext cx="5378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HS hoàn thành cột L trong bảng KWL (đã cung cấp trong hoạt động Khởi động).</a:t>
            </a:r>
            <a:endParaRPr lang="en-GB" sz="440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299382"/>
              </p:ext>
            </p:extLst>
          </p:nvPr>
        </p:nvGraphicFramePr>
        <p:xfrm>
          <a:off x="696212" y="2416519"/>
          <a:ext cx="6289040" cy="3328416"/>
        </p:xfrm>
        <a:graphic>
          <a:graphicData uri="http://schemas.openxmlformats.org/drawingml/2006/table">
            <a:tbl>
              <a:tblPr firstRow="1" firstCol="1" bandRow="1"/>
              <a:tblGrid>
                <a:gridCol w="209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K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W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L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 điều gì em đã biết về thơ trào phúng?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muốn biết thêm gì về thơ trào phúng?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Những điều em đã biết thêm về thơ trào phúng sau tiết học.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97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1EE980-43DE-4052-B825-2C175855B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5" t="11546" r="133"/>
          <a:stretch/>
        </p:blipFill>
        <p:spPr>
          <a:xfrm>
            <a:off x="-1" y="3408"/>
            <a:ext cx="12192001" cy="6854592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C5C27A9-AF18-4F11-B90B-2239A183AFF4}"/>
              </a:ext>
            </a:extLst>
          </p:cNvPr>
          <p:cNvCxnSpPr>
            <a:cxnSpLocks/>
          </p:cNvCxnSpPr>
          <p:nvPr/>
        </p:nvCxnSpPr>
        <p:spPr>
          <a:xfrm>
            <a:off x="535415" y="4077072"/>
            <a:ext cx="15388" cy="1728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D2EE4916-D173-42EB-8288-60354906BF21}"/>
              </a:ext>
            </a:extLst>
          </p:cNvPr>
          <p:cNvSpPr txBox="1"/>
          <p:nvPr/>
        </p:nvSpPr>
        <p:spPr>
          <a:xfrm>
            <a:off x="983432" y="1124744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>
                <a:solidFill>
                  <a:schemeClr val="bg1"/>
                </a:solidFill>
                <a:latin typeface="+mj-lt"/>
              </a:rPr>
              <a:t>HOẠT ĐỘNG </a:t>
            </a:r>
            <a:r>
              <a:rPr lang="vi-VN" sz="6000" b="1" smtClean="0">
                <a:solidFill>
                  <a:schemeClr val="bg1"/>
                </a:solidFill>
                <a:latin typeface="+mj-lt"/>
              </a:rPr>
              <a:t>4 </a:t>
            </a:r>
            <a:r>
              <a:rPr lang="vi-VN" sz="6000" b="1">
                <a:solidFill>
                  <a:schemeClr val="bg1"/>
                </a:solidFill>
                <a:latin typeface="+mj-lt"/>
              </a:rPr>
              <a:t>VẬN DỤNG</a:t>
            </a:r>
            <a:endParaRPr lang="en-GB" sz="600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2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6061CED-E378-4495-B889-D99E234A6D18}"/>
              </a:ext>
            </a:extLst>
          </p:cNvPr>
          <p:cNvGrpSpPr/>
          <p:nvPr/>
        </p:nvGrpSpPr>
        <p:grpSpPr>
          <a:xfrm>
            <a:off x="-1" y="15489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3392" y="47667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0A50A36-A614-456C-80BE-237B965EF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85" y="-99392"/>
            <a:ext cx="6858000" cy="685800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9416" y="1639891"/>
            <a:ext cx="5688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tri thức từ văn bản </a:t>
            </a:r>
            <a:r>
              <a:rPr lang="nl-NL" sz="3200" i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số giọng điệu của tiếng cười trong thơ trào phúng</a:t>
            </a:r>
            <a:r>
              <a:rPr lang="nl-NL" sz="32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em hãy cho biết: Hai bài thơ </a:t>
            </a:r>
            <a:r>
              <a:rPr lang="nl-NL" sz="3200" i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Lễ xướng danh khoa Đinh Dậu</a:t>
            </a:r>
            <a:r>
              <a:rPr lang="nl-NL" sz="32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và </a:t>
            </a:r>
            <a:r>
              <a:rPr lang="nl-NL" sz="3200" i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Lai Tân</a:t>
            </a:r>
            <a:r>
              <a:rPr lang="nl-NL" sz="32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sử dụng những giọng điệu nào của tiếng cười trào phúng?</a:t>
            </a:r>
            <a:endParaRPr lang="en-GB" sz="4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6061CED-E378-4495-B889-D99E234A6D18}"/>
              </a:ext>
            </a:extLst>
          </p:cNvPr>
          <p:cNvGrpSpPr/>
          <p:nvPr/>
        </p:nvGrpSpPr>
        <p:grpSpPr>
          <a:xfrm>
            <a:off x="-1" y="3408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3392" y="47667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3472E2B-966E-49AF-97ED-729FC42B48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24" y="2232699"/>
            <a:ext cx="5605193" cy="435630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351584" y="687267"/>
            <a:ext cx="2610010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 sản phẩm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3744" y="1598587"/>
            <a:ext cx="636036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  <a:spcAft>
                <a:spcPts val="0"/>
              </a:spcAft>
            </a:pPr>
            <a:r>
              <a:rPr lang="vi-VN" sz="240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 hai bài thơ </a:t>
            </a:r>
            <a:r>
              <a:rPr lang="vi-VN" sz="2400" i="1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Lễ xướng danh khoa Đinh Dậu</a:t>
            </a:r>
            <a:r>
              <a:rPr lang="vi-VN" sz="240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vi-VN" sz="2400" i="1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Lai Tân</a:t>
            </a:r>
            <a:r>
              <a:rPr lang="vi-VN" sz="240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đều sử dụng giọng điệu mỉa mai – châm biếm và đả kích:</a:t>
            </a:r>
            <a:endParaRPr lang="en-GB" sz="20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algn="just">
              <a:lnSpc>
                <a:spcPct val="130000"/>
              </a:lnSpc>
              <a:spcAft>
                <a:spcPts val="0"/>
              </a:spcAft>
            </a:pPr>
            <a:r>
              <a:rPr lang="vi-VN" sz="240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+ Bài thơ </a:t>
            </a:r>
            <a:r>
              <a:rPr lang="vi-VN" sz="2400" b="1" i="1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Lễ xướng danh khoa Đinh Dậu</a:t>
            </a:r>
            <a:r>
              <a:rPr lang="vi-VN" sz="2400" b="1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40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sử dụng giọng điệu mỉa mai - châm biếm trước và giọng điệu đả kích sau.</a:t>
            </a:r>
            <a:endParaRPr lang="en-GB" sz="20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algn="just">
              <a:lnSpc>
                <a:spcPct val="130000"/>
              </a:lnSpc>
              <a:spcAft>
                <a:spcPts val="0"/>
              </a:spcAft>
            </a:pPr>
            <a:r>
              <a:rPr lang="vi-VN" sz="2400" smtClean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240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Bài thơ </a:t>
            </a:r>
            <a:r>
              <a:rPr lang="vi-VN" sz="2400" b="1" i="1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Lai Tân</a:t>
            </a:r>
            <a:r>
              <a:rPr lang="vi-VN" sz="2400" b="1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40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dụng giọng điệu  đả kích trước, giọng điệu mỉa mai - châm biếm sau.</a:t>
            </a:r>
            <a:endParaRPr lang="en-GB" sz="20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2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696C622-9E2F-4468-BDFA-56EB3090C2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r="5540"/>
          <a:stretch/>
        </p:blipFill>
        <p:spPr>
          <a:xfrm>
            <a:off x="-1" y="3408"/>
            <a:ext cx="12192001" cy="6854592"/>
          </a:xfrm>
          <a:prstGeom prst="rect">
            <a:avLst/>
          </a:prstGeom>
        </p:spPr>
      </p:pic>
      <p:sp>
        <p:nvSpPr>
          <p:cNvPr id="12" name="文本框 8">
            <a:extLst>
              <a:ext uri="{FF2B5EF4-FFF2-40B4-BE49-F238E27FC236}">
                <a16:creationId xmlns:a16="http://schemas.microsoft.com/office/drawing/2014/main" id="{D2EE4916-D173-42EB-8288-60354906BF21}"/>
              </a:ext>
            </a:extLst>
          </p:cNvPr>
          <p:cNvSpPr txBox="1"/>
          <p:nvPr/>
        </p:nvSpPr>
        <p:spPr>
          <a:xfrm>
            <a:off x="1127448" y="162880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YOU!!!</a:t>
            </a:r>
            <a:endParaRPr lang="en-GB" sz="6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6061CED-E378-4495-B889-D99E234A6D18}"/>
              </a:ext>
            </a:extLst>
          </p:cNvPr>
          <p:cNvGrpSpPr/>
          <p:nvPr/>
        </p:nvGrpSpPr>
        <p:grpSpPr>
          <a:xfrm>
            <a:off x="-1" y="15489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8746" y="65750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415868"/>
              </p:ext>
            </p:extLst>
          </p:nvPr>
        </p:nvGraphicFramePr>
        <p:xfrm>
          <a:off x="983432" y="1340768"/>
          <a:ext cx="10081120" cy="3011424"/>
        </p:xfrm>
        <a:graphic>
          <a:graphicData uri="http://schemas.openxmlformats.org/drawingml/2006/table">
            <a:tbl>
              <a:tblPr firstRow="1" firstCol="1" bandRow="1"/>
              <a:tblGrid>
                <a:gridCol w="1008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pPr marL="742950" indent="-74295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44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4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GB" sz="440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4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GB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GB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266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52802" y="476672"/>
            <a:ext cx="11159821" cy="162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2803" y="2132856"/>
            <a:ext cx="11639197" cy="162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tạp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9/2022.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7368" y="4077072"/>
            <a:ext cx="10289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6061CED-E378-4495-B889-D99E234A6D18}"/>
              </a:ext>
            </a:extLst>
          </p:cNvPr>
          <p:cNvGrpSpPr/>
          <p:nvPr/>
        </p:nvGrpSpPr>
        <p:grpSpPr>
          <a:xfrm>
            <a:off x="-1" y="318824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3392" y="47667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172DA7C-9A8F-4B23-A1EC-3ADFBF443A50}"/>
              </a:ext>
            </a:extLst>
          </p:cNvPr>
          <p:cNvGrpSpPr/>
          <p:nvPr/>
        </p:nvGrpSpPr>
        <p:grpSpPr>
          <a:xfrm>
            <a:off x="1007298" y="1373627"/>
            <a:ext cx="2928713" cy="4287621"/>
            <a:chOff x="1071788" y="1158865"/>
            <a:chExt cx="2928713" cy="428762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ACAF2D7-6F3B-407A-80AB-64E942B39F73}"/>
                </a:ext>
              </a:extLst>
            </p:cNvPr>
            <p:cNvGrpSpPr/>
            <p:nvPr/>
          </p:nvGrpSpPr>
          <p:grpSpPr>
            <a:xfrm>
              <a:off x="1286330" y="1411514"/>
              <a:ext cx="2714171" cy="4034972"/>
              <a:chOff x="1452880" y="1238108"/>
              <a:chExt cx="2714171" cy="4034972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6C125FD6-E47F-4BA0-B231-0299976C082E}"/>
                  </a:ext>
                </a:extLst>
              </p:cNvPr>
              <p:cNvSpPr/>
              <p:nvPr/>
            </p:nvSpPr>
            <p:spPr>
              <a:xfrm>
                <a:off x="1452880" y="1238108"/>
                <a:ext cx="2714171" cy="4034972"/>
              </a:xfrm>
              <a:prstGeom prst="roundRect">
                <a:avLst>
                  <a:gd name="adj" fmla="val 597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561F3397-997D-4545-8AC2-58D41864C649}"/>
                  </a:ext>
                </a:extLst>
              </p:cNvPr>
              <p:cNvSpPr/>
              <p:nvPr/>
            </p:nvSpPr>
            <p:spPr>
              <a:xfrm>
                <a:off x="1548180" y="1379784"/>
                <a:ext cx="2523571" cy="3751620"/>
              </a:xfrm>
              <a:prstGeom prst="roundRect">
                <a:avLst>
                  <a:gd name="adj" fmla="val 5972"/>
                </a:avLst>
              </a:prstGeom>
              <a:noFill/>
              <a:ln w="6350">
                <a:solidFill>
                  <a:srgbClr val="6837BB"/>
                </a:solidFill>
                <a:prstDash val="dashDot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FE16399-26A8-43BE-8EE5-3EB60168F95C}"/>
                </a:ext>
              </a:extLst>
            </p:cNvPr>
            <p:cNvGrpSpPr/>
            <p:nvPr/>
          </p:nvGrpSpPr>
          <p:grpSpPr>
            <a:xfrm>
              <a:off x="1071788" y="1158865"/>
              <a:ext cx="572057" cy="544669"/>
              <a:chOff x="1081313" y="1167812"/>
              <a:chExt cx="572057" cy="544669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40A3ABF3-167A-4A3D-ADDA-AC301F390231}"/>
                  </a:ext>
                </a:extLst>
              </p:cNvPr>
              <p:cNvSpPr/>
              <p:nvPr/>
            </p:nvSpPr>
            <p:spPr>
              <a:xfrm>
                <a:off x="1081313" y="1207155"/>
                <a:ext cx="505326" cy="505326"/>
              </a:xfrm>
              <a:prstGeom prst="ellipse">
                <a:avLst/>
              </a:prstGeom>
              <a:solidFill>
                <a:srgbClr val="5302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3A217C4-3BFB-40B2-93E4-86E750115FA8}"/>
                  </a:ext>
                </a:extLst>
              </p:cNvPr>
              <p:cNvSpPr txBox="1"/>
              <p:nvPr/>
            </p:nvSpPr>
            <p:spPr>
              <a:xfrm>
                <a:off x="1093451" y="1167812"/>
                <a:ext cx="55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800" dirty="0">
                  <a:solidFill>
                    <a:prstClr val="white"/>
                  </a:solidFill>
                  <a:latin typeface="字魂110号-武林江湖体" panose="00000500000000000000" pitchFamily="2" charset="-122"/>
                  <a:ea typeface="字魂110号-武林江湖体" panose="00000500000000000000" pitchFamily="2" charset="-122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B4BB944-6B8B-4A17-B40D-8866DD8AFE65}"/>
              </a:ext>
            </a:extLst>
          </p:cNvPr>
          <p:cNvGrpSpPr/>
          <p:nvPr/>
        </p:nvGrpSpPr>
        <p:grpSpPr>
          <a:xfrm>
            <a:off x="4473068" y="1407324"/>
            <a:ext cx="2980019" cy="4829988"/>
            <a:chOff x="4473068" y="1219916"/>
            <a:chExt cx="2980019" cy="4226570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A1C9481-21D5-47C5-BE61-D6BE45863DF7}"/>
                </a:ext>
              </a:extLst>
            </p:cNvPr>
            <p:cNvGrpSpPr/>
            <p:nvPr/>
          </p:nvGrpSpPr>
          <p:grpSpPr>
            <a:xfrm>
              <a:off x="4738916" y="1411514"/>
              <a:ext cx="2714171" cy="4034972"/>
              <a:chOff x="1452880" y="1238108"/>
              <a:chExt cx="2714171" cy="4034972"/>
            </a:xfrm>
          </p:grpSpPr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969C2994-0FD3-49A4-B8CA-DD1FE6F2B1B3}"/>
                  </a:ext>
                </a:extLst>
              </p:cNvPr>
              <p:cNvSpPr/>
              <p:nvPr/>
            </p:nvSpPr>
            <p:spPr>
              <a:xfrm>
                <a:off x="1452880" y="1238108"/>
                <a:ext cx="2714171" cy="4034972"/>
              </a:xfrm>
              <a:prstGeom prst="roundRect">
                <a:avLst>
                  <a:gd name="adj" fmla="val 597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AC01868C-9D66-42CF-AAC5-63874D7CBEBC}"/>
                  </a:ext>
                </a:extLst>
              </p:cNvPr>
              <p:cNvSpPr/>
              <p:nvPr/>
            </p:nvSpPr>
            <p:spPr>
              <a:xfrm>
                <a:off x="1548180" y="1379784"/>
                <a:ext cx="2523571" cy="3751620"/>
              </a:xfrm>
              <a:prstGeom prst="roundRect">
                <a:avLst>
                  <a:gd name="adj" fmla="val 5972"/>
                </a:avLst>
              </a:prstGeom>
              <a:noFill/>
              <a:ln w="6350">
                <a:solidFill>
                  <a:srgbClr val="6837BB"/>
                </a:solidFill>
                <a:prstDash val="dashDot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63BCD1C8-DD50-4ACC-A126-F1147008BB0E}"/>
                </a:ext>
              </a:extLst>
            </p:cNvPr>
            <p:cNvSpPr/>
            <p:nvPr/>
          </p:nvSpPr>
          <p:spPr>
            <a:xfrm>
              <a:off x="4473068" y="1219916"/>
              <a:ext cx="505326" cy="481465"/>
            </a:xfrm>
            <a:prstGeom prst="ellipse">
              <a:avLst/>
            </a:prstGeom>
            <a:solidFill>
              <a:srgbClr val="53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2AD0B7D-5A59-4AE3-BD9F-9B1D5B31BB9C}"/>
              </a:ext>
            </a:extLst>
          </p:cNvPr>
          <p:cNvGrpSpPr/>
          <p:nvPr/>
        </p:nvGrpSpPr>
        <p:grpSpPr>
          <a:xfrm>
            <a:off x="7889698" y="1425862"/>
            <a:ext cx="3015974" cy="4235386"/>
            <a:chOff x="7889698" y="1211100"/>
            <a:chExt cx="3015974" cy="4235386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61887658-9510-4D32-892C-991DA23D96A6}"/>
                </a:ext>
              </a:extLst>
            </p:cNvPr>
            <p:cNvGrpSpPr/>
            <p:nvPr/>
          </p:nvGrpSpPr>
          <p:grpSpPr>
            <a:xfrm>
              <a:off x="8191501" y="1411514"/>
              <a:ext cx="2714171" cy="4034972"/>
              <a:chOff x="1452880" y="1238108"/>
              <a:chExt cx="2714171" cy="4034972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0109D59C-1AF0-4A64-BE05-BFFA6F34047B}"/>
                  </a:ext>
                </a:extLst>
              </p:cNvPr>
              <p:cNvSpPr/>
              <p:nvPr/>
            </p:nvSpPr>
            <p:spPr>
              <a:xfrm>
                <a:off x="1452880" y="1238108"/>
                <a:ext cx="2714171" cy="4034972"/>
              </a:xfrm>
              <a:prstGeom prst="roundRect">
                <a:avLst>
                  <a:gd name="adj" fmla="val 5972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75511D49-F873-427C-9531-425854DB44F3}"/>
                  </a:ext>
                </a:extLst>
              </p:cNvPr>
              <p:cNvSpPr/>
              <p:nvPr/>
            </p:nvSpPr>
            <p:spPr>
              <a:xfrm>
                <a:off x="1548180" y="1379784"/>
                <a:ext cx="2523571" cy="3751620"/>
              </a:xfrm>
              <a:prstGeom prst="roundRect">
                <a:avLst>
                  <a:gd name="adj" fmla="val 5972"/>
                </a:avLst>
              </a:prstGeom>
              <a:noFill/>
              <a:ln w="6350">
                <a:solidFill>
                  <a:srgbClr val="6837BB"/>
                </a:solidFill>
                <a:prstDash val="dashDot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74100A3-023C-4878-9503-D9D1BA21CE73}"/>
                </a:ext>
              </a:extLst>
            </p:cNvPr>
            <p:cNvGrpSpPr/>
            <p:nvPr/>
          </p:nvGrpSpPr>
          <p:grpSpPr>
            <a:xfrm>
              <a:off x="7889698" y="1211100"/>
              <a:ext cx="605659" cy="567561"/>
              <a:chOff x="7889698" y="1211100"/>
              <a:chExt cx="605659" cy="567561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131DE5BD-B915-47F7-95FB-D11CBE5750D6}"/>
                  </a:ext>
                </a:extLst>
              </p:cNvPr>
              <p:cNvSpPr/>
              <p:nvPr/>
            </p:nvSpPr>
            <p:spPr>
              <a:xfrm>
                <a:off x="7889698" y="1211100"/>
                <a:ext cx="505326" cy="505326"/>
              </a:xfrm>
              <a:prstGeom prst="ellipse">
                <a:avLst/>
              </a:prstGeom>
              <a:solidFill>
                <a:srgbClr val="5302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2E9F38B-4B7A-45B4-82AD-947358EAB34A}"/>
                  </a:ext>
                </a:extLst>
              </p:cNvPr>
              <p:cNvSpPr txBox="1"/>
              <p:nvPr/>
            </p:nvSpPr>
            <p:spPr>
              <a:xfrm>
                <a:off x="7935438" y="1255441"/>
                <a:ext cx="55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2800" dirty="0">
                  <a:solidFill>
                    <a:prstClr val="white"/>
                  </a:solidFill>
                  <a:latin typeface="字魂110号-武林江湖体" panose="00000500000000000000" pitchFamily="2" charset="-122"/>
                  <a:ea typeface="字魂110号-武林江湖体" panose="00000500000000000000" pitchFamily="2" charset="-122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1454934" y="2762388"/>
            <a:ext cx="22882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34" name="Rectangle 33"/>
          <p:cNvSpPr/>
          <p:nvPr/>
        </p:nvSpPr>
        <p:spPr>
          <a:xfrm>
            <a:off x="1306506" y="1897668"/>
            <a:ext cx="2599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 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en-GB" sz="2800" b="1" dirty="0"/>
          </a:p>
        </p:txBody>
      </p:sp>
      <p:sp>
        <p:nvSpPr>
          <p:cNvPr id="35" name="Rectangle 34"/>
          <p:cNvSpPr/>
          <p:nvPr/>
        </p:nvSpPr>
        <p:spPr>
          <a:xfrm>
            <a:off x="4738916" y="1761968"/>
            <a:ext cx="25980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Phần 2: (Tiếp…</a:t>
            </a:r>
            <a:r>
              <a:rPr lang="en-US" sz="2800" b="1" i="1">
                <a:latin typeface="Times New Roman" panose="02020603050405020304" pitchFamily="18" charset="0"/>
                <a:ea typeface="Calibri" panose="020F0502020204030204" pitchFamily="34" charset="0"/>
              </a:rPr>
              <a:t>trong sự tiếp nhận của độc giả)</a:t>
            </a:r>
            <a:endParaRPr lang="en-GB" sz="2800" b="1"/>
          </a:p>
        </p:txBody>
      </p:sp>
      <p:sp>
        <p:nvSpPr>
          <p:cNvPr id="36" name="Rectangle 35"/>
          <p:cNvSpPr/>
          <p:nvPr/>
        </p:nvSpPr>
        <p:spPr>
          <a:xfrm>
            <a:off x="4833010" y="3797302"/>
            <a:ext cx="245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phúng</a:t>
            </a:r>
            <a:endParaRPr lang="en-GB" sz="2800" dirty="0"/>
          </a:p>
        </p:txBody>
      </p:sp>
      <p:sp>
        <p:nvSpPr>
          <p:cNvPr id="37" name="Rectangle 36"/>
          <p:cNvSpPr/>
          <p:nvPr/>
        </p:nvSpPr>
        <p:spPr>
          <a:xfrm>
            <a:off x="8617334" y="1761968"/>
            <a:ext cx="2032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Phần 3 (đoạn cuối)</a:t>
            </a:r>
            <a:endParaRPr lang="en-GB" sz="2800" b="1"/>
          </a:p>
        </p:txBody>
      </p:sp>
      <p:sp>
        <p:nvSpPr>
          <p:cNvPr id="38" name="Rectangle 37"/>
          <p:cNvSpPr/>
          <p:nvPr/>
        </p:nvSpPr>
        <p:spPr>
          <a:xfrm>
            <a:off x="8337861" y="3151829"/>
            <a:ext cx="24370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Khẳng định sự đa dạng và ý nghĩa của tiếng cười trong thơ trào phúng. </a:t>
            </a:r>
            <a:endParaRPr lang="en-GB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00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6061CED-E378-4495-B889-D99E234A6D18}"/>
              </a:ext>
            </a:extLst>
          </p:cNvPr>
          <p:cNvGrpSpPr/>
          <p:nvPr/>
        </p:nvGrpSpPr>
        <p:grpSpPr>
          <a:xfrm>
            <a:off x="-1" y="3408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3392" y="47667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CED0E6B-CD3D-427E-A538-F1E6ACE8B068}"/>
              </a:ext>
            </a:extLst>
          </p:cNvPr>
          <p:cNvGrpSpPr/>
          <p:nvPr/>
        </p:nvGrpSpPr>
        <p:grpSpPr>
          <a:xfrm>
            <a:off x="175677" y="3552778"/>
            <a:ext cx="11590953" cy="3020184"/>
            <a:chOff x="433640" y="4313334"/>
            <a:chExt cx="8749738" cy="227986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949C4CA-859C-455D-A67C-9079B6E3E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40" y="4313334"/>
              <a:ext cx="3039821" cy="2279866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5001042-5B78-4E1E-8D8F-F673C6161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472" y="4856490"/>
              <a:ext cx="2315613" cy="173671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27B9DEF-076A-4495-8002-2578C8493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096" y="5239183"/>
              <a:ext cx="1799680" cy="134976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377B117-54C6-4D8E-9ACD-7FF2B28CB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787" y="5445223"/>
              <a:ext cx="1507591" cy="1130693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8BF96509-4ED0-4E4C-8E07-1C700A550BA5}"/>
              </a:ext>
            </a:extLst>
          </p:cNvPr>
          <p:cNvSpPr txBox="1"/>
          <p:nvPr/>
        </p:nvSpPr>
        <p:spPr>
          <a:xfrm>
            <a:off x="1166277" y="1829155"/>
            <a:ext cx="9898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miêu tả, thể hiện của văn phong trào phúng: là sự bất toàn của con người, cuộc sống</a:t>
            </a:r>
            <a:endParaRPr lang="zh-CN" altLang="en-US" sz="2800" dirty="0">
              <a:solidFill>
                <a:srgbClr val="545864"/>
              </a:solidFill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9131B0B-216A-4667-B29A-365DE8DE28C4}"/>
              </a:ext>
            </a:extLst>
          </p:cNvPr>
          <p:cNvSpPr txBox="1"/>
          <p:nvPr/>
        </p:nvSpPr>
        <p:spPr>
          <a:xfrm>
            <a:off x="1112037" y="2894885"/>
            <a:ext cx="9898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Những đối tượng cụ thể nào mà tiếng cười trào phúng thường nhằm tới như: những thói hư tật xấu như thói tự mãn, kiêu căng, đạo đức giả, keo kiệt, sự tha hóa đạo đức trong xã hội,…</a:t>
            </a: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5480" y="476784"/>
            <a:ext cx="4354012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de-DE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KHÁM PHÁ CHI TIẾT</a:t>
            </a:r>
            <a:endParaRPr lang="en-GB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35560" y="1109910"/>
            <a:ext cx="8435323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de-DE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Đối tượng miêu tả, thể hiện của văn học trào phúng</a:t>
            </a:r>
            <a:endParaRPr lang="en-GB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23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5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6061CED-E378-4495-B889-D99E234A6D18}"/>
              </a:ext>
            </a:extLst>
          </p:cNvPr>
          <p:cNvGrpSpPr/>
          <p:nvPr/>
        </p:nvGrpSpPr>
        <p:grpSpPr>
          <a:xfrm>
            <a:off x="-1" y="3408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3392" y="47667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15480" y="566328"/>
            <a:ext cx="9486892" cy="678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de-DE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e-DE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giọng điệu của tiếng cười trong thơ trào phúng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36806"/>
              </p:ext>
            </p:extLst>
          </p:nvPr>
        </p:nvGraphicFramePr>
        <p:xfrm>
          <a:off x="1199456" y="1402052"/>
          <a:ext cx="10009111" cy="4175695"/>
        </p:xfrm>
        <a:graphic>
          <a:graphicData uri="http://schemas.openxmlformats.org/drawingml/2006/table">
            <a:tbl>
              <a:tblPr firstRow="1" firstCol="1" bandRow="1"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62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36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Giọng điệu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36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Dấu hiệu nhận biết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8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36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Hài hước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3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8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3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3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8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3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3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…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07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6061CED-E378-4495-B889-D99E234A6D18}"/>
              </a:ext>
            </a:extLst>
          </p:cNvPr>
          <p:cNvGrpSpPr/>
          <p:nvPr/>
        </p:nvGrpSpPr>
        <p:grpSpPr>
          <a:xfrm>
            <a:off x="-1" y="3408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3392" y="47667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218260"/>
              </p:ext>
            </p:extLst>
          </p:nvPr>
        </p:nvGraphicFramePr>
        <p:xfrm>
          <a:off x="1019436" y="620688"/>
          <a:ext cx="10189132" cy="53351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53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5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4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điệu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biết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191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8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hước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đùa cợt nhẹ nhàng cùng những yếu tố khác lạ phóng túng, phá vỡ các khuôn khổ quen thuộc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191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Mỉa mai - châm biếm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 ra những yếu tố vô lí hoặc thiếu lô -gíc, đảo lộn trật tự thông thường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588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 kích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mang giọng điệu phủ nhận gay gắt đối tượng, hình thức ngôn từ mang tính “mắng chửi” quyết liệt, có phần suồng sã, thô mộc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52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6061CED-E378-4495-B889-D99E234A6D18}"/>
              </a:ext>
            </a:extLst>
          </p:cNvPr>
          <p:cNvGrpSpPr/>
          <p:nvPr/>
        </p:nvGrpSpPr>
        <p:grpSpPr>
          <a:xfrm>
            <a:off x="-240704" y="0"/>
            <a:ext cx="12192001" cy="6854592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623392" y="476672"/>
            <a:ext cx="792088" cy="7200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B65978-2AAB-4254-81D4-0429F3E73B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/>
          <a:stretch/>
        </p:blipFill>
        <p:spPr>
          <a:xfrm>
            <a:off x="6672064" y="3051408"/>
            <a:ext cx="5482307" cy="3806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87488" y="654128"/>
            <a:ext cx="2678875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TỔNG KẾT</a:t>
            </a:r>
            <a:endParaRPr lang="en-GB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1">
            <a:extLst>
              <a:ext uri="{FF2B5EF4-FFF2-40B4-BE49-F238E27FC236}">
                <a16:creationId xmlns:a16="http://schemas.microsoft.com/office/drawing/2014/main" id="{129B8D6E-EE45-4421-AD0E-15F2B20DA0E1}"/>
              </a:ext>
            </a:extLst>
          </p:cNvPr>
          <p:cNvGrpSpPr/>
          <p:nvPr/>
        </p:nvGrpSpPr>
        <p:grpSpPr>
          <a:xfrm>
            <a:off x="884154" y="1457664"/>
            <a:ext cx="477672" cy="477672"/>
            <a:chOff x="626483" y="1871541"/>
            <a:chExt cx="477672" cy="477672"/>
          </a:xfrm>
        </p:grpSpPr>
        <p:sp>
          <p:nvSpPr>
            <p:cNvPr id="16" name="矩形 12">
              <a:extLst>
                <a:ext uri="{FF2B5EF4-FFF2-40B4-BE49-F238E27FC236}">
                  <a16:creationId xmlns:a16="http://schemas.microsoft.com/office/drawing/2014/main" id="{4FA318E8-3E67-43A3-BD17-8CF0EBB7AF1E}"/>
                </a:ext>
              </a:extLst>
            </p:cNvPr>
            <p:cNvSpPr/>
            <p:nvPr/>
          </p:nvSpPr>
          <p:spPr>
            <a:xfrm>
              <a:off x="626483" y="1871541"/>
              <a:ext cx="477672" cy="477672"/>
            </a:xfrm>
            <a:prstGeom prst="rect">
              <a:avLst/>
            </a:prstGeom>
            <a:solidFill>
              <a:srgbClr val="530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文本框 13">
              <a:extLst>
                <a:ext uri="{FF2B5EF4-FFF2-40B4-BE49-F238E27FC236}">
                  <a16:creationId xmlns:a16="http://schemas.microsoft.com/office/drawing/2014/main" id="{4DC7E762-58AF-4D5B-B636-07A86107C0A8}"/>
                </a:ext>
              </a:extLst>
            </p:cNvPr>
            <p:cNvSpPr txBox="1"/>
            <p:nvPr/>
          </p:nvSpPr>
          <p:spPr>
            <a:xfrm>
              <a:off x="653779" y="1925711"/>
              <a:ext cx="423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包图粗黑体" panose="02000800000000000000" pitchFamily="2" charset="-122"/>
                  <a:ea typeface="包图粗黑体" panose="02000800000000000000" pitchFamily="2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endParaRPr>
            </a:p>
          </p:txBody>
        </p:sp>
      </p:grpSp>
      <p:grpSp>
        <p:nvGrpSpPr>
          <p:cNvPr id="19" name="组合 17">
            <a:extLst>
              <a:ext uri="{FF2B5EF4-FFF2-40B4-BE49-F238E27FC236}">
                <a16:creationId xmlns:a16="http://schemas.microsoft.com/office/drawing/2014/main" id="{758D692D-F086-4811-955A-12531394DE4F}"/>
              </a:ext>
            </a:extLst>
          </p:cNvPr>
          <p:cNvGrpSpPr/>
          <p:nvPr/>
        </p:nvGrpSpPr>
        <p:grpSpPr>
          <a:xfrm>
            <a:off x="911450" y="3487661"/>
            <a:ext cx="576037" cy="477672"/>
            <a:chOff x="626483" y="1871541"/>
            <a:chExt cx="576037" cy="477672"/>
          </a:xfrm>
        </p:grpSpPr>
        <p:sp>
          <p:nvSpPr>
            <p:cNvPr id="20" name="矩形 18">
              <a:extLst>
                <a:ext uri="{FF2B5EF4-FFF2-40B4-BE49-F238E27FC236}">
                  <a16:creationId xmlns:a16="http://schemas.microsoft.com/office/drawing/2014/main" id="{9484BEC1-7593-4E78-9DAC-17F162502554}"/>
                </a:ext>
              </a:extLst>
            </p:cNvPr>
            <p:cNvSpPr/>
            <p:nvPr/>
          </p:nvSpPr>
          <p:spPr>
            <a:xfrm>
              <a:off x="626483" y="1871541"/>
              <a:ext cx="477672" cy="4776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19">
              <a:extLst>
                <a:ext uri="{FF2B5EF4-FFF2-40B4-BE49-F238E27FC236}">
                  <a16:creationId xmlns:a16="http://schemas.microsoft.com/office/drawing/2014/main" id="{0ABF2C2F-202E-4BCF-AEF1-541AE1369367}"/>
                </a:ext>
              </a:extLst>
            </p:cNvPr>
            <p:cNvSpPr txBox="1"/>
            <p:nvPr/>
          </p:nvSpPr>
          <p:spPr>
            <a:xfrm>
              <a:off x="637831" y="1925711"/>
              <a:ext cx="5646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包图粗黑体" panose="02000800000000000000" pitchFamily="2" charset="-122"/>
                  <a:ea typeface="包图粗黑体" panose="02000800000000000000" pitchFamily="2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61826" y="1407633"/>
            <a:ext cx="1725152" cy="524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2400" b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Nghệ thuật</a:t>
            </a:r>
            <a:endParaRPr lang="en-GB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64451" y="1927247"/>
            <a:ext cx="727851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240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Bố cục bài viết chặt chẽ.</a:t>
            </a:r>
            <a:endParaRPr lang="en-GB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240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Hệ thống luận điểm rõ ràng, dẫn chứng thuyết phục.</a:t>
            </a:r>
            <a:endParaRPr lang="en-GB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240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Văn phong khoa học, dùng nhiều thuật ngữ văn học.</a:t>
            </a:r>
            <a:endParaRPr lang="en-GB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35197" y="3524898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69977" y="4012843"/>
            <a:ext cx="5792772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Cung cấp những tri thức về những giọng điệu khác nhau </a:t>
            </a:r>
            <a:r>
              <a:rPr lang="vi-VN" sz="24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tiếng cười trong thơ trào phúng và dấu hiệu nhận biết</a:t>
            </a:r>
            <a:r>
              <a:rPr lang="vi-VN" sz="24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Khẳng định ý nghĩa, giá trị tốt đẹp mà tiếng cười trào phúng đem lại cho cuộc đời.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7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1EE980-43DE-4052-B825-2C175855B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5" t="11546" r="133"/>
          <a:stretch/>
        </p:blipFill>
        <p:spPr>
          <a:xfrm>
            <a:off x="-1" y="3408"/>
            <a:ext cx="12192001" cy="6854592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C5C27A9-AF18-4F11-B90B-2239A183AFF4}"/>
              </a:ext>
            </a:extLst>
          </p:cNvPr>
          <p:cNvCxnSpPr>
            <a:cxnSpLocks/>
          </p:cNvCxnSpPr>
          <p:nvPr/>
        </p:nvCxnSpPr>
        <p:spPr>
          <a:xfrm>
            <a:off x="535415" y="4077072"/>
            <a:ext cx="15388" cy="1728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D2EE4916-D173-42EB-8288-60354906BF21}"/>
              </a:ext>
            </a:extLst>
          </p:cNvPr>
          <p:cNvSpPr txBox="1"/>
          <p:nvPr/>
        </p:nvSpPr>
        <p:spPr>
          <a:xfrm>
            <a:off x="983432" y="1124744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>
                <a:solidFill>
                  <a:schemeClr val="bg1"/>
                </a:solidFill>
                <a:latin typeface="+mj-lt"/>
              </a:rPr>
              <a:t>HOẠT ĐỘNG </a:t>
            </a:r>
            <a:r>
              <a:rPr lang="vi-VN" sz="6000" b="1" smtClean="0">
                <a:solidFill>
                  <a:schemeClr val="bg1"/>
                </a:solidFill>
                <a:latin typeface="+mj-lt"/>
              </a:rPr>
              <a:t>3 </a:t>
            </a:r>
            <a:r>
              <a:rPr lang="vi-VN" sz="6000" b="1">
                <a:solidFill>
                  <a:schemeClr val="bg1"/>
                </a:solidFill>
                <a:latin typeface="+mj-lt"/>
              </a:rPr>
              <a:t>LUYỆN TẬP</a:t>
            </a:r>
            <a:endParaRPr lang="en-GB" sz="600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35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|0.2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2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.2|0.2|0.2|0.2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650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等线</vt:lpstr>
      <vt:lpstr>等线 Light</vt:lpstr>
      <vt:lpstr>MS Mincho</vt:lpstr>
      <vt:lpstr>Times New Roman</vt:lpstr>
      <vt:lpstr>包图粗黑体</vt:lpstr>
      <vt:lpstr>字魂110号-武林江湖体</vt:lpstr>
      <vt:lpstr>字魂58号-创中黑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昊 杨</dc:creator>
  <cp:lastModifiedBy>Admin</cp:lastModifiedBy>
  <cp:revision>61</cp:revision>
  <dcterms:created xsi:type="dcterms:W3CDTF">2021-07-28T05:50:24Z</dcterms:created>
  <dcterms:modified xsi:type="dcterms:W3CDTF">2025-11-26T14:24:51Z</dcterms:modified>
</cp:coreProperties>
</file>