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269" r:id="rId5"/>
    <p:sldId id="270" r:id="rId6"/>
    <p:sldId id="271" r:id="rId7"/>
    <p:sldId id="272" r:id="rId8"/>
    <p:sldId id="273" r:id="rId9"/>
    <p:sldId id="274" r:id="rId10"/>
    <p:sldId id="275" r:id="rId11"/>
    <p:sldId id="276" r:id="rId12"/>
    <p:sldId id="278" r:id="rId13"/>
    <p:sldId id="277" r:id="rId14"/>
    <p:sldId id="279" r:id="rId15"/>
    <p:sldId id="280" r:id="rId16"/>
    <p:sldId id="281" r:id="rId17"/>
    <p:sldId id="282" r:id="rId18"/>
    <p:sldId id="283" r:id="rId19"/>
    <p:sldId id="257" r:id="rId20"/>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29/12/2025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29/12/2025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29/12/2025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1111930" y="1047196"/>
            <a:ext cx="16064139" cy="4182574"/>
            <a:chOff x="0" y="0"/>
            <a:chExt cx="45219913" cy="11773780"/>
          </a:xfrm>
        </p:grpSpPr>
        <p:sp>
          <p:nvSpPr>
            <p:cNvPr id="4" name="Freeform 4"/>
            <p:cNvSpPr/>
            <p:nvPr/>
          </p:nvSpPr>
          <p:spPr>
            <a:xfrm>
              <a:off x="72390" y="72390"/>
              <a:ext cx="45075133" cy="11629000"/>
            </a:xfrm>
            <a:custGeom>
              <a:avLst/>
              <a:gdLst/>
              <a:ahLst/>
              <a:cxnLst/>
              <a:rect l="l" t="t" r="r" b="b"/>
              <a:pathLst>
                <a:path w="45075133" h="11629000">
                  <a:moveTo>
                    <a:pt x="0" y="0"/>
                  </a:moveTo>
                  <a:lnTo>
                    <a:pt x="45075133" y="0"/>
                  </a:lnTo>
                  <a:lnTo>
                    <a:pt x="45075133" y="11629000"/>
                  </a:lnTo>
                  <a:lnTo>
                    <a:pt x="0" y="11629000"/>
                  </a:lnTo>
                  <a:lnTo>
                    <a:pt x="0" y="0"/>
                  </a:lnTo>
                  <a:close/>
                </a:path>
              </a:pathLst>
            </a:custGeom>
            <a:solidFill>
              <a:srgbClr val="025738"/>
            </a:solidFill>
          </p:spPr>
        </p:sp>
        <p:sp>
          <p:nvSpPr>
            <p:cNvPr id="5" name="Freeform 5"/>
            <p:cNvSpPr/>
            <p:nvPr/>
          </p:nvSpPr>
          <p:spPr>
            <a:xfrm>
              <a:off x="0" y="0"/>
              <a:ext cx="45219913" cy="11773780"/>
            </a:xfrm>
            <a:custGeom>
              <a:avLst/>
              <a:gdLst/>
              <a:ahLst/>
              <a:cxnLst/>
              <a:rect l="l" t="t" r="r" b="b"/>
              <a:pathLst>
                <a:path w="45219913" h="11773780">
                  <a:moveTo>
                    <a:pt x="45075134" y="11628999"/>
                  </a:moveTo>
                  <a:lnTo>
                    <a:pt x="45219913" y="11628999"/>
                  </a:lnTo>
                  <a:lnTo>
                    <a:pt x="45219913" y="11773780"/>
                  </a:lnTo>
                  <a:lnTo>
                    <a:pt x="45075134" y="11773780"/>
                  </a:lnTo>
                  <a:lnTo>
                    <a:pt x="45075134" y="11628999"/>
                  </a:lnTo>
                  <a:close/>
                  <a:moveTo>
                    <a:pt x="0" y="144780"/>
                  </a:moveTo>
                  <a:lnTo>
                    <a:pt x="144780" y="144780"/>
                  </a:lnTo>
                  <a:lnTo>
                    <a:pt x="144780" y="11628999"/>
                  </a:lnTo>
                  <a:lnTo>
                    <a:pt x="0" y="11628999"/>
                  </a:lnTo>
                  <a:lnTo>
                    <a:pt x="0" y="144780"/>
                  </a:lnTo>
                  <a:close/>
                  <a:moveTo>
                    <a:pt x="0" y="11628999"/>
                  </a:moveTo>
                  <a:lnTo>
                    <a:pt x="144780" y="11628999"/>
                  </a:lnTo>
                  <a:lnTo>
                    <a:pt x="144780" y="11773780"/>
                  </a:lnTo>
                  <a:lnTo>
                    <a:pt x="0" y="11773780"/>
                  </a:lnTo>
                  <a:lnTo>
                    <a:pt x="0" y="11628999"/>
                  </a:lnTo>
                  <a:close/>
                  <a:moveTo>
                    <a:pt x="45075134" y="144780"/>
                  </a:moveTo>
                  <a:lnTo>
                    <a:pt x="45219913" y="144780"/>
                  </a:lnTo>
                  <a:lnTo>
                    <a:pt x="45219913" y="11628999"/>
                  </a:lnTo>
                  <a:lnTo>
                    <a:pt x="45075134" y="11628999"/>
                  </a:lnTo>
                  <a:lnTo>
                    <a:pt x="45075134" y="144780"/>
                  </a:lnTo>
                  <a:close/>
                  <a:moveTo>
                    <a:pt x="144780" y="11628999"/>
                  </a:moveTo>
                  <a:lnTo>
                    <a:pt x="45075134" y="11628999"/>
                  </a:lnTo>
                  <a:lnTo>
                    <a:pt x="45075134" y="11773780"/>
                  </a:lnTo>
                  <a:lnTo>
                    <a:pt x="144780" y="11773780"/>
                  </a:lnTo>
                  <a:lnTo>
                    <a:pt x="144780" y="11628999"/>
                  </a:lnTo>
                  <a:close/>
                  <a:moveTo>
                    <a:pt x="45075134" y="0"/>
                  </a:moveTo>
                  <a:lnTo>
                    <a:pt x="45219913" y="0"/>
                  </a:lnTo>
                  <a:lnTo>
                    <a:pt x="45219913" y="144780"/>
                  </a:lnTo>
                  <a:lnTo>
                    <a:pt x="45075134" y="144780"/>
                  </a:lnTo>
                  <a:lnTo>
                    <a:pt x="45075134" y="0"/>
                  </a:lnTo>
                  <a:close/>
                  <a:moveTo>
                    <a:pt x="0" y="0"/>
                  </a:moveTo>
                  <a:lnTo>
                    <a:pt x="144780" y="0"/>
                  </a:lnTo>
                  <a:lnTo>
                    <a:pt x="144780" y="144780"/>
                  </a:lnTo>
                  <a:lnTo>
                    <a:pt x="0" y="144780"/>
                  </a:lnTo>
                  <a:lnTo>
                    <a:pt x="0" y="0"/>
                  </a:lnTo>
                  <a:close/>
                  <a:moveTo>
                    <a:pt x="144780" y="0"/>
                  </a:moveTo>
                  <a:lnTo>
                    <a:pt x="45075134" y="0"/>
                  </a:lnTo>
                  <a:lnTo>
                    <a:pt x="45075134" y="144780"/>
                  </a:lnTo>
                  <a:lnTo>
                    <a:pt x="144780" y="144780"/>
                  </a:lnTo>
                  <a:lnTo>
                    <a:pt x="144780" y="0"/>
                  </a:lnTo>
                  <a:close/>
                </a:path>
              </a:pathLst>
            </a:custGeom>
            <a:solidFill>
              <a:srgbClr val="000000"/>
            </a:solidFill>
          </p:spPr>
        </p:sp>
      </p:grpSp>
      <p:grpSp>
        <p:nvGrpSpPr>
          <p:cNvPr id="6" name="Group 6"/>
          <p:cNvGrpSpPr/>
          <p:nvPr/>
        </p:nvGrpSpPr>
        <p:grpSpPr>
          <a:xfrm>
            <a:off x="1390128" y="1365614"/>
            <a:ext cx="15507744" cy="3582732"/>
            <a:chOff x="0" y="0"/>
            <a:chExt cx="41155827" cy="9508173"/>
          </a:xfrm>
        </p:grpSpPr>
        <p:sp>
          <p:nvSpPr>
            <p:cNvPr id="7" name="Freeform 7"/>
            <p:cNvSpPr/>
            <p:nvPr/>
          </p:nvSpPr>
          <p:spPr>
            <a:xfrm>
              <a:off x="72390" y="72390"/>
              <a:ext cx="41011047" cy="9363393"/>
            </a:xfrm>
            <a:custGeom>
              <a:avLst/>
              <a:gdLst/>
              <a:ahLst/>
              <a:cxnLst/>
              <a:rect l="l" t="t" r="r" b="b"/>
              <a:pathLst>
                <a:path w="41011047" h="9363393">
                  <a:moveTo>
                    <a:pt x="0" y="0"/>
                  </a:moveTo>
                  <a:lnTo>
                    <a:pt x="41011046" y="0"/>
                  </a:lnTo>
                  <a:lnTo>
                    <a:pt x="41011046" y="9363393"/>
                  </a:lnTo>
                  <a:lnTo>
                    <a:pt x="0" y="9363393"/>
                  </a:lnTo>
                  <a:lnTo>
                    <a:pt x="0" y="0"/>
                  </a:lnTo>
                  <a:close/>
                </a:path>
              </a:pathLst>
            </a:custGeom>
            <a:solidFill>
              <a:srgbClr val="FFFFFF"/>
            </a:solidFill>
          </p:spPr>
        </p:sp>
        <p:sp>
          <p:nvSpPr>
            <p:cNvPr id="8" name="Freeform 8"/>
            <p:cNvSpPr/>
            <p:nvPr/>
          </p:nvSpPr>
          <p:spPr>
            <a:xfrm>
              <a:off x="0" y="0"/>
              <a:ext cx="41155826" cy="9508173"/>
            </a:xfrm>
            <a:custGeom>
              <a:avLst/>
              <a:gdLst/>
              <a:ahLst/>
              <a:cxnLst/>
              <a:rect l="l" t="t" r="r" b="b"/>
              <a:pathLst>
                <a:path w="41155826" h="9508173">
                  <a:moveTo>
                    <a:pt x="41011047" y="9363393"/>
                  </a:moveTo>
                  <a:lnTo>
                    <a:pt x="41155826" y="9363393"/>
                  </a:lnTo>
                  <a:lnTo>
                    <a:pt x="41155826" y="9508173"/>
                  </a:lnTo>
                  <a:lnTo>
                    <a:pt x="41011047" y="9508173"/>
                  </a:lnTo>
                  <a:lnTo>
                    <a:pt x="41011047" y="9363393"/>
                  </a:lnTo>
                  <a:close/>
                  <a:moveTo>
                    <a:pt x="0" y="144780"/>
                  </a:moveTo>
                  <a:lnTo>
                    <a:pt x="144780" y="144780"/>
                  </a:lnTo>
                  <a:lnTo>
                    <a:pt x="144780" y="9363393"/>
                  </a:lnTo>
                  <a:lnTo>
                    <a:pt x="0" y="9363393"/>
                  </a:lnTo>
                  <a:lnTo>
                    <a:pt x="0" y="144780"/>
                  </a:lnTo>
                  <a:close/>
                  <a:moveTo>
                    <a:pt x="0" y="9363393"/>
                  </a:moveTo>
                  <a:lnTo>
                    <a:pt x="144780" y="9363393"/>
                  </a:lnTo>
                  <a:lnTo>
                    <a:pt x="144780" y="9508173"/>
                  </a:lnTo>
                  <a:lnTo>
                    <a:pt x="0" y="9508173"/>
                  </a:lnTo>
                  <a:lnTo>
                    <a:pt x="0" y="9363393"/>
                  </a:lnTo>
                  <a:close/>
                  <a:moveTo>
                    <a:pt x="41011047" y="144780"/>
                  </a:moveTo>
                  <a:lnTo>
                    <a:pt x="41155826" y="144780"/>
                  </a:lnTo>
                  <a:lnTo>
                    <a:pt x="41155826" y="9363393"/>
                  </a:lnTo>
                  <a:lnTo>
                    <a:pt x="41011047" y="9363393"/>
                  </a:lnTo>
                  <a:lnTo>
                    <a:pt x="41011047" y="144780"/>
                  </a:lnTo>
                  <a:close/>
                  <a:moveTo>
                    <a:pt x="144780" y="9363393"/>
                  </a:moveTo>
                  <a:lnTo>
                    <a:pt x="41011047" y="9363393"/>
                  </a:lnTo>
                  <a:lnTo>
                    <a:pt x="41011047" y="9508173"/>
                  </a:lnTo>
                  <a:lnTo>
                    <a:pt x="144780" y="9508173"/>
                  </a:lnTo>
                  <a:lnTo>
                    <a:pt x="144780" y="9363393"/>
                  </a:lnTo>
                  <a:close/>
                  <a:moveTo>
                    <a:pt x="41011047" y="0"/>
                  </a:moveTo>
                  <a:lnTo>
                    <a:pt x="41155826" y="0"/>
                  </a:lnTo>
                  <a:lnTo>
                    <a:pt x="41155826" y="144780"/>
                  </a:lnTo>
                  <a:lnTo>
                    <a:pt x="41011047" y="144780"/>
                  </a:lnTo>
                  <a:lnTo>
                    <a:pt x="41011047" y="0"/>
                  </a:lnTo>
                  <a:close/>
                  <a:moveTo>
                    <a:pt x="0" y="0"/>
                  </a:moveTo>
                  <a:lnTo>
                    <a:pt x="144780" y="0"/>
                  </a:lnTo>
                  <a:lnTo>
                    <a:pt x="144780" y="144780"/>
                  </a:lnTo>
                  <a:lnTo>
                    <a:pt x="0" y="144780"/>
                  </a:lnTo>
                  <a:lnTo>
                    <a:pt x="0" y="0"/>
                  </a:lnTo>
                  <a:close/>
                  <a:moveTo>
                    <a:pt x="144780" y="0"/>
                  </a:moveTo>
                  <a:lnTo>
                    <a:pt x="41011047" y="0"/>
                  </a:lnTo>
                  <a:lnTo>
                    <a:pt x="41011047" y="144780"/>
                  </a:lnTo>
                  <a:lnTo>
                    <a:pt x="144780" y="144780"/>
                  </a:lnTo>
                  <a:lnTo>
                    <a:pt x="144780" y="0"/>
                  </a:lnTo>
                  <a:close/>
                </a:path>
              </a:pathLst>
            </a:custGeom>
            <a:solidFill>
              <a:srgbClr val="000000"/>
            </a:solidFill>
          </p:spPr>
        </p:sp>
      </p:grpSp>
      <p:sp>
        <p:nvSpPr>
          <p:cNvPr id="9" name="Freeform 9"/>
          <p:cNvSpPr/>
          <p:nvPr/>
        </p:nvSpPr>
        <p:spPr>
          <a:xfrm>
            <a:off x="10104762" y="4619199"/>
            <a:ext cx="4395002" cy="6757211"/>
          </a:xfrm>
          <a:custGeom>
            <a:avLst/>
            <a:gdLst/>
            <a:ahLst/>
            <a:cxnLst/>
            <a:rect l="l" t="t" r="r" b="b"/>
            <a:pathLst>
              <a:path w="4395002" h="6757211">
                <a:moveTo>
                  <a:pt x="0" y="0"/>
                </a:moveTo>
                <a:lnTo>
                  <a:pt x="4395002" y="0"/>
                </a:lnTo>
                <a:lnTo>
                  <a:pt x="4395002" y="6757210"/>
                </a:lnTo>
                <a:lnTo>
                  <a:pt x="0" y="6757210"/>
                </a:lnTo>
                <a:lnTo>
                  <a:pt x="0" y="0"/>
                </a:lnTo>
                <a:close/>
              </a:path>
            </a:pathLst>
          </a:custGeom>
          <a:blipFill>
            <a:blip r:embed="rId3"/>
            <a:stretch>
              <a:fillRect/>
            </a:stretch>
          </a:blipFill>
        </p:spPr>
      </p:sp>
      <p:sp>
        <p:nvSpPr>
          <p:cNvPr id="10" name="Freeform 10"/>
          <p:cNvSpPr/>
          <p:nvPr/>
        </p:nvSpPr>
        <p:spPr>
          <a:xfrm>
            <a:off x="3788236" y="4619199"/>
            <a:ext cx="4177541" cy="8211382"/>
          </a:xfrm>
          <a:custGeom>
            <a:avLst/>
            <a:gdLst/>
            <a:ahLst/>
            <a:cxnLst/>
            <a:rect l="l" t="t" r="r" b="b"/>
            <a:pathLst>
              <a:path w="4177541" h="8211382">
                <a:moveTo>
                  <a:pt x="0" y="0"/>
                </a:moveTo>
                <a:lnTo>
                  <a:pt x="4177540" y="0"/>
                </a:lnTo>
                <a:lnTo>
                  <a:pt x="4177540" y="8211381"/>
                </a:lnTo>
                <a:lnTo>
                  <a:pt x="0" y="8211381"/>
                </a:lnTo>
                <a:lnTo>
                  <a:pt x="0" y="0"/>
                </a:lnTo>
                <a:close/>
              </a:path>
            </a:pathLst>
          </a:custGeom>
          <a:blipFill>
            <a:blip r:embed="rId4"/>
            <a:stretch>
              <a:fillRect/>
            </a:stretch>
          </a:blipFill>
        </p:spPr>
      </p:sp>
      <p:sp>
        <p:nvSpPr>
          <p:cNvPr id="11" name="Freeform 11"/>
          <p:cNvSpPr/>
          <p:nvPr/>
        </p:nvSpPr>
        <p:spPr>
          <a:xfrm>
            <a:off x="6295248" y="4619199"/>
            <a:ext cx="6007015" cy="7544132"/>
          </a:xfrm>
          <a:custGeom>
            <a:avLst/>
            <a:gdLst/>
            <a:ahLst/>
            <a:cxnLst/>
            <a:rect l="l" t="t" r="r" b="b"/>
            <a:pathLst>
              <a:path w="6007015" h="7544132">
                <a:moveTo>
                  <a:pt x="0" y="0"/>
                </a:moveTo>
                <a:lnTo>
                  <a:pt x="6007015" y="0"/>
                </a:lnTo>
                <a:lnTo>
                  <a:pt x="6007015" y="7544132"/>
                </a:lnTo>
                <a:lnTo>
                  <a:pt x="0" y="7544132"/>
                </a:lnTo>
                <a:lnTo>
                  <a:pt x="0" y="0"/>
                </a:lnTo>
                <a:close/>
              </a:path>
            </a:pathLst>
          </a:custGeom>
          <a:blipFill>
            <a:blip r:embed="rId5"/>
            <a:stretch>
              <a:fillRect/>
            </a:stretch>
          </a:blipFill>
        </p:spPr>
      </p:sp>
      <p:sp>
        <p:nvSpPr>
          <p:cNvPr id="12" name="TextBox 12"/>
          <p:cNvSpPr txBox="1"/>
          <p:nvPr/>
        </p:nvSpPr>
        <p:spPr>
          <a:xfrm>
            <a:off x="5105400" y="2717935"/>
            <a:ext cx="14931346" cy="1477328"/>
          </a:xfrm>
          <a:prstGeom prst="rect">
            <a:avLst/>
          </a:prstGeom>
        </p:spPr>
        <p:txBody>
          <a:bodyPr lIns="0" tIns="0" rIns="0" bIns="0" rtlCol="0" anchor="t">
            <a:spAutoFit/>
          </a:bodyPr>
          <a:lstStyle/>
          <a:p>
            <a:r>
              <a:rPr lang="it-IT" sz="9600" b="1">
                <a:latin typeface="#9Slide07 SVNNexa Rust Slab Bla" panose="020B0606040200020203" pitchFamily="34" charset="0"/>
                <a:cs typeface="Times New Roman" panose="02020603050405020304" pitchFamily="18" charset="0"/>
              </a:rPr>
              <a:t>CÂU RÚT GỌN</a:t>
            </a:r>
            <a:endParaRPr lang="en-GB" sz="9600">
              <a:latin typeface="#9Slide07 SVNNexa Rust Slab Bla" panose="020B0606040200020203" pitchFamily="34" charset="0"/>
              <a:cs typeface="Times New Roman" panose="02020603050405020304" pitchFamily="18" charset="0"/>
            </a:endParaRPr>
          </a:p>
        </p:txBody>
      </p:sp>
      <p:sp>
        <p:nvSpPr>
          <p:cNvPr id="13" name="TextBox 13"/>
          <p:cNvSpPr txBox="1"/>
          <p:nvPr/>
        </p:nvSpPr>
        <p:spPr>
          <a:xfrm>
            <a:off x="-2286000" y="1339898"/>
            <a:ext cx="14931346" cy="884858"/>
          </a:xfrm>
          <a:prstGeom prst="rect">
            <a:avLst/>
          </a:prstGeom>
        </p:spPr>
        <p:txBody>
          <a:bodyPr lIns="0" tIns="0" rIns="0" bIns="0" rtlCol="0" anchor="t">
            <a:spAutoFit/>
          </a:bodyPr>
          <a:lstStyle/>
          <a:p>
            <a:pPr algn="ctr">
              <a:lnSpc>
                <a:spcPts val="7699"/>
              </a:lnSpc>
            </a:pPr>
            <a:r>
              <a:rPr lang="it-IT" sz="4400" b="1">
                <a:latin typeface="Times New Roman" panose="02020603050405020304" pitchFamily="18" charset="0"/>
                <a:cs typeface="Times New Roman" panose="02020603050405020304" pitchFamily="18" charset="0"/>
              </a:rPr>
              <a:t>THỰC HÀNH TIẾNG VIỆT</a:t>
            </a:r>
            <a:endParaRPr lang="en-US" sz="4400">
              <a:solidFill>
                <a:srgbClr val="000000"/>
              </a:solidFill>
              <a:latin typeface="Times New Roman" panose="02020603050405020304" pitchFamily="18" charset="0"/>
              <a:ea typeface="Handyman"/>
              <a:cs typeface="Times New Roman" panose="02020603050405020304" pitchFamily="18" charset="0"/>
              <a:sym typeface="Handyman"/>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8600" y="2383941"/>
            <a:ext cx="11506200" cy="213300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4" name="Group 4"/>
          <p:cNvGrpSpPr/>
          <p:nvPr/>
        </p:nvGrpSpPr>
        <p:grpSpPr>
          <a:xfrm rot="5400000">
            <a:off x="1643085" y="681620"/>
            <a:ext cx="8229600" cy="8923759"/>
            <a:chOff x="0" y="0"/>
            <a:chExt cx="23165997" cy="25120028"/>
          </a:xfrm>
        </p:grpSpPr>
        <p:sp>
          <p:nvSpPr>
            <p:cNvPr id="5" name="Freeform 5"/>
            <p:cNvSpPr/>
            <p:nvPr/>
          </p:nvSpPr>
          <p:spPr>
            <a:xfrm>
              <a:off x="72390" y="72390"/>
              <a:ext cx="23021217" cy="24975249"/>
            </a:xfrm>
            <a:custGeom>
              <a:avLst/>
              <a:gdLst/>
              <a:ahLst/>
              <a:cxnLst/>
              <a:rect l="l" t="t" r="r" b="b"/>
              <a:pathLst>
                <a:path w="23021217" h="24975249">
                  <a:moveTo>
                    <a:pt x="0" y="0"/>
                  </a:moveTo>
                  <a:lnTo>
                    <a:pt x="23021217" y="0"/>
                  </a:lnTo>
                  <a:lnTo>
                    <a:pt x="23021217" y="24975249"/>
                  </a:lnTo>
                  <a:lnTo>
                    <a:pt x="0" y="24975249"/>
                  </a:lnTo>
                  <a:lnTo>
                    <a:pt x="0" y="0"/>
                  </a:lnTo>
                  <a:close/>
                </a:path>
              </a:pathLst>
            </a:custGeom>
            <a:solidFill>
              <a:srgbClr val="025738"/>
            </a:solidFill>
          </p:spPr>
        </p:sp>
        <p:sp>
          <p:nvSpPr>
            <p:cNvPr id="6" name="Freeform 6"/>
            <p:cNvSpPr/>
            <p:nvPr/>
          </p:nvSpPr>
          <p:spPr>
            <a:xfrm>
              <a:off x="0" y="0"/>
              <a:ext cx="23165997" cy="25120028"/>
            </a:xfrm>
            <a:custGeom>
              <a:avLst/>
              <a:gdLst/>
              <a:ahLst/>
              <a:cxnLst/>
              <a:rect l="l" t="t" r="r" b="b"/>
              <a:pathLst>
                <a:path w="23165997" h="25120028">
                  <a:moveTo>
                    <a:pt x="23021217" y="24975248"/>
                  </a:moveTo>
                  <a:lnTo>
                    <a:pt x="23165997" y="24975248"/>
                  </a:lnTo>
                  <a:lnTo>
                    <a:pt x="23165997" y="25120028"/>
                  </a:lnTo>
                  <a:lnTo>
                    <a:pt x="23021217" y="25120028"/>
                  </a:lnTo>
                  <a:lnTo>
                    <a:pt x="23021217" y="24975248"/>
                  </a:lnTo>
                  <a:close/>
                  <a:moveTo>
                    <a:pt x="0" y="144780"/>
                  </a:moveTo>
                  <a:lnTo>
                    <a:pt x="144780" y="144780"/>
                  </a:lnTo>
                  <a:lnTo>
                    <a:pt x="144780" y="24975248"/>
                  </a:lnTo>
                  <a:lnTo>
                    <a:pt x="0" y="24975248"/>
                  </a:lnTo>
                  <a:lnTo>
                    <a:pt x="0" y="144780"/>
                  </a:lnTo>
                  <a:close/>
                  <a:moveTo>
                    <a:pt x="0" y="24975248"/>
                  </a:moveTo>
                  <a:lnTo>
                    <a:pt x="144780" y="24975248"/>
                  </a:lnTo>
                  <a:lnTo>
                    <a:pt x="144780" y="25120028"/>
                  </a:lnTo>
                  <a:lnTo>
                    <a:pt x="0" y="25120028"/>
                  </a:lnTo>
                  <a:lnTo>
                    <a:pt x="0" y="24975248"/>
                  </a:lnTo>
                  <a:close/>
                  <a:moveTo>
                    <a:pt x="23021217" y="144780"/>
                  </a:moveTo>
                  <a:lnTo>
                    <a:pt x="23165997" y="144780"/>
                  </a:lnTo>
                  <a:lnTo>
                    <a:pt x="23165997" y="24975248"/>
                  </a:lnTo>
                  <a:lnTo>
                    <a:pt x="23021217" y="24975248"/>
                  </a:lnTo>
                  <a:lnTo>
                    <a:pt x="23021217" y="144780"/>
                  </a:lnTo>
                  <a:close/>
                  <a:moveTo>
                    <a:pt x="144780" y="24975248"/>
                  </a:moveTo>
                  <a:lnTo>
                    <a:pt x="23021217" y="24975248"/>
                  </a:lnTo>
                  <a:lnTo>
                    <a:pt x="23021217" y="25120028"/>
                  </a:lnTo>
                  <a:lnTo>
                    <a:pt x="144780" y="25120028"/>
                  </a:lnTo>
                  <a:lnTo>
                    <a:pt x="144780" y="24975248"/>
                  </a:lnTo>
                  <a:close/>
                  <a:moveTo>
                    <a:pt x="23021217" y="0"/>
                  </a:moveTo>
                  <a:lnTo>
                    <a:pt x="23165997" y="0"/>
                  </a:lnTo>
                  <a:lnTo>
                    <a:pt x="23165997" y="144780"/>
                  </a:lnTo>
                  <a:lnTo>
                    <a:pt x="23021217" y="144780"/>
                  </a:lnTo>
                  <a:lnTo>
                    <a:pt x="23021217" y="0"/>
                  </a:lnTo>
                  <a:close/>
                  <a:moveTo>
                    <a:pt x="0" y="0"/>
                  </a:moveTo>
                  <a:lnTo>
                    <a:pt x="144780" y="0"/>
                  </a:lnTo>
                  <a:lnTo>
                    <a:pt x="144780" y="144780"/>
                  </a:lnTo>
                  <a:lnTo>
                    <a:pt x="0" y="144780"/>
                  </a:lnTo>
                  <a:lnTo>
                    <a:pt x="0" y="0"/>
                  </a:lnTo>
                  <a:close/>
                  <a:moveTo>
                    <a:pt x="144780" y="0"/>
                  </a:moveTo>
                  <a:lnTo>
                    <a:pt x="23021217" y="0"/>
                  </a:lnTo>
                  <a:lnTo>
                    <a:pt x="23021217" y="144780"/>
                  </a:lnTo>
                  <a:lnTo>
                    <a:pt x="144780" y="144780"/>
                  </a:lnTo>
                  <a:lnTo>
                    <a:pt x="144780" y="0"/>
                  </a:lnTo>
                  <a:close/>
                </a:path>
              </a:pathLst>
            </a:custGeom>
            <a:solidFill>
              <a:srgbClr val="000000"/>
            </a:solidFill>
          </p:spPr>
        </p:sp>
      </p:grpSp>
      <p:grpSp>
        <p:nvGrpSpPr>
          <p:cNvPr id="7" name="Group 7"/>
          <p:cNvGrpSpPr/>
          <p:nvPr/>
        </p:nvGrpSpPr>
        <p:grpSpPr>
          <a:xfrm rot="5400000">
            <a:off x="1915853" y="961208"/>
            <a:ext cx="7661271" cy="8364584"/>
            <a:chOff x="0" y="0"/>
            <a:chExt cx="20332161" cy="22198673"/>
          </a:xfrm>
        </p:grpSpPr>
        <p:sp>
          <p:nvSpPr>
            <p:cNvPr id="8" name="Freeform 8"/>
            <p:cNvSpPr/>
            <p:nvPr/>
          </p:nvSpPr>
          <p:spPr>
            <a:xfrm>
              <a:off x="72390" y="72390"/>
              <a:ext cx="20187381" cy="22053894"/>
            </a:xfrm>
            <a:custGeom>
              <a:avLst/>
              <a:gdLst/>
              <a:ahLst/>
              <a:cxnLst/>
              <a:rect l="l" t="t" r="r" b="b"/>
              <a:pathLst>
                <a:path w="20187381" h="22053894">
                  <a:moveTo>
                    <a:pt x="0" y="0"/>
                  </a:moveTo>
                  <a:lnTo>
                    <a:pt x="20187381" y="0"/>
                  </a:lnTo>
                  <a:lnTo>
                    <a:pt x="20187381" y="22053894"/>
                  </a:lnTo>
                  <a:lnTo>
                    <a:pt x="0" y="22053894"/>
                  </a:lnTo>
                  <a:lnTo>
                    <a:pt x="0" y="0"/>
                  </a:lnTo>
                  <a:close/>
                </a:path>
              </a:pathLst>
            </a:custGeom>
            <a:solidFill>
              <a:srgbClr val="FFFFFF"/>
            </a:solidFill>
          </p:spPr>
        </p:sp>
        <p:sp>
          <p:nvSpPr>
            <p:cNvPr id="9" name="Freeform 9"/>
            <p:cNvSpPr/>
            <p:nvPr/>
          </p:nvSpPr>
          <p:spPr>
            <a:xfrm>
              <a:off x="0" y="0"/>
              <a:ext cx="20332162" cy="22198673"/>
            </a:xfrm>
            <a:custGeom>
              <a:avLst/>
              <a:gdLst/>
              <a:ahLst/>
              <a:cxnLst/>
              <a:rect l="l" t="t" r="r" b="b"/>
              <a:pathLst>
                <a:path w="20332162" h="22198673">
                  <a:moveTo>
                    <a:pt x="20187382" y="22053894"/>
                  </a:moveTo>
                  <a:lnTo>
                    <a:pt x="20332162" y="22053894"/>
                  </a:lnTo>
                  <a:lnTo>
                    <a:pt x="20332162" y="22198673"/>
                  </a:lnTo>
                  <a:lnTo>
                    <a:pt x="20187382" y="22198673"/>
                  </a:lnTo>
                  <a:lnTo>
                    <a:pt x="20187382" y="22053894"/>
                  </a:lnTo>
                  <a:close/>
                  <a:moveTo>
                    <a:pt x="0" y="144780"/>
                  </a:moveTo>
                  <a:lnTo>
                    <a:pt x="144780" y="144780"/>
                  </a:lnTo>
                  <a:lnTo>
                    <a:pt x="144780" y="22053894"/>
                  </a:lnTo>
                  <a:lnTo>
                    <a:pt x="0" y="22053894"/>
                  </a:lnTo>
                  <a:lnTo>
                    <a:pt x="0" y="144780"/>
                  </a:lnTo>
                  <a:close/>
                  <a:moveTo>
                    <a:pt x="0" y="22053894"/>
                  </a:moveTo>
                  <a:lnTo>
                    <a:pt x="144780" y="22053894"/>
                  </a:lnTo>
                  <a:lnTo>
                    <a:pt x="144780" y="22198673"/>
                  </a:lnTo>
                  <a:lnTo>
                    <a:pt x="0" y="22198673"/>
                  </a:lnTo>
                  <a:lnTo>
                    <a:pt x="0" y="22053894"/>
                  </a:lnTo>
                  <a:close/>
                  <a:moveTo>
                    <a:pt x="20187382" y="144780"/>
                  </a:moveTo>
                  <a:lnTo>
                    <a:pt x="20332162" y="144780"/>
                  </a:lnTo>
                  <a:lnTo>
                    <a:pt x="20332162" y="22053894"/>
                  </a:lnTo>
                  <a:lnTo>
                    <a:pt x="20187382" y="22053894"/>
                  </a:lnTo>
                  <a:lnTo>
                    <a:pt x="20187382" y="144780"/>
                  </a:lnTo>
                  <a:close/>
                  <a:moveTo>
                    <a:pt x="144780" y="22053894"/>
                  </a:moveTo>
                  <a:lnTo>
                    <a:pt x="20187382" y="22053894"/>
                  </a:lnTo>
                  <a:lnTo>
                    <a:pt x="20187382" y="22198673"/>
                  </a:lnTo>
                  <a:lnTo>
                    <a:pt x="144780" y="22198673"/>
                  </a:lnTo>
                  <a:lnTo>
                    <a:pt x="144780" y="22053894"/>
                  </a:lnTo>
                  <a:close/>
                  <a:moveTo>
                    <a:pt x="20187382" y="0"/>
                  </a:moveTo>
                  <a:lnTo>
                    <a:pt x="20332162" y="0"/>
                  </a:lnTo>
                  <a:lnTo>
                    <a:pt x="20332162" y="144780"/>
                  </a:lnTo>
                  <a:lnTo>
                    <a:pt x="20187382" y="144780"/>
                  </a:lnTo>
                  <a:lnTo>
                    <a:pt x="20187382" y="0"/>
                  </a:lnTo>
                  <a:close/>
                  <a:moveTo>
                    <a:pt x="0" y="0"/>
                  </a:moveTo>
                  <a:lnTo>
                    <a:pt x="144780" y="0"/>
                  </a:lnTo>
                  <a:lnTo>
                    <a:pt x="144780" y="144780"/>
                  </a:lnTo>
                  <a:lnTo>
                    <a:pt x="0" y="144780"/>
                  </a:lnTo>
                  <a:lnTo>
                    <a:pt x="0" y="0"/>
                  </a:lnTo>
                  <a:close/>
                  <a:moveTo>
                    <a:pt x="144780" y="0"/>
                  </a:moveTo>
                  <a:lnTo>
                    <a:pt x="20187382" y="0"/>
                  </a:lnTo>
                  <a:lnTo>
                    <a:pt x="20187382" y="144780"/>
                  </a:lnTo>
                  <a:lnTo>
                    <a:pt x="144780" y="144780"/>
                  </a:lnTo>
                  <a:lnTo>
                    <a:pt x="144780" y="0"/>
                  </a:lnTo>
                  <a:close/>
                </a:path>
              </a:pathLst>
            </a:custGeom>
            <a:solidFill>
              <a:srgbClr val="000000"/>
            </a:solidFill>
          </p:spPr>
        </p:sp>
      </p:grpSp>
      <p:sp>
        <p:nvSpPr>
          <p:cNvPr id="10" name="TextBox 10"/>
          <p:cNvSpPr txBox="1"/>
          <p:nvPr/>
        </p:nvSpPr>
        <p:spPr>
          <a:xfrm>
            <a:off x="2019016" y="1519243"/>
            <a:ext cx="7454943" cy="1846659"/>
          </a:xfrm>
          <a:prstGeom prst="rect">
            <a:avLst/>
          </a:prstGeom>
        </p:spPr>
        <p:txBody>
          <a:bodyPr lIns="0" tIns="0" rIns="0" bIns="0" rtlCol="0" anchor="t">
            <a:spAutoFit/>
          </a:bodyPr>
          <a:lstStyle/>
          <a:p>
            <a:pPr marL="1143000" indent="-1143000" algn="ctr">
              <a:buAutoNum type="arabicPeriod"/>
            </a:pPr>
            <a:r>
              <a:rPr lang="en-US" sz="6000" b="1" smtClean="0">
                <a:latin typeface="Times New Roman" panose="02020603050405020304" pitchFamily="18" charset="0"/>
                <a:cs typeface="Times New Roman" panose="02020603050405020304" pitchFamily="18" charset="0"/>
              </a:rPr>
              <a:t>Bài </a:t>
            </a:r>
            <a:r>
              <a:rPr lang="en-US" sz="6000" b="1">
                <a:latin typeface="Times New Roman" panose="02020603050405020304" pitchFamily="18" charset="0"/>
                <a:cs typeface="Times New Roman" panose="02020603050405020304" pitchFamily="18" charset="0"/>
              </a:rPr>
              <a:t>tập 1 </a:t>
            </a:r>
            <a:endParaRPr lang="vi-VN" sz="6000" b="1" smtClean="0">
              <a:latin typeface="Times New Roman" panose="02020603050405020304" pitchFamily="18" charset="0"/>
              <a:cs typeface="Times New Roman" panose="02020603050405020304" pitchFamily="18" charset="0"/>
            </a:endParaRPr>
          </a:p>
          <a:p>
            <a:pPr algn="ctr"/>
            <a:r>
              <a:rPr lang="en-US" sz="6000" b="1" smtClean="0">
                <a:latin typeface="Times New Roman" panose="02020603050405020304" pitchFamily="18" charset="0"/>
                <a:cs typeface="Times New Roman" panose="02020603050405020304" pitchFamily="18" charset="0"/>
              </a:rPr>
              <a:t>(</a:t>
            </a:r>
            <a:r>
              <a:rPr lang="en-US" sz="6000" b="1">
                <a:latin typeface="Times New Roman" panose="02020603050405020304" pitchFamily="18" charset="0"/>
                <a:cs typeface="Times New Roman" panose="02020603050405020304" pitchFamily="18" charset="0"/>
              </a:rPr>
              <a:t>Tr 121/SHS)</a:t>
            </a:r>
            <a:endParaRPr lang="en-GB" sz="6000">
              <a:latin typeface="Times New Roman" panose="02020603050405020304" pitchFamily="18" charset="0"/>
              <a:cs typeface="Times New Roman" panose="02020603050405020304" pitchFamily="18" charset="0"/>
            </a:endParaRPr>
          </a:p>
        </p:txBody>
      </p:sp>
      <p:sp>
        <p:nvSpPr>
          <p:cNvPr id="11" name="TextBox 11"/>
          <p:cNvSpPr txBox="1"/>
          <p:nvPr/>
        </p:nvSpPr>
        <p:spPr>
          <a:xfrm>
            <a:off x="1797898" y="3685444"/>
            <a:ext cx="7943045" cy="4985980"/>
          </a:xfrm>
          <a:prstGeom prst="rect">
            <a:avLst/>
          </a:prstGeom>
        </p:spPr>
        <p:txBody>
          <a:bodyPr wrap="square" lIns="0" tIns="0" rIns="0" bIns="0" rtlCol="0" anchor="t">
            <a:spAutoFit/>
          </a:bodyPr>
          <a:lstStyle/>
          <a:p>
            <a:pPr lvl="0" algn="just"/>
            <a:r>
              <a:rPr lang="en-GB" sz="5400" b="1">
                <a:latin typeface="Times New Roman" panose="02020603050405020304" pitchFamily="18" charset="0"/>
                <a:cs typeface="Times New Roman" panose="02020603050405020304" pitchFamily="18" charset="0"/>
              </a:rPr>
              <a:t>Câu 1</a:t>
            </a:r>
            <a:r>
              <a:rPr lang="en-GB" sz="5400">
                <a:latin typeface="Times New Roman" panose="02020603050405020304" pitchFamily="18" charset="0"/>
                <a:cs typeface="Times New Roman" panose="02020603050405020304" pitchFamily="18" charset="0"/>
              </a:rPr>
              <a:t>: </a:t>
            </a:r>
            <a:r>
              <a:rPr lang="en-GB" sz="5400" i="1">
                <a:latin typeface="Times New Roman" panose="02020603050405020304" pitchFamily="18" charset="0"/>
                <a:cs typeface="Times New Roman" panose="02020603050405020304" pitchFamily="18" charset="0"/>
              </a:rPr>
              <a:t>Hãy mang tên họ nào khác đi!</a:t>
            </a:r>
            <a:r>
              <a:rPr lang="en-GB" sz="5400">
                <a:latin typeface="Times New Roman" panose="02020603050405020304" pitchFamily="18" charset="0"/>
                <a:cs typeface="Times New Roman" panose="02020603050405020304" pitchFamily="18" charset="0"/>
              </a:rPr>
              <a:t> (Chủ ngữ được tỉnh lược)</a:t>
            </a:r>
          </a:p>
          <a:p>
            <a:pPr lvl="0" algn="just"/>
            <a:r>
              <a:rPr lang="en-GB" sz="5400" b="1">
                <a:latin typeface="Times New Roman" panose="02020603050405020304" pitchFamily="18" charset="0"/>
                <a:cs typeface="Times New Roman" panose="02020603050405020304" pitchFamily="18" charset="0"/>
              </a:rPr>
              <a:t>Câu 2</a:t>
            </a:r>
            <a:r>
              <a:rPr lang="en-GB" sz="5400">
                <a:latin typeface="Times New Roman" panose="02020603050405020304" pitchFamily="18" charset="0"/>
                <a:cs typeface="Times New Roman" panose="02020603050405020304" pitchFamily="18" charset="0"/>
              </a:rPr>
              <a:t>: </a:t>
            </a:r>
            <a:r>
              <a:rPr lang="en-GB" sz="5400" i="1">
                <a:latin typeface="Times New Roman" panose="02020603050405020304" pitchFamily="18" charset="0"/>
                <a:cs typeface="Times New Roman" panose="02020603050405020304" pitchFamily="18" charset="0"/>
              </a:rPr>
              <a:t>Đúng là từ miệng nàng nói ra nhé!</a:t>
            </a:r>
            <a:r>
              <a:rPr lang="en-GB" sz="5400">
                <a:latin typeface="Times New Roman" panose="02020603050405020304" pitchFamily="18" charset="0"/>
                <a:cs typeface="Times New Roman" panose="02020603050405020304" pitchFamily="18" charset="0"/>
              </a:rPr>
              <a:t> (Chủ ngữ được tỉnh lược).</a:t>
            </a:r>
          </a:p>
        </p:txBody>
      </p:sp>
    </p:spTree>
    <p:extLst>
      <p:ext uri="{BB962C8B-B14F-4D97-AF65-F5344CB8AC3E}">
        <p14:creationId xmlns:p14="http://schemas.microsoft.com/office/powerpoint/2010/main" val="261612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barn(inVertical)">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barn(inVertical)">
                                      <p:cBhvr>
                                        <p:cTn id="15" dur="500"/>
                                        <p:tgtEl>
                                          <p:spTgt spid="11">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barn(inVertical)">
                                      <p:cBhvr>
                                        <p:cTn id="18"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1191830" y="1519756"/>
            <a:ext cx="20671660" cy="5103288"/>
            <a:chOff x="0" y="0"/>
            <a:chExt cx="58189900" cy="14365551"/>
          </a:xfrm>
        </p:grpSpPr>
        <p:sp>
          <p:nvSpPr>
            <p:cNvPr id="4" name="Freeform 4"/>
            <p:cNvSpPr/>
            <p:nvPr/>
          </p:nvSpPr>
          <p:spPr>
            <a:xfrm>
              <a:off x="72390" y="72390"/>
              <a:ext cx="58045123" cy="14220772"/>
            </a:xfrm>
            <a:custGeom>
              <a:avLst/>
              <a:gdLst/>
              <a:ahLst/>
              <a:cxnLst/>
              <a:rect l="l" t="t" r="r" b="b"/>
              <a:pathLst>
                <a:path w="58045123" h="14220772">
                  <a:moveTo>
                    <a:pt x="0" y="0"/>
                  </a:moveTo>
                  <a:lnTo>
                    <a:pt x="58045123" y="0"/>
                  </a:lnTo>
                  <a:lnTo>
                    <a:pt x="58045123" y="14220772"/>
                  </a:lnTo>
                  <a:lnTo>
                    <a:pt x="0" y="14220772"/>
                  </a:lnTo>
                  <a:lnTo>
                    <a:pt x="0" y="0"/>
                  </a:lnTo>
                  <a:close/>
                </a:path>
              </a:pathLst>
            </a:custGeom>
            <a:solidFill>
              <a:srgbClr val="025738"/>
            </a:solidFill>
          </p:spPr>
        </p:sp>
        <p:sp>
          <p:nvSpPr>
            <p:cNvPr id="5" name="Freeform 5"/>
            <p:cNvSpPr/>
            <p:nvPr/>
          </p:nvSpPr>
          <p:spPr>
            <a:xfrm>
              <a:off x="0" y="0"/>
              <a:ext cx="58189899" cy="14365551"/>
            </a:xfrm>
            <a:custGeom>
              <a:avLst/>
              <a:gdLst/>
              <a:ahLst/>
              <a:cxnLst/>
              <a:rect l="l" t="t" r="r" b="b"/>
              <a:pathLst>
                <a:path w="58189899" h="14365551">
                  <a:moveTo>
                    <a:pt x="58045121" y="14220772"/>
                  </a:moveTo>
                  <a:lnTo>
                    <a:pt x="58189899" y="14220772"/>
                  </a:lnTo>
                  <a:lnTo>
                    <a:pt x="58189899" y="14365551"/>
                  </a:lnTo>
                  <a:lnTo>
                    <a:pt x="58045121" y="14365551"/>
                  </a:lnTo>
                  <a:lnTo>
                    <a:pt x="58045121" y="14220772"/>
                  </a:lnTo>
                  <a:close/>
                  <a:moveTo>
                    <a:pt x="0" y="144780"/>
                  </a:moveTo>
                  <a:lnTo>
                    <a:pt x="144780" y="144780"/>
                  </a:lnTo>
                  <a:lnTo>
                    <a:pt x="144780" y="14220772"/>
                  </a:lnTo>
                  <a:lnTo>
                    <a:pt x="0" y="14220772"/>
                  </a:lnTo>
                  <a:lnTo>
                    <a:pt x="0" y="144780"/>
                  </a:lnTo>
                  <a:close/>
                  <a:moveTo>
                    <a:pt x="0" y="14220772"/>
                  </a:moveTo>
                  <a:lnTo>
                    <a:pt x="144780" y="14220772"/>
                  </a:lnTo>
                  <a:lnTo>
                    <a:pt x="144780" y="14365551"/>
                  </a:lnTo>
                  <a:lnTo>
                    <a:pt x="0" y="14365551"/>
                  </a:lnTo>
                  <a:lnTo>
                    <a:pt x="0" y="14220772"/>
                  </a:lnTo>
                  <a:close/>
                  <a:moveTo>
                    <a:pt x="58045121" y="144780"/>
                  </a:moveTo>
                  <a:lnTo>
                    <a:pt x="58189899" y="144780"/>
                  </a:lnTo>
                  <a:lnTo>
                    <a:pt x="58189899" y="14220772"/>
                  </a:lnTo>
                  <a:lnTo>
                    <a:pt x="58045121" y="14220772"/>
                  </a:lnTo>
                  <a:lnTo>
                    <a:pt x="58045121" y="144780"/>
                  </a:lnTo>
                  <a:close/>
                  <a:moveTo>
                    <a:pt x="144780" y="14220772"/>
                  </a:moveTo>
                  <a:lnTo>
                    <a:pt x="58045121" y="14220772"/>
                  </a:lnTo>
                  <a:lnTo>
                    <a:pt x="58045121" y="14365551"/>
                  </a:lnTo>
                  <a:lnTo>
                    <a:pt x="144780" y="14365551"/>
                  </a:lnTo>
                  <a:lnTo>
                    <a:pt x="144780" y="14220772"/>
                  </a:lnTo>
                  <a:close/>
                  <a:moveTo>
                    <a:pt x="58045121" y="0"/>
                  </a:moveTo>
                  <a:lnTo>
                    <a:pt x="58189899" y="0"/>
                  </a:lnTo>
                  <a:lnTo>
                    <a:pt x="58189899" y="144780"/>
                  </a:lnTo>
                  <a:lnTo>
                    <a:pt x="58045121" y="144780"/>
                  </a:lnTo>
                  <a:lnTo>
                    <a:pt x="58045121" y="0"/>
                  </a:lnTo>
                  <a:close/>
                  <a:moveTo>
                    <a:pt x="0" y="0"/>
                  </a:moveTo>
                  <a:lnTo>
                    <a:pt x="144780" y="0"/>
                  </a:lnTo>
                  <a:lnTo>
                    <a:pt x="144780" y="144780"/>
                  </a:lnTo>
                  <a:lnTo>
                    <a:pt x="0" y="144780"/>
                  </a:lnTo>
                  <a:lnTo>
                    <a:pt x="0" y="0"/>
                  </a:lnTo>
                  <a:close/>
                  <a:moveTo>
                    <a:pt x="144780" y="0"/>
                  </a:moveTo>
                  <a:lnTo>
                    <a:pt x="58045121" y="0"/>
                  </a:lnTo>
                  <a:lnTo>
                    <a:pt x="58045121" y="144780"/>
                  </a:lnTo>
                  <a:lnTo>
                    <a:pt x="144780" y="144780"/>
                  </a:lnTo>
                  <a:lnTo>
                    <a:pt x="144780" y="0"/>
                  </a:lnTo>
                  <a:close/>
                </a:path>
              </a:pathLst>
            </a:custGeom>
            <a:solidFill>
              <a:srgbClr val="000000"/>
            </a:solidFill>
          </p:spPr>
        </p:sp>
      </p:grpSp>
      <p:grpSp>
        <p:nvGrpSpPr>
          <p:cNvPr id="6" name="Group 6"/>
          <p:cNvGrpSpPr/>
          <p:nvPr/>
        </p:nvGrpSpPr>
        <p:grpSpPr>
          <a:xfrm>
            <a:off x="-1352118" y="1871044"/>
            <a:ext cx="20992237" cy="4388499"/>
            <a:chOff x="0" y="0"/>
            <a:chExt cx="55711059" cy="11646586"/>
          </a:xfrm>
        </p:grpSpPr>
        <p:sp>
          <p:nvSpPr>
            <p:cNvPr id="7" name="Freeform 7"/>
            <p:cNvSpPr/>
            <p:nvPr/>
          </p:nvSpPr>
          <p:spPr>
            <a:xfrm>
              <a:off x="72390" y="72390"/>
              <a:ext cx="55566279" cy="11501807"/>
            </a:xfrm>
            <a:custGeom>
              <a:avLst/>
              <a:gdLst/>
              <a:ahLst/>
              <a:cxnLst/>
              <a:rect l="l" t="t" r="r" b="b"/>
              <a:pathLst>
                <a:path w="55566279" h="11501807">
                  <a:moveTo>
                    <a:pt x="0" y="0"/>
                  </a:moveTo>
                  <a:lnTo>
                    <a:pt x="55566279" y="0"/>
                  </a:lnTo>
                  <a:lnTo>
                    <a:pt x="55566279" y="11501807"/>
                  </a:lnTo>
                  <a:lnTo>
                    <a:pt x="0" y="11501807"/>
                  </a:lnTo>
                  <a:lnTo>
                    <a:pt x="0" y="0"/>
                  </a:lnTo>
                  <a:close/>
                </a:path>
              </a:pathLst>
            </a:custGeom>
            <a:solidFill>
              <a:srgbClr val="FFFFFF"/>
            </a:solidFill>
          </p:spPr>
        </p:sp>
        <p:sp>
          <p:nvSpPr>
            <p:cNvPr id="8" name="Freeform 8"/>
            <p:cNvSpPr/>
            <p:nvPr/>
          </p:nvSpPr>
          <p:spPr>
            <a:xfrm>
              <a:off x="0" y="0"/>
              <a:ext cx="55711061" cy="11646587"/>
            </a:xfrm>
            <a:custGeom>
              <a:avLst/>
              <a:gdLst/>
              <a:ahLst/>
              <a:cxnLst/>
              <a:rect l="l" t="t" r="r" b="b"/>
              <a:pathLst>
                <a:path w="55711061" h="11646587">
                  <a:moveTo>
                    <a:pt x="55566277" y="11501806"/>
                  </a:moveTo>
                  <a:lnTo>
                    <a:pt x="55711061" y="11501806"/>
                  </a:lnTo>
                  <a:lnTo>
                    <a:pt x="55711061" y="11646587"/>
                  </a:lnTo>
                  <a:lnTo>
                    <a:pt x="55566277" y="11646587"/>
                  </a:lnTo>
                  <a:lnTo>
                    <a:pt x="55566277" y="11501806"/>
                  </a:lnTo>
                  <a:close/>
                  <a:moveTo>
                    <a:pt x="0" y="144780"/>
                  </a:moveTo>
                  <a:lnTo>
                    <a:pt x="144780" y="144780"/>
                  </a:lnTo>
                  <a:lnTo>
                    <a:pt x="144780" y="11501806"/>
                  </a:lnTo>
                  <a:lnTo>
                    <a:pt x="0" y="11501806"/>
                  </a:lnTo>
                  <a:lnTo>
                    <a:pt x="0" y="144780"/>
                  </a:lnTo>
                  <a:close/>
                  <a:moveTo>
                    <a:pt x="0" y="11501806"/>
                  </a:moveTo>
                  <a:lnTo>
                    <a:pt x="144780" y="11501806"/>
                  </a:lnTo>
                  <a:lnTo>
                    <a:pt x="144780" y="11646587"/>
                  </a:lnTo>
                  <a:lnTo>
                    <a:pt x="0" y="11646587"/>
                  </a:lnTo>
                  <a:lnTo>
                    <a:pt x="0" y="11501806"/>
                  </a:lnTo>
                  <a:close/>
                  <a:moveTo>
                    <a:pt x="55566277" y="144780"/>
                  </a:moveTo>
                  <a:lnTo>
                    <a:pt x="55711061" y="144780"/>
                  </a:lnTo>
                  <a:lnTo>
                    <a:pt x="55711061" y="11501806"/>
                  </a:lnTo>
                  <a:lnTo>
                    <a:pt x="55566277" y="11501806"/>
                  </a:lnTo>
                  <a:lnTo>
                    <a:pt x="55566277" y="144780"/>
                  </a:lnTo>
                  <a:close/>
                  <a:moveTo>
                    <a:pt x="144780" y="11501806"/>
                  </a:moveTo>
                  <a:lnTo>
                    <a:pt x="55566277" y="11501806"/>
                  </a:lnTo>
                  <a:lnTo>
                    <a:pt x="55566277" y="11646587"/>
                  </a:lnTo>
                  <a:lnTo>
                    <a:pt x="144780" y="11646587"/>
                  </a:lnTo>
                  <a:lnTo>
                    <a:pt x="144780" y="11501806"/>
                  </a:lnTo>
                  <a:close/>
                  <a:moveTo>
                    <a:pt x="55566277" y="0"/>
                  </a:moveTo>
                  <a:lnTo>
                    <a:pt x="55711061" y="0"/>
                  </a:lnTo>
                  <a:lnTo>
                    <a:pt x="55711061" y="144780"/>
                  </a:lnTo>
                  <a:lnTo>
                    <a:pt x="55566277" y="144780"/>
                  </a:lnTo>
                  <a:lnTo>
                    <a:pt x="55566277" y="0"/>
                  </a:lnTo>
                  <a:close/>
                  <a:moveTo>
                    <a:pt x="0" y="0"/>
                  </a:moveTo>
                  <a:lnTo>
                    <a:pt x="144780" y="0"/>
                  </a:lnTo>
                  <a:lnTo>
                    <a:pt x="144780" y="144780"/>
                  </a:lnTo>
                  <a:lnTo>
                    <a:pt x="0" y="144780"/>
                  </a:lnTo>
                  <a:lnTo>
                    <a:pt x="0" y="0"/>
                  </a:lnTo>
                  <a:close/>
                  <a:moveTo>
                    <a:pt x="144780" y="0"/>
                  </a:moveTo>
                  <a:lnTo>
                    <a:pt x="55566277" y="0"/>
                  </a:lnTo>
                  <a:lnTo>
                    <a:pt x="55566277" y="144780"/>
                  </a:lnTo>
                  <a:lnTo>
                    <a:pt x="144780" y="144780"/>
                  </a:lnTo>
                  <a:lnTo>
                    <a:pt x="144780" y="0"/>
                  </a:lnTo>
                  <a:close/>
                </a:path>
              </a:pathLst>
            </a:custGeom>
            <a:solidFill>
              <a:srgbClr val="000000"/>
            </a:solidFill>
          </p:spPr>
        </p:sp>
      </p:grpSp>
      <p:sp>
        <p:nvSpPr>
          <p:cNvPr id="11" name="TextBox 11"/>
          <p:cNvSpPr txBox="1"/>
          <p:nvPr/>
        </p:nvSpPr>
        <p:spPr>
          <a:xfrm>
            <a:off x="1600200" y="2575065"/>
            <a:ext cx="7373753" cy="2708434"/>
          </a:xfrm>
          <a:prstGeom prst="rect">
            <a:avLst/>
          </a:prstGeom>
        </p:spPr>
        <p:txBody>
          <a:bodyPr lIns="0" tIns="0" rIns="0" bIns="0" rtlCol="0" anchor="t">
            <a:spAutoFit/>
          </a:bodyPr>
          <a:lstStyle/>
          <a:p>
            <a:r>
              <a:rPr lang="en-US" sz="8800" b="1">
                <a:latin typeface="Times New Roman" panose="02020603050405020304" pitchFamily="18" charset="0"/>
                <a:cs typeface="Times New Roman" panose="02020603050405020304" pitchFamily="18" charset="0"/>
              </a:rPr>
              <a:t>2. Bài tập 2 </a:t>
            </a:r>
            <a:endParaRPr lang="vi-VN" sz="8800" b="1" smtClean="0">
              <a:latin typeface="Times New Roman" panose="02020603050405020304" pitchFamily="18" charset="0"/>
              <a:cs typeface="Times New Roman" panose="02020603050405020304" pitchFamily="18" charset="0"/>
            </a:endParaRPr>
          </a:p>
          <a:p>
            <a:r>
              <a:rPr lang="en-US" sz="8800" b="1" smtClean="0">
                <a:latin typeface="Times New Roman" panose="02020603050405020304" pitchFamily="18" charset="0"/>
                <a:cs typeface="Times New Roman" panose="02020603050405020304" pitchFamily="18" charset="0"/>
              </a:rPr>
              <a:t>(</a:t>
            </a:r>
            <a:r>
              <a:rPr lang="en-US" sz="8800" b="1">
                <a:latin typeface="Times New Roman" panose="02020603050405020304" pitchFamily="18" charset="0"/>
                <a:cs typeface="Times New Roman" panose="02020603050405020304" pitchFamily="18" charset="0"/>
              </a:rPr>
              <a:t>Tr 122/SHS)</a:t>
            </a:r>
            <a:endParaRPr lang="en-GB" sz="8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814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716130" y="748453"/>
            <a:ext cx="16855739" cy="8790095"/>
            <a:chOff x="0" y="0"/>
            <a:chExt cx="47448236" cy="24743767"/>
          </a:xfrm>
        </p:grpSpPr>
        <p:sp>
          <p:nvSpPr>
            <p:cNvPr id="4" name="Freeform 4"/>
            <p:cNvSpPr/>
            <p:nvPr/>
          </p:nvSpPr>
          <p:spPr>
            <a:xfrm>
              <a:off x="72390" y="72390"/>
              <a:ext cx="47303456" cy="24598988"/>
            </a:xfrm>
            <a:custGeom>
              <a:avLst/>
              <a:gdLst/>
              <a:ahLst/>
              <a:cxnLst/>
              <a:rect l="l" t="t" r="r" b="b"/>
              <a:pathLst>
                <a:path w="47303456" h="24598988">
                  <a:moveTo>
                    <a:pt x="0" y="0"/>
                  </a:moveTo>
                  <a:lnTo>
                    <a:pt x="47303456" y="0"/>
                  </a:lnTo>
                  <a:lnTo>
                    <a:pt x="47303456" y="24598988"/>
                  </a:lnTo>
                  <a:lnTo>
                    <a:pt x="0" y="24598988"/>
                  </a:lnTo>
                  <a:lnTo>
                    <a:pt x="0" y="0"/>
                  </a:lnTo>
                  <a:close/>
                </a:path>
              </a:pathLst>
            </a:custGeom>
            <a:solidFill>
              <a:srgbClr val="025738"/>
            </a:solidFill>
          </p:spPr>
        </p:sp>
        <p:sp>
          <p:nvSpPr>
            <p:cNvPr id="5" name="Freeform 5"/>
            <p:cNvSpPr/>
            <p:nvPr/>
          </p:nvSpPr>
          <p:spPr>
            <a:xfrm>
              <a:off x="0" y="0"/>
              <a:ext cx="47448236" cy="24743767"/>
            </a:xfrm>
            <a:custGeom>
              <a:avLst/>
              <a:gdLst/>
              <a:ahLst/>
              <a:cxnLst/>
              <a:rect l="l" t="t" r="r" b="b"/>
              <a:pathLst>
                <a:path w="47448236" h="24743767">
                  <a:moveTo>
                    <a:pt x="47303457" y="24598987"/>
                  </a:moveTo>
                  <a:lnTo>
                    <a:pt x="47448236" y="24598987"/>
                  </a:lnTo>
                  <a:lnTo>
                    <a:pt x="47448236" y="24743767"/>
                  </a:lnTo>
                  <a:lnTo>
                    <a:pt x="47303457" y="24743767"/>
                  </a:lnTo>
                  <a:lnTo>
                    <a:pt x="47303457" y="24598987"/>
                  </a:lnTo>
                  <a:close/>
                  <a:moveTo>
                    <a:pt x="0" y="144780"/>
                  </a:moveTo>
                  <a:lnTo>
                    <a:pt x="144780" y="144780"/>
                  </a:lnTo>
                  <a:lnTo>
                    <a:pt x="144780" y="24598987"/>
                  </a:lnTo>
                  <a:lnTo>
                    <a:pt x="0" y="24598987"/>
                  </a:lnTo>
                  <a:lnTo>
                    <a:pt x="0" y="144780"/>
                  </a:lnTo>
                  <a:close/>
                  <a:moveTo>
                    <a:pt x="0" y="24598987"/>
                  </a:moveTo>
                  <a:lnTo>
                    <a:pt x="144780" y="24598987"/>
                  </a:lnTo>
                  <a:lnTo>
                    <a:pt x="144780" y="24743767"/>
                  </a:lnTo>
                  <a:lnTo>
                    <a:pt x="0" y="24743767"/>
                  </a:lnTo>
                  <a:lnTo>
                    <a:pt x="0" y="24598987"/>
                  </a:lnTo>
                  <a:close/>
                  <a:moveTo>
                    <a:pt x="47303457" y="144780"/>
                  </a:moveTo>
                  <a:lnTo>
                    <a:pt x="47448236" y="144780"/>
                  </a:lnTo>
                  <a:lnTo>
                    <a:pt x="47448236" y="24598987"/>
                  </a:lnTo>
                  <a:lnTo>
                    <a:pt x="47303457" y="24598987"/>
                  </a:lnTo>
                  <a:lnTo>
                    <a:pt x="47303457" y="144780"/>
                  </a:lnTo>
                  <a:close/>
                  <a:moveTo>
                    <a:pt x="144780" y="24598987"/>
                  </a:moveTo>
                  <a:lnTo>
                    <a:pt x="47303457" y="24598987"/>
                  </a:lnTo>
                  <a:lnTo>
                    <a:pt x="47303457" y="24743767"/>
                  </a:lnTo>
                  <a:lnTo>
                    <a:pt x="144780" y="24743767"/>
                  </a:lnTo>
                  <a:lnTo>
                    <a:pt x="144780" y="24598987"/>
                  </a:lnTo>
                  <a:close/>
                  <a:moveTo>
                    <a:pt x="47303457" y="0"/>
                  </a:moveTo>
                  <a:lnTo>
                    <a:pt x="47448236" y="0"/>
                  </a:lnTo>
                  <a:lnTo>
                    <a:pt x="47448236" y="144780"/>
                  </a:lnTo>
                  <a:lnTo>
                    <a:pt x="47303457" y="144780"/>
                  </a:lnTo>
                  <a:lnTo>
                    <a:pt x="47303457" y="0"/>
                  </a:lnTo>
                  <a:close/>
                  <a:moveTo>
                    <a:pt x="0" y="0"/>
                  </a:moveTo>
                  <a:lnTo>
                    <a:pt x="144780" y="0"/>
                  </a:lnTo>
                  <a:lnTo>
                    <a:pt x="144780" y="144780"/>
                  </a:lnTo>
                  <a:lnTo>
                    <a:pt x="0" y="144780"/>
                  </a:lnTo>
                  <a:lnTo>
                    <a:pt x="0" y="0"/>
                  </a:lnTo>
                  <a:close/>
                  <a:moveTo>
                    <a:pt x="144780" y="0"/>
                  </a:moveTo>
                  <a:lnTo>
                    <a:pt x="47303457" y="0"/>
                  </a:lnTo>
                  <a:lnTo>
                    <a:pt x="47303457" y="144780"/>
                  </a:lnTo>
                  <a:lnTo>
                    <a:pt x="144780" y="144780"/>
                  </a:lnTo>
                  <a:lnTo>
                    <a:pt x="144780" y="0"/>
                  </a:lnTo>
                  <a:close/>
                </a:path>
              </a:pathLst>
            </a:custGeom>
            <a:solidFill>
              <a:srgbClr val="000000"/>
            </a:solidFill>
          </p:spPr>
        </p:sp>
      </p:grpSp>
      <p:grpSp>
        <p:nvGrpSpPr>
          <p:cNvPr id="6" name="Group 6"/>
          <p:cNvGrpSpPr/>
          <p:nvPr/>
        </p:nvGrpSpPr>
        <p:grpSpPr>
          <a:xfrm>
            <a:off x="1028700" y="1028700"/>
            <a:ext cx="16230600" cy="8229600"/>
            <a:chOff x="0" y="0"/>
            <a:chExt cx="43074205" cy="21840442"/>
          </a:xfrm>
        </p:grpSpPr>
        <p:sp>
          <p:nvSpPr>
            <p:cNvPr id="7" name="Freeform 7"/>
            <p:cNvSpPr/>
            <p:nvPr/>
          </p:nvSpPr>
          <p:spPr>
            <a:xfrm>
              <a:off x="72390" y="72390"/>
              <a:ext cx="42929426" cy="21695663"/>
            </a:xfrm>
            <a:custGeom>
              <a:avLst/>
              <a:gdLst/>
              <a:ahLst/>
              <a:cxnLst/>
              <a:rect l="l" t="t" r="r" b="b"/>
              <a:pathLst>
                <a:path w="42929426" h="21695663">
                  <a:moveTo>
                    <a:pt x="0" y="0"/>
                  </a:moveTo>
                  <a:lnTo>
                    <a:pt x="42929426" y="0"/>
                  </a:lnTo>
                  <a:lnTo>
                    <a:pt x="42929426" y="21695663"/>
                  </a:lnTo>
                  <a:lnTo>
                    <a:pt x="0" y="21695663"/>
                  </a:lnTo>
                  <a:lnTo>
                    <a:pt x="0" y="0"/>
                  </a:lnTo>
                  <a:close/>
                </a:path>
              </a:pathLst>
            </a:custGeom>
            <a:solidFill>
              <a:srgbClr val="FFFFFF"/>
            </a:solidFill>
          </p:spPr>
        </p:sp>
        <p:sp>
          <p:nvSpPr>
            <p:cNvPr id="8" name="Freeform 8"/>
            <p:cNvSpPr/>
            <p:nvPr/>
          </p:nvSpPr>
          <p:spPr>
            <a:xfrm>
              <a:off x="0" y="0"/>
              <a:ext cx="43074205" cy="21840442"/>
            </a:xfrm>
            <a:custGeom>
              <a:avLst/>
              <a:gdLst/>
              <a:ahLst/>
              <a:cxnLst/>
              <a:rect l="l" t="t" r="r" b="b"/>
              <a:pathLst>
                <a:path w="43074205" h="21840442">
                  <a:moveTo>
                    <a:pt x="42929426" y="21695662"/>
                  </a:moveTo>
                  <a:lnTo>
                    <a:pt x="43074205" y="21695662"/>
                  </a:lnTo>
                  <a:lnTo>
                    <a:pt x="43074205" y="21840442"/>
                  </a:lnTo>
                  <a:lnTo>
                    <a:pt x="42929426" y="21840442"/>
                  </a:lnTo>
                  <a:lnTo>
                    <a:pt x="42929426" y="21695662"/>
                  </a:lnTo>
                  <a:close/>
                  <a:moveTo>
                    <a:pt x="0" y="144780"/>
                  </a:moveTo>
                  <a:lnTo>
                    <a:pt x="144780" y="144780"/>
                  </a:lnTo>
                  <a:lnTo>
                    <a:pt x="144780" y="21695662"/>
                  </a:lnTo>
                  <a:lnTo>
                    <a:pt x="0" y="21695662"/>
                  </a:lnTo>
                  <a:lnTo>
                    <a:pt x="0" y="144780"/>
                  </a:lnTo>
                  <a:close/>
                  <a:moveTo>
                    <a:pt x="0" y="21695662"/>
                  </a:moveTo>
                  <a:lnTo>
                    <a:pt x="144780" y="21695662"/>
                  </a:lnTo>
                  <a:lnTo>
                    <a:pt x="144780" y="21840442"/>
                  </a:lnTo>
                  <a:lnTo>
                    <a:pt x="0" y="21840442"/>
                  </a:lnTo>
                  <a:lnTo>
                    <a:pt x="0" y="21695662"/>
                  </a:lnTo>
                  <a:close/>
                  <a:moveTo>
                    <a:pt x="42929426" y="144780"/>
                  </a:moveTo>
                  <a:lnTo>
                    <a:pt x="43074205" y="144780"/>
                  </a:lnTo>
                  <a:lnTo>
                    <a:pt x="43074205" y="21695662"/>
                  </a:lnTo>
                  <a:lnTo>
                    <a:pt x="42929426" y="21695662"/>
                  </a:lnTo>
                  <a:lnTo>
                    <a:pt x="42929426" y="144780"/>
                  </a:lnTo>
                  <a:close/>
                  <a:moveTo>
                    <a:pt x="144780" y="21695662"/>
                  </a:moveTo>
                  <a:lnTo>
                    <a:pt x="42929426" y="21695662"/>
                  </a:lnTo>
                  <a:lnTo>
                    <a:pt x="42929426" y="21840442"/>
                  </a:lnTo>
                  <a:lnTo>
                    <a:pt x="144780" y="21840442"/>
                  </a:lnTo>
                  <a:lnTo>
                    <a:pt x="144780" y="21695662"/>
                  </a:lnTo>
                  <a:close/>
                  <a:moveTo>
                    <a:pt x="42929426" y="0"/>
                  </a:moveTo>
                  <a:lnTo>
                    <a:pt x="43074205" y="0"/>
                  </a:lnTo>
                  <a:lnTo>
                    <a:pt x="43074205" y="144780"/>
                  </a:lnTo>
                  <a:lnTo>
                    <a:pt x="42929426" y="144780"/>
                  </a:lnTo>
                  <a:lnTo>
                    <a:pt x="42929426" y="0"/>
                  </a:lnTo>
                  <a:close/>
                  <a:moveTo>
                    <a:pt x="0" y="0"/>
                  </a:moveTo>
                  <a:lnTo>
                    <a:pt x="144780" y="0"/>
                  </a:lnTo>
                  <a:lnTo>
                    <a:pt x="144780" y="144780"/>
                  </a:lnTo>
                  <a:lnTo>
                    <a:pt x="0" y="144780"/>
                  </a:lnTo>
                  <a:lnTo>
                    <a:pt x="0" y="0"/>
                  </a:lnTo>
                  <a:close/>
                  <a:moveTo>
                    <a:pt x="144780" y="0"/>
                  </a:moveTo>
                  <a:lnTo>
                    <a:pt x="42929426" y="0"/>
                  </a:lnTo>
                  <a:lnTo>
                    <a:pt x="42929426" y="144780"/>
                  </a:lnTo>
                  <a:lnTo>
                    <a:pt x="144780" y="144780"/>
                  </a:lnTo>
                  <a:lnTo>
                    <a:pt x="144780" y="0"/>
                  </a:lnTo>
                  <a:close/>
                </a:path>
              </a:pathLst>
            </a:custGeom>
            <a:solidFill>
              <a:srgbClr val="000000"/>
            </a:solidFill>
          </p:spPr>
        </p:sp>
      </p:grpSp>
      <p:sp>
        <p:nvSpPr>
          <p:cNvPr id="12" name="Rectangle 11"/>
          <p:cNvSpPr/>
          <p:nvPr/>
        </p:nvSpPr>
        <p:spPr>
          <a:xfrm>
            <a:off x="2080859" y="1311942"/>
            <a:ext cx="8258991" cy="1569660"/>
          </a:xfrm>
          <a:prstGeom prst="rect">
            <a:avLst/>
          </a:prstGeom>
        </p:spPr>
        <p:txBody>
          <a:bodyPr wrap="none">
            <a:spAutoFit/>
          </a:bodyPr>
          <a:lstStyle/>
          <a:p>
            <a:pPr lvl="0" algn="ctr">
              <a:spcAft>
                <a:spcPts val="0"/>
              </a:spcAft>
              <a:buClr>
                <a:srgbClr val="231F20"/>
              </a:buClr>
              <a:buSzPts val="1200"/>
              <a:tabLst>
                <a:tab pos="113030" algn="l"/>
              </a:tabLst>
            </a:pPr>
            <a:r>
              <a:rPr lang="en-GB" sz="4800" b="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Câu rút gọn thứ </a:t>
            </a:r>
            <a:r>
              <a:rPr lang="en-GB" sz="4800" b="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nhất</a:t>
            </a:r>
            <a:endParaRPr lang="vi-VN" sz="4800" b="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ctr">
              <a:spcAft>
                <a:spcPts val="0"/>
              </a:spcAft>
              <a:buClr>
                <a:srgbClr val="231F20"/>
              </a:buClr>
              <a:buSzPts val="1200"/>
              <a:tabLst>
                <a:tab pos="113030" algn="l"/>
              </a:tabLst>
            </a:pPr>
            <a:r>
              <a:rPr lang="en-GB" sz="4800" b="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4800" b="1" i="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Hãy mang tên họ nào khác đi!</a:t>
            </a:r>
            <a:r>
              <a:rPr lang="en-GB" sz="4800" b="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GB" sz="4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p:cNvSpPr/>
          <p:nvPr/>
        </p:nvSpPr>
        <p:spPr>
          <a:xfrm>
            <a:off x="1481289" y="3301712"/>
            <a:ext cx="9596590" cy="5509200"/>
          </a:xfrm>
          <a:prstGeom prst="rect">
            <a:avLst/>
          </a:prstGeom>
        </p:spPr>
        <p:txBody>
          <a:bodyPr wrap="square">
            <a:spAutoFit/>
          </a:bodyPr>
          <a:lstStyle/>
          <a:p>
            <a:pPr algn="just">
              <a:spcAft>
                <a:spcPts val="0"/>
              </a:spcAft>
            </a:pPr>
            <a:r>
              <a:rPr lang="en-GB" sz="4400">
                <a:solidFill>
                  <a:srgbClr val="231F20"/>
                </a:solidFill>
                <a:latin typeface="Times New Roman" panose="02020603050405020304" pitchFamily="18" charset="0"/>
                <a:ea typeface="Times New Roman" panose="02020603050405020304" pitchFamily="18" charset="0"/>
              </a:rPr>
              <a:t>+ </a:t>
            </a:r>
            <a:r>
              <a:rPr lang="en-GB" sz="4400" b="1">
                <a:solidFill>
                  <a:srgbClr val="231F20"/>
                </a:solidFill>
                <a:latin typeface="Times New Roman" panose="02020603050405020304" pitchFamily="18" charset="0"/>
                <a:ea typeface="Times New Roman" panose="02020603050405020304" pitchFamily="18" charset="0"/>
              </a:rPr>
              <a:t>Chuyển câu rút gọn thành câu đầy đủ</a:t>
            </a:r>
            <a:r>
              <a:rPr lang="en-GB" sz="4400">
                <a:solidFill>
                  <a:srgbClr val="231F20"/>
                </a:solidFill>
                <a:latin typeface="Times New Roman" panose="02020603050405020304" pitchFamily="18" charset="0"/>
                <a:ea typeface="Times New Roman" panose="02020603050405020304" pitchFamily="18" charset="0"/>
              </a:rPr>
              <a:t>: </a:t>
            </a:r>
            <a:r>
              <a:rPr lang="en-GB" sz="4400" i="1">
                <a:solidFill>
                  <a:srgbClr val="231F20"/>
                </a:solidFill>
                <a:latin typeface="Times New Roman" panose="02020603050405020304" pitchFamily="18" charset="0"/>
                <a:ea typeface="Times New Roman" panose="02020603050405020304" pitchFamily="18" charset="0"/>
              </a:rPr>
              <a:t>Chàng hãy mang tên họ nào khác đi!</a:t>
            </a:r>
            <a:endParaRPr lang="en-GB" sz="4400">
              <a:solidFill>
                <a:srgbClr val="231F20"/>
              </a:solidFill>
              <a:latin typeface="Times New Roman" panose="02020603050405020304" pitchFamily="18" charset="0"/>
              <a:ea typeface="Times New Roman" panose="02020603050405020304" pitchFamily="18" charset="0"/>
            </a:endParaRPr>
          </a:p>
          <a:p>
            <a:pPr algn="just">
              <a:spcAft>
                <a:spcPts val="0"/>
              </a:spcAft>
              <a:tabLst>
                <a:tab pos="1386840" algn="l"/>
              </a:tabLst>
            </a:pPr>
            <a:r>
              <a:rPr lang="en-US" sz="4400">
                <a:latin typeface="Times New Roman" panose="02020603050405020304" pitchFamily="18" charset="0"/>
                <a:ea typeface="Calibri" panose="020F0502020204030204" pitchFamily="34" charset="0"/>
              </a:rPr>
              <a:t>+ </a:t>
            </a:r>
            <a:r>
              <a:rPr lang="en-US" sz="4400" b="1">
                <a:latin typeface="Times New Roman" panose="02020603050405020304" pitchFamily="18" charset="0"/>
                <a:ea typeface="Calibri" panose="020F0502020204030204" pitchFamily="34" charset="0"/>
              </a:rPr>
              <a:t>Tác dụng của câu rút gọn</a:t>
            </a:r>
            <a:r>
              <a:rPr lang="en-US" sz="4400">
                <a:latin typeface="Times New Roman" panose="02020603050405020304" pitchFamily="18" charset="0"/>
                <a:ea typeface="Calibri" panose="020F0502020204030204" pitchFamily="34" charset="0"/>
              </a:rPr>
              <a:t>: Như nhiều câu cầu khiến khác, câu </a:t>
            </a:r>
            <a:r>
              <a:rPr lang="en-US" sz="4400" i="1">
                <a:latin typeface="Times New Roman" panose="02020603050405020304" pitchFamily="18" charset="0"/>
                <a:ea typeface="Calibri" panose="020F0502020204030204" pitchFamily="34" charset="0"/>
              </a:rPr>
              <a:t>Hãy mang tên họ nào khác đi!</a:t>
            </a:r>
            <a:r>
              <a:rPr lang="en-US" sz="4400">
                <a:latin typeface="Times New Roman" panose="02020603050405020304" pitchFamily="18" charset="0"/>
                <a:ea typeface="Calibri" panose="020F0502020204030204" pitchFamily="34" charset="0"/>
              </a:rPr>
              <a:t> được tỉnh lược chủ ngữ (biểu thị người tiếp nhận), làm cho ý cầu khiến được thể hiện một cách mạnh mẽ và dứt khoát hơn.</a:t>
            </a:r>
            <a:endParaRPr lang="en-GB" sz="44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9360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716130" y="748453"/>
            <a:ext cx="16855739" cy="8790095"/>
            <a:chOff x="0" y="0"/>
            <a:chExt cx="47448236" cy="24743767"/>
          </a:xfrm>
        </p:grpSpPr>
        <p:sp>
          <p:nvSpPr>
            <p:cNvPr id="4" name="Freeform 4"/>
            <p:cNvSpPr/>
            <p:nvPr/>
          </p:nvSpPr>
          <p:spPr>
            <a:xfrm>
              <a:off x="72390" y="72390"/>
              <a:ext cx="47303456" cy="24598988"/>
            </a:xfrm>
            <a:custGeom>
              <a:avLst/>
              <a:gdLst/>
              <a:ahLst/>
              <a:cxnLst/>
              <a:rect l="l" t="t" r="r" b="b"/>
              <a:pathLst>
                <a:path w="47303456" h="24598988">
                  <a:moveTo>
                    <a:pt x="0" y="0"/>
                  </a:moveTo>
                  <a:lnTo>
                    <a:pt x="47303456" y="0"/>
                  </a:lnTo>
                  <a:lnTo>
                    <a:pt x="47303456" y="24598988"/>
                  </a:lnTo>
                  <a:lnTo>
                    <a:pt x="0" y="24598988"/>
                  </a:lnTo>
                  <a:lnTo>
                    <a:pt x="0" y="0"/>
                  </a:lnTo>
                  <a:close/>
                </a:path>
              </a:pathLst>
            </a:custGeom>
            <a:solidFill>
              <a:srgbClr val="025738"/>
            </a:solidFill>
          </p:spPr>
        </p:sp>
        <p:sp>
          <p:nvSpPr>
            <p:cNvPr id="5" name="Freeform 5"/>
            <p:cNvSpPr/>
            <p:nvPr/>
          </p:nvSpPr>
          <p:spPr>
            <a:xfrm>
              <a:off x="0" y="0"/>
              <a:ext cx="47448236" cy="24743767"/>
            </a:xfrm>
            <a:custGeom>
              <a:avLst/>
              <a:gdLst/>
              <a:ahLst/>
              <a:cxnLst/>
              <a:rect l="l" t="t" r="r" b="b"/>
              <a:pathLst>
                <a:path w="47448236" h="24743767">
                  <a:moveTo>
                    <a:pt x="47303457" y="24598987"/>
                  </a:moveTo>
                  <a:lnTo>
                    <a:pt x="47448236" y="24598987"/>
                  </a:lnTo>
                  <a:lnTo>
                    <a:pt x="47448236" y="24743767"/>
                  </a:lnTo>
                  <a:lnTo>
                    <a:pt x="47303457" y="24743767"/>
                  </a:lnTo>
                  <a:lnTo>
                    <a:pt x="47303457" y="24598987"/>
                  </a:lnTo>
                  <a:close/>
                  <a:moveTo>
                    <a:pt x="0" y="144780"/>
                  </a:moveTo>
                  <a:lnTo>
                    <a:pt x="144780" y="144780"/>
                  </a:lnTo>
                  <a:lnTo>
                    <a:pt x="144780" y="24598987"/>
                  </a:lnTo>
                  <a:lnTo>
                    <a:pt x="0" y="24598987"/>
                  </a:lnTo>
                  <a:lnTo>
                    <a:pt x="0" y="144780"/>
                  </a:lnTo>
                  <a:close/>
                  <a:moveTo>
                    <a:pt x="0" y="24598987"/>
                  </a:moveTo>
                  <a:lnTo>
                    <a:pt x="144780" y="24598987"/>
                  </a:lnTo>
                  <a:lnTo>
                    <a:pt x="144780" y="24743767"/>
                  </a:lnTo>
                  <a:lnTo>
                    <a:pt x="0" y="24743767"/>
                  </a:lnTo>
                  <a:lnTo>
                    <a:pt x="0" y="24598987"/>
                  </a:lnTo>
                  <a:close/>
                  <a:moveTo>
                    <a:pt x="47303457" y="144780"/>
                  </a:moveTo>
                  <a:lnTo>
                    <a:pt x="47448236" y="144780"/>
                  </a:lnTo>
                  <a:lnTo>
                    <a:pt x="47448236" y="24598987"/>
                  </a:lnTo>
                  <a:lnTo>
                    <a:pt x="47303457" y="24598987"/>
                  </a:lnTo>
                  <a:lnTo>
                    <a:pt x="47303457" y="144780"/>
                  </a:lnTo>
                  <a:close/>
                  <a:moveTo>
                    <a:pt x="144780" y="24598987"/>
                  </a:moveTo>
                  <a:lnTo>
                    <a:pt x="47303457" y="24598987"/>
                  </a:lnTo>
                  <a:lnTo>
                    <a:pt x="47303457" y="24743767"/>
                  </a:lnTo>
                  <a:lnTo>
                    <a:pt x="144780" y="24743767"/>
                  </a:lnTo>
                  <a:lnTo>
                    <a:pt x="144780" y="24598987"/>
                  </a:lnTo>
                  <a:close/>
                  <a:moveTo>
                    <a:pt x="47303457" y="0"/>
                  </a:moveTo>
                  <a:lnTo>
                    <a:pt x="47448236" y="0"/>
                  </a:lnTo>
                  <a:lnTo>
                    <a:pt x="47448236" y="144780"/>
                  </a:lnTo>
                  <a:lnTo>
                    <a:pt x="47303457" y="144780"/>
                  </a:lnTo>
                  <a:lnTo>
                    <a:pt x="47303457" y="0"/>
                  </a:lnTo>
                  <a:close/>
                  <a:moveTo>
                    <a:pt x="0" y="0"/>
                  </a:moveTo>
                  <a:lnTo>
                    <a:pt x="144780" y="0"/>
                  </a:lnTo>
                  <a:lnTo>
                    <a:pt x="144780" y="144780"/>
                  </a:lnTo>
                  <a:lnTo>
                    <a:pt x="0" y="144780"/>
                  </a:lnTo>
                  <a:lnTo>
                    <a:pt x="0" y="0"/>
                  </a:lnTo>
                  <a:close/>
                  <a:moveTo>
                    <a:pt x="144780" y="0"/>
                  </a:moveTo>
                  <a:lnTo>
                    <a:pt x="47303457" y="0"/>
                  </a:lnTo>
                  <a:lnTo>
                    <a:pt x="47303457" y="144780"/>
                  </a:lnTo>
                  <a:lnTo>
                    <a:pt x="144780" y="144780"/>
                  </a:lnTo>
                  <a:lnTo>
                    <a:pt x="144780" y="0"/>
                  </a:lnTo>
                  <a:close/>
                </a:path>
              </a:pathLst>
            </a:custGeom>
            <a:solidFill>
              <a:srgbClr val="000000"/>
            </a:solidFill>
          </p:spPr>
        </p:sp>
      </p:grpSp>
      <p:grpSp>
        <p:nvGrpSpPr>
          <p:cNvPr id="6" name="Group 6"/>
          <p:cNvGrpSpPr/>
          <p:nvPr/>
        </p:nvGrpSpPr>
        <p:grpSpPr>
          <a:xfrm>
            <a:off x="1028700" y="1028700"/>
            <a:ext cx="16230600" cy="8229600"/>
            <a:chOff x="0" y="0"/>
            <a:chExt cx="43074205" cy="21840442"/>
          </a:xfrm>
        </p:grpSpPr>
        <p:sp>
          <p:nvSpPr>
            <p:cNvPr id="7" name="Freeform 7"/>
            <p:cNvSpPr/>
            <p:nvPr/>
          </p:nvSpPr>
          <p:spPr>
            <a:xfrm>
              <a:off x="72390" y="72390"/>
              <a:ext cx="42929426" cy="21695663"/>
            </a:xfrm>
            <a:custGeom>
              <a:avLst/>
              <a:gdLst/>
              <a:ahLst/>
              <a:cxnLst/>
              <a:rect l="l" t="t" r="r" b="b"/>
              <a:pathLst>
                <a:path w="42929426" h="21695663">
                  <a:moveTo>
                    <a:pt x="0" y="0"/>
                  </a:moveTo>
                  <a:lnTo>
                    <a:pt x="42929426" y="0"/>
                  </a:lnTo>
                  <a:lnTo>
                    <a:pt x="42929426" y="21695663"/>
                  </a:lnTo>
                  <a:lnTo>
                    <a:pt x="0" y="21695663"/>
                  </a:lnTo>
                  <a:lnTo>
                    <a:pt x="0" y="0"/>
                  </a:lnTo>
                  <a:close/>
                </a:path>
              </a:pathLst>
            </a:custGeom>
            <a:solidFill>
              <a:srgbClr val="FFFFFF"/>
            </a:solidFill>
          </p:spPr>
        </p:sp>
        <p:sp>
          <p:nvSpPr>
            <p:cNvPr id="8" name="Freeform 8"/>
            <p:cNvSpPr/>
            <p:nvPr/>
          </p:nvSpPr>
          <p:spPr>
            <a:xfrm>
              <a:off x="0" y="0"/>
              <a:ext cx="43074205" cy="21840442"/>
            </a:xfrm>
            <a:custGeom>
              <a:avLst/>
              <a:gdLst/>
              <a:ahLst/>
              <a:cxnLst/>
              <a:rect l="l" t="t" r="r" b="b"/>
              <a:pathLst>
                <a:path w="43074205" h="21840442">
                  <a:moveTo>
                    <a:pt x="42929426" y="21695662"/>
                  </a:moveTo>
                  <a:lnTo>
                    <a:pt x="43074205" y="21695662"/>
                  </a:lnTo>
                  <a:lnTo>
                    <a:pt x="43074205" y="21840442"/>
                  </a:lnTo>
                  <a:lnTo>
                    <a:pt x="42929426" y="21840442"/>
                  </a:lnTo>
                  <a:lnTo>
                    <a:pt x="42929426" y="21695662"/>
                  </a:lnTo>
                  <a:close/>
                  <a:moveTo>
                    <a:pt x="0" y="144780"/>
                  </a:moveTo>
                  <a:lnTo>
                    <a:pt x="144780" y="144780"/>
                  </a:lnTo>
                  <a:lnTo>
                    <a:pt x="144780" y="21695662"/>
                  </a:lnTo>
                  <a:lnTo>
                    <a:pt x="0" y="21695662"/>
                  </a:lnTo>
                  <a:lnTo>
                    <a:pt x="0" y="144780"/>
                  </a:lnTo>
                  <a:close/>
                  <a:moveTo>
                    <a:pt x="0" y="21695662"/>
                  </a:moveTo>
                  <a:lnTo>
                    <a:pt x="144780" y="21695662"/>
                  </a:lnTo>
                  <a:lnTo>
                    <a:pt x="144780" y="21840442"/>
                  </a:lnTo>
                  <a:lnTo>
                    <a:pt x="0" y="21840442"/>
                  </a:lnTo>
                  <a:lnTo>
                    <a:pt x="0" y="21695662"/>
                  </a:lnTo>
                  <a:close/>
                  <a:moveTo>
                    <a:pt x="42929426" y="144780"/>
                  </a:moveTo>
                  <a:lnTo>
                    <a:pt x="43074205" y="144780"/>
                  </a:lnTo>
                  <a:lnTo>
                    <a:pt x="43074205" y="21695662"/>
                  </a:lnTo>
                  <a:lnTo>
                    <a:pt x="42929426" y="21695662"/>
                  </a:lnTo>
                  <a:lnTo>
                    <a:pt x="42929426" y="144780"/>
                  </a:lnTo>
                  <a:close/>
                  <a:moveTo>
                    <a:pt x="144780" y="21695662"/>
                  </a:moveTo>
                  <a:lnTo>
                    <a:pt x="42929426" y="21695662"/>
                  </a:lnTo>
                  <a:lnTo>
                    <a:pt x="42929426" y="21840442"/>
                  </a:lnTo>
                  <a:lnTo>
                    <a:pt x="144780" y="21840442"/>
                  </a:lnTo>
                  <a:lnTo>
                    <a:pt x="144780" y="21695662"/>
                  </a:lnTo>
                  <a:close/>
                  <a:moveTo>
                    <a:pt x="42929426" y="0"/>
                  </a:moveTo>
                  <a:lnTo>
                    <a:pt x="43074205" y="0"/>
                  </a:lnTo>
                  <a:lnTo>
                    <a:pt x="43074205" y="144780"/>
                  </a:lnTo>
                  <a:lnTo>
                    <a:pt x="42929426" y="144780"/>
                  </a:lnTo>
                  <a:lnTo>
                    <a:pt x="42929426" y="0"/>
                  </a:lnTo>
                  <a:close/>
                  <a:moveTo>
                    <a:pt x="0" y="0"/>
                  </a:moveTo>
                  <a:lnTo>
                    <a:pt x="144780" y="0"/>
                  </a:lnTo>
                  <a:lnTo>
                    <a:pt x="144780" y="144780"/>
                  </a:lnTo>
                  <a:lnTo>
                    <a:pt x="0" y="144780"/>
                  </a:lnTo>
                  <a:lnTo>
                    <a:pt x="0" y="0"/>
                  </a:lnTo>
                  <a:close/>
                  <a:moveTo>
                    <a:pt x="144780" y="0"/>
                  </a:moveTo>
                  <a:lnTo>
                    <a:pt x="42929426" y="0"/>
                  </a:lnTo>
                  <a:lnTo>
                    <a:pt x="42929426" y="144780"/>
                  </a:lnTo>
                  <a:lnTo>
                    <a:pt x="144780" y="144780"/>
                  </a:lnTo>
                  <a:lnTo>
                    <a:pt x="144780" y="0"/>
                  </a:lnTo>
                  <a:close/>
                </a:path>
              </a:pathLst>
            </a:custGeom>
            <a:solidFill>
              <a:srgbClr val="000000"/>
            </a:solidFill>
          </p:spPr>
        </p:sp>
      </p:grpSp>
      <p:sp>
        <p:nvSpPr>
          <p:cNvPr id="12" name="Rectangle 11"/>
          <p:cNvSpPr/>
          <p:nvPr/>
        </p:nvSpPr>
        <p:spPr>
          <a:xfrm>
            <a:off x="1895472" y="1246924"/>
            <a:ext cx="9469260" cy="1569660"/>
          </a:xfrm>
          <a:prstGeom prst="rect">
            <a:avLst/>
          </a:prstGeom>
        </p:spPr>
        <p:txBody>
          <a:bodyPr wrap="none">
            <a:spAutoFit/>
          </a:bodyPr>
          <a:lstStyle/>
          <a:p>
            <a:pPr algn="ctr"/>
            <a:r>
              <a:rPr lang="en-US" sz="4800" b="1">
                <a:latin typeface="Times New Roman" panose="02020603050405020304" pitchFamily="18" charset="0"/>
                <a:ea typeface="Calibri" panose="020F0502020204030204" pitchFamily="34" charset="0"/>
              </a:rPr>
              <a:t>Câu rút gọn thứ </a:t>
            </a:r>
            <a:r>
              <a:rPr lang="en-US" sz="4800" b="1" smtClean="0">
                <a:latin typeface="Times New Roman" panose="02020603050405020304" pitchFamily="18" charset="0"/>
                <a:ea typeface="Calibri" panose="020F0502020204030204" pitchFamily="34" charset="0"/>
              </a:rPr>
              <a:t>hai</a:t>
            </a:r>
            <a:endParaRPr lang="vi-VN" sz="4800" b="1" smtClean="0">
              <a:latin typeface="Times New Roman" panose="02020603050405020304" pitchFamily="18" charset="0"/>
              <a:ea typeface="Calibri" panose="020F0502020204030204" pitchFamily="34" charset="0"/>
            </a:endParaRPr>
          </a:p>
          <a:p>
            <a:pPr algn="ctr"/>
            <a:r>
              <a:rPr lang="en-US" sz="4800" b="1" smtClean="0">
                <a:latin typeface="Times New Roman" panose="02020603050405020304" pitchFamily="18" charset="0"/>
                <a:ea typeface="Calibri" panose="020F0502020204030204" pitchFamily="34" charset="0"/>
              </a:rPr>
              <a:t> </a:t>
            </a:r>
            <a:r>
              <a:rPr lang="en-US" sz="4800" b="1" i="1">
                <a:latin typeface="Times New Roman" panose="02020603050405020304" pitchFamily="18" charset="0"/>
                <a:ea typeface="Calibri" panose="020F0502020204030204" pitchFamily="34" charset="0"/>
              </a:rPr>
              <a:t>Đúng là từ miệng nàng nói ra nhé!</a:t>
            </a:r>
            <a:r>
              <a:rPr lang="en-US" sz="4800">
                <a:latin typeface="Times New Roman" panose="02020603050405020304" pitchFamily="18" charset="0"/>
                <a:ea typeface="Calibri" panose="020F0502020204030204" pitchFamily="34" charset="0"/>
              </a:rPr>
              <a:t> </a:t>
            </a:r>
            <a:endParaRPr lang="en-GB" sz="4800"/>
          </a:p>
        </p:txBody>
      </p:sp>
      <p:sp>
        <p:nvSpPr>
          <p:cNvPr id="13" name="Rectangle 12"/>
          <p:cNvSpPr/>
          <p:nvPr/>
        </p:nvSpPr>
        <p:spPr>
          <a:xfrm>
            <a:off x="1448632" y="3207648"/>
            <a:ext cx="15239168" cy="3785652"/>
          </a:xfrm>
          <a:prstGeom prst="rect">
            <a:avLst/>
          </a:prstGeom>
        </p:spPr>
        <p:txBody>
          <a:bodyPr wrap="square">
            <a:spAutoFit/>
          </a:bodyPr>
          <a:lstStyle/>
          <a:p>
            <a:pPr algn="just">
              <a:spcAft>
                <a:spcPts val="0"/>
              </a:spcAft>
              <a:tabLst>
                <a:tab pos="1386840" algn="l"/>
              </a:tabLst>
            </a:pP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Chuyển</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câu</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rút</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gọn</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thành</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câu</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đầy</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đủ</a:t>
            </a:r>
            <a:r>
              <a:rPr lang="en-US" sz="4000"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Những</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lời</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này</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đúng</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là</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từ</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miệng</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nàng</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nói</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ra</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nhé</a:t>
            </a:r>
            <a:r>
              <a:rPr lang="en-US" sz="4000" i="1" dirty="0">
                <a:latin typeface="Times New Roman" panose="02020603050405020304" pitchFamily="18" charset="0"/>
                <a:ea typeface="Calibri" panose="020F0502020204030204" pitchFamily="34" charset="0"/>
              </a:rPr>
              <a:t>!</a:t>
            </a:r>
            <a:endParaRPr lang="en-GB" sz="4000" dirty="0">
              <a:latin typeface="Times New Roman" panose="02020603050405020304" pitchFamily="18" charset="0"/>
              <a:ea typeface="Calibri" panose="020F0502020204030204" pitchFamily="34" charset="0"/>
            </a:endParaRPr>
          </a:p>
          <a:p>
            <a:pPr algn="just">
              <a:spcAft>
                <a:spcPts val="0"/>
              </a:spcAft>
              <a:tabLst>
                <a:tab pos="1386840" algn="l"/>
              </a:tabLst>
            </a:pPr>
            <a:r>
              <a:rPr lang="en-US" sz="4000" i="1" dirty="0">
                <a:latin typeface="Times New Roman" panose="02020603050405020304" pitchFamily="18" charset="0"/>
                <a:ea typeface="Calibri" panose="020F0502020204030204" pitchFamily="34" charset="0"/>
              </a:rPr>
              <a:t>+</a:t>
            </a:r>
            <a:r>
              <a:rPr lang="en-US" sz="4000" dirty="0" err="1">
                <a:latin typeface="Times New Roman" panose="02020603050405020304" pitchFamily="18" charset="0"/>
                <a:ea typeface="Calibri" panose="020F0502020204030204" pitchFamily="34" charset="0"/>
              </a:rPr>
              <a:t>Tác</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dụng</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của</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câu</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rút</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gọn</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Câu</a:t>
            </a:r>
            <a:r>
              <a:rPr lang="en-US" sz="4000"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Đúng</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là</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từ</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miệng</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nàng</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nói</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ra</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nhé</a:t>
            </a:r>
            <a:r>
              <a:rPr lang="en-US" sz="4000" i="1" dirty="0">
                <a:latin typeface="Times New Roman" panose="02020603050405020304" pitchFamily="18" charset="0"/>
                <a:ea typeface="Calibri" panose="020F0502020204030204" pitchFamily="34" charset="0"/>
              </a:rPr>
              <a:t>!</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cũng</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được</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tỉnh</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lược</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chủ</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ngữ</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có</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tác</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dụng</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dồn</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nén</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các</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thông</a:t>
            </a:r>
            <a:r>
              <a:rPr lang="en-US" sz="4000" dirty="0">
                <a:latin typeface="Times New Roman" panose="02020603050405020304" pitchFamily="18" charset="0"/>
                <a:ea typeface="Calibri" panose="020F0502020204030204" pitchFamily="34" charset="0"/>
              </a:rPr>
              <a:t> tin </a:t>
            </a:r>
            <a:r>
              <a:rPr lang="en-US" sz="4000" dirty="0" err="1">
                <a:latin typeface="Times New Roman" panose="02020603050405020304" pitchFamily="18" charset="0"/>
                <a:ea typeface="Calibri" panose="020F0502020204030204" pitchFamily="34" charset="0"/>
              </a:rPr>
              <a:t>trong</a:t>
            </a:r>
            <a:r>
              <a:rPr lang="en-US" sz="4000" dirty="0">
                <a:latin typeface="Times New Roman" panose="02020603050405020304" pitchFamily="18" charset="0"/>
                <a:ea typeface="Calibri" panose="020F0502020204030204" pitchFamily="34" charset="0"/>
              </a:rPr>
              <a:t> 1 </a:t>
            </a:r>
            <a:r>
              <a:rPr lang="en-US" sz="4000" dirty="0" err="1">
                <a:latin typeface="Times New Roman" panose="02020603050405020304" pitchFamily="18" charset="0"/>
                <a:ea typeface="Calibri" panose="020F0502020204030204" pitchFamily="34" charset="0"/>
              </a:rPr>
              <a:t>câu</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tạo</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mối</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liên</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kết</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giữa</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câu</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nói</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của</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Rô</a:t>
            </a:r>
            <a:r>
              <a:rPr lang="en-US" sz="4000" dirty="0">
                <a:latin typeface="Times New Roman" panose="02020603050405020304" pitchFamily="18" charset="0"/>
                <a:ea typeface="Calibri" panose="020F0502020204030204" pitchFamily="34" charset="0"/>
              </a:rPr>
              <a:t>-</a:t>
            </a:r>
            <a:r>
              <a:rPr lang="en-US" sz="4000" dirty="0" err="1">
                <a:latin typeface="Times New Roman" panose="02020603050405020304" pitchFamily="18" charset="0"/>
                <a:ea typeface="Calibri" panose="020F0502020204030204" pitchFamily="34" charset="0"/>
              </a:rPr>
              <a:t>mê</a:t>
            </a:r>
            <a:r>
              <a:rPr lang="en-US" sz="4000" dirty="0">
                <a:latin typeface="Times New Roman" panose="02020603050405020304" pitchFamily="18" charset="0"/>
                <a:ea typeface="Calibri" panose="020F0502020204030204" pitchFamily="34" charset="0"/>
              </a:rPr>
              <a:t>-ô </a:t>
            </a:r>
            <a:r>
              <a:rPr lang="en-US" sz="4000" dirty="0" err="1">
                <a:latin typeface="Times New Roman" panose="02020603050405020304" pitchFamily="18" charset="0"/>
                <a:ea typeface="Calibri" panose="020F0502020204030204" pitchFamily="34" charset="0"/>
              </a:rPr>
              <a:t>với</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những</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câu</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mà</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Giu</a:t>
            </a:r>
            <a:r>
              <a:rPr lang="en-US" sz="4000" dirty="0">
                <a:latin typeface="Times New Roman" panose="02020603050405020304" pitchFamily="18" charset="0"/>
                <a:ea typeface="Calibri" panose="020F0502020204030204" pitchFamily="34" charset="0"/>
              </a:rPr>
              <a:t>-li-</a:t>
            </a:r>
            <a:r>
              <a:rPr lang="en-US" sz="4000" dirty="0" err="1">
                <a:latin typeface="Times New Roman" panose="02020603050405020304" pitchFamily="18" charset="0"/>
                <a:ea typeface="Calibri" panose="020F0502020204030204" pitchFamily="34" charset="0"/>
              </a:rPr>
              <a:t>ét</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đã</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nói</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trước</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đó</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làm</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tăng</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tính</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khẩu</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ngữ</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tính</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tự</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nhiên</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cho</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câu</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nói</a:t>
            </a:r>
            <a:r>
              <a:rPr lang="en-US" sz="4000" dirty="0">
                <a:latin typeface="Times New Roman" panose="02020603050405020304" pitchFamily="18" charset="0"/>
                <a:ea typeface="Calibri" panose="020F0502020204030204" pitchFamily="34" charset="0"/>
              </a:rPr>
              <a:t>.</a:t>
            </a:r>
            <a:endParaRPr lang="en-GB" sz="4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0588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1191830" y="1560351"/>
            <a:ext cx="20671660" cy="7166299"/>
            <a:chOff x="0" y="0"/>
            <a:chExt cx="58189900" cy="20172846"/>
          </a:xfrm>
        </p:grpSpPr>
        <p:sp>
          <p:nvSpPr>
            <p:cNvPr id="4" name="Freeform 4"/>
            <p:cNvSpPr/>
            <p:nvPr/>
          </p:nvSpPr>
          <p:spPr>
            <a:xfrm>
              <a:off x="72390" y="72390"/>
              <a:ext cx="58045123" cy="20028067"/>
            </a:xfrm>
            <a:custGeom>
              <a:avLst/>
              <a:gdLst/>
              <a:ahLst/>
              <a:cxnLst/>
              <a:rect l="l" t="t" r="r" b="b"/>
              <a:pathLst>
                <a:path w="58045123" h="20028067">
                  <a:moveTo>
                    <a:pt x="0" y="0"/>
                  </a:moveTo>
                  <a:lnTo>
                    <a:pt x="58045123" y="0"/>
                  </a:lnTo>
                  <a:lnTo>
                    <a:pt x="58045123" y="20028067"/>
                  </a:lnTo>
                  <a:lnTo>
                    <a:pt x="0" y="20028067"/>
                  </a:lnTo>
                  <a:lnTo>
                    <a:pt x="0" y="0"/>
                  </a:lnTo>
                  <a:close/>
                </a:path>
              </a:pathLst>
            </a:custGeom>
            <a:solidFill>
              <a:srgbClr val="025738"/>
            </a:solidFill>
          </p:spPr>
        </p:sp>
        <p:sp>
          <p:nvSpPr>
            <p:cNvPr id="5" name="Freeform 5"/>
            <p:cNvSpPr/>
            <p:nvPr/>
          </p:nvSpPr>
          <p:spPr>
            <a:xfrm>
              <a:off x="0" y="0"/>
              <a:ext cx="58189899" cy="20172846"/>
            </a:xfrm>
            <a:custGeom>
              <a:avLst/>
              <a:gdLst/>
              <a:ahLst/>
              <a:cxnLst/>
              <a:rect l="l" t="t" r="r" b="b"/>
              <a:pathLst>
                <a:path w="58189899" h="20172846">
                  <a:moveTo>
                    <a:pt x="58045121" y="20028066"/>
                  </a:moveTo>
                  <a:lnTo>
                    <a:pt x="58189899" y="20028066"/>
                  </a:lnTo>
                  <a:lnTo>
                    <a:pt x="58189899" y="20172846"/>
                  </a:lnTo>
                  <a:lnTo>
                    <a:pt x="58045121" y="20172846"/>
                  </a:lnTo>
                  <a:lnTo>
                    <a:pt x="58045121" y="20028066"/>
                  </a:lnTo>
                  <a:close/>
                  <a:moveTo>
                    <a:pt x="0" y="144780"/>
                  </a:moveTo>
                  <a:lnTo>
                    <a:pt x="144780" y="144780"/>
                  </a:lnTo>
                  <a:lnTo>
                    <a:pt x="144780" y="20028066"/>
                  </a:lnTo>
                  <a:lnTo>
                    <a:pt x="0" y="20028066"/>
                  </a:lnTo>
                  <a:lnTo>
                    <a:pt x="0" y="144780"/>
                  </a:lnTo>
                  <a:close/>
                  <a:moveTo>
                    <a:pt x="0" y="20028066"/>
                  </a:moveTo>
                  <a:lnTo>
                    <a:pt x="144780" y="20028066"/>
                  </a:lnTo>
                  <a:lnTo>
                    <a:pt x="144780" y="20172846"/>
                  </a:lnTo>
                  <a:lnTo>
                    <a:pt x="0" y="20172846"/>
                  </a:lnTo>
                  <a:lnTo>
                    <a:pt x="0" y="20028066"/>
                  </a:lnTo>
                  <a:close/>
                  <a:moveTo>
                    <a:pt x="58045121" y="144780"/>
                  </a:moveTo>
                  <a:lnTo>
                    <a:pt x="58189899" y="144780"/>
                  </a:lnTo>
                  <a:lnTo>
                    <a:pt x="58189899" y="20028066"/>
                  </a:lnTo>
                  <a:lnTo>
                    <a:pt x="58045121" y="20028066"/>
                  </a:lnTo>
                  <a:lnTo>
                    <a:pt x="58045121" y="144780"/>
                  </a:lnTo>
                  <a:close/>
                  <a:moveTo>
                    <a:pt x="144780" y="20028066"/>
                  </a:moveTo>
                  <a:lnTo>
                    <a:pt x="58045121" y="20028066"/>
                  </a:lnTo>
                  <a:lnTo>
                    <a:pt x="58045121" y="20172846"/>
                  </a:lnTo>
                  <a:lnTo>
                    <a:pt x="144780" y="20172846"/>
                  </a:lnTo>
                  <a:lnTo>
                    <a:pt x="144780" y="20028066"/>
                  </a:lnTo>
                  <a:close/>
                  <a:moveTo>
                    <a:pt x="58045121" y="0"/>
                  </a:moveTo>
                  <a:lnTo>
                    <a:pt x="58189899" y="0"/>
                  </a:lnTo>
                  <a:lnTo>
                    <a:pt x="58189899" y="144780"/>
                  </a:lnTo>
                  <a:lnTo>
                    <a:pt x="58045121" y="144780"/>
                  </a:lnTo>
                  <a:lnTo>
                    <a:pt x="58045121" y="0"/>
                  </a:lnTo>
                  <a:close/>
                  <a:moveTo>
                    <a:pt x="0" y="0"/>
                  </a:moveTo>
                  <a:lnTo>
                    <a:pt x="144780" y="0"/>
                  </a:lnTo>
                  <a:lnTo>
                    <a:pt x="144780" y="144780"/>
                  </a:lnTo>
                  <a:lnTo>
                    <a:pt x="0" y="144780"/>
                  </a:lnTo>
                  <a:lnTo>
                    <a:pt x="0" y="0"/>
                  </a:lnTo>
                  <a:close/>
                  <a:moveTo>
                    <a:pt x="144780" y="0"/>
                  </a:moveTo>
                  <a:lnTo>
                    <a:pt x="58045121" y="0"/>
                  </a:lnTo>
                  <a:lnTo>
                    <a:pt x="58045121" y="144780"/>
                  </a:lnTo>
                  <a:lnTo>
                    <a:pt x="144780" y="144780"/>
                  </a:lnTo>
                  <a:lnTo>
                    <a:pt x="144780" y="0"/>
                  </a:lnTo>
                  <a:close/>
                </a:path>
              </a:pathLst>
            </a:custGeom>
            <a:solidFill>
              <a:srgbClr val="000000"/>
            </a:solidFill>
          </p:spPr>
        </p:sp>
      </p:grpSp>
      <p:grpSp>
        <p:nvGrpSpPr>
          <p:cNvPr id="6" name="Group 6"/>
          <p:cNvGrpSpPr/>
          <p:nvPr/>
        </p:nvGrpSpPr>
        <p:grpSpPr>
          <a:xfrm>
            <a:off x="-1352118" y="1931936"/>
            <a:ext cx="20992237" cy="6423127"/>
            <a:chOff x="0" y="0"/>
            <a:chExt cx="55711059" cy="17046264"/>
          </a:xfrm>
        </p:grpSpPr>
        <p:sp>
          <p:nvSpPr>
            <p:cNvPr id="7" name="Freeform 7"/>
            <p:cNvSpPr/>
            <p:nvPr/>
          </p:nvSpPr>
          <p:spPr>
            <a:xfrm>
              <a:off x="72390" y="72390"/>
              <a:ext cx="55566279" cy="16901484"/>
            </a:xfrm>
            <a:custGeom>
              <a:avLst/>
              <a:gdLst/>
              <a:ahLst/>
              <a:cxnLst/>
              <a:rect l="l" t="t" r="r" b="b"/>
              <a:pathLst>
                <a:path w="55566279" h="16901484">
                  <a:moveTo>
                    <a:pt x="0" y="0"/>
                  </a:moveTo>
                  <a:lnTo>
                    <a:pt x="55566279" y="0"/>
                  </a:lnTo>
                  <a:lnTo>
                    <a:pt x="55566279" y="16901484"/>
                  </a:lnTo>
                  <a:lnTo>
                    <a:pt x="0" y="16901484"/>
                  </a:lnTo>
                  <a:lnTo>
                    <a:pt x="0" y="0"/>
                  </a:lnTo>
                  <a:close/>
                </a:path>
              </a:pathLst>
            </a:custGeom>
            <a:solidFill>
              <a:srgbClr val="FFFFFF"/>
            </a:solidFill>
          </p:spPr>
        </p:sp>
        <p:sp>
          <p:nvSpPr>
            <p:cNvPr id="8" name="Freeform 8"/>
            <p:cNvSpPr/>
            <p:nvPr/>
          </p:nvSpPr>
          <p:spPr>
            <a:xfrm>
              <a:off x="0" y="0"/>
              <a:ext cx="55711061" cy="17046265"/>
            </a:xfrm>
            <a:custGeom>
              <a:avLst/>
              <a:gdLst/>
              <a:ahLst/>
              <a:cxnLst/>
              <a:rect l="l" t="t" r="r" b="b"/>
              <a:pathLst>
                <a:path w="55711061" h="17046265">
                  <a:moveTo>
                    <a:pt x="55566277" y="16901485"/>
                  </a:moveTo>
                  <a:lnTo>
                    <a:pt x="55711061" y="16901485"/>
                  </a:lnTo>
                  <a:lnTo>
                    <a:pt x="55711061" y="17046265"/>
                  </a:lnTo>
                  <a:lnTo>
                    <a:pt x="55566277" y="17046265"/>
                  </a:lnTo>
                  <a:lnTo>
                    <a:pt x="55566277" y="16901485"/>
                  </a:lnTo>
                  <a:close/>
                  <a:moveTo>
                    <a:pt x="0" y="144780"/>
                  </a:moveTo>
                  <a:lnTo>
                    <a:pt x="144780" y="144780"/>
                  </a:lnTo>
                  <a:lnTo>
                    <a:pt x="144780" y="16901485"/>
                  </a:lnTo>
                  <a:lnTo>
                    <a:pt x="0" y="16901485"/>
                  </a:lnTo>
                  <a:lnTo>
                    <a:pt x="0" y="144780"/>
                  </a:lnTo>
                  <a:close/>
                  <a:moveTo>
                    <a:pt x="0" y="16901485"/>
                  </a:moveTo>
                  <a:lnTo>
                    <a:pt x="144780" y="16901485"/>
                  </a:lnTo>
                  <a:lnTo>
                    <a:pt x="144780" y="17046265"/>
                  </a:lnTo>
                  <a:lnTo>
                    <a:pt x="0" y="17046265"/>
                  </a:lnTo>
                  <a:lnTo>
                    <a:pt x="0" y="16901485"/>
                  </a:lnTo>
                  <a:close/>
                  <a:moveTo>
                    <a:pt x="55566277" y="144780"/>
                  </a:moveTo>
                  <a:lnTo>
                    <a:pt x="55711061" y="144780"/>
                  </a:lnTo>
                  <a:lnTo>
                    <a:pt x="55711061" y="16901485"/>
                  </a:lnTo>
                  <a:lnTo>
                    <a:pt x="55566277" y="16901485"/>
                  </a:lnTo>
                  <a:lnTo>
                    <a:pt x="55566277" y="144780"/>
                  </a:lnTo>
                  <a:close/>
                  <a:moveTo>
                    <a:pt x="144780" y="16901485"/>
                  </a:moveTo>
                  <a:lnTo>
                    <a:pt x="55566277" y="16901485"/>
                  </a:lnTo>
                  <a:lnTo>
                    <a:pt x="55566277" y="17046265"/>
                  </a:lnTo>
                  <a:lnTo>
                    <a:pt x="144780" y="17046265"/>
                  </a:lnTo>
                  <a:lnTo>
                    <a:pt x="144780" y="16901485"/>
                  </a:lnTo>
                  <a:close/>
                  <a:moveTo>
                    <a:pt x="55566277" y="0"/>
                  </a:moveTo>
                  <a:lnTo>
                    <a:pt x="55711061" y="0"/>
                  </a:lnTo>
                  <a:lnTo>
                    <a:pt x="55711061" y="144780"/>
                  </a:lnTo>
                  <a:lnTo>
                    <a:pt x="55566277" y="144780"/>
                  </a:lnTo>
                  <a:lnTo>
                    <a:pt x="55566277" y="0"/>
                  </a:lnTo>
                  <a:close/>
                  <a:moveTo>
                    <a:pt x="0" y="0"/>
                  </a:moveTo>
                  <a:lnTo>
                    <a:pt x="144780" y="0"/>
                  </a:lnTo>
                  <a:lnTo>
                    <a:pt x="144780" y="144780"/>
                  </a:lnTo>
                  <a:lnTo>
                    <a:pt x="0" y="144780"/>
                  </a:lnTo>
                  <a:lnTo>
                    <a:pt x="0" y="0"/>
                  </a:lnTo>
                  <a:close/>
                  <a:moveTo>
                    <a:pt x="144780" y="0"/>
                  </a:moveTo>
                  <a:lnTo>
                    <a:pt x="55566277" y="0"/>
                  </a:lnTo>
                  <a:lnTo>
                    <a:pt x="55566277" y="144780"/>
                  </a:lnTo>
                  <a:lnTo>
                    <a:pt x="144780" y="144780"/>
                  </a:lnTo>
                  <a:lnTo>
                    <a:pt x="144780" y="0"/>
                  </a:lnTo>
                  <a:close/>
                </a:path>
              </a:pathLst>
            </a:custGeom>
            <a:solidFill>
              <a:srgbClr val="000000"/>
            </a:solidFill>
          </p:spPr>
        </p:sp>
      </p:grpSp>
      <p:sp>
        <p:nvSpPr>
          <p:cNvPr id="11" name="TextBox 11"/>
          <p:cNvSpPr txBox="1"/>
          <p:nvPr/>
        </p:nvSpPr>
        <p:spPr>
          <a:xfrm>
            <a:off x="1295400" y="3466054"/>
            <a:ext cx="15146357" cy="1477328"/>
          </a:xfrm>
          <a:prstGeom prst="rect">
            <a:avLst/>
          </a:prstGeom>
        </p:spPr>
        <p:txBody>
          <a:bodyPr wrap="square" lIns="0" tIns="0" rIns="0" bIns="0" rtlCol="0" anchor="t">
            <a:spAutoFit/>
          </a:bodyPr>
          <a:lstStyle/>
          <a:p>
            <a:r>
              <a:rPr lang="en-US" sz="9600" b="1" dirty="0">
                <a:latin typeface="Times New Roman" panose="02020603050405020304" pitchFamily="18" charset="0"/>
                <a:cs typeface="Times New Roman" panose="02020603050405020304" pitchFamily="18" charset="0"/>
              </a:rPr>
              <a:t>3. </a:t>
            </a:r>
            <a:r>
              <a:rPr lang="en-US" sz="9600" b="1" dirty="0" err="1">
                <a:latin typeface="Times New Roman" panose="02020603050405020304" pitchFamily="18" charset="0"/>
                <a:cs typeface="Times New Roman" panose="02020603050405020304" pitchFamily="18" charset="0"/>
              </a:rPr>
              <a:t>Bài</a:t>
            </a:r>
            <a:r>
              <a:rPr lang="en-US" sz="9600" b="1" dirty="0">
                <a:latin typeface="Times New Roman" panose="02020603050405020304" pitchFamily="18" charset="0"/>
                <a:cs typeface="Times New Roman" panose="02020603050405020304" pitchFamily="18" charset="0"/>
              </a:rPr>
              <a:t> </a:t>
            </a:r>
            <a:r>
              <a:rPr lang="en-US" sz="9600" b="1" dirty="0" err="1">
                <a:latin typeface="Times New Roman" panose="02020603050405020304" pitchFamily="18" charset="0"/>
                <a:cs typeface="Times New Roman" panose="02020603050405020304" pitchFamily="18" charset="0"/>
              </a:rPr>
              <a:t>tập</a:t>
            </a:r>
            <a:r>
              <a:rPr lang="en-US" sz="9600" b="1" dirty="0">
                <a:latin typeface="Times New Roman" panose="02020603050405020304" pitchFamily="18" charset="0"/>
                <a:cs typeface="Times New Roman" panose="02020603050405020304" pitchFamily="18" charset="0"/>
              </a:rPr>
              <a:t> 3 (</a:t>
            </a:r>
            <a:r>
              <a:rPr lang="en-US" sz="9600" b="1" dirty="0" err="1">
                <a:latin typeface="Times New Roman" panose="02020603050405020304" pitchFamily="18" charset="0"/>
                <a:cs typeface="Times New Roman" panose="02020603050405020304" pitchFamily="18" charset="0"/>
              </a:rPr>
              <a:t>Tr</a:t>
            </a:r>
            <a:r>
              <a:rPr lang="en-US" sz="9600" b="1" dirty="0">
                <a:latin typeface="Times New Roman" panose="02020603050405020304" pitchFamily="18" charset="0"/>
                <a:cs typeface="Times New Roman" panose="02020603050405020304" pitchFamily="18" charset="0"/>
              </a:rPr>
              <a:t> 122/SHS)</a:t>
            </a:r>
            <a:endParaRPr lang="en-GB" sz="9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834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716130" y="748453"/>
            <a:ext cx="16855739" cy="8790095"/>
            <a:chOff x="0" y="0"/>
            <a:chExt cx="47448236" cy="24743767"/>
          </a:xfrm>
        </p:grpSpPr>
        <p:sp>
          <p:nvSpPr>
            <p:cNvPr id="4" name="Freeform 4"/>
            <p:cNvSpPr/>
            <p:nvPr/>
          </p:nvSpPr>
          <p:spPr>
            <a:xfrm>
              <a:off x="72390" y="72390"/>
              <a:ext cx="47303456" cy="24598988"/>
            </a:xfrm>
            <a:custGeom>
              <a:avLst/>
              <a:gdLst/>
              <a:ahLst/>
              <a:cxnLst/>
              <a:rect l="l" t="t" r="r" b="b"/>
              <a:pathLst>
                <a:path w="47303456" h="24598988">
                  <a:moveTo>
                    <a:pt x="0" y="0"/>
                  </a:moveTo>
                  <a:lnTo>
                    <a:pt x="47303456" y="0"/>
                  </a:lnTo>
                  <a:lnTo>
                    <a:pt x="47303456" y="24598988"/>
                  </a:lnTo>
                  <a:lnTo>
                    <a:pt x="0" y="24598988"/>
                  </a:lnTo>
                  <a:lnTo>
                    <a:pt x="0" y="0"/>
                  </a:lnTo>
                  <a:close/>
                </a:path>
              </a:pathLst>
            </a:custGeom>
            <a:solidFill>
              <a:srgbClr val="025738"/>
            </a:solidFill>
          </p:spPr>
        </p:sp>
        <p:sp>
          <p:nvSpPr>
            <p:cNvPr id="5" name="Freeform 5"/>
            <p:cNvSpPr/>
            <p:nvPr/>
          </p:nvSpPr>
          <p:spPr>
            <a:xfrm>
              <a:off x="0" y="0"/>
              <a:ext cx="47448236" cy="24743767"/>
            </a:xfrm>
            <a:custGeom>
              <a:avLst/>
              <a:gdLst/>
              <a:ahLst/>
              <a:cxnLst/>
              <a:rect l="l" t="t" r="r" b="b"/>
              <a:pathLst>
                <a:path w="47448236" h="24743767">
                  <a:moveTo>
                    <a:pt x="47303457" y="24598987"/>
                  </a:moveTo>
                  <a:lnTo>
                    <a:pt x="47448236" y="24598987"/>
                  </a:lnTo>
                  <a:lnTo>
                    <a:pt x="47448236" y="24743767"/>
                  </a:lnTo>
                  <a:lnTo>
                    <a:pt x="47303457" y="24743767"/>
                  </a:lnTo>
                  <a:lnTo>
                    <a:pt x="47303457" y="24598987"/>
                  </a:lnTo>
                  <a:close/>
                  <a:moveTo>
                    <a:pt x="0" y="144780"/>
                  </a:moveTo>
                  <a:lnTo>
                    <a:pt x="144780" y="144780"/>
                  </a:lnTo>
                  <a:lnTo>
                    <a:pt x="144780" y="24598987"/>
                  </a:lnTo>
                  <a:lnTo>
                    <a:pt x="0" y="24598987"/>
                  </a:lnTo>
                  <a:lnTo>
                    <a:pt x="0" y="144780"/>
                  </a:lnTo>
                  <a:close/>
                  <a:moveTo>
                    <a:pt x="0" y="24598987"/>
                  </a:moveTo>
                  <a:lnTo>
                    <a:pt x="144780" y="24598987"/>
                  </a:lnTo>
                  <a:lnTo>
                    <a:pt x="144780" y="24743767"/>
                  </a:lnTo>
                  <a:lnTo>
                    <a:pt x="0" y="24743767"/>
                  </a:lnTo>
                  <a:lnTo>
                    <a:pt x="0" y="24598987"/>
                  </a:lnTo>
                  <a:close/>
                  <a:moveTo>
                    <a:pt x="47303457" y="144780"/>
                  </a:moveTo>
                  <a:lnTo>
                    <a:pt x="47448236" y="144780"/>
                  </a:lnTo>
                  <a:lnTo>
                    <a:pt x="47448236" y="24598987"/>
                  </a:lnTo>
                  <a:lnTo>
                    <a:pt x="47303457" y="24598987"/>
                  </a:lnTo>
                  <a:lnTo>
                    <a:pt x="47303457" y="144780"/>
                  </a:lnTo>
                  <a:close/>
                  <a:moveTo>
                    <a:pt x="144780" y="24598987"/>
                  </a:moveTo>
                  <a:lnTo>
                    <a:pt x="47303457" y="24598987"/>
                  </a:lnTo>
                  <a:lnTo>
                    <a:pt x="47303457" y="24743767"/>
                  </a:lnTo>
                  <a:lnTo>
                    <a:pt x="144780" y="24743767"/>
                  </a:lnTo>
                  <a:lnTo>
                    <a:pt x="144780" y="24598987"/>
                  </a:lnTo>
                  <a:close/>
                  <a:moveTo>
                    <a:pt x="47303457" y="0"/>
                  </a:moveTo>
                  <a:lnTo>
                    <a:pt x="47448236" y="0"/>
                  </a:lnTo>
                  <a:lnTo>
                    <a:pt x="47448236" y="144780"/>
                  </a:lnTo>
                  <a:lnTo>
                    <a:pt x="47303457" y="144780"/>
                  </a:lnTo>
                  <a:lnTo>
                    <a:pt x="47303457" y="0"/>
                  </a:lnTo>
                  <a:close/>
                  <a:moveTo>
                    <a:pt x="0" y="0"/>
                  </a:moveTo>
                  <a:lnTo>
                    <a:pt x="144780" y="0"/>
                  </a:lnTo>
                  <a:lnTo>
                    <a:pt x="144780" y="144780"/>
                  </a:lnTo>
                  <a:lnTo>
                    <a:pt x="0" y="144780"/>
                  </a:lnTo>
                  <a:lnTo>
                    <a:pt x="0" y="0"/>
                  </a:lnTo>
                  <a:close/>
                  <a:moveTo>
                    <a:pt x="144780" y="0"/>
                  </a:moveTo>
                  <a:lnTo>
                    <a:pt x="47303457" y="0"/>
                  </a:lnTo>
                  <a:lnTo>
                    <a:pt x="47303457" y="144780"/>
                  </a:lnTo>
                  <a:lnTo>
                    <a:pt x="144780" y="144780"/>
                  </a:lnTo>
                  <a:lnTo>
                    <a:pt x="144780" y="0"/>
                  </a:lnTo>
                  <a:close/>
                </a:path>
              </a:pathLst>
            </a:custGeom>
            <a:solidFill>
              <a:srgbClr val="000000"/>
            </a:solidFill>
          </p:spPr>
        </p:sp>
      </p:grpSp>
      <p:grpSp>
        <p:nvGrpSpPr>
          <p:cNvPr id="6" name="Group 6"/>
          <p:cNvGrpSpPr/>
          <p:nvPr/>
        </p:nvGrpSpPr>
        <p:grpSpPr>
          <a:xfrm>
            <a:off x="1028700" y="1028700"/>
            <a:ext cx="16230600" cy="8229600"/>
            <a:chOff x="0" y="0"/>
            <a:chExt cx="43074205" cy="21840442"/>
          </a:xfrm>
        </p:grpSpPr>
        <p:sp>
          <p:nvSpPr>
            <p:cNvPr id="7" name="Freeform 7"/>
            <p:cNvSpPr/>
            <p:nvPr/>
          </p:nvSpPr>
          <p:spPr>
            <a:xfrm>
              <a:off x="72390" y="72390"/>
              <a:ext cx="42929426" cy="21695663"/>
            </a:xfrm>
            <a:custGeom>
              <a:avLst/>
              <a:gdLst/>
              <a:ahLst/>
              <a:cxnLst/>
              <a:rect l="l" t="t" r="r" b="b"/>
              <a:pathLst>
                <a:path w="42929426" h="21695663">
                  <a:moveTo>
                    <a:pt x="0" y="0"/>
                  </a:moveTo>
                  <a:lnTo>
                    <a:pt x="42929426" y="0"/>
                  </a:lnTo>
                  <a:lnTo>
                    <a:pt x="42929426" y="21695663"/>
                  </a:lnTo>
                  <a:lnTo>
                    <a:pt x="0" y="21695663"/>
                  </a:lnTo>
                  <a:lnTo>
                    <a:pt x="0" y="0"/>
                  </a:lnTo>
                  <a:close/>
                </a:path>
              </a:pathLst>
            </a:custGeom>
            <a:solidFill>
              <a:srgbClr val="FFFFFF"/>
            </a:solidFill>
          </p:spPr>
        </p:sp>
        <p:sp>
          <p:nvSpPr>
            <p:cNvPr id="8" name="Freeform 8"/>
            <p:cNvSpPr/>
            <p:nvPr/>
          </p:nvSpPr>
          <p:spPr>
            <a:xfrm>
              <a:off x="0" y="0"/>
              <a:ext cx="43074205" cy="21840442"/>
            </a:xfrm>
            <a:custGeom>
              <a:avLst/>
              <a:gdLst/>
              <a:ahLst/>
              <a:cxnLst/>
              <a:rect l="l" t="t" r="r" b="b"/>
              <a:pathLst>
                <a:path w="43074205" h="21840442">
                  <a:moveTo>
                    <a:pt x="42929426" y="21695662"/>
                  </a:moveTo>
                  <a:lnTo>
                    <a:pt x="43074205" y="21695662"/>
                  </a:lnTo>
                  <a:lnTo>
                    <a:pt x="43074205" y="21840442"/>
                  </a:lnTo>
                  <a:lnTo>
                    <a:pt x="42929426" y="21840442"/>
                  </a:lnTo>
                  <a:lnTo>
                    <a:pt x="42929426" y="21695662"/>
                  </a:lnTo>
                  <a:close/>
                  <a:moveTo>
                    <a:pt x="0" y="144780"/>
                  </a:moveTo>
                  <a:lnTo>
                    <a:pt x="144780" y="144780"/>
                  </a:lnTo>
                  <a:lnTo>
                    <a:pt x="144780" y="21695662"/>
                  </a:lnTo>
                  <a:lnTo>
                    <a:pt x="0" y="21695662"/>
                  </a:lnTo>
                  <a:lnTo>
                    <a:pt x="0" y="144780"/>
                  </a:lnTo>
                  <a:close/>
                  <a:moveTo>
                    <a:pt x="0" y="21695662"/>
                  </a:moveTo>
                  <a:lnTo>
                    <a:pt x="144780" y="21695662"/>
                  </a:lnTo>
                  <a:lnTo>
                    <a:pt x="144780" y="21840442"/>
                  </a:lnTo>
                  <a:lnTo>
                    <a:pt x="0" y="21840442"/>
                  </a:lnTo>
                  <a:lnTo>
                    <a:pt x="0" y="21695662"/>
                  </a:lnTo>
                  <a:close/>
                  <a:moveTo>
                    <a:pt x="42929426" y="144780"/>
                  </a:moveTo>
                  <a:lnTo>
                    <a:pt x="43074205" y="144780"/>
                  </a:lnTo>
                  <a:lnTo>
                    <a:pt x="43074205" y="21695662"/>
                  </a:lnTo>
                  <a:lnTo>
                    <a:pt x="42929426" y="21695662"/>
                  </a:lnTo>
                  <a:lnTo>
                    <a:pt x="42929426" y="144780"/>
                  </a:lnTo>
                  <a:close/>
                  <a:moveTo>
                    <a:pt x="144780" y="21695662"/>
                  </a:moveTo>
                  <a:lnTo>
                    <a:pt x="42929426" y="21695662"/>
                  </a:lnTo>
                  <a:lnTo>
                    <a:pt x="42929426" y="21840442"/>
                  </a:lnTo>
                  <a:lnTo>
                    <a:pt x="144780" y="21840442"/>
                  </a:lnTo>
                  <a:lnTo>
                    <a:pt x="144780" y="21695662"/>
                  </a:lnTo>
                  <a:close/>
                  <a:moveTo>
                    <a:pt x="42929426" y="0"/>
                  </a:moveTo>
                  <a:lnTo>
                    <a:pt x="43074205" y="0"/>
                  </a:lnTo>
                  <a:lnTo>
                    <a:pt x="43074205" y="144780"/>
                  </a:lnTo>
                  <a:lnTo>
                    <a:pt x="42929426" y="144780"/>
                  </a:lnTo>
                  <a:lnTo>
                    <a:pt x="42929426" y="0"/>
                  </a:lnTo>
                  <a:close/>
                  <a:moveTo>
                    <a:pt x="0" y="0"/>
                  </a:moveTo>
                  <a:lnTo>
                    <a:pt x="144780" y="0"/>
                  </a:lnTo>
                  <a:lnTo>
                    <a:pt x="144780" y="144780"/>
                  </a:lnTo>
                  <a:lnTo>
                    <a:pt x="0" y="144780"/>
                  </a:lnTo>
                  <a:lnTo>
                    <a:pt x="0" y="0"/>
                  </a:lnTo>
                  <a:close/>
                  <a:moveTo>
                    <a:pt x="144780" y="0"/>
                  </a:moveTo>
                  <a:lnTo>
                    <a:pt x="42929426" y="0"/>
                  </a:lnTo>
                  <a:lnTo>
                    <a:pt x="42929426" y="144780"/>
                  </a:lnTo>
                  <a:lnTo>
                    <a:pt x="144780" y="144780"/>
                  </a:lnTo>
                  <a:lnTo>
                    <a:pt x="144780" y="0"/>
                  </a:lnTo>
                  <a:close/>
                </a:path>
              </a:pathLst>
            </a:custGeom>
            <a:solidFill>
              <a:srgbClr val="000000"/>
            </a:solidFill>
          </p:spPr>
        </p:sp>
      </p:grpSp>
      <p:graphicFrame>
        <p:nvGraphicFramePr>
          <p:cNvPr id="10" name="Table 9"/>
          <p:cNvGraphicFramePr>
            <a:graphicFrameLocks noGrp="1"/>
          </p:cNvGraphicFramePr>
          <p:nvPr>
            <p:extLst>
              <p:ext uri="{D42A27DB-BD31-4B8C-83A1-F6EECF244321}">
                <p14:modId xmlns:p14="http://schemas.microsoft.com/office/powerpoint/2010/main" val="3730859604"/>
              </p:ext>
            </p:extLst>
          </p:nvPr>
        </p:nvGraphicFramePr>
        <p:xfrm>
          <a:off x="1333499" y="1303020"/>
          <a:ext cx="15621000" cy="7680960"/>
        </p:xfrm>
        <a:graphic>
          <a:graphicData uri="http://schemas.openxmlformats.org/drawingml/2006/table">
            <a:tbl>
              <a:tblPr firstRow="1" firstCol="1" bandRow="1"/>
              <a:tblGrid>
                <a:gridCol w="1714501">
                  <a:extLst>
                    <a:ext uri="{9D8B030D-6E8A-4147-A177-3AD203B41FA5}">
                      <a16:colId xmlns:a16="http://schemas.microsoft.com/office/drawing/2014/main" val="20000"/>
                    </a:ext>
                  </a:extLst>
                </a:gridCol>
                <a:gridCol w="2095498">
                  <a:extLst>
                    <a:ext uri="{9D8B030D-6E8A-4147-A177-3AD203B41FA5}">
                      <a16:colId xmlns:a16="http://schemas.microsoft.com/office/drawing/2014/main" val="20001"/>
                    </a:ext>
                  </a:extLst>
                </a:gridCol>
                <a:gridCol w="6363839">
                  <a:extLst>
                    <a:ext uri="{9D8B030D-6E8A-4147-A177-3AD203B41FA5}">
                      <a16:colId xmlns:a16="http://schemas.microsoft.com/office/drawing/2014/main" val="20002"/>
                    </a:ext>
                  </a:extLst>
                </a:gridCol>
                <a:gridCol w="5447162">
                  <a:extLst>
                    <a:ext uri="{9D8B030D-6E8A-4147-A177-3AD203B41FA5}">
                      <a16:colId xmlns:a16="http://schemas.microsoft.com/office/drawing/2014/main" val="20003"/>
                    </a:ext>
                  </a:extLst>
                </a:gridCol>
              </a:tblGrid>
              <a:tr h="452596">
                <a:tc>
                  <a:txBody>
                    <a:bodyPr/>
                    <a:lstStyle/>
                    <a:p>
                      <a:pPr algn="ctr">
                        <a:lnSpc>
                          <a:spcPct val="100000"/>
                        </a:lnSpc>
                        <a:spcAft>
                          <a:spcPts val="0"/>
                        </a:spcAft>
                        <a:tabLst>
                          <a:tab pos="1386840" algn="l"/>
                        </a:tabLst>
                      </a:pPr>
                      <a:r>
                        <a:rPr lang="en-US" sz="3600" b="1">
                          <a:solidFill>
                            <a:srgbClr val="0D0D0D"/>
                          </a:solidFill>
                          <a:effectLst/>
                          <a:latin typeface="Times New Roman" panose="02020603050405020304" pitchFamily="18" charset="0"/>
                          <a:ea typeface="Calibri" panose="020F0502020204030204" pitchFamily="34" charset="0"/>
                        </a:rPr>
                        <a:t>Trường hợp</a:t>
                      </a:r>
                      <a:endParaRPr lang="en-GB" sz="3600" b="1">
                        <a:effectLst/>
                        <a:latin typeface="Times New Roman" panose="02020603050405020304" pitchFamily="18" charset="0"/>
                        <a:ea typeface="Calibri" panose="020F0502020204030204" pitchFamily="34"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386840" algn="l"/>
                        </a:tabLst>
                      </a:pPr>
                      <a:r>
                        <a:rPr lang="en-US" sz="3600" b="1">
                          <a:solidFill>
                            <a:srgbClr val="0D0D0D"/>
                          </a:solidFill>
                          <a:effectLst/>
                          <a:latin typeface="Times New Roman" panose="02020603050405020304" pitchFamily="18" charset="0"/>
                          <a:ea typeface="Calibri" panose="020F0502020204030204" pitchFamily="34" charset="0"/>
                        </a:rPr>
                        <a:t>Câu rút gọn</a:t>
                      </a:r>
                      <a:endParaRPr lang="en-GB" sz="3600" b="1">
                        <a:effectLst/>
                        <a:latin typeface="Times New Roman" panose="02020603050405020304" pitchFamily="18" charset="0"/>
                        <a:ea typeface="Calibri" panose="020F0502020204030204" pitchFamily="34"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386840" algn="l"/>
                        </a:tabLst>
                      </a:pPr>
                      <a:r>
                        <a:rPr lang="en-US" sz="3600" b="1">
                          <a:solidFill>
                            <a:srgbClr val="0D0D0D"/>
                          </a:solidFill>
                          <a:effectLst/>
                          <a:latin typeface="Times New Roman" panose="02020603050405020304" pitchFamily="18" charset="0"/>
                          <a:ea typeface="Calibri" panose="020F0502020204030204" pitchFamily="34" charset="0"/>
                        </a:rPr>
                        <a:t>Thành phần rút gọn</a:t>
                      </a:r>
                      <a:endParaRPr lang="en-GB" sz="3600" b="1">
                        <a:effectLst/>
                        <a:latin typeface="Times New Roman" panose="02020603050405020304" pitchFamily="18" charset="0"/>
                        <a:ea typeface="Calibri" panose="020F0502020204030204" pitchFamily="34"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386840" algn="l"/>
                        </a:tabLst>
                      </a:pPr>
                      <a:r>
                        <a:rPr lang="en-US" sz="3600" b="1">
                          <a:solidFill>
                            <a:srgbClr val="0D0D0D"/>
                          </a:solidFill>
                          <a:effectLst/>
                          <a:latin typeface="Times New Roman" panose="02020603050405020304" pitchFamily="18" charset="0"/>
                          <a:ea typeface="Calibri" panose="020F0502020204030204" pitchFamily="34" charset="0"/>
                        </a:rPr>
                        <a:t>Tác dụng của việc rút gọn câu</a:t>
                      </a:r>
                      <a:endParaRPr lang="en-GB" sz="3600" b="1">
                        <a:effectLst/>
                        <a:latin typeface="Times New Roman" panose="02020603050405020304" pitchFamily="18" charset="0"/>
                        <a:ea typeface="Calibri" panose="020F0502020204030204" pitchFamily="34"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36683">
                <a:tc>
                  <a:txBody>
                    <a:bodyPr/>
                    <a:lstStyle/>
                    <a:p>
                      <a:pPr algn="ctr">
                        <a:lnSpc>
                          <a:spcPct val="100000"/>
                        </a:lnSpc>
                        <a:spcAft>
                          <a:spcPts val="0"/>
                        </a:spcAft>
                        <a:tabLst>
                          <a:tab pos="1386840" algn="l"/>
                        </a:tabLst>
                      </a:pPr>
                      <a:r>
                        <a:rPr lang="en-US" sz="3600">
                          <a:solidFill>
                            <a:srgbClr val="0D0D0D"/>
                          </a:solidFill>
                          <a:effectLst/>
                          <a:latin typeface="Times New Roman" panose="02020603050405020304" pitchFamily="18" charset="0"/>
                          <a:ea typeface="Calibri" panose="020F0502020204030204" pitchFamily="34" charset="0"/>
                        </a:rPr>
                        <a:t>a</a:t>
                      </a:r>
                      <a:endParaRPr lang="en-GB" sz="3600">
                        <a:effectLst/>
                        <a:latin typeface="Times New Roman" panose="02020603050405020304" pitchFamily="18" charset="0"/>
                        <a:ea typeface="Calibri" panose="020F0502020204030204" pitchFamily="34"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386840" algn="l"/>
                        </a:tabLst>
                      </a:pPr>
                      <a:r>
                        <a:rPr lang="en-US" sz="3600" b="1" i="1">
                          <a:solidFill>
                            <a:srgbClr val="000000"/>
                          </a:solidFill>
                          <a:effectLst/>
                          <a:latin typeface="Times New Roman" panose="02020603050405020304" pitchFamily="18" charset="0"/>
                          <a:ea typeface="Calibri" panose="020F0502020204030204" pitchFamily="34" charset="0"/>
                        </a:rPr>
                        <a:t>Thưa ngài, không!</a:t>
                      </a:r>
                      <a:r>
                        <a:rPr lang="en-US" sz="3600" i="1">
                          <a:solidFill>
                            <a:srgbClr val="000000"/>
                          </a:solidFill>
                          <a:effectLst/>
                          <a:latin typeface="Times New Roman" panose="02020603050405020304" pitchFamily="18" charset="0"/>
                          <a:ea typeface="Calibri" panose="020F0502020204030204" pitchFamily="34" charset="0"/>
                        </a:rPr>
                        <a:t> </a:t>
                      </a:r>
                      <a:endParaRPr lang="en-GB" sz="3600">
                        <a:effectLst/>
                        <a:latin typeface="Times New Roman" panose="02020603050405020304" pitchFamily="18" charset="0"/>
                        <a:ea typeface="Calibri" panose="020F0502020204030204" pitchFamily="34"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1386840" algn="l"/>
                        </a:tabLst>
                      </a:pPr>
                      <a:r>
                        <a:rPr lang="en-US" sz="3600">
                          <a:effectLst/>
                          <a:latin typeface="Times New Roman" panose="02020603050405020304" pitchFamily="18" charset="0"/>
                          <a:ea typeface="Calibri" panose="020F0502020204030204" pitchFamily="34" charset="0"/>
                        </a:rPr>
                        <a:t>Rút gọn chủ ngữ và thành phần trung tâm của vị ngữ (động từ “chuyển động”).</a:t>
                      </a:r>
                      <a:endParaRPr lang="en-GB" sz="3600">
                        <a:effectLst/>
                        <a:latin typeface="Times New Roman" panose="02020603050405020304" pitchFamily="18" charset="0"/>
                        <a:ea typeface="Calibri" panose="020F0502020204030204" pitchFamily="34" charset="0"/>
                      </a:endParaRPr>
                    </a:p>
                    <a:p>
                      <a:pPr algn="just">
                        <a:lnSpc>
                          <a:spcPct val="100000"/>
                        </a:lnSpc>
                        <a:spcAft>
                          <a:spcPts val="0"/>
                        </a:spcAft>
                        <a:tabLst>
                          <a:tab pos="1386840" algn="l"/>
                        </a:tabLst>
                      </a:pPr>
                      <a:r>
                        <a:rPr lang="en-US" sz="3600">
                          <a:effectLst/>
                          <a:latin typeface="Times New Roman" panose="02020603050405020304" pitchFamily="18" charset="0"/>
                          <a:ea typeface="Calibri" panose="020F0502020204030204" pitchFamily="34" charset="0"/>
                        </a:rPr>
                        <a:t>(Khôi phục đầy đủ: </a:t>
                      </a:r>
                      <a:r>
                        <a:rPr lang="en-US" sz="3600" i="1">
                          <a:effectLst/>
                          <a:latin typeface="Times New Roman" panose="02020603050405020304" pitchFamily="18" charset="0"/>
                          <a:ea typeface="Calibri" panose="020F0502020204030204" pitchFamily="34" charset="0"/>
                        </a:rPr>
                        <a:t>Thưa ngài, những chiếc tàu không chuyển động!)</a:t>
                      </a:r>
                      <a:endParaRPr lang="en-GB" sz="3600">
                        <a:effectLst/>
                        <a:latin typeface="Times New Roman" panose="02020603050405020304" pitchFamily="18" charset="0"/>
                        <a:ea typeface="Calibri" panose="020F0502020204030204" pitchFamily="34"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1386840" algn="l"/>
                        </a:tabLst>
                      </a:pPr>
                      <a:r>
                        <a:rPr lang="en-US" sz="3600">
                          <a:solidFill>
                            <a:srgbClr val="0D0D0D"/>
                          </a:solidFill>
                          <a:effectLst/>
                          <a:latin typeface="Times New Roman" panose="02020603050405020304" pitchFamily="18" charset="0"/>
                          <a:ea typeface="Calibri" panose="020F0502020204030204" pitchFamily="34" charset="0"/>
                        </a:rPr>
                        <a:t>Câu rút gọn </a:t>
                      </a:r>
                      <a:r>
                        <a:rPr lang="en-US" sz="3600">
                          <a:effectLst/>
                          <a:latin typeface="Times New Roman" panose="02020603050405020304" pitchFamily="18" charset="0"/>
                          <a:ea typeface="Calibri" panose="020F0502020204030204" pitchFamily="34" charset="0"/>
                        </a:rPr>
                        <a:t>chỉ giữ lại từ phủ định (“không”) </a:t>
                      </a:r>
                      <a:r>
                        <a:rPr lang="en-US" sz="3600">
                          <a:solidFill>
                            <a:srgbClr val="0D0D0D"/>
                          </a:solidFill>
                          <a:effectLst/>
                          <a:latin typeface="Times New Roman" panose="02020603050405020304" pitchFamily="18" charset="0"/>
                          <a:ea typeface="Calibri" panose="020F0502020204030204" pitchFamily="34" charset="0"/>
                        </a:rPr>
                        <a:t>nhằm nhấn mạnh vào thông tin cần trao đổi, làm tăng tính khẩu ngữ cho câu nói.</a:t>
                      </a:r>
                      <a:endParaRPr lang="en-GB" sz="3600">
                        <a:effectLst/>
                        <a:latin typeface="Times New Roman" panose="02020603050405020304" pitchFamily="18" charset="0"/>
                        <a:ea typeface="Calibri" panose="020F0502020204030204" pitchFamily="34"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36683">
                <a:tc>
                  <a:txBody>
                    <a:bodyPr/>
                    <a:lstStyle/>
                    <a:p>
                      <a:pPr algn="ctr">
                        <a:lnSpc>
                          <a:spcPct val="100000"/>
                        </a:lnSpc>
                        <a:spcAft>
                          <a:spcPts val="0"/>
                        </a:spcAft>
                        <a:tabLst>
                          <a:tab pos="1386840" algn="l"/>
                        </a:tabLst>
                      </a:pPr>
                      <a:r>
                        <a:rPr lang="en-US" sz="3600">
                          <a:solidFill>
                            <a:srgbClr val="0D0D0D"/>
                          </a:solidFill>
                          <a:effectLst/>
                          <a:latin typeface="Times New Roman" panose="02020603050405020304" pitchFamily="18" charset="0"/>
                          <a:ea typeface="Calibri" panose="020F0502020204030204" pitchFamily="34" charset="0"/>
                        </a:rPr>
                        <a:t>b</a:t>
                      </a:r>
                      <a:endParaRPr lang="en-GB" sz="3600">
                        <a:effectLst/>
                        <a:latin typeface="Times New Roman" panose="02020603050405020304" pitchFamily="18" charset="0"/>
                        <a:ea typeface="Calibri" panose="020F0502020204030204" pitchFamily="34"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386840" algn="l"/>
                        </a:tabLst>
                      </a:pPr>
                      <a:r>
                        <a:rPr lang="en-US" sz="3600" b="1" i="1">
                          <a:solidFill>
                            <a:srgbClr val="000000"/>
                          </a:solidFill>
                          <a:effectLst/>
                          <a:latin typeface="Times New Roman" panose="02020603050405020304" pitchFamily="18" charset="0"/>
                          <a:ea typeface="Calibri" panose="020F0502020204030204" pitchFamily="34" charset="0"/>
                        </a:rPr>
                        <a:t>Ngày nào ít: ba </a:t>
                      </a:r>
                      <a:r>
                        <a:rPr lang="en-US" sz="3600" b="1" i="1" smtClean="0">
                          <a:solidFill>
                            <a:srgbClr val="000000"/>
                          </a:solidFill>
                          <a:effectLst/>
                          <a:latin typeface="Times New Roman" panose="02020603050405020304" pitchFamily="18" charset="0"/>
                          <a:ea typeface="Calibri" panose="020F0502020204030204" pitchFamily="34" charset="0"/>
                        </a:rPr>
                        <a:t>lần</a:t>
                      </a:r>
                      <a:endParaRPr lang="en-GB" sz="3600">
                        <a:effectLst/>
                        <a:latin typeface="Times New Roman" panose="02020603050405020304" pitchFamily="18" charset="0"/>
                        <a:ea typeface="Calibri" panose="020F0502020204030204" pitchFamily="34"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1386840" algn="l"/>
                        </a:tabLst>
                      </a:pPr>
                      <a:r>
                        <a:rPr lang="en-US" sz="3600">
                          <a:effectLst/>
                          <a:latin typeface="Times New Roman" panose="02020603050405020304" pitchFamily="18" charset="0"/>
                          <a:ea typeface="Calibri" panose="020F0502020204030204" pitchFamily="34" charset="0"/>
                        </a:rPr>
                        <a:t>Rút gọn chủ ngữ, thành phần trung tâm của vị ngữ (động từ “phá”) và bổ ngữ cho động từ (danh từ “bom”).</a:t>
                      </a:r>
                      <a:endParaRPr lang="en-GB" sz="3600">
                        <a:effectLst/>
                        <a:latin typeface="Times New Roman" panose="02020603050405020304" pitchFamily="18" charset="0"/>
                        <a:ea typeface="Calibri" panose="020F0502020204030204" pitchFamily="34" charset="0"/>
                      </a:endParaRPr>
                    </a:p>
                    <a:p>
                      <a:pPr algn="just">
                        <a:lnSpc>
                          <a:spcPct val="100000"/>
                        </a:lnSpc>
                        <a:spcAft>
                          <a:spcPts val="0"/>
                        </a:spcAft>
                        <a:tabLst>
                          <a:tab pos="1386840" algn="l"/>
                        </a:tabLst>
                      </a:pPr>
                      <a:r>
                        <a:rPr lang="en-US" sz="3600">
                          <a:effectLst/>
                          <a:latin typeface="Times New Roman" panose="02020603050405020304" pitchFamily="18" charset="0"/>
                          <a:ea typeface="Calibri" panose="020F0502020204030204" pitchFamily="34" charset="0"/>
                        </a:rPr>
                        <a:t>(Khôi phục đầy đủ: </a:t>
                      </a:r>
                      <a:r>
                        <a:rPr lang="en-US" sz="3600" i="1">
                          <a:effectLst/>
                          <a:latin typeface="Times New Roman" panose="02020603050405020304" pitchFamily="18" charset="0"/>
                          <a:ea typeface="Calibri" panose="020F0502020204030204" pitchFamily="34" charset="0"/>
                        </a:rPr>
                        <a:t>Ngày nào ít: chúng tôi phá bom ba lần.</a:t>
                      </a:r>
                      <a:endParaRPr lang="en-GB" sz="3600">
                        <a:effectLst/>
                        <a:latin typeface="Times New Roman" panose="02020603050405020304" pitchFamily="18" charset="0"/>
                        <a:ea typeface="Calibri" panose="020F0502020204030204" pitchFamily="34"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1386840" algn="l"/>
                        </a:tabLst>
                      </a:pPr>
                      <a:r>
                        <a:rPr lang="en-US" sz="3600">
                          <a:solidFill>
                            <a:srgbClr val="0D0D0D"/>
                          </a:solidFill>
                          <a:effectLst/>
                          <a:latin typeface="Times New Roman" panose="02020603050405020304" pitchFamily="18" charset="0"/>
                          <a:ea typeface="Calibri" panose="020F0502020204030204" pitchFamily="34" charset="0"/>
                        </a:rPr>
                        <a:t>Câu rút gọn </a:t>
                      </a:r>
                      <a:r>
                        <a:rPr lang="en-US" sz="3600">
                          <a:effectLst/>
                          <a:latin typeface="Times New Roman" panose="02020603050405020304" pitchFamily="18" charset="0"/>
                          <a:ea typeface="Calibri" panose="020F0502020204030204" pitchFamily="34" charset="0"/>
                        </a:rPr>
                        <a:t>chỉ giữ lại thành phần phụ chỉ số lần thực hiện hành động phá bom trong một ngày (“ba lần”), đó là thông tin mà người nói muốn nhấn mạnh.</a:t>
                      </a:r>
                      <a:endParaRPr lang="en-GB" sz="3600">
                        <a:effectLst/>
                        <a:latin typeface="Times New Roman" panose="02020603050405020304" pitchFamily="18" charset="0"/>
                        <a:ea typeface="Calibri" panose="020F0502020204030204" pitchFamily="34"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957447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1191830" y="1519756"/>
            <a:ext cx="20671660" cy="7247489"/>
            <a:chOff x="0" y="0"/>
            <a:chExt cx="58189900" cy="20401392"/>
          </a:xfrm>
        </p:grpSpPr>
        <p:sp>
          <p:nvSpPr>
            <p:cNvPr id="4" name="Freeform 4"/>
            <p:cNvSpPr/>
            <p:nvPr/>
          </p:nvSpPr>
          <p:spPr>
            <a:xfrm>
              <a:off x="72390" y="72390"/>
              <a:ext cx="58045123" cy="20256613"/>
            </a:xfrm>
            <a:custGeom>
              <a:avLst/>
              <a:gdLst/>
              <a:ahLst/>
              <a:cxnLst/>
              <a:rect l="l" t="t" r="r" b="b"/>
              <a:pathLst>
                <a:path w="58045123" h="20256613">
                  <a:moveTo>
                    <a:pt x="0" y="0"/>
                  </a:moveTo>
                  <a:lnTo>
                    <a:pt x="58045123" y="0"/>
                  </a:lnTo>
                  <a:lnTo>
                    <a:pt x="58045123" y="20256613"/>
                  </a:lnTo>
                  <a:lnTo>
                    <a:pt x="0" y="20256613"/>
                  </a:lnTo>
                  <a:lnTo>
                    <a:pt x="0" y="0"/>
                  </a:lnTo>
                  <a:close/>
                </a:path>
              </a:pathLst>
            </a:custGeom>
            <a:solidFill>
              <a:srgbClr val="025738"/>
            </a:solidFill>
          </p:spPr>
        </p:sp>
        <p:sp>
          <p:nvSpPr>
            <p:cNvPr id="5" name="Freeform 5"/>
            <p:cNvSpPr/>
            <p:nvPr/>
          </p:nvSpPr>
          <p:spPr>
            <a:xfrm>
              <a:off x="0" y="0"/>
              <a:ext cx="58189899" cy="20401392"/>
            </a:xfrm>
            <a:custGeom>
              <a:avLst/>
              <a:gdLst/>
              <a:ahLst/>
              <a:cxnLst/>
              <a:rect l="l" t="t" r="r" b="b"/>
              <a:pathLst>
                <a:path w="58189899" h="20401392">
                  <a:moveTo>
                    <a:pt x="58045121" y="20256613"/>
                  </a:moveTo>
                  <a:lnTo>
                    <a:pt x="58189899" y="20256613"/>
                  </a:lnTo>
                  <a:lnTo>
                    <a:pt x="58189899" y="20401392"/>
                  </a:lnTo>
                  <a:lnTo>
                    <a:pt x="58045121" y="20401392"/>
                  </a:lnTo>
                  <a:lnTo>
                    <a:pt x="58045121" y="20256613"/>
                  </a:lnTo>
                  <a:close/>
                  <a:moveTo>
                    <a:pt x="0" y="144780"/>
                  </a:moveTo>
                  <a:lnTo>
                    <a:pt x="144780" y="144780"/>
                  </a:lnTo>
                  <a:lnTo>
                    <a:pt x="144780" y="20256613"/>
                  </a:lnTo>
                  <a:lnTo>
                    <a:pt x="0" y="20256613"/>
                  </a:lnTo>
                  <a:lnTo>
                    <a:pt x="0" y="144780"/>
                  </a:lnTo>
                  <a:close/>
                  <a:moveTo>
                    <a:pt x="0" y="20256613"/>
                  </a:moveTo>
                  <a:lnTo>
                    <a:pt x="144780" y="20256613"/>
                  </a:lnTo>
                  <a:lnTo>
                    <a:pt x="144780" y="20401392"/>
                  </a:lnTo>
                  <a:lnTo>
                    <a:pt x="0" y="20401392"/>
                  </a:lnTo>
                  <a:lnTo>
                    <a:pt x="0" y="20256613"/>
                  </a:lnTo>
                  <a:close/>
                  <a:moveTo>
                    <a:pt x="58045121" y="144780"/>
                  </a:moveTo>
                  <a:lnTo>
                    <a:pt x="58189899" y="144780"/>
                  </a:lnTo>
                  <a:lnTo>
                    <a:pt x="58189899" y="20256613"/>
                  </a:lnTo>
                  <a:lnTo>
                    <a:pt x="58045121" y="20256613"/>
                  </a:lnTo>
                  <a:lnTo>
                    <a:pt x="58045121" y="144780"/>
                  </a:lnTo>
                  <a:close/>
                  <a:moveTo>
                    <a:pt x="144780" y="20256613"/>
                  </a:moveTo>
                  <a:lnTo>
                    <a:pt x="58045121" y="20256613"/>
                  </a:lnTo>
                  <a:lnTo>
                    <a:pt x="58045121" y="20401392"/>
                  </a:lnTo>
                  <a:lnTo>
                    <a:pt x="144780" y="20401392"/>
                  </a:lnTo>
                  <a:lnTo>
                    <a:pt x="144780" y="20256613"/>
                  </a:lnTo>
                  <a:close/>
                  <a:moveTo>
                    <a:pt x="58045121" y="0"/>
                  </a:moveTo>
                  <a:lnTo>
                    <a:pt x="58189899" y="0"/>
                  </a:lnTo>
                  <a:lnTo>
                    <a:pt x="58189899" y="144780"/>
                  </a:lnTo>
                  <a:lnTo>
                    <a:pt x="58045121" y="144780"/>
                  </a:lnTo>
                  <a:lnTo>
                    <a:pt x="58045121" y="0"/>
                  </a:lnTo>
                  <a:close/>
                  <a:moveTo>
                    <a:pt x="0" y="0"/>
                  </a:moveTo>
                  <a:lnTo>
                    <a:pt x="144780" y="0"/>
                  </a:lnTo>
                  <a:lnTo>
                    <a:pt x="144780" y="144780"/>
                  </a:lnTo>
                  <a:lnTo>
                    <a:pt x="0" y="144780"/>
                  </a:lnTo>
                  <a:lnTo>
                    <a:pt x="0" y="0"/>
                  </a:lnTo>
                  <a:close/>
                  <a:moveTo>
                    <a:pt x="144780" y="0"/>
                  </a:moveTo>
                  <a:lnTo>
                    <a:pt x="58045121" y="0"/>
                  </a:lnTo>
                  <a:lnTo>
                    <a:pt x="58045121" y="144780"/>
                  </a:lnTo>
                  <a:lnTo>
                    <a:pt x="144780" y="144780"/>
                  </a:lnTo>
                  <a:lnTo>
                    <a:pt x="144780" y="0"/>
                  </a:lnTo>
                  <a:close/>
                </a:path>
              </a:pathLst>
            </a:custGeom>
            <a:solidFill>
              <a:srgbClr val="000000"/>
            </a:solidFill>
          </p:spPr>
        </p:sp>
      </p:grpSp>
      <p:grpSp>
        <p:nvGrpSpPr>
          <p:cNvPr id="6" name="Group 6"/>
          <p:cNvGrpSpPr/>
          <p:nvPr/>
        </p:nvGrpSpPr>
        <p:grpSpPr>
          <a:xfrm>
            <a:off x="-1352118" y="1871044"/>
            <a:ext cx="20992237" cy="6544912"/>
            <a:chOff x="0" y="0"/>
            <a:chExt cx="55711059" cy="17369467"/>
          </a:xfrm>
        </p:grpSpPr>
        <p:sp>
          <p:nvSpPr>
            <p:cNvPr id="7" name="Freeform 7"/>
            <p:cNvSpPr/>
            <p:nvPr/>
          </p:nvSpPr>
          <p:spPr>
            <a:xfrm>
              <a:off x="72390" y="72390"/>
              <a:ext cx="55566279" cy="17224688"/>
            </a:xfrm>
            <a:custGeom>
              <a:avLst/>
              <a:gdLst/>
              <a:ahLst/>
              <a:cxnLst/>
              <a:rect l="l" t="t" r="r" b="b"/>
              <a:pathLst>
                <a:path w="55566279" h="17224688">
                  <a:moveTo>
                    <a:pt x="0" y="0"/>
                  </a:moveTo>
                  <a:lnTo>
                    <a:pt x="55566279" y="0"/>
                  </a:lnTo>
                  <a:lnTo>
                    <a:pt x="55566279" y="17224688"/>
                  </a:lnTo>
                  <a:lnTo>
                    <a:pt x="0" y="17224688"/>
                  </a:lnTo>
                  <a:lnTo>
                    <a:pt x="0" y="0"/>
                  </a:lnTo>
                  <a:close/>
                </a:path>
              </a:pathLst>
            </a:custGeom>
            <a:solidFill>
              <a:srgbClr val="FFFFFF"/>
            </a:solidFill>
          </p:spPr>
        </p:sp>
        <p:sp>
          <p:nvSpPr>
            <p:cNvPr id="8" name="Freeform 8"/>
            <p:cNvSpPr/>
            <p:nvPr/>
          </p:nvSpPr>
          <p:spPr>
            <a:xfrm>
              <a:off x="0" y="0"/>
              <a:ext cx="55711061" cy="17369467"/>
            </a:xfrm>
            <a:custGeom>
              <a:avLst/>
              <a:gdLst/>
              <a:ahLst/>
              <a:cxnLst/>
              <a:rect l="l" t="t" r="r" b="b"/>
              <a:pathLst>
                <a:path w="55711061" h="17369467">
                  <a:moveTo>
                    <a:pt x="55566277" y="17224688"/>
                  </a:moveTo>
                  <a:lnTo>
                    <a:pt x="55711061" y="17224688"/>
                  </a:lnTo>
                  <a:lnTo>
                    <a:pt x="55711061" y="17369467"/>
                  </a:lnTo>
                  <a:lnTo>
                    <a:pt x="55566277" y="17369467"/>
                  </a:lnTo>
                  <a:lnTo>
                    <a:pt x="55566277" y="17224688"/>
                  </a:lnTo>
                  <a:close/>
                  <a:moveTo>
                    <a:pt x="0" y="144780"/>
                  </a:moveTo>
                  <a:lnTo>
                    <a:pt x="144780" y="144780"/>
                  </a:lnTo>
                  <a:lnTo>
                    <a:pt x="144780" y="17224688"/>
                  </a:lnTo>
                  <a:lnTo>
                    <a:pt x="0" y="17224688"/>
                  </a:lnTo>
                  <a:lnTo>
                    <a:pt x="0" y="144780"/>
                  </a:lnTo>
                  <a:close/>
                  <a:moveTo>
                    <a:pt x="0" y="17224688"/>
                  </a:moveTo>
                  <a:lnTo>
                    <a:pt x="144780" y="17224688"/>
                  </a:lnTo>
                  <a:lnTo>
                    <a:pt x="144780" y="17369467"/>
                  </a:lnTo>
                  <a:lnTo>
                    <a:pt x="0" y="17369467"/>
                  </a:lnTo>
                  <a:lnTo>
                    <a:pt x="0" y="17224688"/>
                  </a:lnTo>
                  <a:close/>
                  <a:moveTo>
                    <a:pt x="55566277" y="144780"/>
                  </a:moveTo>
                  <a:lnTo>
                    <a:pt x="55711061" y="144780"/>
                  </a:lnTo>
                  <a:lnTo>
                    <a:pt x="55711061" y="17224688"/>
                  </a:lnTo>
                  <a:lnTo>
                    <a:pt x="55566277" y="17224688"/>
                  </a:lnTo>
                  <a:lnTo>
                    <a:pt x="55566277" y="144780"/>
                  </a:lnTo>
                  <a:close/>
                  <a:moveTo>
                    <a:pt x="144780" y="17224688"/>
                  </a:moveTo>
                  <a:lnTo>
                    <a:pt x="55566277" y="17224688"/>
                  </a:lnTo>
                  <a:lnTo>
                    <a:pt x="55566277" y="17369467"/>
                  </a:lnTo>
                  <a:lnTo>
                    <a:pt x="144780" y="17369467"/>
                  </a:lnTo>
                  <a:lnTo>
                    <a:pt x="144780" y="17224688"/>
                  </a:lnTo>
                  <a:close/>
                  <a:moveTo>
                    <a:pt x="55566277" y="0"/>
                  </a:moveTo>
                  <a:lnTo>
                    <a:pt x="55711061" y="0"/>
                  </a:lnTo>
                  <a:lnTo>
                    <a:pt x="55711061" y="144780"/>
                  </a:lnTo>
                  <a:lnTo>
                    <a:pt x="55566277" y="144780"/>
                  </a:lnTo>
                  <a:lnTo>
                    <a:pt x="55566277" y="0"/>
                  </a:lnTo>
                  <a:close/>
                  <a:moveTo>
                    <a:pt x="0" y="0"/>
                  </a:moveTo>
                  <a:lnTo>
                    <a:pt x="144780" y="0"/>
                  </a:lnTo>
                  <a:lnTo>
                    <a:pt x="144780" y="144780"/>
                  </a:lnTo>
                  <a:lnTo>
                    <a:pt x="0" y="144780"/>
                  </a:lnTo>
                  <a:lnTo>
                    <a:pt x="0" y="0"/>
                  </a:lnTo>
                  <a:close/>
                  <a:moveTo>
                    <a:pt x="144780" y="0"/>
                  </a:moveTo>
                  <a:lnTo>
                    <a:pt x="55566277" y="0"/>
                  </a:lnTo>
                  <a:lnTo>
                    <a:pt x="55566277" y="144780"/>
                  </a:lnTo>
                  <a:lnTo>
                    <a:pt x="144780" y="144780"/>
                  </a:lnTo>
                  <a:lnTo>
                    <a:pt x="144780" y="0"/>
                  </a:lnTo>
                  <a:close/>
                </a:path>
              </a:pathLst>
            </a:custGeom>
            <a:solidFill>
              <a:srgbClr val="000000"/>
            </a:solidFill>
          </p:spPr>
        </p:sp>
      </p:grpSp>
      <p:sp>
        <p:nvSpPr>
          <p:cNvPr id="10" name="TextBox 10"/>
          <p:cNvSpPr txBox="1"/>
          <p:nvPr/>
        </p:nvSpPr>
        <p:spPr>
          <a:xfrm>
            <a:off x="1729428" y="3467100"/>
            <a:ext cx="13281971" cy="2954655"/>
          </a:xfrm>
          <a:prstGeom prst="rect">
            <a:avLst/>
          </a:prstGeom>
        </p:spPr>
        <p:txBody>
          <a:bodyPr wrap="square" lIns="0" tIns="0" rIns="0" bIns="0" rtlCol="0" anchor="t">
            <a:spAutoFit/>
          </a:bodyPr>
          <a:lstStyle/>
          <a:p>
            <a:pPr algn="ctr"/>
            <a:r>
              <a:rPr lang="en-US" sz="9600" b="1" dirty="0">
                <a:latin typeface="Times New Roman" panose="02020603050405020304" pitchFamily="18" charset="0"/>
                <a:cs typeface="Times New Roman" panose="02020603050405020304" pitchFamily="18" charset="0"/>
              </a:rPr>
              <a:t>4. </a:t>
            </a:r>
            <a:r>
              <a:rPr lang="en-US" sz="9600" b="1" dirty="0" err="1">
                <a:latin typeface="Times New Roman" panose="02020603050405020304" pitchFamily="18" charset="0"/>
                <a:cs typeface="Times New Roman" panose="02020603050405020304" pitchFamily="18" charset="0"/>
              </a:rPr>
              <a:t>Bài</a:t>
            </a:r>
            <a:r>
              <a:rPr lang="en-US" sz="9600" b="1" dirty="0">
                <a:latin typeface="Times New Roman" panose="02020603050405020304" pitchFamily="18" charset="0"/>
                <a:cs typeface="Times New Roman" panose="02020603050405020304" pitchFamily="18" charset="0"/>
              </a:rPr>
              <a:t> </a:t>
            </a:r>
            <a:r>
              <a:rPr lang="en-US" sz="9600" b="1" dirty="0" err="1">
                <a:latin typeface="Times New Roman" panose="02020603050405020304" pitchFamily="18" charset="0"/>
                <a:cs typeface="Times New Roman" panose="02020603050405020304" pitchFamily="18" charset="0"/>
              </a:rPr>
              <a:t>tập</a:t>
            </a:r>
            <a:r>
              <a:rPr lang="en-US" sz="9600" b="1" dirty="0">
                <a:latin typeface="Times New Roman" panose="02020603050405020304" pitchFamily="18" charset="0"/>
                <a:cs typeface="Times New Roman" panose="02020603050405020304" pitchFamily="18" charset="0"/>
              </a:rPr>
              <a:t> 4 </a:t>
            </a:r>
            <a:endParaRPr lang="vi-VN" sz="9600" b="1" dirty="0" smtClean="0">
              <a:latin typeface="Times New Roman" panose="02020603050405020304" pitchFamily="18" charset="0"/>
              <a:cs typeface="Times New Roman" panose="02020603050405020304" pitchFamily="18" charset="0"/>
            </a:endParaRPr>
          </a:p>
          <a:p>
            <a:pPr algn="ctr"/>
            <a:r>
              <a:rPr lang="en-US" sz="9600" b="1" dirty="0" smtClean="0">
                <a:latin typeface="Times New Roman" panose="02020603050405020304" pitchFamily="18" charset="0"/>
                <a:cs typeface="Times New Roman" panose="02020603050405020304" pitchFamily="18" charset="0"/>
              </a:rPr>
              <a:t>(</a:t>
            </a:r>
            <a:r>
              <a:rPr lang="en-US" sz="9600" b="1" dirty="0" err="1">
                <a:latin typeface="Times New Roman" panose="02020603050405020304" pitchFamily="18" charset="0"/>
                <a:cs typeface="Times New Roman" panose="02020603050405020304" pitchFamily="18" charset="0"/>
              </a:rPr>
              <a:t>Tr</a:t>
            </a:r>
            <a:r>
              <a:rPr lang="en-US" sz="9600" b="1" dirty="0">
                <a:latin typeface="Times New Roman" panose="02020603050405020304" pitchFamily="18" charset="0"/>
                <a:cs typeface="Times New Roman" panose="02020603050405020304" pitchFamily="18" charset="0"/>
              </a:rPr>
              <a:t> 122/SHS)</a:t>
            </a:r>
            <a:endParaRPr lang="en-GB" sz="9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377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716130" y="748453"/>
            <a:ext cx="16855739" cy="8790095"/>
            <a:chOff x="0" y="0"/>
            <a:chExt cx="47448236" cy="24743767"/>
          </a:xfrm>
        </p:grpSpPr>
        <p:sp>
          <p:nvSpPr>
            <p:cNvPr id="4" name="Freeform 4"/>
            <p:cNvSpPr/>
            <p:nvPr/>
          </p:nvSpPr>
          <p:spPr>
            <a:xfrm>
              <a:off x="72390" y="72390"/>
              <a:ext cx="47303456" cy="24598988"/>
            </a:xfrm>
            <a:custGeom>
              <a:avLst/>
              <a:gdLst/>
              <a:ahLst/>
              <a:cxnLst/>
              <a:rect l="l" t="t" r="r" b="b"/>
              <a:pathLst>
                <a:path w="47303456" h="24598988">
                  <a:moveTo>
                    <a:pt x="0" y="0"/>
                  </a:moveTo>
                  <a:lnTo>
                    <a:pt x="47303456" y="0"/>
                  </a:lnTo>
                  <a:lnTo>
                    <a:pt x="47303456" y="24598988"/>
                  </a:lnTo>
                  <a:lnTo>
                    <a:pt x="0" y="24598988"/>
                  </a:lnTo>
                  <a:lnTo>
                    <a:pt x="0" y="0"/>
                  </a:lnTo>
                  <a:close/>
                </a:path>
              </a:pathLst>
            </a:custGeom>
            <a:solidFill>
              <a:srgbClr val="025738"/>
            </a:solidFill>
          </p:spPr>
        </p:sp>
        <p:sp>
          <p:nvSpPr>
            <p:cNvPr id="5" name="Freeform 5"/>
            <p:cNvSpPr/>
            <p:nvPr/>
          </p:nvSpPr>
          <p:spPr>
            <a:xfrm>
              <a:off x="0" y="0"/>
              <a:ext cx="47448236" cy="24743767"/>
            </a:xfrm>
            <a:custGeom>
              <a:avLst/>
              <a:gdLst/>
              <a:ahLst/>
              <a:cxnLst/>
              <a:rect l="l" t="t" r="r" b="b"/>
              <a:pathLst>
                <a:path w="47448236" h="24743767">
                  <a:moveTo>
                    <a:pt x="47303457" y="24598987"/>
                  </a:moveTo>
                  <a:lnTo>
                    <a:pt x="47448236" y="24598987"/>
                  </a:lnTo>
                  <a:lnTo>
                    <a:pt x="47448236" y="24743767"/>
                  </a:lnTo>
                  <a:lnTo>
                    <a:pt x="47303457" y="24743767"/>
                  </a:lnTo>
                  <a:lnTo>
                    <a:pt x="47303457" y="24598987"/>
                  </a:lnTo>
                  <a:close/>
                  <a:moveTo>
                    <a:pt x="0" y="144780"/>
                  </a:moveTo>
                  <a:lnTo>
                    <a:pt x="144780" y="144780"/>
                  </a:lnTo>
                  <a:lnTo>
                    <a:pt x="144780" y="24598987"/>
                  </a:lnTo>
                  <a:lnTo>
                    <a:pt x="0" y="24598987"/>
                  </a:lnTo>
                  <a:lnTo>
                    <a:pt x="0" y="144780"/>
                  </a:lnTo>
                  <a:close/>
                  <a:moveTo>
                    <a:pt x="0" y="24598987"/>
                  </a:moveTo>
                  <a:lnTo>
                    <a:pt x="144780" y="24598987"/>
                  </a:lnTo>
                  <a:lnTo>
                    <a:pt x="144780" y="24743767"/>
                  </a:lnTo>
                  <a:lnTo>
                    <a:pt x="0" y="24743767"/>
                  </a:lnTo>
                  <a:lnTo>
                    <a:pt x="0" y="24598987"/>
                  </a:lnTo>
                  <a:close/>
                  <a:moveTo>
                    <a:pt x="47303457" y="144780"/>
                  </a:moveTo>
                  <a:lnTo>
                    <a:pt x="47448236" y="144780"/>
                  </a:lnTo>
                  <a:lnTo>
                    <a:pt x="47448236" y="24598987"/>
                  </a:lnTo>
                  <a:lnTo>
                    <a:pt x="47303457" y="24598987"/>
                  </a:lnTo>
                  <a:lnTo>
                    <a:pt x="47303457" y="144780"/>
                  </a:lnTo>
                  <a:close/>
                  <a:moveTo>
                    <a:pt x="144780" y="24598987"/>
                  </a:moveTo>
                  <a:lnTo>
                    <a:pt x="47303457" y="24598987"/>
                  </a:lnTo>
                  <a:lnTo>
                    <a:pt x="47303457" y="24743767"/>
                  </a:lnTo>
                  <a:lnTo>
                    <a:pt x="144780" y="24743767"/>
                  </a:lnTo>
                  <a:lnTo>
                    <a:pt x="144780" y="24598987"/>
                  </a:lnTo>
                  <a:close/>
                  <a:moveTo>
                    <a:pt x="47303457" y="0"/>
                  </a:moveTo>
                  <a:lnTo>
                    <a:pt x="47448236" y="0"/>
                  </a:lnTo>
                  <a:lnTo>
                    <a:pt x="47448236" y="144780"/>
                  </a:lnTo>
                  <a:lnTo>
                    <a:pt x="47303457" y="144780"/>
                  </a:lnTo>
                  <a:lnTo>
                    <a:pt x="47303457" y="0"/>
                  </a:lnTo>
                  <a:close/>
                  <a:moveTo>
                    <a:pt x="0" y="0"/>
                  </a:moveTo>
                  <a:lnTo>
                    <a:pt x="144780" y="0"/>
                  </a:lnTo>
                  <a:lnTo>
                    <a:pt x="144780" y="144780"/>
                  </a:lnTo>
                  <a:lnTo>
                    <a:pt x="0" y="144780"/>
                  </a:lnTo>
                  <a:lnTo>
                    <a:pt x="0" y="0"/>
                  </a:lnTo>
                  <a:close/>
                  <a:moveTo>
                    <a:pt x="144780" y="0"/>
                  </a:moveTo>
                  <a:lnTo>
                    <a:pt x="47303457" y="0"/>
                  </a:lnTo>
                  <a:lnTo>
                    <a:pt x="47303457" y="144780"/>
                  </a:lnTo>
                  <a:lnTo>
                    <a:pt x="144780" y="144780"/>
                  </a:lnTo>
                  <a:lnTo>
                    <a:pt x="144780" y="0"/>
                  </a:lnTo>
                  <a:close/>
                </a:path>
              </a:pathLst>
            </a:custGeom>
            <a:solidFill>
              <a:srgbClr val="000000"/>
            </a:solidFill>
          </p:spPr>
        </p:sp>
      </p:grpSp>
      <p:grpSp>
        <p:nvGrpSpPr>
          <p:cNvPr id="6" name="Group 6"/>
          <p:cNvGrpSpPr/>
          <p:nvPr/>
        </p:nvGrpSpPr>
        <p:grpSpPr>
          <a:xfrm>
            <a:off x="1028700" y="1028700"/>
            <a:ext cx="16230600" cy="8229600"/>
            <a:chOff x="0" y="0"/>
            <a:chExt cx="43074205" cy="21840442"/>
          </a:xfrm>
        </p:grpSpPr>
        <p:sp>
          <p:nvSpPr>
            <p:cNvPr id="7" name="Freeform 7"/>
            <p:cNvSpPr/>
            <p:nvPr/>
          </p:nvSpPr>
          <p:spPr>
            <a:xfrm>
              <a:off x="72390" y="72390"/>
              <a:ext cx="42929426" cy="21695663"/>
            </a:xfrm>
            <a:custGeom>
              <a:avLst/>
              <a:gdLst/>
              <a:ahLst/>
              <a:cxnLst/>
              <a:rect l="l" t="t" r="r" b="b"/>
              <a:pathLst>
                <a:path w="42929426" h="21695663">
                  <a:moveTo>
                    <a:pt x="0" y="0"/>
                  </a:moveTo>
                  <a:lnTo>
                    <a:pt x="42929426" y="0"/>
                  </a:lnTo>
                  <a:lnTo>
                    <a:pt x="42929426" y="21695663"/>
                  </a:lnTo>
                  <a:lnTo>
                    <a:pt x="0" y="21695663"/>
                  </a:lnTo>
                  <a:lnTo>
                    <a:pt x="0" y="0"/>
                  </a:lnTo>
                  <a:close/>
                </a:path>
              </a:pathLst>
            </a:custGeom>
            <a:solidFill>
              <a:srgbClr val="FFFFFF"/>
            </a:solidFill>
          </p:spPr>
        </p:sp>
        <p:sp>
          <p:nvSpPr>
            <p:cNvPr id="8" name="Freeform 8"/>
            <p:cNvSpPr/>
            <p:nvPr/>
          </p:nvSpPr>
          <p:spPr>
            <a:xfrm>
              <a:off x="0" y="0"/>
              <a:ext cx="43074205" cy="21840442"/>
            </a:xfrm>
            <a:custGeom>
              <a:avLst/>
              <a:gdLst/>
              <a:ahLst/>
              <a:cxnLst/>
              <a:rect l="l" t="t" r="r" b="b"/>
              <a:pathLst>
                <a:path w="43074205" h="21840442">
                  <a:moveTo>
                    <a:pt x="42929426" y="21695662"/>
                  </a:moveTo>
                  <a:lnTo>
                    <a:pt x="43074205" y="21695662"/>
                  </a:lnTo>
                  <a:lnTo>
                    <a:pt x="43074205" y="21840442"/>
                  </a:lnTo>
                  <a:lnTo>
                    <a:pt x="42929426" y="21840442"/>
                  </a:lnTo>
                  <a:lnTo>
                    <a:pt x="42929426" y="21695662"/>
                  </a:lnTo>
                  <a:close/>
                  <a:moveTo>
                    <a:pt x="0" y="144780"/>
                  </a:moveTo>
                  <a:lnTo>
                    <a:pt x="144780" y="144780"/>
                  </a:lnTo>
                  <a:lnTo>
                    <a:pt x="144780" y="21695662"/>
                  </a:lnTo>
                  <a:lnTo>
                    <a:pt x="0" y="21695662"/>
                  </a:lnTo>
                  <a:lnTo>
                    <a:pt x="0" y="144780"/>
                  </a:lnTo>
                  <a:close/>
                  <a:moveTo>
                    <a:pt x="0" y="21695662"/>
                  </a:moveTo>
                  <a:lnTo>
                    <a:pt x="144780" y="21695662"/>
                  </a:lnTo>
                  <a:lnTo>
                    <a:pt x="144780" y="21840442"/>
                  </a:lnTo>
                  <a:lnTo>
                    <a:pt x="0" y="21840442"/>
                  </a:lnTo>
                  <a:lnTo>
                    <a:pt x="0" y="21695662"/>
                  </a:lnTo>
                  <a:close/>
                  <a:moveTo>
                    <a:pt x="42929426" y="144780"/>
                  </a:moveTo>
                  <a:lnTo>
                    <a:pt x="43074205" y="144780"/>
                  </a:lnTo>
                  <a:lnTo>
                    <a:pt x="43074205" y="21695662"/>
                  </a:lnTo>
                  <a:lnTo>
                    <a:pt x="42929426" y="21695662"/>
                  </a:lnTo>
                  <a:lnTo>
                    <a:pt x="42929426" y="144780"/>
                  </a:lnTo>
                  <a:close/>
                  <a:moveTo>
                    <a:pt x="144780" y="21695662"/>
                  </a:moveTo>
                  <a:lnTo>
                    <a:pt x="42929426" y="21695662"/>
                  </a:lnTo>
                  <a:lnTo>
                    <a:pt x="42929426" y="21840442"/>
                  </a:lnTo>
                  <a:lnTo>
                    <a:pt x="144780" y="21840442"/>
                  </a:lnTo>
                  <a:lnTo>
                    <a:pt x="144780" y="21695662"/>
                  </a:lnTo>
                  <a:close/>
                  <a:moveTo>
                    <a:pt x="42929426" y="0"/>
                  </a:moveTo>
                  <a:lnTo>
                    <a:pt x="43074205" y="0"/>
                  </a:lnTo>
                  <a:lnTo>
                    <a:pt x="43074205" y="144780"/>
                  </a:lnTo>
                  <a:lnTo>
                    <a:pt x="42929426" y="144780"/>
                  </a:lnTo>
                  <a:lnTo>
                    <a:pt x="42929426" y="0"/>
                  </a:lnTo>
                  <a:close/>
                  <a:moveTo>
                    <a:pt x="0" y="0"/>
                  </a:moveTo>
                  <a:lnTo>
                    <a:pt x="144780" y="0"/>
                  </a:lnTo>
                  <a:lnTo>
                    <a:pt x="144780" y="144780"/>
                  </a:lnTo>
                  <a:lnTo>
                    <a:pt x="0" y="144780"/>
                  </a:lnTo>
                  <a:lnTo>
                    <a:pt x="0" y="0"/>
                  </a:lnTo>
                  <a:close/>
                  <a:moveTo>
                    <a:pt x="144780" y="0"/>
                  </a:moveTo>
                  <a:lnTo>
                    <a:pt x="42929426" y="0"/>
                  </a:lnTo>
                  <a:lnTo>
                    <a:pt x="42929426" y="144780"/>
                  </a:lnTo>
                  <a:lnTo>
                    <a:pt x="144780" y="144780"/>
                  </a:lnTo>
                  <a:lnTo>
                    <a:pt x="144780" y="0"/>
                  </a:lnTo>
                  <a:close/>
                </a:path>
              </a:pathLst>
            </a:custGeom>
            <a:solidFill>
              <a:srgbClr val="000000"/>
            </a:solidFill>
          </p:spPr>
        </p:sp>
      </p:grpSp>
      <p:graphicFrame>
        <p:nvGraphicFramePr>
          <p:cNvPr id="9" name="Table 8"/>
          <p:cNvGraphicFramePr>
            <a:graphicFrameLocks noGrp="1"/>
          </p:cNvGraphicFramePr>
          <p:nvPr>
            <p:extLst>
              <p:ext uri="{D42A27DB-BD31-4B8C-83A1-F6EECF244321}">
                <p14:modId xmlns:p14="http://schemas.microsoft.com/office/powerpoint/2010/main" val="3569679389"/>
              </p:ext>
            </p:extLst>
          </p:nvPr>
        </p:nvGraphicFramePr>
        <p:xfrm>
          <a:off x="1295399" y="1393340"/>
          <a:ext cx="15697200" cy="7500320"/>
        </p:xfrm>
        <a:graphic>
          <a:graphicData uri="http://schemas.openxmlformats.org/drawingml/2006/table">
            <a:tbl>
              <a:tblPr firstRow="1" firstCol="1" bandRow="1">
                <a:effectLst>
                  <a:outerShdw blurRad="50800" dist="38100" dir="2700000" algn="tl" rotWithShape="0">
                    <a:prstClr val="black">
                      <a:alpha val="40000"/>
                    </a:prstClr>
                  </a:outerShdw>
                </a:effectLst>
              </a:tblPr>
              <a:tblGrid>
                <a:gridCol w="1828801">
                  <a:extLst>
                    <a:ext uri="{9D8B030D-6E8A-4147-A177-3AD203B41FA5}">
                      <a16:colId xmlns:a16="http://schemas.microsoft.com/office/drawing/2014/main" val="20000"/>
                    </a:ext>
                  </a:extLst>
                </a:gridCol>
                <a:gridCol w="4077077">
                  <a:extLst>
                    <a:ext uri="{9D8B030D-6E8A-4147-A177-3AD203B41FA5}">
                      <a16:colId xmlns:a16="http://schemas.microsoft.com/office/drawing/2014/main" val="20001"/>
                    </a:ext>
                  </a:extLst>
                </a:gridCol>
                <a:gridCol w="4954173">
                  <a:extLst>
                    <a:ext uri="{9D8B030D-6E8A-4147-A177-3AD203B41FA5}">
                      <a16:colId xmlns:a16="http://schemas.microsoft.com/office/drawing/2014/main" val="20002"/>
                    </a:ext>
                  </a:extLst>
                </a:gridCol>
                <a:gridCol w="4837149">
                  <a:extLst>
                    <a:ext uri="{9D8B030D-6E8A-4147-A177-3AD203B41FA5}">
                      <a16:colId xmlns:a16="http://schemas.microsoft.com/office/drawing/2014/main" val="20003"/>
                    </a:ext>
                  </a:extLst>
                </a:gridCol>
              </a:tblGrid>
              <a:tr h="0">
                <a:tc>
                  <a:txBody>
                    <a:bodyPr/>
                    <a:lstStyle/>
                    <a:p>
                      <a:pPr algn="ctr">
                        <a:lnSpc>
                          <a:spcPct val="100000"/>
                        </a:lnSpc>
                        <a:spcAft>
                          <a:spcPts val="0"/>
                        </a:spcAft>
                        <a:tabLst>
                          <a:tab pos="1386840" algn="l"/>
                        </a:tabLst>
                      </a:pPr>
                      <a:r>
                        <a:rPr lang="en-US" sz="4000" b="1">
                          <a:solidFill>
                            <a:srgbClr val="0D0D0D"/>
                          </a:solidFill>
                          <a:effectLst/>
                          <a:latin typeface="Times New Roman" panose="02020603050405020304" pitchFamily="18" charset="0"/>
                          <a:ea typeface="Calibri" panose="020F0502020204030204" pitchFamily="34" charset="0"/>
                        </a:rPr>
                        <a:t>Trường hợp</a:t>
                      </a:r>
                      <a:endParaRPr lang="en-GB" sz="4000" b="1">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386840" algn="l"/>
                        </a:tabLst>
                      </a:pPr>
                      <a:r>
                        <a:rPr lang="en-US" sz="4000" b="1">
                          <a:solidFill>
                            <a:srgbClr val="0D0D0D"/>
                          </a:solidFill>
                          <a:effectLst/>
                          <a:latin typeface="Times New Roman" panose="02020603050405020304" pitchFamily="18" charset="0"/>
                          <a:ea typeface="Calibri" panose="020F0502020204030204" pitchFamily="34" charset="0"/>
                        </a:rPr>
                        <a:t>Câu rút gọn</a:t>
                      </a:r>
                      <a:endParaRPr lang="en-GB" sz="4000" b="1">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386840" algn="l"/>
                        </a:tabLst>
                      </a:pPr>
                      <a:r>
                        <a:rPr lang="en-US" sz="4000" b="1">
                          <a:solidFill>
                            <a:srgbClr val="0D0D0D"/>
                          </a:solidFill>
                          <a:effectLst/>
                          <a:latin typeface="Times New Roman" panose="02020603050405020304" pitchFamily="18" charset="0"/>
                          <a:ea typeface="Calibri" panose="020F0502020204030204" pitchFamily="34" charset="0"/>
                        </a:rPr>
                        <a:t>Khôi phục thành câu đầy đủ</a:t>
                      </a:r>
                      <a:endParaRPr lang="en-GB" sz="4000" b="1">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386840" algn="l"/>
                        </a:tabLst>
                      </a:pPr>
                      <a:r>
                        <a:rPr lang="en-US" sz="4000" b="1">
                          <a:solidFill>
                            <a:srgbClr val="0D0D0D"/>
                          </a:solidFill>
                          <a:effectLst/>
                          <a:latin typeface="Times New Roman" panose="02020603050405020304" pitchFamily="18" charset="0"/>
                          <a:ea typeface="Calibri" panose="020F0502020204030204" pitchFamily="34" charset="0"/>
                        </a:rPr>
                        <a:t>Tác dụng của câu rút gọn</a:t>
                      </a:r>
                      <a:endParaRPr lang="en-GB" sz="4000" b="1">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lnSpc>
                          <a:spcPct val="100000"/>
                        </a:lnSpc>
                        <a:spcAft>
                          <a:spcPts val="0"/>
                        </a:spcAft>
                        <a:tabLst>
                          <a:tab pos="1386840" algn="l"/>
                        </a:tabLst>
                      </a:pPr>
                      <a:r>
                        <a:rPr lang="en-US" sz="4000">
                          <a:solidFill>
                            <a:srgbClr val="0D0D0D"/>
                          </a:solidFill>
                          <a:effectLst/>
                          <a:latin typeface="Times New Roman" panose="02020603050405020304" pitchFamily="18" charset="0"/>
                          <a:ea typeface="Calibri" panose="020F0502020204030204" pitchFamily="34" charset="0"/>
                        </a:rPr>
                        <a:t>a</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386840" algn="l"/>
                        </a:tabLst>
                      </a:pPr>
                      <a:r>
                        <a:rPr lang="en-US" sz="4000" b="0" i="1" smtClean="0">
                          <a:solidFill>
                            <a:srgbClr val="000000"/>
                          </a:solidFill>
                          <a:effectLst/>
                          <a:latin typeface="Times New Roman" panose="02020603050405020304" pitchFamily="18" charset="0"/>
                          <a:ea typeface="Calibri" panose="020F0502020204030204" pitchFamily="34" charset="0"/>
                        </a:rPr>
                        <a:t>Chưa</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en-US" sz="4000">
                          <a:effectLst/>
                          <a:latin typeface="Times New Roman" panose="02020603050405020304" pitchFamily="18" charset="0"/>
                          <a:ea typeface="Calibri" panose="020F0502020204030204" pitchFamily="34" charset="0"/>
                        </a:rPr>
                        <a:t>Anh chưa bao giờ nhìn thấy chim chìa vôi nó bay từ bãi cát vào bờ.</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en-US" sz="4000">
                          <a:solidFill>
                            <a:srgbClr val="0D0D0D"/>
                          </a:solidFill>
                          <a:effectLst/>
                          <a:latin typeface="Times New Roman" panose="02020603050405020304" pitchFamily="18" charset="0"/>
                          <a:ea typeface="Calibri" panose="020F0502020204030204" pitchFamily="34" charset="0"/>
                        </a:rPr>
                        <a:t>Làm tăng tính khẩu ngữ cho câu nói.</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lnSpc>
                          <a:spcPct val="100000"/>
                        </a:lnSpc>
                        <a:spcAft>
                          <a:spcPts val="0"/>
                        </a:spcAft>
                        <a:tabLst>
                          <a:tab pos="1386840" algn="l"/>
                        </a:tabLst>
                      </a:pPr>
                      <a:r>
                        <a:rPr lang="en-US" sz="4000">
                          <a:solidFill>
                            <a:srgbClr val="0D0D0D"/>
                          </a:solidFill>
                          <a:effectLst/>
                          <a:latin typeface="Times New Roman" panose="02020603050405020304" pitchFamily="18" charset="0"/>
                          <a:ea typeface="Calibri" panose="020F0502020204030204" pitchFamily="34" charset="0"/>
                        </a:rPr>
                        <a:t>b</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386840" algn="l"/>
                        </a:tabLst>
                      </a:pPr>
                      <a:r>
                        <a:rPr lang="en-US" sz="4000" b="0" i="1">
                          <a:solidFill>
                            <a:srgbClr val="000000"/>
                          </a:solidFill>
                          <a:effectLst/>
                          <a:latin typeface="Times New Roman" panose="02020603050405020304" pitchFamily="18" charset="0"/>
                          <a:ea typeface="Calibri" panose="020F0502020204030204" pitchFamily="34" charset="0"/>
                        </a:rPr>
                        <a:t>Cho ra kiểu cách con nhà </a:t>
                      </a:r>
                      <a:r>
                        <a:rPr lang="en-US" sz="4000" b="0" i="1" smtClean="0">
                          <a:solidFill>
                            <a:srgbClr val="000000"/>
                          </a:solidFill>
                          <a:effectLst/>
                          <a:latin typeface="Times New Roman" panose="02020603050405020304" pitchFamily="18" charset="0"/>
                          <a:ea typeface="Calibri" panose="020F0502020204030204" pitchFamily="34" charset="0"/>
                        </a:rPr>
                        <a:t>võ</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en-US" sz="4000">
                          <a:effectLst/>
                          <a:latin typeface="Times New Roman" panose="02020603050405020304" pitchFamily="18" charset="0"/>
                          <a:ea typeface="Calibri" panose="020F0502020204030204" pitchFamily="34" charset="0"/>
                        </a:rPr>
                        <a:t>Mỗi bước đi tôi làm cho ra kiểu cách con nhà võ.</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en-US" sz="4000">
                          <a:solidFill>
                            <a:srgbClr val="0D0D0D"/>
                          </a:solidFill>
                          <a:effectLst/>
                          <a:latin typeface="Times New Roman" panose="02020603050405020304" pitchFamily="18" charset="0"/>
                          <a:ea typeface="Calibri" panose="020F0502020204030204" pitchFamily="34" charset="0"/>
                        </a:rPr>
                        <a:t>Nhấn mạnh mục đích hoạt động.</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lnSpc>
                          <a:spcPct val="100000"/>
                        </a:lnSpc>
                        <a:spcAft>
                          <a:spcPts val="0"/>
                        </a:spcAft>
                        <a:tabLst>
                          <a:tab pos="1386840" algn="l"/>
                        </a:tabLst>
                      </a:pPr>
                      <a:r>
                        <a:rPr lang="en-US" sz="4000">
                          <a:solidFill>
                            <a:srgbClr val="0D0D0D"/>
                          </a:solidFill>
                          <a:effectLst/>
                          <a:latin typeface="Times New Roman" panose="02020603050405020304" pitchFamily="18" charset="0"/>
                          <a:ea typeface="Calibri" panose="020F0502020204030204" pitchFamily="34" charset="0"/>
                        </a:rPr>
                        <a:t>c</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386840" algn="l"/>
                        </a:tabLst>
                      </a:pPr>
                      <a:r>
                        <a:rPr lang="en-US" sz="4000" i="1">
                          <a:effectLst/>
                          <a:latin typeface="Times New Roman" panose="02020603050405020304" pitchFamily="18" charset="0"/>
                          <a:ea typeface="Calibri" panose="020F0502020204030204" pitchFamily="34" charset="0"/>
                        </a:rPr>
                        <a:t>Dùng xong sẽ mang trả </a:t>
                      </a:r>
                      <a:r>
                        <a:rPr lang="en-US" sz="4000" i="1" smtClean="0">
                          <a:effectLst/>
                          <a:latin typeface="Times New Roman" panose="02020603050405020304" pitchFamily="18" charset="0"/>
                          <a:ea typeface="Calibri" panose="020F0502020204030204" pitchFamily="34" charset="0"/>
                        </a:rPr>
                        <a:t>lại</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en-US" sz="4000">
                          <a:effectLst/>
                          <a:latin typeface="Times New Roman" panose="02020603050405020304" pitchFamily="18" charset="0"/>
                          <a:ea typeface="Calibri" panose="020F0502020204030204" pitchFamily="34" charset="0"/>
                        </a:rPr>
                        <a:t>Chúng ta dùng xong sẽ mang trả lại.</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en-US" sz="4000">
                          <a:solidFill>
                            <a:srgbClr val="0D0D0D"/>
                          </a:solidFill>
                          <a:effectLst/>
                          <a:latin typeface="Times New Roman" panose="02020603050405020304" pitchFamily="18" charset="0"/>
                          <a:ea typeface="Calibri" panose="020F0502020204030204" pitchFamily="34" charset="0"/>
                        </a:rPr>
                        <a:t>Tăng tính khẩu ngữ cho câu nói.</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04320">
                <a:tc>
                  <a:txBody>
                    <a:bodyPr/>
                    <a:lstStyle/>
                    <a:p>
                      <a:pPr algn="ctr">
                        <a:lnSpc>
                          <a:spcPct val="100000"/>
                        </a:lnSpc>
                        <a:spcAft>
                          <a:spcPts val="0"/>
                        </a:spcAft>
                        <a:tabLst>
                          <a:tab pos="1386840" algn="l"/>
                        </a:tabLst>
                      </a:pPr>
                      <a:r>
                        <a:rPr lang="en-US" sz="4000">
                          <a:solidFill>
                            <a:srgbClr val="0D0D0D"/>
                          </a:solidFill>
                          <a:effectLst/>
                          <a:latin typeface="Times New Roman" panose="02020603050405020304" pitchFamily="18" charset="0"/>
                          <a:ea typeface="Calibri" panose="020F0502020204030204" pitchFamily="34" charset="0"/>
                        </a:rPr>
                        <a:t>d</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386840" algn="l"/>
                        </a:tabLst>
                      </a:pPr>
                      <a:r>
                        <a:rPr lang="en-US" sz="4000" i="1">
                          <a:effectLst/>
                          <a:latin typeface="Times New Roman" panose="02020603050405020304" pitchFamily="18" charset="0"/>
                          <a:ea typeface="Calibri" panose="020F0502020204030204" pitchFamily="34" charset="0"/>
                        </a:rPr>
                        <a:t>Và ngồi đó rình mặt trời </a:t>
                      </a:r>
                      <a:r>
                        <a:rPr lang="en-US" sz="4000" i="1" smtClean="0">
                          <a:effectLst/>
                          <a:latin typeface="Times New Roman" panose="02020603050405020304" pitchFamily="18" charset="0"/>
                          <a:ea typeface="Calibri" panose="020F0502020204030204" pitchFamily="34" charset="0"/>
                        </a:rPr>
                        <a:t>lên</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en-US" sz="4000">
                          <a:effectLst/>
                          <a:latin typeface="Times New Roman" panose="02020603050405020304" pitchFamily="18" charset="0"/>
                          <a:ea typeface="Calibri" panose="020F0502020204030204" pitchFamily="34" charset="0"/>
                        </a:rPr>
                        <a:t>Và tôi ngồi đó rình mặt trời lên.</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4000">
                          <a:solidFill>
                            <a:srgbClr val="231F20"/>
                          </a:solidFill>
                          <a:effectLst/>
                          <a:latin typeface="Times New Roman" panose="02020603050405020304" pitchFamily="18" charset="0"/>
                          <a:ea typeface="Times New Roman" panose="02020603050405020304" pitchFamily="18" charset="0"/>
                        </a:rPr>
                        <a:t>Tạo sự liền mạch cho các hoạt động</a:t>
                      </a:r>
                      <a:r>
                        <a:rPr lang="en-GB" sz="4000" smtClean="0">
                          <a:solidFill>
                            <a:srgbClr val="231F20"/>
                          </a:solidFill>
                          <a:effectLst/>
                          <a:latin typeface="Times New Roman" panose="02020603050405020304" pitchFamily="18" charset="0"/>
                          <a:ea typeface="Times New Roman" panose="02020603050405020304" pitchFamily="18" charset="0"/>
                        </a:rPr>
                        <a:t>.</a:t>
                      </a:r>
                      <a:endParaRPr lang="en-GB" sz="4000">
                        <a:solidFill>
                          <a:srgbClr val="231F2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0908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1191830" y="1519756"/>
            <a:ext cx="20671660" cy="5103288"/>
            <a:chOff x="0" y="0"/>
            <a:chExt cx="58189900" cy="14365551"/>
          </a:xfrm>
        </p:grpSpPr>
        <p:sp>
          <p:nvSpPr>
            <p:cNvPr id="4" name="Freeform 4"/>
            <p:cNvSpPr/>
            <p:nvPr/>
          </p:nvSpPr>
          <p:spPr>
            <a:xfrm>
              <a:off x="72390" y="72390"/>
              <a:ext cx="58045123" cy="14220772"/>
            </a:xfrm>
            <a:custGeom>
              <a:avLst/>
              <a:gdLst/>
              <a:ahLst/>
              <a:cxnLst/>
              <a:rect l="l" t="t" r="r" b="b"/>
              <a:pathLst>
                <a:path w="58045123" h="14220772">
                  <a:moveTo>
                    <a:pt x="0" y="0"/>
                  </a:moveTo>
                  <a:lnTo>
                    <a:pt x="58045123" y="0"/>
                  </a:lnTo>
                  <a:lnTo>
                    <a:pt x="58045123" y="14220772"/>
                  </a:lnTo>
                  <a:lnTo>
                    <a:pt x="0" y="14220772"/>
                  </a:lnTo>
                  <a:lnTo>
                    <a:pt x="0" y="0"/>
                  </a:lnTo>
                  <a:close/>
                </a:path>
              </a:pathLst>
            </a:custGeom>
            <a:solidFill>
              <a:srgbClr val="025738"/>
            </a:solidFill>
          </p:spPr>
        </p:sp>
        <p:sp>
          <p:nvSpPr>
            <p:cNvPr id="5" name="Freeform 5"/>
            <p:cNvSpPr/>
            <p:nvPr/>
          </p:nvSpPr>
          <p:spPr>
            <a:xfrm>
              <a:off x="0" y="0"/>
              <a:ext cx="58189899" cy="14365551"/>
            </a:xfrm>
            <a:custGeom>
              <a:avLst/>
              <a:gdLst/>
              <a:ahLst/>
              <a:cxnLst/>
              <a:rect l="l" t="t" r="r" b="b"/>
              <a:pathLst>
                <a:path w="58189899" h="14365551">
                  <a:moveTo>
                    <a:pt x="58045121" y="14220772"/>
                  </a:moveTo>
                  <a:lnTo>
                    <a:pt x="58189899" y="14220772"/>
                  </a:lnTo>
                  <a:lnTo>
                    <a:pt x="58189899" y="14365551"/>
                  </a:lnTo>
                  <a:lnTo>
                    <a:pt x="58045121" y="14365551"/>
                  </a:lnTo>
                  <a:lnTo>
                    <a:pt x="58045121" y="14220772"/>
                  </a:lnTo>
                  <a:close/>
                  <a:moveTo>
                    <a:pt x="0" y="144780"/>
                  </a:moveTo>
                  <a:lnTo>
                    <a:pt x="144780" y="144780"/>
                  </a:lnTo>
                  <a:lnTo>
                    <a:pt x="144780" y="14220772"/>
                  </a:lnTo>
                  <a:lnTo>
                    <a:pt x="0" y="14220772"/>
                  </a:lnTo>
                  <a:lnTo>
                    <a:pt x="0" y="144780"/>
                  </a:lnTo>
                  <a:close/>
                  <a:moveTo>
                    <a:pt x="0" y="14220772"/>
                  </a:moveTo>
                  <a:lnTo>
                    <a:pt x="144780" y="14220772"/>
                  </a:lnTo>
                  <a:lnTo>
                    <a:pt x="144780" y="14365551"/>
                  </a:lnTo>
                  <a:lnTo>
                    <a:pt x="0" y="14365551"/>
                  </a:lnTo>
                  <a:lnTo>
                    <a:pt x="0" y="14220772"/>
                  </a:lnTo>
                  <a:close/>
                  <a:moveTo>
                    <a:pt x="58045121" y="144780"/>
                  </a:moveTo>
                  <a:lnTo>
                    <a:pt x="58189899" y="144780"/>
                  </a:lnTo>
                  <a:lnTo>
                    <a:pt x="58189899" y="14220772"/>
                  </a:lnTo>
                  <a:lnTo>
                    <a:pt x="58045121" y="14220772"/>
                  </a:lnTo>
                  <a:lnTo>
                    <a:pt x="58045121" y="144780"/>
                  </a:lnTo>
                  <a:close/>
                  <a:moveTo>
                    <a:pt x="144780" y="14220772"/>
                  </a:moveTo>
                  <a:lnTo>
                    <a:pt x="58045121" y="14220772"/>
                  </a:lnTo>
                  <a:lnTo>
                    <a:pt x="58045121" y="14365551"/>
                  </a:lnTo>
                  <a:lnTo>
                    <a:pt x="144780" y="14365551"/>
                  </a:lnTo>
                  <a:lnTo>
                    <a:pt x="144780" y="14220772"/>
                  </a:lnTo>
                  <a:close/>
                  <a:moveTo>
                    <a:pt x="58045121" y="0"/>
                  </a:moveTo>
                  <a:lnTo>
                    <a:pt x="58189899" y="0"/>
                  </a:lnTo>
                  <a:lnTo>
                    <a:pt x="58189899" y="144780"/>
                  </a:lnTo>
                  <a:lnTo>
                    <a:pt x="58045121" y="144780"/>
                  </a:lnTo>
                  <a:lnTo>
                    <a:pt x="58045121" y="0"/>
                  </a:lnTo>
                  <a:close/>
                  <a:moveTo>
                    <a:pt x="0" y="0"/>
                  </a:moveTo>
                  <a:lnTo>
                    <a:pt x="144780" y="0"/>
                  </a:lnTo>
                  <a:lnTo>
                    <a:pt x="144780" y="144780"/>
                  </a:lnTo>
                  <a:lnTo>
                    <a:pt x="0" y="144780"/>
                  </a:lnTo>
                  <a:lnTo>
                    <a:pt x="0" y="0"/>
                  </a:lnTo>
                  <a:close/>
                  <a:moveTo>
                    <a:pt x="144780" y="0"/>
                  </a:moveTo>
                  <a:lnTo>
                    <a:pt x="58045121" y="0"/>
                  </a:lnTo>
                  <a:lnTo>
                    <a:pt x="58045121" y="144780"/>
                  </a:lnTo>
                  <a:lnTo>
                    <a:pt x="144780" y="144780"/>
                  </a:lnTo>
                  <a:lnTo>
                    <a:pt x="144780" y="0"/>
                  </a:lnTo>
                  <a:close/>
                </a:path>
              </a:pathLst>
            </a:custGeom>
            <a:solidFill>
              <a:srgbClr val="000000"/>
            </a:solidFill>
          </p:spPr>
        </p:sp>
      </p:grpSp>
      <p:grpSp>
        <p:nvGrpSpPr>
          <p:cNvPr id="6" name="Group 6"/>
          <p:cNvGrpSpPr/>
          <p:nvPr/>
        </p:nvGrpSpPr>
        <p:grpSpPr>
          <a:xfrm>
            <a:off x="-1352118" y="1871044"/>
            <a:ext cx="20992237" cy="4388499"/>
            <a:chOff x="0" y="0"/>
            <a:chExt cx="55711059" cy="11646586"/>
          </a:xfrm>
        </p:grpSpPr>
        <p:sp>
          <p:nvSpPr>
            <p:cNvPr id="7" name="Freeform 7"/>
            <p:cNvSpPr/>
            <p:nvPr/>
          </p:nvSpPr>
          <p:spPr>
            <a:xfrm>
              <a:off x="72390" y="72390"/>
              <a:ext cx="55566279" cy="11501807"/>
            </a:xfrm>
            <a:custGeom>
              <a:avLst/>
              <a:gdLst/>
              <a:ahLst/>
              <a:cxnLst/>
              <a:rect l="l" t="t" r="r" b="b"/>
              <a:pathLst>
                <a:path w="55566279" h="11501807">
                  <a:moveTo>
                    <a:pt x="0" y="0"/>
                  </a:moveTo>
                  <a:lnTo>
                    <a:pt x="55566279" y="0"/>
                  </a:lnTo>
                  <a:lnTo>
                    <a:pt x="55566279" y="11501807"/>
                  </a:lnTo>
                  <a:lnTo>
                    <a:pt x="0" y="11501807"/>
                  </a:lnTo>
                  <a:lnTo>
                    <a:pt x="0" y="0"/>
                  </a:lnTo>
                  <a:close/>
                </a:path>
              </a:pathLst>
            </a:custGeom>
            <a:solidFill>
              <a:srgbClr val="FFFFFF"/>
            </a:solidFill>
          </p:spPr>
        </p:sp>
        <p:sp>
          <p:nvSpPr>
            <p:cNvPr id="8" name="Freeform 8"/>
            <p:cNvSpPr/>
            <p:nvPr/>
          </p:nvSpPr>
          <p:spPr>
            <a:xfrm>
              <a:off x="0" y="0"/>
              <a:ext cx="55711061" cy="11646587"/>
            </a:xfrm>
            <a:custGeom>
              <a:avLst/>
              <a:gdLst/>
              <a:ahLst/>
              <a:cxnLst/>
              <a:rect l="l" t="t" r="r" b="b"/>
              <a:pathLst>
                <a:path w="55711061" h="11646587">
                  <a:moveTo>
                    <a:pt x="55566277" y="11501806"/>
                  </a:moveTo>
                  <a:lnTo>
                    <a:pt x="55711061" y="11501806"/>
                  </a:lnTo>
                  <a:lnTo>
                    <a:pt x="55711061" y="11646587"/>
                  </a:lnTo>
                  <a:lnTo>
                    <a:pt x="55566277" y="11646587"/>
                  </a:lnTo>
                  <a:lnTo>
                    <a:pt x="55566277" y="11501806"/>
                  </a:lnTo>
                  <a:close/>
                  <a:moveTo>
                    <a:pt x="0" y="144780"/>
                  </a:moveTo>
                  <a:lnTo>
                    <a:pt x="144780" y="144780"/>
                  </a:lnTo>
                  <a:lnTo>
                    <a:pt x="144780" y="11501806"/>
                  </a:lnTo>
                  <a:lnTo>
                    <a:pt x="0" y="11501806"/>
                  </a:lnTo>
                  <a:lnTo>
                    <a:pt x="0" y="144780"/>
                  </a:lnTo>
                  <a:close/>
                  <a:moveTo>
                    <a:pt x="0" y="11501806"/>
                  </a:moveTo>
                  <a:lnTo>
                    <a:pt x="144780" y="11501806"/>
                  </a:lnTo>
                  <a:lnTo>
                    <a:pt x="144780" y="11646587"/>
                  </a:lnTo>
                  <a:lnTo>
                    <a:pt x="0" y="11646587"/>
                  </a:lnTo>
                  <a:lnTo>
                    <a:pt x="0" y="11501806"/>
                  </a:lnTo>
                  <a:close/>
                  <a:moveTo>
                    <a:pt x="55566277" y="144780"/>
                  </a:moveTo>
                  <a:lnTo>
                    <a:pt x="55711061" y="144780"/>
                  </a:lnTo>
                  <a:lnTo>
                    <a:pt x="55711061" y="11501806"/>
                  </a:lnTo>
                  <a:lnTo>
                    <a:pt x="55566277" y="11501806"/>
                  </a:lnTo>
                  <a:lnTo>
                    <a:pt x="55566277" y="144780"/>
                  </a:lnTo>
                  <a:close/>
                  <a:moveTo>
                    <a:pt x="144780" y="11501806"/>
                  </a:moveTo>
                  <a:lnTo>
                    <a:pt x="55566277" y="11501806"/>
                  </a:lnTo>
                  <a:lnTo>
                    <a:pt x="55566277" y="11646587"/>
                  </a:lnTo>
                  <a:lnTo>
                    <a:pt x="144780" y="11646587"/>
                  </a:lnTo>
                  <a:lnTo>
                    <a:pt x="144780" y="11501806"/>
                  </a:lnTo>
                  <a:close/>
                  <a:moveTo>
                    <a:pt x="55566277" y="0"/>
                  </a:moveTo>
                  <a:lnTo>
                    <a:pt x="55711061" y="0"/>
                  </a:lnTo>
                  <a:lnTo>
                    <a:pt x="55711061" y="144780"/>
                  </a:lnTo>
                  <a:lnTo>
                    <a:pt x="55566277" y="144780"/>
                  </a:lnTo>
                  <a:lnTo>
                    <a:pt x="55566277" y="0"/>
                  </a:lnTo>
                  <a:close/>
                  <a:moveTo>
                    <a:pt x="0" y="0"/>
                  </a:moveTo>
                  <a:lnTo>
                    <a:pt x="144780" y="0"/>
                  </a:lnTo>
                  <a:lnTo>
                    <a:pt x="144780" y="144780"/>
                  </a:lnTo>
                  <a:lnTo>
                    <a:pt x="0" y="144780"/>
                  </a:lnTo>
                  <a:lnTo>
                    <a:pt x="0" y="0"/>
                  </a:lnTo>
                  <a:close/>
                  <a:moveTo>
                    <a:pt x="144780" y="0"/>
                  </a:moveTo>
                  <a:lnTo>
                    <a:pt x="55566277" y="0"/>
                  </a:lnTo>
                  <a:lnTo>
                    <a:pt x="55566277" y="144780"/>
                  </a:lnTo>
                  <a:lnTo>
                    <a:pt x="144780" y="144780"/>
                  </a:lnTo>
                  <a:lnTo>
                    <a:pt x="144780" y="0"/>
                  </a:lnTo>
                  <a:close/>
                </a:path>
              </a:pathLst>
            </a:custGeom>
            <a:solidFill>
              <a:srgbClr val="000000"/>
            </a:solidFill>
          </p:spPr>
        </p:sp>
      </p:grpSp>
      <p:sp>
        <p:nvSpPr>
          <p:cNvPr id="11" name="TextBox 11"/>
          <p:cNvSpPr txBox="1"/>
          <p:nvPr/>
        </p:nvSpPr>
        <p:spPr>
          <a:xfrm>
            <a:off x="8001000" y="2400300"/>
            <a:ext cx="8760856" cy="3539430"/>
          </a:xfrm>
          <a:prstGeom prst="rect">
            <a:avLst/>
          </a:prstGeom>
        </p:spPr>
        <p:txBody>
          <a:bodyPr wrap="square" lIns="0" tIns="0" rIns="0" bIns="0" rtlCol="0" anchor="t">
            <a:spAutoFit/>
          </a:bodyPr>
          <a:lstStyle/>
          <a:p>
            <a:pPr algn="ctr">
              <a:spcBef>
                <a:spcPct val="0"/>
              </a:spcBef>
            </a:pPr>
            <a:r>
              <a:rPr lang="en-US" sz="11500" b="1" dirty="0">
                <a:latin typeface="SVN-Caprica Script" pitchFamily="2" charset="-93"/>
              </a:rPr>
              <a:t>HOẠT ĐỘNG </a:t>
            </a:r>
            <a:r>
              <a:rPr lang="en-US" sz="11500" b="1" dirty="0" smtClean="0">
                <a:latin typeface="SVN-Caprica Script" pitchFamily="2" charset="-93"/>
              </a:rPr>
              <a:t>4 </a:t>
            </a:r>
            <a:r>
              <a:rPr lang="en-US" sz="11500" b="1" dirty="0">
                <a:latin typeface="SVN-Caprica Script" pitchFamily="2" charset="-93"/>
              </a:rPr>
              <a:t>VẬN DỤNG</a:t>
            </a:r>
            <a:endParaRPr lang="en-US" sz="9600" dirty="0">
              <a:solidFill>
                <a:srgbClr val="000000"/>
              </a:solidFill>
              <a:latin typeface="SVN-Caprica Script" pitchFamily="2" charset="-93"/>
              <a:ea typeface="Handyman"/>
              <a:cs typeface="Handyman"/>
              <a:sym typeface="Handyman"/>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075602"/>
            <a:ext cx="16459200" cy="3906567"/>
          </a:xfrm>
          <a:prstGeom prst="rect">
            <a:avLst/>
          </a:prstGeom>
        </p:spPr>
      </p:pic>
    </p:spTree>
    <p:extLst>
      <p:ext uri="{BB962C8B-B14F-4D97-AF65-F5344CB8AC3E}">
        <p14:creationId xmlns:p14="http://schemas.microsoft.com/office/powerpoint/2010/main" val="17036070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716130" y="748453"/>
            <a:ext cx="16855739" cy="8790095"/>
            <a:chOff x="0" y="0"/>
            <a:chExt cx="47448236" cy="24743767"/>
          </a:xfrm>
        </p:grpSpPr>
        <p:sp>
          <p:nvSpPr>
            <p:cNvPr id="4" name="Freeform 4"/>
            <p:cNvSpPr/>
            <p:nvPr/>
          </p:nvSpPr>
          <p:spPr>
            <a:xfrm>
              <a:off x="72390" y="72390"/>
              <a:ext cx="47303456" cy="24598988"/>
            </a:xfrm>
            <a:custGeom>
              <a:avLst/>
              <a:gdLst/>
              <a:ahLst/>
              <a:cxnLst/>
              <a:rect l="l" t="t" r="r" b="b"/>
              <a:pathLst>
                <a:path w="47303456" h="24598988">
                  <a:moveTo>
                    <a:pt x="0" y="0"/>
                  </a:moveTo>
                  <a:lnTo>
                    <a:pt x="47303456" y="0"/>
                  </a:lnTo>
                  <a:lnTo>
                    <a:pt x="47303456" y="24598988"/>
                  </a:lnTo>
                  <a:lnTo>
                    <a:pt x="0" y="24598988"/>
                  </a:lnTo>
                  <a:lnTo>
                    <a:pt x="0" y="0"/>
                  </a:lnTo>
                  <a:close/>
                </a:path>
              </a:pathLst>
            </a:custGeom>
            <a:solidFill>
              <a:srgbClr val="025738"/>
            </a:solidFill>
          </p:spPr>
        </p:sp>
        <p:sp>
          <p:nvSpPr>
            <p:cNvPr id="5" name="Freeform 5"/>
            <p:cNvSpPr/>
            <p:nvPr/>
          </p:nvSpPr>
          <p:spPr>
            <a:xfrm>
              <a:off x="0" y="0"/>
              <a:ext cx="47448236" cy="24743767"/>
            </a:xfrm>
            <a:custGeom>
              <a:avLst/>
              <a:gdLst/>
              <a:ahLst/>
              <a:cxnLst/>
              <a:rect l="l" t="t" r="r" b="b"/>
              <a:pathLst>
                <a:path w="47448236" h="24743767">
                  <a:moveTo>
                    <a:pt x="47303457" y="24598987"/>
                  </a:moveTo>
                  <a:lnTo>
                    <a:pt x="47448236" y="24598987"/>
                  </a:lnTo>
                  <a:lnTo>
                    <a:pt x="47448236" y="24743767"/>
                  </a:lnTo>
                  <a:lnTo>
                    <a:pt x="47303457" y="24743767"/>
                  </a:lnTo>
                  <a:lnTo>
                    <a:pt x="47303457" y="24598987"/>
                  </a:lnTo>
                  <a:close/>
                  <a:moveTo>
                    <a:pt x="0" y="144780"/>
                  </a:moveTo>
                  <a:lnTo>
                    <a:pt x="144780" y="144780"/>
                  </a:lnTo>
                  <a:lnTo>
                    <a:pt x="144780" y="24598987"/>
                  </a:lnTo>
                  <a:lnTo>
                    <a:pt x="0" y="24598987"/>
                  </a:lnTo>
                  <a:lnTo>
                    <a:pt x="0" y="144780"/>
                  </a:lnTo>
                  <a:close/>
                  <a:moveTo>
                    <a:pt x="0" y="24598987"/>
                  </a:moveTo>
                  <a:lnTo>
                    <a:pt x="144780" y="24598987"/>
                  </a:lnTo>
                  <a:lnTo>
                    <a:pt x="144780" y="24743767"/>
                  </a:lnTo>
                  <a:lnTo>
                    <a:pt x="0" y="24743767"/>
                  </a:lnTo>
                  <a:lnTo>
                    <a:pt x="0" y="24598987"/>
                  </a:lnTo>
                  <a:close/>
                  <a:moveTo>
                    <a:pt x="47303457" y="144780"/>
                  </a:moveTo>
                  <a:lnTo>
                    <a:pt x="47448236" y="144780"/>
                  </a:lnTo>
                  <a:lnTo>
                    <a:pt x="47448236" y="24598987"/>
                  </a:lnTo>
                  <a:lnTo>
                    <a:pt x="47303457" y="24598987"/>
                  </a:lnTo>
                  <a:lnTo>
                    <a:pt x="47303457" y="144780"/>
                  </a:lnTo>
                  <a:close/>
                  <a:moveTo>
                    <a:pt x="144780" y="24598987"/>
                  </a:moveTo>
                  <a:lnTo>
                    <a:pt x="47303457" y="24598987"/>
                  </a:lnTo>
                  <a:lnTo>
                    <a:pt x="47303457" y="24743767"/>
                  </a:lnTo>
                  <a:lnTo>
                    <a:pt x="144780" y="24743767"/>
                  </a:lnTo>
                  <a:lnTo>
                    <a:pt x="144780" y="24598987"/>
                  </a:lnTo>
                  <a:close/>
                  <a:moveTo>
                    <a:pt x="47303457" y="0"/>
                  </a:moveTo>
                  <a:lnTo>
                    <a:pt x="47448236" y="0"/>
                  </a:lnTo>
                  <a:lnTo>
                    <a:pt x="47448236" y="144780"/>
                  </a:lnTo>
                  <a:lnTo>
                    <a:pt x="47303457" y="144780"/>
                  </a:lnTo>
                  <a:lnTo>
                    <a:pt x="47303457" y="0"/>
                  </a:lnTo>
                  <a:close/>
                  <a:moveTo>
                    <a:pt x="0" y="0"/>
                  </a:moveTo>
                  <a:lnTo>
                    <a:pt x="144780" y="0"/>
                  </a:lnTo>
                  <a:lnTo>
                    <a:pt x="144780" y="144780"/>
                  </a:lnTo>
                  <a:lnTo>
                    <a:pt x="0" y="144780"/>
                  </a:lnTo>
                  <a:lnTo>
                    <a:pt x="0" y="0"/>
                  </a:lnTo>
                  <a:close/>
                  <a:moveTo>
                    <a:pt x="144780" y="0"/>
                  </a:moveTo>
                  <a:lnTo>
                    <a:pt x="47303457" y="0"/>
                  </a:lnTo>
                  <a:lnTo>
                    <a:pt x="47303457" y="144780"/>
                  </a:lnTo>
                  <a:lnTo>
                    <a:pt x="144780" y="144780"/>
                  </a:lnTo>
                  <a:lnTo>
                    <a:pt x="144780" y="0"/>
                  </a:lnTo>
                  <a:close/>
                </a:path>
              </a:pathLst>
            </a:custGeom>
            <a:solidFill>
              <a:srgbClr val="000000"/>
            </a:solidFill>
          </p:spPr>
        </p:sp>
      </p:grpSp>
      <p:grpSp>
        <p:nvGrpSpPr>
          <p:cNvPr id="6" name="Group 6"/>
          <p:cNvGrpSpPr/>
          <p:nvPr/>
        </p:nvGrpSpPr>
        <p:grpSpPr>
          <a:xfrm>
            <a:off x="1066800" y="952500"/>
            <a:ext cx="16230600" cy="8229600"/>
            <a:chOff x="0" y="0"/>
            <a:chExt cx="43074205" cy="21840442"/>
          </a:xfrm>
        </p:grpSpPr>
        <p:sp>
          <p:nvSpPr>
            <p:cNvPr id="7" name="Freeform 7"/>
            <p:cNvSpPr/>
            <p:nvPr/>
          </p:nvSpPr>
          <p:spPr>
            <a:xfrm>
              <a:off x="72390" y="72390"/>
              <a:ext cx="42929426" cy="21695663"/>
            </a:xfrm>
            <a:custGeom>
              <a:avLst/>
              <a:gdLst/>
              <a:ahLst/>
              <a:cxnLst/>
              <a:rect l="l" t="t" r="r" b="b"/>
              <a:pathLst>
                <a:path w="42929426" h="21695663">
                  <a:moveTo>
                    <a:pt x="0" y="0"/>
                  </a:moveTo>
                  <a:lnTo>
                    <a:pt x="42929426" y="0"/>
                  </a:lnTo>
                  <a:lnTo>
                    <a:pt x="42929426" y="21695663"/>
                  </a:lnTo>
                  <a:lnTo>
                    <a:pt x="0" y="21695663"/>
                  </a:lnTo>
                  <a:lnTo>
                    <a:pt x="0" y="0"/>
                  </a:lnTo>
                  <a:close/>
                </a:path>
              </a:pathLst>
            </a:custGeom>
            <a:solidFill>
              <a:srgbClr val="FFFFFF"/>
            </a:solidFill>
          </p:spPr>
        </p:sp>
        <p:sp>
          <p:nvSpPr>
            <p:cNvPr id="8" name="Freeform 8"/>
            <p:cNvSpPr/>
            <p:nvPr/>
          </p:nvSpPr>
          <p:spPr>
            <a:xfrm>
              <a:off x="0" y="0"/>
              <a:ext cx="43074205" cy="21840442"/>
            </a:xfrm>
            <a:custGeom>
              <a:avLst/>
              <a:gdLst/>
              <a:ahLst/>
              <a:cxnLst/>
              <a:rect l="l" t="t" r="r" b="b"/>
              <a:pathLst>
                <a:path w="43074205" h="21840442">
                  <a:moveTo>
                    <a:pt x="42929426" y="21695662"/>
                  </a:moveTo>
                  <a:lnTo>
                    <a:pt x="43074205" y="21695662"/>
                  </a:lnTo>
                  <a:lnTo>
                    <a:pt x="43074205" y="21840442"/>
                  </a:lnTo>
                  <a:lnTo>
                    <a:pt x="42929426" y="21840442"/>
                  </a:lnTo>
                  <a:lnTo>
                    <a:pt x="42929426" y="21695662"/>
                  </a:lnTo>
                  <a:close/>
                  <a:moveTo>
                    <a:pt x="0" y="144780"/>
                  </a:moveTo>
                  <a:lnTo>
                    <a:pt x="144780" y="144780"/>
                  </a:lnTo>
                  <a:lnTo>
                    <a:pt x="144780" y="21695662"/>
                  </a:lnTo>
                  <a:lnTo>
                    <a:pt x="0" y="21695662"/>
                  </a:lnTo>
                  <a:lnTo>
                    <a:pt x="0" y="144780"/>
                  </a:lnTo>
                  <a:close/>
                  <a:moveTo>
                    <a:pt x="0" y="21695662"/>
                  </a:moveTo>
                  <a:lnTo>
                    <a:pt x="144780" y="21695662"/>
                  </a:lnTo>
                  <a:lnTo>
                    <a:pt x="144780" y="21840442"/>
                  </a:lnTo>
                  <a:lnTo>
                    <a:pt x="0" y="21840442"/>
                  </a:lnTo>
                  <a:lnTo>
                    <a:pt x="0" y="21695662"/>
                  </a:lnTo>
                  <a:close/>
                  <a:moveTo>
                    <a:pt x="42929426" y="144780"/>
                  </a:moveTo>
                  <a:lnTo>
                    <a:pt x="43074205" y="144780"/>
                  </a:lnTo>
                  <a:lnTo>
                    <a:pt x="43074205" y="21695662"/>
                  </a:lnTo>
                  <a:lnTo>
                    <a:pt x="42929426" y="21695662"/>
                  </a:lnTo>
                  <a:lnTo>
                    <a:pt x="42929426" y="144780"/>
                  </a:lnTo>
                  <a:close/>
                  <a:moveTo>
                    <a:pt x="144780" y="21695662"/>
                  </a:moveTo>
                  <a:lnTo>
                    <a:pt x="42929426" y="21695662"/>
                  </a:lnTo>
                  <a:lnTo>
                    <a:pt x="42929426" y="21840442"/>
                  </a:lnTo>
                  <a:lnTo>
                    <a:pt x="144780" y="21840442"/>
                  </a:lnTo>
                  <a:lnTo>
                    <a:pt x="144780" y="21695662"/>
                  </a:lnTo>
                  <a:close/>
                  <a:moveTo>
                    <a:pt x="42929426" y="0"/>
                  </a:moveTo>
                  <a:lnTo>
                    <a:pt x="43074205" y="0"/>
                  </a:lnTo>
                  <a:lnTo>
                    <a:pt x="43074205" y="144780"/>
                  </a:lnTo>
                  <a:lnTo>
                    <a:pt x="42929426" y="144780"/>
                  </a:lnTo>
                  <a:lnTo>
                    <a:pt x="42929426" y="0"/>
                  </a:lnTo>
                  <a:close/>
                  <a:moveTo>
                    <a:pt x="0" y="0"/>
                  </a:moveTo>
                  <a:lnTo>
                    <a:pt x="144780" y="0"/>
                  </a:lnTo>
                  <a:lnTo>
                    <a:pt x="144780" y="144780"/>
                  </a:lnTo>
                  <a:lnTo>
                    <a:pt x="0" y="144780"/>
                  </a:lnTo>
                  <a:lnTo>
                    <a:pt x="0" y="0"/>
                  </a:lnTo>
                  <a:close/>
                  <a:moveTo>
                    <a:pt x="144780" y="0"/>
                  </a:moveTo>
                  <a:lnTo>
                    <a:pt x="42929426" y="0"/>
                  </a:lnTo>
                  <a:lnTo>
                    <a:pt x="42929426" y="144780"/>
                  </a:lnTo>
                  <a:lnTo>
                    <a:pt x="144780" y="144780"/>
                  </a:lnTo>
                  <a:lnTo>
                    <a:pt x="144780" y="0"/>
                  </a:lnTo>
                  <a:close/>
                </a:path>
              </a:pathLst>
            </a:custGeom>
            <a:solidFill>
              <a:srgbClr val="000000"/>
            </a:solidFill>
          </p:spPr>
        </p:sp>
      </p:grpSp>
      <p:sp>
        <p:nvSpPr>
          <p:cNvPr id="11" name="TextBox 11"/>
          <p:cNvSpPr txBox="1"/>
          <p:nvPr/>
        </p:nvSpPr>
        <p:spPr>
          <a:xfrm>
            <a:off x="1614305" y="1404015"/>
            <a:ext cx="15302095" cy="4154984"/>
          </a:xfrm>
          <a:prstGeom prst="rect">
            <a:avLst/>
          </a:prstGeom>
        </p:spPr>
        <p:txBody>
          <a:bodyPr wrap="square" lIns="0" tIns="0" rIns="0" bIns="0" rtlCol="0" anchor="t">
            <a:spAutoFit/>
          </a:bodyPr>
          <a:lstStyle/>
          <a:p>
            <a:pPr algn="just"/>
            <a:r>
              <a:rPr lang="en-US" sz="5400" b="1" dirty="0">
                <a:latin typeface="Times New Roman" panose="02020603050405020304" pitchFamily="18" charset="0"/>
                <a:cs typeface="Times New Roman" panose="02020603050405020304" pitchFamily="18" charset="0"/>
              </a:rPr>
              <a:t>1. </a:t>
            </a:r>
            <a:r>
              <a:rPr lang="en-US" sz="5400" dirty="0" err="1">
                <a:latin typeface="Times New Roman" panose="02020603050405020304" pitchFamily="18" charset="0"/>
                <a:cs typeface="Times New Roman" panose="02020603050405020304" pitchFamily="18" charset="0"/>
              </a:rPr>
              <a:t>Tìm</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các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câu</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rút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gọn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trong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một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đoạn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trích</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truyện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Hãy</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khôi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phục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lại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câu</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đầy</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đủ</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và</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rút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ra</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tác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dụng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của</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các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câu</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rút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gọn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trong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ngữ</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cảnh</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của</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đoạn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truyện</a:t>
            </a:r>
            <a:r>
              <a:rPr lang="en-US" sz="5400" dirty="0">
                <a:latin typeface="Times New Roman" panose="02020603050405020304" pitchFamily="18" charset="0"/>
                <a:cs typeface="Times New Roman" panose="02020603050405020304" pitchFamily="18" charset="0"/>
              </a:rPr>
              <a:t>.</a:t>
            </a:r>
            <a:endParaRPr lang="en-GB" sz="5400" dirty="0">
              <a:latin typeface="Times New Roman" panose="02020603050405020304" pitchFamily="18" charset="0"/>
              <a:cs typeface="Times New Roman" panose="02020603050405020304" pitchFamily="18" charset="0"/>
            </a:endParaRPr>
          </a:p>
          <a:p>
            <a:pPr algn="just"/>
            <a:r>
              <a:rPr lang="en-US" sz="5400" b="1" dirty="0">
                <a:latin typeface="Times New Roman" panose="02020603050405020304" pitchFamily="18" charset="0"/>
                <a:cs typeface="Times New Roman" panose="02020603050405020304" pitchFamily="18" charset="0"/>
              </a:rPr>
              <a:t>2</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Sáng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tạo</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một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đoạn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hội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thoại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trong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đó</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có</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sử</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dụng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một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số</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câu</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rút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gọn</a:t>
            </a:r>
            <a:r>
              <a:rPr lang="en-US" sz="5400" dirty="0">
                <a:latin typeface="Times New Roman" panose="02020603050405020304" pitchFamily="18" charset="0"/>
                <a:cs typeface="Times New Roman" panose="02020603050405020304" pitchFamily="18" charset="0"/>
              </a:rPr>
              <a:t>. </a:t>
            </a:r>
            <a:endParaRPr lang="en-GB" sz="5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barn(inVertical)">
                                      <p:cBhvr>
                                        <p:cTn id="10"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1191830" y="3245039"/>
            <a:ext cx="20671660" cy="3796923"/>
            <a:chOff x="0" y="0"/>
            <a:chExt cx="58189900" cy="10688186"/>
          </a:xfrm>
        </p:grpSpPr>
        <p:sp>
          <p:nvSpPr>
            <p:cNvPr id="4" name="Freeform 4"/>
            <p:cNvSpPr/>
            <p:nvPr/>
          </p:nvSpPr>
          <p:spPr>
            <a:xfrm>
              <a:off x="72390" y="72390"/>
              <a:ext cx="58045123" cy="10543406"/>
            </a:xfrm>
            <a:custGeom>
              <a:avLst/>
              <a:gdLst/>
              <a:ahLst/>
              <a:cxnLst/>
              <a:rect l="l" t="t" r="r" b="b"/>
              <a:pathLst>
                <a:path w="58045123" h="10543406">
                  <a:moveTo>
                    <a:pt x="0" y="0"/>
                  </a:moveTo>
                  <a:lnTo>
                    <a:pt x="58045123" y="0"/>
                  </a:lnTo>
                  <a:lnTo>
                    <a:pt x="58045123" y="10543406"/>
                  </a:lnTo>
                  <a:lnTo>
                    <a:pt x="0" y="10543406"/>
                  </a:lnTo>
                  <a:lnTo>
                    <a:pt x="0" y="0"/>
                  </a:lnTo>
                  <a:close/>
                </a:path>
              </a:pathLst>
            </a:custGeom>
            <a:solidFill>
              <a:srgbClr val="025738"/>
            </a:solidFill>
          </p:spPr>
        </p:sp>
        <p:sp>
          <p:nvSpPr>
            <p:cNvPr id="5" name="Freeform 5"/>
            <p:cNvSpPr/>
            <p:nvPr/>
          </p:nvSpPr>
          <p:spPr>
            <a:xfrm>
              <a:off x="0" y="0"/>
              <a:ext cx="58189899" cy="10688186"/>
            </a:xfrm>
            <a:custGeom>
              <a:avLst/>
              <a:gdLst/>
              <a:ahLst/>
              <a:cxnLst/>
              <a:rect l="l" t="t" r="r" b="b"/>
              <a:pathLst>
                <a:path w="58189899" h="10688186">
                  <a:moveTo>
                    <a:pt x="58045121" y="10543406"/>
                  </a:moveTo>
                  <a:lnTo>
                    <a:pt x="58189899" y="10543406"/>
                  </a:lnTo>
                  <a:lnTo>
                    <a:pt x="58189899" y="10688186"/>
                  </a:lnTo>
                  <a:lnTo>
                    <a:pt x="58045121" y="10688186"/>
                  </a:lnTo>
                  <a:lnTo>
                    <a:pt x="58045121" y="10543406"/>
                  </a:lnTo>
                  <a:close/>
                  <a:moveTo>
                    <a:pt x="0" y="144780"/>
                  </a:moveTo>
                  <a:lnTo>
                    <a:pt x="144780" y="144780"/>
                  </a:lnTo>
                  <a:lnTo>
                    <a:pt x="144780" y="10543406"/>
                  </a:lnTo>
                  <a:lnTo>
                    <a:pt x="0" y="10543406"/>
                  </a:lnTo>
                  <a:lnTo>
                    <a:pt x="0" y="144780"/>
                  </a:lnTo>
                  <a:close/>
                  <a:moveTo>
                    <a:pt x="0" y="10543406"/>
                  </a:moveTo>
                  <a:lnTo>
                    <a:pt x="144780" y="10543406"/>
                  </a:lnTo>
                  <a:lnTo>
                    <a:pt x="144780" y="10688186"/>
                  </a:lnTo>
                  <a:lnTo>
                    <a:pt x="0" y="10688186"/>
                  </a:lnTo>
                  <a:lnTo>
                    <a:pt x="0" y="10543406"/>
                  </a:lnTo>
                  <a:close/>
                  <a:moveTo>
                    <a:pt x="58045121" y="144780"/>
                  </a:moveTo>
                  <a:lnTo>
                    <a:pt x="58189899" y="144780"/>
                  </a:lnTo>
                  <a:lnTo>
                    <a:pt x="58189899" y="10543406"/>
                  </a:lnTo>
                  <a:lnTo>
                    <a:pt x="58045121" y="10543406"/>
                  </a:lnTo>
                  <a:lnTo>
                    <a:pt x="58045121" y="144780"/>
                  </a:lnTo>
                  <a:close/>
                  <a:moveTo>
                    <a:pt x="144780" y="10543406"/>
                  </a:moveTo>
                  <a:lnTo>
                    <a:pt x="58045121" y="10543406"/>
                  </a:lnTo>
                  <a:lnTo>
                    <a:pt x="58045121" y="10688186"/>
                  </a:lnTo>
                  <a:lnTo>
                    <a:pt x="144780" y="10688186"/>
                  </a:lnTo>
                  <a:lnTo>
                    <a:pt x="144780" y="10543406"/>
                  </a:lnTo>
                  <a:close/>
                  <a:moveTo>
                    <a:pt x="58045121" y="0"/>
                  </a:moveTo>
                  <a:lnTo>
                    <a:pt x="58189899" y="0"/>
                  </a:lnTo>
                  <a:lnTo>
                    <a:pt x="58189899" y="144780"/>
                  </a:lnTo>
                  <a:lnTo>
                    <a:pt x="58045121" y="144780"/>
                  </a:lnTo>
                  <a:lnTo>
                    <a:pt x="58045121" y="0"/>
                  </a:lnTo>
                  <a:close/>
                  <a:moveTo>
                    <a:pt x="0" y="0"/>
                  </a:moveTo>
                  <a:lnTo>
                    <a:pt x="144780" y="0"/>
                  </a:lnTo>
                  <a:lnTo>
                    <a:pt x="144780" y="144780"/>
                  </a:lnTo>
                  <a:lnTo>
                    <a:pt x="0" y="144780"/>
                  </a:lnTo>
                  <a:lnTo>
                    <a:pt x="0" y="0"/>
                  </a:lnTo>
                  <a:close/>
                  <a:moveTo>
                    <a:pt x="144780" y="0"/>
                  </a:moveTo>
                  <a:lnTo>
                    <a:pt x="58045121" y="0"/>
                  </a:lnTo>
                  <a:lnTo>
                    <a:pt x="58045121" y="144780"/>
                  </a:lnTo>
                  <a:lnTo>
                    <a:pt x="144780" y="144780"/>
                  </a:lnTo>
                  <a:lnTo>
                    <a:pt x="144780" y="0"/>
                  </a:lnTo>
                  <a:close/>
                </a:path>
              </a:pathLst>
            </a:custGeom>
            <a:solidFill>
              <a:srgbClr val="000000"/>
            </a:solidFill>
          </p:spPr>
        </p:sp>
      </p:grpSp>
      <p:grpSp>
        <p:nvGrpSpPr>
          <p:cNvPr id="6" name="Group 6"/>
          <p:cNvGrpSpPr/>
          <p:nvPr/>
        </p:nvGrpSpPr>
        <p:grpSpPr>
          <a:xfrm>
            <a:off x="-1352118" y="3616001"/>
            <a:ext cx="20992237" cy="3054999"/>
            <a:chOff x="0" y="0"/>
            <a:chExt cx="55711059" cy="8107627"/>
          </a:xfrm>
        </p:grpSpPr>
        <p:sp>
          <p:nvSpPr>
            <p:cNvPr id="7" name="Freeform 7"/>
            <p:cNvSpPr/>
            <p:nvPr/>
          </p:nvSpPr>
          <p:spPr>
            <a:xfrm>
              <a:off x="72390" y="72390"/>
              <a:ext cx="55566279" cy="7962847"/>
            </a:xfrm>
            <a:custGeom>
              <a:avLst/>
              <a:gdLst/>
              <a:ahLst/>
              <a:cxnLst/>
              <a:rect l="l" t="t" r="r" b="b"/>
              <a:pathLst>
                <a:path w="55566279" h="7962847">
                  <a:moveTo>
                    <a:pt x="0" y="0"/>
                  </a:moveTo>
                  <a:lnTo>
                    <a:pt x="55566279" y="0"/>
                  </a:lnTo>
                  <a:lnTo>
                    <a:pt x="55566279" y="7962847"/>
                  </a:lnTo>
                  <a:lnTo>
                    <a:pt x="0" y="7962847"/>
                  </a:lnTo>
                  <a:lnTo>
                    <a:pt x="0" y="0"/>
                  </a:lnTo>
                  <a:close/>
                </a:path>
              </a:pathLst>
            </a:custGeom>
            <a:solidFill>
              <a:srgbClr val="FFFFFF"/>
            </a:solidFill>
          </p:spPr>
        </p:sp>
        <p:sp>
          <p:nvSpPr>
            <p:cNvPr id="8" name="Freeform 8"/>
            <p:cNvSpPr/>
            <p:nvPr/>
          </p:nvSpPr>
          <p:spPr>
            <a:xfrm>
              <a:off x="0" y="0"/>
              <a:ext cx="55711061" cy="8107627"/>
            </a:xfrm>
            <a:custGeom>
              <a:avLst/>
              <a:gdLst/>
              <a:ahLst/>
              <a:cxnLst/>
              <a:rect l="l" t="t" r="r" b="b"/>
              <a:pathLst>
                <a:path w="55711061" h="8107627">
                  <a:moveTo>
                    <a:pt x="55566277" y="7962847"/>
                  </a:moveTo>
                  <a:lnTo>
                    <a:pt x="55711061" y="7962847"/>
                  </a:lnTo>
                  <a:lnTo>
                    <a:pt x="55711061" y="8107627"/>
                  </a:lnTo>
                  <a:lnTo>
                    <a:pt x="55566277" y="8107627"/>
                  </a:lnTo>
                  <a:lnTo>
                    <a:pt x="55566277" y="7962847"/>
                  </a:lnTo>
                  <a:close/>
                  <a:moveTo>
                    <a:pt x="0" y="144780"/>
                  </a:moveTo>
                  <a:lnTo>
                    <a:pt x="144780" y="144780"/>
                  </a:lnTo>
                  <a:lnTo>
                    <a:pt x="144780" y="7962847"/>
                  </a:lnTo>
                  <a:lnTo>
                    <a:pt x="0" y="7962847"/>
                  </a:lnTo>
                  <a:lnTo>
                    <a:pt x="0" y="144780"/>
                  </a:lnTo>
                  <a:close/>
                  <a:moveTo>
                    <a:pt x="0" y="7962847"/>
                  </a:moveTo>
                  <a:lnTo>
                    <a:pt x="144780" y="7962847"/>
                  </a:lnTo>
                  <a:lnTo>
                    <a:pt x="144780" y="8107627"/>
                  </a:lnTo>
                  <a:lnTo>
                    <a:pt x="0" y="8107627"/>
                  </a:lnTo>
                  <a:lnTo>
                    <a:pt x="0" y="7962847"/>
                  </a:lnTo>
                  <a:close/>
                  <a:moveTo>
                    <a:pt x="55566277" y="144780"/>
                  </a:moveTo>
                  <a:lnTo>
                    <a:pt x="55711061" y="144780"/>
                  </a:lnTo>
                  <a:lnTo>
                    <a:pt x="55711061" y="7962847"/>
                  </a:lnTo>
                  <a:lnTo>
                    <a:pt x="55566277" y="7962847"/>
                  </a:lnTo>
                  <a:lnTo>
                    <a:pt x="55566277" y="144780"/>
                  </a:lnTo>
                  <a:close/>
                  <a:moveTo>
                    <a:pt x="144780" y="7962847"/>
                  </a:moveTo>
                  <a:lnTo>
                    <a:pt x="55566277" y="7962847"/>
                  </a:lnTo>
                  <a:lnTo>
                    <a:pt x="55566277" y="8107627"/>
                  </a:lnTo>
                  <a:lnTo>
                    <a:pt x="144780" y="8107627"/>
                  </a:lnTo>
                  <a:lnTo>
                    <a:pt x="144780" y="7962847"/>
                  </a:lnTo>
                  <a:close/>
                  <a:moveTo>
                    <a:pt x="55566277" y="0"/>
                  </a:moveTo>
                  <a:lnTo>
                    <a:pt x="55711061" y="0"/>
                  </a:lnTo>
                  <a:lnTo>
                    <a:pt x="55711061" y="144780"/>
                  </a:lnTo>
                  <a:lnTo>
                    <a:pt x="55566277" y="144780"/>
                  </a:lnTo>
                  <a:lnTo>
                    <a:pt x="55566277" y="0"/>
                  </a:lnTo>
                  <a:close/>
                  <a:moveTo>
                    <a:pt x="0" y="0"/>
                  </a:moveTo>
                  <a:lnTo>
                    <a:pt x="144780" y="0"/>
                  </a:lnTo>
                  <a:lnTo>
                    <a:pt x="144780" y="144780"/>
                  </a:lnTo>
                  <a:lnTo>
                    <a:pt x="0" y="144780"/>
                  </a:lnTo>
                  <a:lnTo>
                    <a:pt x="0" y="0"/>
                  </a:lnTo>
                  <a:close/>
                  <a:moveTo>
                    <a:pt x="144780" y="0"/>
                  </a:moveTo>
                  <a:lnTo>
                    <a:pt x="55566277" y="0"/>
                  </a:lnTo>
                  <a:lnTo>
                    <a:pt x="55566277" y="144780"/>
                  </a:lnTo>
                  <a:lnTo>
                    <a:pt x="144780" y="144780"/>
                  </a:lnTo>
                  <a:lnTo>
                    <a:pt x="144780" y="0"/>
                  </a:lnTo>
                  <a:close/>
                </a:path>
              </a:pathLst>
            </a:custGeom>
            <a:solidFill>
              <a:srgbClr val="000000"/>
            </a:solidFill>
          </p:spPr>
        </p:sp>
      </p:grpSp>
      <p:sp>
        <p:nvSpPr>
          <p:cNvPr id="9" name="TextBox 9"/>
          <p:cNvSpPr txBox="1"/>
          <p:nvPr/>
        </p:nvSpPr>
        <p:spPr>
          <a:xfrm>
            <a:off x="2063924" y="3835449"/>
            <a:ext cx="14160152" cy="2616101"/>
          </a:xfrm>
          <a:prstGeom prst="rect">
            <a:avLst/>
          </a:prstGeom>
        </p:spPr>
        <p:txBody>
          <a:bodyPr lIns="0" tIns="0" rIns="0" bIns="0" rtlCol="0" anchor="t">
            <a:spAutoFit/>
          </a:bodyPr>
          <a:lstStyle/>
          <a:p>
            <a:pPr algn="ctr">
              <a:lnSpc>
                <a:spcPts val="10199"/>
              </a:lnSpc>
            </a:pPr>
            <a:r>
              <a:rPr lang="pt-BR" sz="8800" b="1">
                <a:latin typeface="#9Slide07 SVNNexa Rust Slab Bla" panose="020B0606040200020203" pitchFamily="34" charset="0"/>
              </a:rPr>
              <a:t>HOẠT ĐỘNG </a:t>
            </a:r>
            <a:r>
              <a:rPr lang="pt-BR" sz="8800" b="1" smtClean="0">
                <a:latin typeface="#9Slide07 SVNNexa Rust Slab Bla" panose="020B0606040200020203" pitchFamily="34" charset="0"/>
              </a:rPr>
              <a:t>1</a:t>
            </a:r>
            <a:endParaRPr lang="vi-VN" sz="8800" b="1" smtClean="0"/>
          </a:p>
          <a:p>
            <a:pPr algn="ctr">
              <a:lnSpc>
                <a:spcPts val="10199"/>
              </a:lnSpc>
            </a:pPr>
            <a:r>
              <a:rPr lang="pt-BR" sz="8800" b="1" smtClean="0">
                <a:latin typeface="#9Slide07 SVNNexa Rust Slab Bla" panose="020B0606040200020203" pitchFamily="34" charset="0"/>
              </a:rPr>
              <a:t> </a:t>
            </a:r>
            <a:r>
              <a:rPr lang="pt-BR" sz="8800" b="1">
                <a:latin typeface="#9Slide07 SVNNexa Rust Slab Bla" panose="020B0606040200020203" pitchFamily="34" charset="0"/>
              </a:rPr>
              <a:t>KHỞI ĐỘNG </a:t>
            </a:r>
            <a:endParaRPr lang="en-US" sz="8499">
              <a:solidFill>
                <a:srgbClr val="176D46"/>
              </a:solidFill>
              <a:latin typeface="#9Slide07 SVNNexa Rust Slab Bla" panose="020B0606040200020203" pitchFamily="34" charset="0"/>
              <a:ea typeface="Funtastic"/>
              <a:cs typeface="Funtastic"/>
              <a:sym typeface="Funtastic"/>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3643278"/>
            <a:ext cx="10058400" cy="2917372"/>
          </a:xfrm>
          <a:prstGeom prst="rect">
            <a:avLst/>
          </a:prstGeom>
        </p:spPr>
      </p:pic>
    </p:spTree>
    <p:extLst>
      <p:ext uri="{BB962C8B-B14F-4D97-AF65-F5344CB8AC3E}">
        <p14:creationId xmlns:p14="http://schemas.microsoft.com/office/powerpoint/2010/main" val="2061692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716130" y="748453"/>
            <a:ext cx="16855739" cy="8790095"/>
            <a:chOff x="0" y="0"/>
            <a:chExt cx="47448236" cy="24743767"/>
          </a:xfrm>
        </p:grpSpPr>
        <p:sp>
          <p:nvSpPr>
            <p:cNvPr id="4" name="Freeform 4"/>
            <p:cNvSpPr/>
            <p:nvPr/>
          </p:nvSpPr>
          <p:spPr>
            <a:xfrm>
              <a:off x="72390" y="72390"/>
              <a:ext cx="47303456" cy="24598988"/>
            </a:xfrm>
            <a:custGeom>
              <a:avLst/>
              <a:gdLst/>
              <a:ahLst/>
              <a:cxnLst/>
              <a:rect l="l" t="t" r="r" b="b"/>
              <a:pathLst>
                <a:path w="47303456" h="24598988">
                  <a:moveTo>
                    <a:pt x="0" y="0"/>
                  </a:moveTo>
                  <a:lnTo>
                    <a:pt x="47303456" y="0"/>
                  </a:lnTo>
                  <a:lnTo>
                    <a:pt x="47303456" y="24598988"/>
                  </a:lnTo>
                  <a:lnTo>
                    <a:pt x="0" y="24598988"/>
                  </a:lnTo>
                  <a:lnTo>
                    <a:pt x="0" y="0"/>
                  </a:lnTo>
                  <a:close/>
                </a:path>
              </a:pathLst>
            </a:custGeom>
            <a:solidFill>
              <a:srgbClr val="025738"/>
            </a:solidFill>
          </p:spPr>
        </p:sp>
        <p:sp>
          <p:nvSpPr>
            <p:cNvPr id="5" name="Freeform 5"/>
            <p:cNvSpPr/>
            <p:nvPr/>
          </p:nvSpPr>
          <p:spPr>
            <a:xfrm>
              <a:off x="0" y="0"/>
              <a:ext cx="47448236" cy="24743767"/>
            </a:xfrm>
            <a:custGeom>
              <a:avLst/>
              <a:gdLst/>
              <a:ahLst/>
              <a:cxnLst/>
              <a:rect l="l" t="t" r="r" b="b"/>
              <a:pathLst>
                <a:path w="47448236" h="24743767">
                  <a:moveTo>
                    <a:pt x="47303457" y="24598987"/>
                  </a:moveTo>
                  <a:lnTo>
                    <a:pt x="47448236" y="24598987"/>
                  </a:lnTo>
                  <a:lnTo>
                    <a:pt x="47448236" y="24743767"/>
                  </a:lnTo>
                  <a:lnTo>
                    <a:pt x="47303457" y="24743767"/>
                  </a:lnTo>
                  <a:lnTo>
                    <a:pt x="47303457" y="24598987"/>
                  </a:lnTo>
                  <a:close/>
                  <a:moveTo>
                    <a:pt x="0" y="144780"/>
                  </a:moveTo>
                  <a:lnTo>
                    <a:pt x="144780" y="144780"/>
                  </a:lnTo>
                  <a:lnTo>
                    <a:pt x="144780" y="24598987"/>
                  </a:lnTo>
                  <a:lnTo>
                    <a:pt x="0" y="24598987"/>
                  </a:lnTo>
                  <a:lnTo>
                    <a:pt x="0" y="144780"/>
                  </a:lnTo>
                  <a:close/>
                  <a:moveTo>
                    <a:pt x="0" y="24598987"/>
                  </a:moveTo>
                  <a:lnTo>
                    <a:pt x="144780" y="24598987"/>
                  </a:lnTo>
                  <a:lnTo>
                    <a:pt x="144780" y="24743767"/>
                  </a:lnTo>
                  <a:lnTo>
                    <a:pt x="0" y="24743767"/>
                  </a:lnTo>
                  <a:lnTo>
                    <a:pt x="0" y="24598987"/>
                  </a:lnTo>
                  <a:close/>
                  <a:moveTo>
                    <a:pt x="47303457" y="144780"/>
                  </a:moveTo>
                  <a:lnTo>
                    <a:pt x="47448236" y="144780"/>
                  </a:lnTo>
                  <a:lnTo>
                    <a:pt x="47448236" y="24598987"/>
                  </a:lnTo>
                  <a:lnTo>
                    <a:pt x="47303457" y="24598987"/>
                  </a:lnTo>
                  <a:lnTo>
                    <a:pt x="47303457" y="144780"/>
                  </a:lnTo>
                  <a:close/>
                  <a:moveTo>
                    <a:pt x="144780" y="24598987"/>
                  </a:moveTo>
                  <a:lnTo>
                    <a:pt x="47303457" y="24598987"/>
                  </a:lnTo>
                  <a:lnTo>
                    <a:pt x="47303457" y="24743767"/>
                  </a:lnTo>
                  <a:lnTo>
                    <a:pt x="144780" y="24743767"/>
                  </a:lnTo>
                  <a:lnTo>
                    <a:pt x="144780" y="24598987"/>
                  </a:lnTo>
                  <a:close/>
                  <a:moveTo>
                    <a:pt x="47303457" y="0"/>
                  </a:moveTo>
                  <a:lnTo>
                    <a:pt x="47448236" y="0"/>
                  </a:lnTo>
                  <a:lnTo>
                    <a:pt x="47448236" y="144780"/>
                  </a:lnTo>
                  <a:lnTo>
                    <a:pt x="47303457" y="144780"/>
                  </a:lnTo>
                  <a:lnTo>
                    <a:pt x="47303457" y="0"/>
                  </a:lnTo>
                  <a:close/>
                  <a:moveTo>
                    <a:pt x="0" y="0"/>
                  </a:moveTo>
                  <a:lnTo>
                    <a:pt x="144780" y="0"/>
                  </a:lnTo>
                  <a:lnTo>
                    <a:pt x="144780" y="144780"/>
                  </a:lnTo>
                  <a:lnTo>
                    <a:pt x="0" y="144780"/>
                  </a:lnTo>
                  <a:lnTo>
                    <a:pt x="0" y="0"/>
                  </a:lnTo>
                  <a:close/>
                  <a:moveTo>
                    <a:pt x="144780" y="0"/>
                  </a:moveTo>
                  <a:lnTo>
                    <a:pt x="47303457" y="0"/>
                  </a:lnTo>
                  <a:lnTo>
                    <a:pt x="47303457" y="144780"/>
                  </a:lnTo>
                  <a:lnTo>
                    <a:pt x="144780" y="144780"/>
                  </a:lnTo>
                  <a:lnTo>
                    <a:pt x="144780" y="0"/>
                  </a:lnTo>
                  <a:close/>
                </a:path>
              </a:pathLst>
            </a:custGeom>
            <a:solidFill>
              <a:srgbClr val="000000"/>
            </a:solidFill>
          </p:spPr>
        </p:sp>
      </p:grpSp>
      <p:grpSp>
        <p:nvGrpSpPr>
          <p:cNvPr id="6" name="Group 6"/>
          <p:cNvGrpSpPr/>
          <p:nvPr/>
        </p:nvGrpSpPr>
        <p:grpSpPr>
          <a:xfrm>
            <a:off x="1028700" y="1028700"/>
            <a:ext cx="16230600" cy="8229600"/>
            <a:chOff x="0" y="0"/>
            <a:chExt cx="43074205" cy="21840442"/>
          </a:xfrm>
        </p:grpSpPr>
        <p:sp>
          <p:nvSpPr>
            <p:cNvPr id="7" name="Freeform 7"/>
            <p:cNvSpPr/>
            <p:nvPr/>
          </p:nvSpPr>
          <p:spPr>
            <a:xfrm>
              <a:off x="72390" y="72390"/>
              <a:ext cx="42929426" cy="21695663"/>
            </a:xfrm>
            <a:custGeom>
              <a:avLst/>
              <a:gdLst/>
              <a:ahLst/>
              <a:cxnLst/>
              <a:rect l="l" t="t" r="r" b="b"/>
              <a:pathLst>
                <a:path w="42929426" h="21695663">
                  <a:moveTo>
                    <a:pt x="0" y="0"/>
                  </a:moveTo>
                  <a:lnTo>
                    <a:pt x="42929426" y="0"/>
                  </a:lnTo>
                  <a:lnTo>
                    <a:pt x="42929426" y="21695663"/>
                  </a:lnTo>
                  <a:lnTo>
                    <a:pt x="0" y="21695663"/>
                  </a:lnTo>
                  <a:lnTo>
                    <a:pt x="0" y="0"/>
                  </a:lnTo>
                  <a:close/>
                </a:path>
              </a:pathLst>
            </a:custGeom>
            <a:solidFill>
              <a:srgbClr val="FFFFFF"/>
            </a:solidFill>
          </p:spPr>
        </p:sp>
        <p:sp>
          <p:nvSpPr>
            <p:cNvPr id="8" name="Freeform 8"/>
            <p:cNvSpPr/>
            <p:nvPr/>
          </p:nvSpPr>
          <p:spPr>
            <a:xfrm>
              <a:off x="0" y="0"/>
              <a:ext cx="43074205" cy="21840442"/>
            </a:xfrm>
            <a:custGeom>
              <a:avLst/>
              <a:gdLst/>
              <a:ahLst/>
              <a:cxnLst/>
              <a:rect l="l" t="t" r="r" b="b"/>
              <a:pathLst>
                <a:path w="43074205" h="21840442">
                  <a:moveTo>
                    <a:pt x="42929426" y="21695662"/>
                  </a:moveTo>
                  <a:lnTo>
                    <a:pt x="43074205" y="21695662"/>
                  </a:lnTo>
                  <a:lnTo>
                    <a:pt x="43074205" y="21840442"/>
                  </a:lnTo>
                  <a:lnTo>
                    <a:pt x="42929426" y="21840442"/>
                  </a:lnTo>
                  <a:lnTo>
                    <a:pt x="42929426" y="21695662"/>
                  </a:lnTo>
                  <a:close/>
                  <a:moveTo>
                    <a:pt x="0" y="144780"/>
                  </a:moveTo>
                  <a:lnTo>
                    <a:pt x="144780" y="144780"/>
                  </a:lnTo>
                  <a:lnTo>
                    <a:pt x="144780" y="21695662"/>
                  </a:lnTo>
                  <a:lnTo>
                    <a:pt x="0" y="21695662"/>
                  </a:lnTo>
                  <a:lnTo>
                    <a:pt x="0" y="144780"/>
                  </a:lnTo>
                  <a:close/>
                  <a:moveTo>
                    <a:pt x="0" y="21695662"/>
                  </a:moveTo>
                  <a:lnTo>
                    <a:pt x="144780" y="21695662"/>
                  </a:lnTo>
                  <a:lnTo>
                    <a:pt x="144780" y="21840442"/>
                  </a:lnTo>
                  <a:lnTo>
                    <a:pt x="0" y="21840442"/>
                  </a:lnTo>
                  <a:lnTo>
                    <a:pt x="0" y="21695662"/>
                  </a:lnTo>
                  <a:close/>
                  <a:moveTo>
                    <a:pt x="42929426" y="144780"/>
                  </a:moveTo>
                  <a:lnTo>
                    <a:pt x="43074205" y="144780"/>
                  </a:lnTo>
                  <a:lnTo>
                    <a:pt x="43074205" y="21695662"/>
                  </a:lnTo>
                  <a:lnTo>
                    <a:pt x="42929426" y="21695662"/>
                  </a:lnTo>
                  <a:lnTo>
                    <a:pt x="42929426" y="144780"/>
                  </a:lnTo>
                  <a:close/>
                  <a:moveTo>
                    <a:pt x="144780" y="21695662"/>
                  </a:moveTo>
                  <a:lnTo>
                    <a:pt x="42929426" y="21695662"/>
                  </a:lnTo>
                  <a:lnTo>
                    <a:pt x="42929426" y="21840442"/>
                  </a:lnTo>
                  <a:lnTo>
                    <a:pt x="144780" y="21840442"/>
                  </a:lnTo>
                  <a:lnTo>
                    <a:pt x="144780" y="21695662"/>
                  </a:lnTo>
                  <a:close/>
                  <a:moveTo>
                    <a:pt x="42929426" y="0"/>
                  </a:moveTo>
                  <a:lnTo>
                    <a:pt x="43074205" y="0"/>
                  </a:lnTo>
                  <a:lnTo>
                    <a:pt x="43074205" y="144780"/>
                  </a:lnTo>
                  <a:lnTo>
                    <a:pt x="42929426" y="144780"/>
                  </a:lnTo>
                  <a:lnTo>
                    <a:pt x="42929426" y="0"/>
                  </a:lnTo>
                  <a:close/>
                  <a:moveTo>
                    <a:pt x="0" y="0"/>
                  </a:moveTo>
                  <a:lnTo>
                    <a:pt x="144780" y="0"/>
                  </a:lnTo>
                  <a:lnTo>
                    <a:pt x="144780" y="144780"/>
                  </a:lnTo>
                  <a:lnTo>
                    <a:pt x="0" y="144780"/>
                  </a:lnTo>
                  <a:lnTo>
                    <a:pt x="0" y="0"/>
                  </a:lnTo>
                  <a:close/>
                  <a:moveTo>
                    <a:pt x="144780" y="0"/>
                  </a:moveTo>
                  <a:lnTo>
                    <a:pt x="42929426" y="0"/>
                  </a:lnTo>
                  <a:lnTo>
                    <a:pt x="42929426" y="144780"/>
                  </a:lnTo>
                  <a:lnTo>
                    <a:pt x="144780" y="144780"/>
                  </a:lnTo>
                  <a:lnTo>
                    <a:pt x="144780" y="0"/>
                  </a:lnTo>
                  <a:close/>
                </a:path>
              </a:pathLst>
            </a:custGeom>
            <a:solidFill>
              <a:srgbClr val="000000"/>
            </a:solidFill>
          </p:spPr>
        </p:sp>
      </p:grpSp>
      <p:sp>
        <p:nvSpPr>
          <p:cNvPr id="23" name="Rectangle 22"/>
          <p:cNvSpPr/>
          <p:nvPr/>
        </p:nvSpPr>
        <p:spPr>
          <a:xfrm>
            <a:off x="1409699" y="1196564"/>
            <a:ext cx="15468600" cy="8014502"/>
          </a:xfrm>
          <a:prstGeom prst="rect">
            <a:avLst/>
          </a:prstGeom>
        </p:spPr>
        <p:txBody>
          <a:bodyPr wrap="square">
            <a:spAutoFit/>
          </a:bodyPr>
          <a:lstStyle/>
          <a:p>
            <a:pPr>
              <a:lnSpc>
                <a:spcPct val="130000"/>
              </a:lnSpc>
              <a:spcAft>
                <a:spcPts val="0"/>
              </a:spcAft>
              <a:tabLst>
                <a:tab pos="90170" algn="l"/>
                <a:tab pos="180340" algn="l"/>
                <a:tab pos="270510" algn="l"/>
              </a:tabLst>
            </a:pPr>
            <a:r>
              <a:rPr lang="en-US" sz="3600" b="1">
                <a:latin typeface="Times New Roman" panose="02020603050405020304" pitchFamily="18" charset="0"/>
                <a:ea typeface="Calibri" panose="020F0502020204030204" pitchFamily="34" charset="0"/>
              </a:rPr>
              <a:t>Yêu cầu:</a:t>
            </a:r>
            <a:r>
              <a:rPr lang="en-US" sz="3600">
                <a:latin typeface="Times New Roman" panose="02020603050405020304" pitchFamily="18" charset="0"/>
                <a:ea typeface="Calibri" panose="020F0502020204030204" pitchFamily="34" charset="0"/>
              </a:rPr>
              <a:t> Em hãy cho biết trích đoạn truyện cười sau gây cười ở chỗ nào? Vì sao?</a:t>
            </a:r>
            <a:endParaRPr lang="en-GB" sz="3600">
              <a:latin typeface="Times New Roman" panose="02020603050405020304" pitchFamily="18" charset="0"/>
              <a:ea typeface="Calibri" panose="020F0502020204030204" pitchFamily="34" charset="0"/>
            </a:endParaRPr>
          </a:p>
          <a:p>
            <a:pPr>
              <a:lnSpc>
                <a:spcPct val="130000"/>
              </a:lnSpc>
              <a:spcAft>
                <a:spcPts val="0"/>
              </a:spcAft>
            </a:pPr>
            <a:r>
              <a:rPr lang="vi-VN" sz="3600" i="1">
                <a:latin typeface="Times New Roman" panose="02020603050405020304" pitchFamily="18" charset="0"/>
                <a:ea typeface="Times New Roman" panose="02020603050405020304" pitchFamily="18" charset="0"/>
              </a:rPr>
              <a:t>Một người sắp đi chơi xa, dặn con:</a:t>
            </a:r>
            <a:endParaRPr lang="en-GB" sz="3600">
              <a:latin typeface="Times New Roman" panose="02020603050405020304" pitchFamily="18" charset="0"/>
              <a:ea typeface="Times New Roman" panose="02020603050405020304" pitchFamily="18" charset="0"/>
            </a:endParaRPr>
          </a:p>
          <a:p>
            <a:pPr>
              <a:lnSpc>
                <a:spcPct val="130000"/>
              </a:lnSpc>
              <a:spcAft>
                <a:spcPts val="0"/>
              </a:spcAft>
            </a:pPr>
            <a:r>
              <a:rPr lang="vi-VN" sz="3600" i="1">
                <a:latin typeface="Times New Roman" panose="02020603050405020304" pitchFamily="18" charset="0"/>
                <a:ea typeface="Times New Roman" panose="02020603050405020304" pitchFamily="18" charset="0"/>
              </a:rPr>
              <a:t>– Ở nhà, có ai hỏi, thì bảo bố đi chơi vắng nhé!</a:t>
            </a:r>
            <a:endParaRPr lang="en-GB" sz="3600">
              <a:latin typeface="Times New Roman" panose="02020603050405020304" pitchFamily="18" charset="0"/>
              <a:ea typeface="Times New Roman" panose="02020603050405020304" pitchFamily="18" charset="0"/>
            </a:endParaRPr>
          </a:p>
          <a:p>
            <a:pPr>
              <a:lnSpc>
                <a:spcPct val="130000"/>
              </a:lnSpc>
              <a:spcAft>
                <a:spcPts val="0"/>
              </a:spcAft>
            </a:pPr>
            <a:r>
              <a:rPr lang="vi-VN" sz="3600" i="1">
                <a:latin typeface="Times New Roman" panose="02020603050405020304" pitchFamily="18" charset="0"/>
                <a:ea typeface="Times New Roman" panose="02020603050405020304" pitchFamily="18" charset="0"/>
              </a:rPr>
              <a:t>Sợ con mải chơi quên mất, ông ta lại cẩn thận lấy bút viết vào giấy, rồi bảo:</a:t>
            </a:r>
            <a:endParaRPr lang="en-GB" sz="3600">
              <a:latin typeface="Times New Roman" panose="02020603050405020304" pitchFamily="18" charset="0"/>
              <a:ea typeface="Times New Roman" panose="02020603050405020304" pitchFamily="18" charset="0"/>
            </a:endParaRPr>
          </a:p>
          <a:p>
            <a:pPr>
              <a:lnSpc>
                <a:spcPct val="130000"/>
              </a:lnSpc>
              <a:spcAft>
                <a:spcPts val="0"/>
              </a:spcAft>
            </a:pPr>
            <a:r>
              <a:rPr lang="vi-VN" sz="3600" i="1">
                <a:latin typeface="Times New Roman" panose="02020603050405020304" pitchFamily="18" charset="0"/>
                <a:ea typeface="Times New Roman" panose="02020603050405020304" pitchFamily="18" charset="0"/>
              </a:rPr>
              <a:t>– Có ai hỏi, thì con cứ đưa cái giấy này.</a:t>
            </a:r>
            <a:endParaRPr lang="en-GB" sz="3600">
              <a:latin typeface="Times New Roman" panose="02020603050405020304" pitchFamily="18" charset="0"/>
              <a:ea typeface="Times New Roman" panose="02020603050405020304" pitchFamily="18" charset="0"/>
            </a:endParaRPr>
          </a:p>
          <a:p>
            <a:pPr>
              <a:lnSpc>
                <a:spcPct val="130000"/>
              </a:lnSpc>
              <a:spcAft>
                <a:spcPts val="0"/>
              </a:spcAft>
            </a:pPr>
            <a:r>
              <a:rPr lang="vi-VN" sz="3600" i="1">
                <a:latin typeface="Times New Roman" panose="02020603050405020304" pitchFamily="18" charset="0"/>
                <a:ea typeface="Times New Roman" panose="02020603050405020304" pitchFamily="18" charset="0"/>
              </a:rPr>
              <a:t>Con cầm giấy bỏ vào túi áo. Cả ngày, chẳng thấy ai hỏi. Tối đến, sẵn có ngọn đèn, nó lấy giấy ra xem, rồi chẳng may vô ý để giấy cháy mất.</a:t>
            </a:r>
            <a:endParaRPr lang="en-GB" sz="3600">
              <a:latin typeface="Times New Roman" panose="02020603050405020304" pitchFamily="18" charset="0"/>
              <a:ea typeface="Times New Roman" panose="02020603050405020304" pitchFamily="18" charset="0"/>
            </a:endParaRPr>
          </a:p>
          <a:p>
            <a:pPr>
              <a:lnSpc>
                <a:spcPct val="130000"/>
              </a:lnSpc>
              <a:spcAft>
                <a:spcPts val="0"/>
              </a:spcAft>
            </a:pPr>
            <a:r>
              <a:rPr lang="vi-VN" sz="3600" i="1">
                <a:latin typeface="Times New Roman" panose="02020603050405020304" pitchFamily="18" charset="0"/>
                <a:ea typeface="Times New Roman" panose="02020603050405020304" pitchFamily="18" charset="0"/>
              </a:rPr>
              <a:t>Hôm sau, có người đến chơi, hỏi:</a:t>
            </a:r>
            <a:endParaRPr lang="en-GB" sz="3600">
              <a:latin typeface="Times New Roman" panose="02020603050405020304" pitchFamily="18" charset="0"/>
              <a:ea typeface="Times New Roman" panose="02020603050405020304" pitchFamily="18" charset="0"/>
            </a:endParaRPr>
          </a:p>
          <a:p>
            <a:pPr>
              <a:lnSpc>
                <a:spcPct val="130000"/>
              </a:lnSpc>
              <a:spcAft>
                <a:spcPts val="0"/>
              </a:spcAft>
            </a:pPr>
            <a:r>
              <a:rPr lang="vi-VN" sz="3600" i="1">
                <a:latin typeface="Times New Roman" panose="02020603050405020304" pitchFamily="18" charset="0"/>
                <a:ea typeface="Times New Roman" panose="02020603050405020304" pitchFamily="18" charset="0"/>
              </a:rPr>
              <a:t>– Bố cháu có nhà không?</a:t>
            </a:r>
            <a:endParaRPr lang="en-GB" sz="3600">
              <a:latin typeface="Times New Roman" panose="02020603050405020304" pitchFamily="18" charset="0"/>
              <a:ea typeface="Times New Roman" panose="02020603050405020304" pitchFamily="18" charset="0"/>
            </a:endParaRPr>
          </a:p>
          <a:p>
            <a:pPr>
              <a:lnSpc>
                <a:spcPct val="130000"/>
              </a:lnSpc>
              <a:spcAft>
                <a:spcPts val="0"/>
              </a:spcAft>
            </a:pPr>
            <a:r>
              <a:rPr lang="vi-VN" sz="3600" i="1">
                <a:latin typeface="Times New Roman" panose="02020603050405020304" pitchFamily="18" charset="0"/>
                <a:ea typeface="Times New Roman" panose="02020603050405020304" pitchFamily="18" charset="0"/>
              </a:rPr>
              <a:t>Nó ngẩn ra, rồi sực nhớ, sờ vào túi. Không thấy giấy, liền nó:</a:t>
            </a:r>
            <a:endParaRPr lang="en-GB" sz="3600">
              <a:latin typeface="Times New Roman" panose="02020603050405020304" pitchFamily="18" charset="0"/>
              <a:ea typeface="Times New Roman" panose="02020603050405020304" pitchFamily="18" charset="0"/>
            </a:endParaRPr>
          </a:p>
          <a:p>
            <a:pPr>
              <a:lnSpc>
                <a:spcPct val="130000"/>
              </a:lnSpc>
              <a:spcAft>
                <a:spcPts val="0"/>
              </a:spcAft>
            </a:pPr>
            <a:r>
              <a:rPr lang="vi-VN" sz="3600" i="1">
                <a:latin typeface="Times New Roman" panose="02020603050405020304" pitchFamily="18" charset="0"/>
                <a:ea typeface="Times New Roman" panose="02020603050405020304" pitchFamily="18" charset="0"/>
              </a:rPr>
              <a:t>– Mất rồi!</a:t>
            </a:r>
            <a:endParaRPr lang="en-GB"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442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716130" y="748453"/>
            <a:ext cx="16855739" cy="8790095"/>
            <a:chOff x="0" y="0"/>
            <a:chExt cx="47448236" cy="24743767"/>
          </a:xfrm>
        </p:grpSpPr>
        <p:sp>
          <p:nvSpPr>
            <p:cNvPr id="4" name="Freeform 4"/>
            <p:cNvSpPr/>
            <p:nvPr/>
          </p:nvSpPr>
          <p:spPr>
            <a:xfrm>
              <a:off x="72390" y="72390"/>
              <a:ext cx="47303456" cy="24598988"/>
            </a:xfrm>
            <a:custGeom>
              <a:avLst/>
              <a:gdLst/>
              <a:ahLst/>
              <a:cxnLst/>
              <a:rect l="l" t="t" r="r" b="b"/>
              <a:pathLst>
                <a:path w="47303456" h="24598988">
                  <a:moveTo>
                    <a:pt x="0" y="0"/>
                  </a:moveTo>
                  <a:lnTo>
                    <a:pt x="47303456" y="0"/>
                  </a:lnTo>
                  <a:lnTo>
                    <a:pt x="47303456" y="24598988"/>
                  </a:lnTo>
                  <a:lnTo>
                    <a:pt x="0" y="24598988"/>
                  </a:lnTo>
                  <a:lnTo>
                    <a:pt x="0" y="0"/>
                  </a:lnTo>
                  <a:close/>
                </a:path>
              </a:pathLst>
            </a:custGeom>
            <a:solidFill>
              <a:srgbClr val="025738"/>
            </a:solidFill>
          </p:spPr>
        </p:sp>
        <p:sp>
          <p:nvSpPr>
            <p:cNvPr id="5" name="Freeform 5"/>
            <p:cNvSpPr/>
            <p:nvPr/>
          </p:nvSpPr>
          <p:spPr>
            <a:xfrm>
              <a:off x="0" y="0"/>
              <a:ext cx="47448236" cy="24743767"/>
            </a:xfrm>
            <a:custGeom>
              <a:avLst/>
              <a:gdLst/>
              <a:ahLst/>
              <a:cxnLst/>
              <a:rect l="l" t="t" r="r" b="b"/>
              <a:pathLst>
                <a:path w="47448236" h="24743767">
                  <a:moveTo>
                    <a:pt x="47303457" y="24598987"/>
                  </a:moveTo>
                  <a:lnTo>
                    <a:pt x="47448236" y="24598987"/>
                  </a:lnTo>
                  <a:lnTo>
                    <a:pt x="47448236" y="24743767"/>
                  </a:lnTo>
                  <a:lnTo>
                    <a:pt x="47303457" y="24743767"/>
                  </a:lnTo>
                  <a:lnTo>
                    <a:pt x="47303457" y="24598987"/>
                  </a:lnTo>
                  <a:close/>
                  <a:moveTo>
                    <a:pt x="0" y="144780"/>
                  </a:moveTo>
                  <a:lnTo>
                    <a:pt x="144780" y="144780"/>
                  </a:lnTo>
                  <a:lnTo>
                    <a:pt x="144780" y="24598987"/>
                  </a:lnTo>
                  <a:lnTo>
                    <a:pt x="0" y="24598987"/>
                  </a:lnTo>
                  <a:lnTo>
                    <a:pt x="0" y="144780"/>
                  </a:lnTo>
                  <a:close/>
                  <a:moveTo>
                    <a:pt x="0" y="24598987"/>
                  </a:moveTo>
                  <a:lnTo>
                    <a:pt x="144780" y="24598987"/>
                  </a:lnTo>
                  <a:lnTo>
                    <a:pt x="144780" y="24743767"/>
                  </a:lnTo>
                  <a:lnTo>
                    <a:pt x="0" y="24743767"/>
                  </a:lnTo>
                  <a:lnTo>
                    <a:pt x="0" y="24598987"/>
                  </a:lnTo>
                  <a:close/>
                  <a:moveTo>
                    <a:pt x="47303457" y="144780"/>
                  </a:moveTo>
                  <a:lnTo>
                    <a:pt x="47448236" y="144780"/>
                  </a:lnTo>
                  <a:lnTo>
                    <a:pt x="47448236" y="24598987"/>
                  </a:lnTo>
                  <a:lnTo>
                    <a:pt x="47303457" y="24598987"/>
                  </a:lnTo>
                  <a:lnTo>
                    <a:pt x="47303457" y="144780"/>
                  </a:lnTo>
                  <a:close/>
                  <a:moveTo>
                    <a:pt x="144780" y="24598987"/>
                  </a:moveTo>
                  <a:lnTo>
                    <a:pt x="47303457" y="24598987"/>
                  </a:lnTo>
                  <a:lnTo>
                    <a:pt x="47303457" y="24743767"/>
                  </a:lnTo>
                  <a:lnTo>
                    <a:pt x="144780" y="24743767"/>
                  </a:lnTo>
                  <a:lnTo>
                    <a:pt x="144780" y="24598987"/>
                  </a:lnTo>
                  <a:close/>
                  <a:moveTo>
                    <a:pt x="47303457" y="0"/>
                  </a:moveTo>
                  <a:lnTo>
                    <a:pt x="47448236" y="0"/>
                  </a:lnTo>
                  <a:lnTo>
                    <a:pt x="47448236" y="144780"/>
                  </a:lnTo>
                  <a:lnTo>
                    <a:pt x="47303457" y="144780"/>
                  </a:lnTo>
                  <a:lnTo>
                    <a:pt x="47303457" y="0"/>
                  </a:lnTo>
                  <a:close/>
                  <a:moveTo>
                    <a:pt x="0" y="0"/>
                  </a:moveTo>
                  <a:lnTo>
                    <a:pt x="144780" y="0"/>
                  </a:lnTo>
                  <a:lnTo>
                    <a:pt x="144780" y="144780"/>
                  </a:lnTo>
                  <a:lnTo>
                    <a:pt x="0" y="144780"/>
                  </a:lnTo>
                  <a:lnTo>
                    <a:pt x="0" y="0"/>
                  </a:lnTo>
                  <a:close/>
                  <a:moveTo>
                    <a:pt x="144780" y="0"/>
                  </a:moveTo>
                  <a:lnTo>
                    <a:pt x="47303457" y="0"/>
                  </a:lnTo>
                  <a:lnTo>
                    <a:pt x="47303457" y="144780"/>
                  </a:lnTo>
                  <a:lnTo>
                    <a:pt x="144780" y="144780"/>
                  </a:lnTo>
                  <a:lnTo>
                    <a:pt x="144780" y="0"/>
                  </a:lnTo>
                  <a:close/>
                </a:path>
              </a:pathLst>
            </a:custGeom>
            <a:solidFill>
              <a:srgbClr val="000000"/>
            </a:solidFill>
          </p:spPr>
        </p:sp>
      </p:grpSp>
      <p:grpSp>
        <p:nvGrpSpPr>
          <p:cNvPr id="6" name="Group 6"/>
          <p:cNvGrpSpPr/>
          <p:nvPr/>
        </p:nvGrpSpPr>
        <p:grpSpPr>
          <a:xfrm>
            <a:off x="1028700" y="1028700"/>
            <a:ext cx="16230600" cy="8229600"/>
            <a:chOff x="0" y="0"/>
            <a:chExt cx="43074205" cy="21840442"/>
          </a:xfrm>
        </p:grpSpPr>
        <p:sp>
          <p:nvSpPr>
            <p:cNvPr id="7" name="Freeform 7"/>
            <p:cNvSpPr/>
            <p:nvPr/>
          </p:nvSpPr>
          <p:spPr>
            <a:xfrm>
              <a:off x="72390" y="72390"/>
              <a:ext cx="42929426" cy="21695663"/>
            </a:xfrm>
            <a:custGeom>
              <a:avLst/>
              <a:gdLst/>
              <a:ahLst/>
              <a:cxnLst/>
              <a:rect l="l" t="t" r="r" b="b"/>
              <a:pathLst>
                <a:path w="42929426" h="21695663">
                  <a:moveTo>
                    <a:pt x="0" y="0"/>
                  </a:moveTo>
                  <a:lnTo>
                    <a:pt x="42929426" y="0"/>
                  </a:lnTo>
                  <a:lnTo>
                    <a:pt x="42929426" y="21695663"/>
                  </a:lnTo>
                  <a:lnTo>
                    <a:pt x="0" y="21695663"/>
                  </a:lnTo>
                  <a:lnTo>
                    <a:pt x="0" y="0"/>
                  </a:lnTo>
                  <a:close/>
                </a:path>
              </a:pathLst>
            </a:custGeom>
            <a:solidFill>
              <a:srgbClr val="FFFFFF"/>
            </a:solidFill>
          </p:spPr>
        </p:sp>
        <p:sp>
          <p:nvSpPr>
            <p:cNvPr id="8" name="Freeform 8"/>
            <p:cNvSpPr/>
            <p:nvPr/>
          </p:nvSpPr>
          <p:spPr>
            <a:xfrm>
              <a:off x="0" y="0"/>
              <a:ext cx="43074205" cy="21840442"/>
            </a:xfrm>
            <a:custGeom>
              <a:avLst/>
              <a:gdLst/>
              <a:ahLst/>
              <a:cxnLst/>
              <a:rect l="l" t="t" r="r" b="b"/>
              <a:pathLst>
                <a:path w="43074205" h="21840442">
                  <a:moveTo>
                    <a:pt x="42929426" y="21695662"/>
                  </a:moveTo>
                  <a:lnTo>
                    <a:pt x="43074205" y="21695662"/>
                  </a:lnTo>
                  <a:lnTo>
                    <a:pt x="43074205" y="21840442"/>
                  </a:lnTo>
                  <a:lnTo>
                    <a:pt x="42929426" y="21840442"/>
                  </a:lnTo>
                  <a:lnTo>
                    <a:pt x="42929426" y="21695662"/>
                  </a:lnTo>
                  <a:close/>
                  <a:moveTo>
                    <a:pt x="0" y="144780"/>
                  </a:moveTo>
                  <a:lnTo>
                    <a:pt x="144780" y="144780"/>
                  </a:lnTo>
                  <a:lnTo>
                    <a:pt x="144780" y="21695662"/>
                  </a:lnTo>
                  <a:lnTo>
                    <a:pt x="0" y="21695662"/>
                  </a:lnTo>
                  <a:lnTo>
                    <a:pt x="0" y="144780"/>
                  </a:lnTo>
                  <a:close/>
                  <a:moveTo>
                    <a:pt x="0" y="21695662"/>
                  </a:moveTo>
                  <a:lnTo>
                    <a:pt x="144780" y="21695662"/>
                  </a:lnTo>
                  <a:lnTo>
                    <a:pt x="144780" y="21840442"/>
                  </a:lnTo>
                  <a:lnTo>
                    <a:pt x="0" y="21840442"/>
                  </a:lnTo>
                  <a:lnTo>
                    <a:pt x="0" y="21695662"/>
                  </a:lnTo>
                  <a:close/>
                  <a:moveTo>
                    <a:pt x="42929426" y="144780"/>
                  </a:moveTo>
                  <a:lnTo>
                    <a:pt x="43074205" y="144780"/>
                  </a:lnTo>
                  <a:lnTo>
                    <a:pt x="43074205" y="21695662"/>
                  </a:lnTo>
                  <a:lnTo>
                    <a:pt x="42929426" y="21695662"/>
                  </a:lnTo>
                  <a:lnTo>
                    <a:pt x="42929426" y="144780"/>
                  </a:lnTo>
                  <a:close/>
                  <a:moveTo>
                    <a:pt x="144780" y="21695662"/>
                  </a:moveTo>
                  <a:lnTo>
                    <a:pt x="42929426" y="21695662"/>
                  </a:lnTo>
                  <a:lnTo>
                    <a:pt x="42929426" y="21840442"/>
                  </a:lnTo>
                  <a:lnTo>
                    <a:pt x="144780" y="21840442"/>
                  </a:lnTo>
                  <a:lnTo>
                    <a:pt x="144780" y="21695662"/>
                  </a:lnTo>
                  <a:close/>
                  <a:moveTo>
                    <a:pt x="42929426" y="0"/>
                  </a:moveTo>
                  <a:lnTo>
                    <a:pt x="43074205" y="0"/>
                  </a:lnTo>
                  <a:lnTo>
                    <a:pt x="43074205" y="144780"/>
                  </a:lnTo>
                  <a:lnTo>
                    <a:pt x="42929426" y="144780"/>
                  </a:lnTo>
                  <a:lnTo>
                    <a:pt x="42929426" y="0"/>
                  </a:lnTo>
                  <a:close/>
                  <a:moveTo>
                    <a:pt x="0" y="0"/>
                  </a:moveTo>
                  <a:lnTo>
                    <a:pt x="144780" y="0"/>
                  </a:lnTo>
                  <a:lnTo>
                    <a:pt x="144780" y="144780"/>
                  </a:lnTo>
                  <a:lnTo>
                    <a:pt x="0" y="144780"/>
                  </a:lnTo>
                  <a:lnTo>
                    <a:pt x="0" y="0"/>
                  </a:lnTo>
                  <a:close/>
                  <a:moveTo>
                    <a:pt x="144780" y="0"/>
                  </a:moveTo>
                  <a:lnTo>
                    <a:pt x="42929426" y="0"/>
                  </a:lnTo>
                  <a:lnTo>
                    <a:pt x="42929426" y="144780"/>
                  </a:lnTo>
                  <a:lnTo>
                    <a:pt x="144780" y="144780"/>
                  </a:lnTo>
                  <a:lnTo>
                    <a:pt x="144780" y="0"/>
                  </a:lnTo>
                  <a:close/>
                </a:path>
              </a:pathLst>
            </a:custGeom>
            <a:solidFill>
              <a:srgbClr val="000000"/>
            </a:solidFill>
          </p:spPr>
        </p:sp>
      </p:grpSp>
      <p:sp>
        <p:nvSpPr>
          <p:cNvPr id="9" name="Freeform 9"/>
          <p:cNvSpPr/>
          <p:nvPr/>
        </p:nvSpPr>
        <p:spPr>
          <a:xfrm>
            <a:off x="13355611" y="1181100"/>
            <a:ext cx="5436737" cy="11872765"/>
          </a:xfrm>
          <a:custGeom>
            <a:avLst/>
            <a:gdLst/>
            <a:ahLst/>
            <a:cxnLst/>
            <a:rect l="l" t="t" r="r" b="b"/>
            <a:pathLst>
              <a:path w="5436737" h="11872765">
                <a:moveTo>
                  <a:pt x="0" y="0"/>
                </a:moveTo>
                <a:lnTo>
                  <a:pt x="5436737" y="0"/>
                </a:lnTo>
                <a:lnTo>
                  <a:pt x="5436737" y="11872764"/>
                </a:lnTo>
                <a:lnTo>
                  <a:pt x="0" y="11872764"/>
                </a:lnTo>
                <a:lnTo>
                  <a:pt x="0" y="0"/>
                </a:lnTo>
                <a:close/>
              </a:path>
            </a:pathLst>
          </a:custGeom>
          <a:blipFill>
            <a:blip r:embed="rId3"/>
            <a:stretch>
              <a:fillRect/>
            </a:stretch>
          </a:blipFill>
        </p:spPr>
      </p:sp>
      <p:sp>
        <p:nvSpPr>
          <p:cNvPr id="12" name="Rectangle 11"/>
          <p:cNvSpPr/>
          <p:nvPr/>
        </p:nvSpPr>
        <p:spPr>
          <a:xfrm>
            <a:off x="1295400" y="1736413"/>
            <a:ext cx="12240923" cy="6814173"/>
          </a:xfrm>
          <a:prstGeom prst="rect">
            <a:avLst/>
          </a:prstGeom>
        </p:spPr>
        <p:txBody>
          <a:bodyPr wrap="square">
            <a:spAutoFit/>
          </a:bodyPr>
          <a:lstStyle/>
          <a:p>
            <a:pPr marR="91440" algn="just">
              <a:lnSpc>
                <a:spcPct val="130000"/>
              </a:lnSpc>
              <a:spcAft>
                <a:spcPts val="0"/>
              </a:spcAft>
            </a:pPr>
            <a:r>
              <a:rPr lang="vi-VN" sz="4200">
                <a:latin typeface="Times New Roman" panose="02020603050405020304" pitchFamily="18" charset="0"/>
                <a:ea typeface="Calibri" panose="020F0502020204030204" pitchFamily="34" charset="0"/>
              </a:rPr>
              <a:t>- Truyện gây cười  ở câu trả lời của cháu bé: “</a:t>
            </a:r>
            <a:r>
              <a:rPr lang="vi-VN" sz="4200" i="1">
                <a:latin typeface="Times New Roman" panose="02020603050405020304" pitchFamily="18" charset="0"/>
                <a:ea typeface="Calibri" panose="020F0502020204030204" pitchFamily="34" charset="0"/>
              </a:rPr>
              <a:t>Mất rồi</a:t>
            </a:r>
            <a:r>
              <a:rPr lang="vi-VN" sz="4200">
                <a:latin typeface="Times New Roman" panose="02020603050405020304" pitchFamily="18" charset="0"/>
                <a:ea typeface="Calibri" panose="020F0502020204030204" pitchFamily="34" charset="0"/>
              </a:rPr>
              <a:t>”.</a:t>
            </a:r>
            <a:endParaRPr lang="en-GB" sz="4200">
              <a:latin typeface="Times New Roman" panose="02020603050405020304" pitchFamily="18" charset="0"/>
              <a:ea typeface="Calibri" panose="020F0502020204030204" pitchFamily="34" charset="0"/>
            </a:endParaRPr>
          </a:p>
          <a:p>
            <a:pPr marR="91440" algn="just">
              <a:lnSpc>
                <a:spcPct val="130000"/>
              </a:lnSpc>
              <a:spcAft>
                <a:spcPts val="0"/>
              </a:spcAft>
            </a:pPr>
            <a:r>
              <a:rPr lang="vi-VN" sz="4200">
                <a:latin typeface="Times New Roman" panose="02020603050405020304" pitchFamily="18" charset="0"/>
                <a:ea typeface="Calibri" panose="020F0502020204030204" pitchFamily="34" charset="0"/>
              </a:rPr>
              <a:t>- Lí do: </a:t>
            </a:r>
            <a:endParaRPr lang="en-GB" sz="4200">
              <a:latin typeface="Times New Roman" panose="02020603050405020304" pitchFamily="18" charset="0"/>
              <a:ea typeface="Calibri" panose="020F0502020204030204" pitchFamily="34" charset="0"/>
            </a:endParaRPr>
          </a:p>
          <a:p>
            <a:pPr marR="91440" algn="just">
              <a:lnSpc>
                <a:spcPct val="130000"/>
              </a:lnSpc>
              <a:spcAft>
                <a:spcPts val="0"/>
              </a:spcAft>
            </a:pPr>
            <a:r>
              <a:rPr lang="vi-VN" sz="4200">
                <a:latin typeface="Times New Roman" panose="02020603050405020304" pitchFamily="18" charset="0"/>
                <a:ea typeface="Calibri" panose="020F0502020204030204" pitchFamily="34" charset="0"/>
              </a:rPr>
              <a:t>+ Lẽ ra khi vị khách hỏi về người bố, cháu bé cần đưa ra thông tin về người bố: “</a:t>
            </a:r>
            <a:r>
              <a:rPr lang="vi-VN" sz="4200" i="1">
                <a:latin typeface="Times New Roman" panose="02020603050405020304" pitchFamily="18" charset="0"/>
                <a:ea typeface="Calibri" panose="020F0502020204030204" pitchFamily="34" charset="0"/>
              </a:rPr>
              <a:t>Bố cháu đi chơi vắng nhà ạ</a:t>
            </a:r>
            <a:r>
              <a:rPr lang="vi-VN" sz="4200">
                <a:latin typeface="Times New Roman" panose="02020603050405020304" pitchFamily="18" charset="0"/>
                <a:ea typeface="Calibri" panose="020F0502020204030204" pitchFamily="34" charset="0"/>
              </a:rPr>
              <a:t>”, hoặc đưa ra thông tin rõ ràng về tờ giấy bằng câu đầy đủ: “</a:t>
            </a:r>
            <a:r>
              <a:rPr lang="vi-VN" sz="4200" i="1">
                <a:latin typeface="Times New Roman" panose="02020603050405020304" pitchFamily="18" charset="0"/>
                <a:ea typeface="Calibri" panose="020F0502020204030204" pitchFamily="34" charset="0"/>
              </a:rPr>
              <a:t>Tờ giấy bố cháu đưa bị mất rồi</a:t>
            </a:r>
            <a:r>
              <a:rPr lang="vi-VN" sz="4200">
                <a:latin typeface="Times New Roman" panose="02020603050405020304" pitchFamily="18" charset="0"/>
                <a:ea typeface="Calibri" panose="020F0502020204030204" pitchFamily="34" charset="0"/>
              </a:rPr>
              <a:t>”. </a:t>
            </a:r>
            <a:endParaRPr lang="en-GB" sz="4200">
              <a:latin typeface="Times New Roman" panose="02020603050405020304" pitchFamily="18" charset="0"/>
              <a:ea typeface="Calibri" panose="020F0502020204030204" pitchFamily="34" charset="0"/>
            </a:endParaRPr>
          </a:p>
          <a:p>
            <a:pPr marR="91440" algn="just">
              <a:lnSpc>
                <a:spcPct val="130000"/>
              </a:lnSpc>
              <a:spcAft>
                <a:spcPts val="0"/>
              </a:spcAft>
            </a:pPr>
            <a:r>
              <a:rPr lang="vi-VN" sz="4200">
                <a:latin typeface="Times New Roman" panose="02020603050405020304" pitchFamily="18" charset="0"/>
                <a:ea typeface="Calibri" panose="020F0502020204030204" pitchFamily="34" charset="0"/>
              </a:rPr>
              <a:t>+ Câu nói rút gọn chủ ngữ của cháu bé khiên vị khách kia hiểu lầm là bố cháu bé mất (chết). </a:t>
            </a:r>
            <a:endParaRPr lang="en-GB" sz="42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36296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1191830" y="3245039"/>
            <a:ext cx="20671660" cy="3796923"/>
            <a:chOff x="0" y="0"/>
            <a:chExt cx="58189900" cy="10688186"/>
          </a:xfrm>
        </p:grpSpPr>
        <p:sp>
          <p:nvSpPr>
            <p:cNvPr id="4" name="Freeform 4"/>
            <p:cNvSpPr/>
            <p:nvPr/>
          </p:nvSpPr>
          <p:spPr>
            <a:xfrm>
              <a:off x="72390" y="72390"/>
              <a:ext cx="58045123" cy="10543406"/>
            </a:xfrm>
            <a:custGeom>
              <a:avLst/>
              <a:gdLst/>
              <a:ahLst/>
              <a:cxnLst/>
              <a:rect l="l" t="t" r="r" b="b"/>
              <a:pathLst>
                <a:path w="58045123" h="10543406">
                  <a:moveTo>
                    <a:pt x="0" y="0"/>
                  </a:moveTo>
                  <a:lnTo>
                    <a:pt x="58045123" y="0"/>
                  </a:lnTo>
                  <a:lnTo>
                    <a:pt x="58045123" y="10543406"/>
                  </a:lnTo>
                  <a:lnTo>
                    <a:pt x="0" y="10543406"/>
                  </a:lnTo>
                  <a:lnTo>
                    <a:pt x="0" y="0"/>
                  </a:lnTo>
                  <a:close/>
                </a:path>
              </a:pathLst>
            </a:custGeom>
            <a:solidFill>
              <a:srgbClr val="025738"/>
            </a:solidFill>
          </p:spPr>
        </p:sp>
        <p:sp>
          <p:nvSpPr>
            <p:cNvPr id="5" name="Freeform 5"/>
            <p:cNvSpPr/>
            <p:nvPr/>
          </p:nvSpPr>
          <p:spPr>
            <a:xfrm>
              <a:off x="0" y="0"/>
              <a:ext cx="58189899" cy="10688186"/>
            </a:xfrm>
            <a:custGeom>
              <a:avLst/>
              <a:gdLst/>
              <a:ahLst/>
              <a:cxnLst/>
              <a:rect l="l" t="t" r="r" b="b"/>
              <a:pathLst>
                <a:path w="58189899" h="10688186">
                  <a:moveTo>
                    <a:pt x="58045121" y="10543406"/>
                  </a:moveTo>
                  <a:lnTo>
                    <a:pt x="58189899" y="10543406"/>
                  </a:lnTo>
                  <a:lnTo>
                    <a:pt x="58189899" y="10688186"/>
                  </a:lnTo>
                  <a:lnTo>
                    <a:pt x="58045121" y="10688186"/>
                  </a:lnTo>
                  <a:lnTo>
                    <a:pt x="58045121" y="10543406"/>
                  </a:lnTo>
                  <a:close/>
                  <a:moveTo>
                    <a:pt x="0" y="144780"/>
                  </a:moveTo>
                  <a:lnTo>
                    <a:pt x="144780" y="144780"/>
                  </a:lnTo>
                  <a:lnTo>
                    <a:pt x="144780" y="10543406"/>
                  </a:lnTo>
                  <a:lnTo>
                    <a:pt x="0" y="10543406"/>
                  </a:lnTo>
                  <a:lnTo>
                    <a:pt x="0" y="144780"/>
                  </a:lnTo>
                  <a:close/>
                  <a:moveTo>
                    <a:pt x="0" y="10543406"/>
                  </a:moveTo>
                  <a:lnTo>
                    <a:pt x="144780" y="10543406"/>
                  </a:lnTo>
                  <a:lnTo>
                    <a:pt x="144780" y="10688186"/>
                  </a:lnTo>
                  <a:lnTo>
                    <a:pt x="0" y="10688186"/>
                  </a:lnTo>
                  <a:lnTo>
                    <a:pt x="0" y="10543406"/>
                  </a:lnTo>
                  <a:close/>
                  <a:moveTo>
                    <a:pt x="58045121" y="144780"/>
                  </a:moveTo>
                  <a:lnTo>
                    <a:pt x="58189899" y="144780"/>
                  </a:lnTo>
                  <a:lnTo>
                    <a:pt x="58189899" y="10543406"/>
                  </a:lnTo>
                  <a:lnTo>
                    <a:pt x="58045121" y="10543406"/>
                  </a:lnTo>
                  <a:lnTo>
                    <a:pt x="58045121" y="144780"/>
                  </a:lnTo>
                  <a:close/>
                  <a:moveTo>
                    <a:pt x="144780" y="10543406"/>
                  </a:moveTo>
                  <a:lnTo>
                    <a:pt x="58045121" y="10543406"/>
                  </a:lnTo>
                  <a:lnTo>
                    <a:pt x="58045121" y="10688186"/>
                  </a:lnTo>
                  <a:lnTo>
                    <a:pt x="144780" y="10688186"/>
                  </a:lnTo>
                  <a:lnTo>
                    <a:pt x="144780" y="10543406"/>
                  </a:lnTo>
                  <a:close/>
                  <a:moveTo>
                    <a:pt x="58045121" y="0"/>
                  </a:moveTo>
                  <a:lnTo>
                    <a:pt x="58189899" y="0"/>
                  </a:lnTo>
                  <a:lnTo>
                    <a:pt x="58189899" y="144780"/>
                  </a:lnTo>
                  <a:lnTo>
                    <a:pt x="58045121" y="144780"/>
                  </a:lnTo>
                  <a:lnTo>
                    <a:pt x="58045121" y="0"/>
                  </a:lnTo>
                  <a:close/>
                  <a:moveTo>
                    <a:pt x="0" y="0"/>
                  </a:moveTo>
                  <a:lnTo>
                    <a:pt x="144780" y="0"/>
                  </a:lnTo>
                  <a:lnTo>
                    <a:pt x="144780" y="144780"/>
                  </a:lnTo>
                  <a:lnTo>
                    <a:pt x="0" y="144780"/>
                  </a:lnTo>
                  <a:lnTo>
                    <a:pt x="0" y="0"/>
                  </a:lnTo>
                  <a:close/>
                  <a:moveTo>
                    <a:pt x="144780" y="0"/>
                  </a:moveTo>
                  <a:lnTo>
                    <a:pt x="58045121" y="0"/>
                  </a:lnTo>
                  <a:lnTo>
                    <a:pt x="58045121" y="144780"/>
                  </a:lnTo>
                  <a:lnTo>
                    <a:pt x="144780" y="144780"/>
                  </a:lnTo>
                  <a:lnTo>
                    <a:pt x="144780" y="0"/>
                  </a:lnTo>
                  <a:close/>
                </a:path>
              </a:pathLst>
            </a:custGeom>
            <a:solidFill>
              <a:srgbClr val="000000"/>
            </a:solidFill>
          </p:spPr>
        </p:sp>
      </p:grpSp>
      <p:grpSp>
        <p:nvGrpSpPr>
          <p:cNvPr id="6" name="Group 6"/>
          <p:cNvGrpSpPr/>
          <p:nvPr/>
        </p:nvGrpSpPr>
        <p:grpSpPr>
          <a:xfrm>
            <a:off x="-1352118" y="3616001"/>
            <a:ext cx="20992237" cy="3054999"/>
            <a:chOff x="0" y="0"/>
            <a:chExt cx="55711059" cy="8107627"/>
          </a:xfrm>
        </p:grpSpPr>
        <p:sp>
          <p:nvSpPr>
            <p:cNvPr id="7" name="Freeform 7"/>
            <p:cNvSpPr/>
            <p:nvPr/>
          </p:nvSpPr>
          <p:spPr>
            <a:xfrm>
              <a:off x="72390" y="72390"/>
              <a:ext cx="55566279" cy="7962847"/>
            </a:xfrm>
            <a:custGeom>
              <a:avLst/>
              <a:gdLst/>
              <a:ahLst/>
              <a:cxnLst/>
              <a:rect l="l" t="t" r="r" b="b"/>
              <a:pathLst>
                <a:path w="55566279" h="7962847">
                  <a:moveTo>
                    <a:pt x="0" y="0"/>
                  </a:moveTo>
                  <a:lnTo>
                    <a:pt x="55566279" y="0"/>
                  </a:lnTo>
                  <a:lnTo>
                    <a:pt x="55566279" y="7962847"/>
                  </a:lnTo>
                  <a:lnTo>
                    <a:pt x="0" y="7962847"/>
                  </a:lnTo>
                  <a:lnTo>
                    <a:pt x="0" y="0"/>
                  </a:lnTo>
                  <a:close/>
                </a:path>
              </a:pathLst>
            </a:custGeom>
            <a:solidFill>
              <a:srgbClr val="FFFFFF"/>
            </a:solidFill>
          </p:spPr>
        </p:sp>
        <p:sp>
          <p:nvSpPr>
            <p:cNvPr id="8" name="Freeform 8"/>
            <p:cNvSpPr/>
            <p:nvPr/>
          </p:nvSpPr>
          <p:spPr>
            <a:xfrm>
              <a:off x="0" y="0"/>
              <a:ext cx="55711061" cy="8107627"/>
            </a:xfrm>
            <a:custGeom>
              <a:avLst/>
              <a:gdLst/>
              <a:ahLst/>
              <a:cxnLst/>
              <a:rect l="l" t="t" r="r" b="b"/>
              <a:pathLst>
                <a:path w="55711061" h="8107627">
                  <a:moveTo>
                    <a:pt x="55566277" y="7962847"/>
                  </a:moveTo>
                  <a:lnTo>
                    <a:pt x="55711061" y="7962847"/>
                  </a:lnTo>
                  <a:lnTo>
                    <a:pt x="55711061" y="8107627"/>
                  </a:lnTo>
                  <a:lnTo>
                    <a:pt x="55566277" y="8107627"/>
                  </a:lnTo>
                  <a:lnTo>
                    <a:pt x="55566277" y="7962847"/>
                  </a:lnTo>
                  <a:close/>
                  <a:moveTo>
                    <a:pt x="0" y="144780"/>
                  </a:moveTo>
                  <a:lnTo>
                    <a:pt x="144780" y="144780"/>
                  </a:lnTo>
                  <a:lnTo>
                    <a:pt x="144780" y="7962847"/>
                  </a:lnTo>
                  <a:lnTo>
                    <a:pt x="0" y="7962847"/>
                  </a:lnTo>
                  <a:lnTo>
                    <a:pt x="0" y="144780"/>
                  </a:lnTo>
                  <a:close/>
                  <a:moveTo>
                    <a:pt x="0" y="7962847"/>
                  </a:moveTo>
                  <a:lnTo>
                    <a:pt x="144780" y="7962847"/>
                  </a:lnTo>
                  <a:lnTo>
                    <a:pt x="144780" y="8107627"/>
                  </a:lnTo>
                  <a:lnTo>
                    <a:pt x="0" y="8107627"/>
                  </a:lnTo>
                  <a:lnTo>
                    <a:pt x="0" y="7962847"/>
                  </a:lnTo>
                  <a:close/>
                  <a:moveTo>
                    <a:pt x="55566277" y="144780"/>
                  </a:moveTo>
                  <a:lnTo>
                    <a:pt x="55711061" y="144780"/>
                  </a:lnTo>
                  <a:lnTo>
                    <a:pt x="55711061" y="7962847"/>
                  </a:lnTo>
                  <a:lnTo>
                    <a:pt x="55566277" y="7962847"/>
                  </a:lnTo>
                  <a:lnTo>
                    <a:pt x="55566277" y="144780"/>
                  </a:lnTo>
                  <a:close/>
                  <a:moveTo>
                    <a:pt x="144780" y="7962847"/>
                  </a:moveTo>
                  <a:lnTo>
                    <a:pt x="55566277" y="7962847"/>
                  </a:lnTo>
                  <a:lnTo>
                    <a:pt x="55566277" y="8107627"/>
                  </a:lnTo>
                  <a:lnTo>
                    <a:pt x="144780" y="8107627"/>
                  </a:lnTo>
                  <a:lnTo>
                    <a:pt x="144780" y="7962847"/>
                  </a:lnTo>
                  <a:close/>
                  <a:moveTo>
                    <a:pt x="55566277" y="0"/>
                  </a:moveTo>
                  <a:lnTo>
                    <a:pt x="55711061" y="0"/>
                  </a:lnTo>
                  <a:lnTo>
                    <a:pt x="55711061" y="144780"/>
                  </a:lnTo>
                  <a:lnTo>
                    <a:pt x="55566277" y="144780"/>
                  </a:lnTo>
                  <a:lnTo>
                    <a:pt x="55566277" y="0"/>
                  </a:lnTo>
                  <a:close/>
                  <a:moveTo>
                    <a:pt x="0" y="0"/>
                  </a:moveTo>
                  <a:lnTo>
                    <a:pt x="144780" y="0"/>
                  </a:lnTo>
                  <a:lnTo>
                    <a:pt x="144780" y="144780"/>
                  </a:lnTo>
                  <a:lnTo>
                    <a:pt x="0" y="144780"/>
                  </a:lnTo>
                  <a:lnTo>
                    <a:pt x="0" y="0"/>
                  </a:lnTo>
                  <a:close/>
                  <a:moveTo>
                    <a:pt x="144780" y="0"/>
                  </a:moveTo>
                  <a:lnTo>
                    <a:pt x="55566277" y="0"/>
                  </a:lnTo>
                  <a:lnTo>
                    <a:pt x="55566277" y="144780"/>
                  </a:lnTo>
                  <a:lnTo>
                    <a:pt x="144780" y="144780"/>
                  </a:lnTo>
                  <a:lnTo>
                    <a:pt x="144780" y="0"/>
                  </a:lnTo>
                  <a:close/>
                </a:path>
              </a:pathLst>
            </a:custGeom>
            <a:solidFill>
              <a:srgbClr val="000000"/>
            </a:solidFill>
          </p:spPr>
        </p:sp>
      </p:grpSp>
      <p:sp>
        <p:nvSpPr>
          <p:cNvPr id="9" name="TextBox 9"/>
          <p:cNvSpPr txBox="1"/>
          <p:nvPr/>
        </p:nvSpPr>
        <p:spPr>
          <a:xfrm>
            <a:off x="2063924" y="3835449"/>
            <a:ext cx="14160152" cy="2616101"/>
          </a:xfrm>
          <a:prstGeom prst="rect">
            <a:avLst/>
          </a:prstGeom>
        </p:spPr>
        <p:txBody>
          <a:bodyPr lIns="0" tIns="0" rIns="0" bIns="0" rtlCol="0" anchor="t">
            <a:spAutoFit/>
          </a:bodyPr>
          <a:lstStyle/>
          <a:p>
            <a:pPr algn="ctr">
              <a:lnSpc>
                <a:spcPts val="10199"/>
              </a:lnSpc>
            </a:pPr>
            <a:r>
              <a:rPr lang="vi-VN" sz="8800" b="1">
                <a:latin typeface="SVN-Caprica Script" pitchFamily="2" charset="-93"/>
              </a:rPr>
              <a:t>HOẠT ĐỘNG </a:t>
            </a:r>
            <a:r>
              <a:rPr lang="vi-VN" sz="8800" b="1" smtClean="0">
                <a:latin typeface="SVN-Caprica Script" pitchFamily="2" charset="-93"/>
              </a:rPr>
              <a:t>2</a:t>
            </a:r>
          </a:p>
          <a:p>
            <a:pPr algn="ctr">
              <a:lnSpc>
                <a:spcPts val="10199"/>
              </a:lnSpc>
            </a:pPr>
            <a:r>
              <a:rPr lang="vi-VN" sz="8800" b="1" smtClean="0">
                <a:latin typeface="SVN-Caprica Script" pitchFamily="2" charset="-93"/>
              </a:rPr>
              <a:t> </a:t>
            </a:r>
            <a:r>
              <a:rPr lang="vi-VN" sz="8800" b="1">
                <a:latin typeface="SVN-Caprica Script" pitchFamily="2" charset="-93"/>
              </a:rPr>
              <a:t>HÌNH THÀNH KIẾN THỨC</a:t>
            </a:r>
            <a:endParaRPr lang="en-US" sz="8499">
              <a:solidFill>
                <a:srgbClr val="176D46"/>
              </a:solidFill>
              <a:latin typeface="SVN-Caprica Script" pitchFamily="2" charset="-93"/>
              <a:ea typeface="Funtastic"/>
              <a:cs typeface="Funtastic"/>
              <a:sym typeface="Funtastic"/>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721969"/>
            <a:ext cx="13944600" cy="2729581"/>
          </a:xfrm>
          <a:prstGeom prst="rect">
            <a:avLst/>
          </a:prstGeom>
        </p:spPr>
      </p:pic>
    </p:spTree>
    <p:extLst>
      <p:ext uri="{BB962C8B-B14F-4D97-AF65-F5344CB8AC3E}">
        <p14:creationId xmlns:p14="http://schemas.microsoft.com/office/powerpoint/2010/main" val="2086338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rot="5400000">
            <a:off x="8099849" y="213149"/>
            <a:ext cx="9677400" cy="9936905"/>
            <a:chOff x="0" y="0"/>
            <a:chExt cx="23165997" cy="25120028"/>
          </a:xfrm>
        </p:grpSpPr>
        <p:sp>
          <p:nvSpPr>
            <p:cNvPr id="4" name="Freeform 4"/>
            <p:cNvSpPr/>
            <p:nvPr/>
          </p:nvSpPr>
          <p:spPr>
            <a:xfrm>
              <a:off x="72390" y="72390"/>
              <a:ext cx="23021217" cy="24975249"/>
            </a:xfrm>
            <a:custGeom>
              <a:avLst/>
              <a:gdLst/>
              <a:ahLst/>
              <a:cxnLst/>
              <a:rect l="l" t="t" r="r" b="b"/>
              <a:pathLst>
                <a:path w="23021217" h="24975249">
                  <a:moveTo>
                    <a:pt x="0" y="0"/>
                  </a:moveTo>
                  <a:lnTo>
                    <a:pt x="23021217" y="0"/>
                  </a:lnTo>
                  <a:lnTo>
                    <a:pt x="23021217" y="24975249"/>
                  </a:lnTo>
                  <a:lnTo>
                    <a:pt x="0" y="24975249"/>
                  </a:lnTo>
                  <a:lnTo>
                    <a:pt x="0" y="0"/>
                  </a:lnTo>
                  <a:close/>
                </a:path>
              </a:pathLst>
            </a:custGeom>
            <a:solidFill>
              <a:srgbClr val="025738"/>
            </a:solidFill>
          </p:spPr>
        </p:sp>
        <p:sp>
          <p:nvSpPr>
            <p:cNvPr id="5" name="Freeform 5"/>
            <p:cNvSpPr/>
            <p:nvPr/>
          </p:nvSpPr>
          <p:spPr>
            <a:xfrm>
              <a:off x="0" y="0"/>
              <a:ext cx="23165997" cy="25120028"/>
            </a:xfrm>
            <a:custGeom>
              <a:avLst/>
              <a:gdLst/>
              <a:ahLst/>
              <a:cxnLst/>
              <a:rect l="l" t="t" r="r" b="b"/>
              <a:pathLst>
                <a:path w="23165997" h="25120028">
                  <a:moveTo>
                    <a:pt x="23021217" y="24975248"/>
                  </a:moveTo>
                  <a:lnTo>
                    <a:pt x="23165997" y="24975248"/>
                  </a:lnTo>
                  <a:lnTo>
                    <a:pt x="23165997" y="25120028"/>
                  </a:lnTo>
                  <a:lnTo>
                    <a:pt x="23021217" y="25120028"/>
                  </a:lnTo>
                  <a:lnTo>
                    <a:pt x="23021217" y="24975248"/>
                  </a:lnTo>
                  <a:close/>
                  <a:moveTo>
                    <a:pt x="0" y="144780"/>
                  </a:moveTo>
                  <a:lnTo>
                    <a:pt x="144780" y="144780"/>
                  </a:lnTo>
                  <a:lnTo>
                    <a:pt x="144780" y="24975248"/>
                  </a:lnTo>
                  <a:lnTo>
                    <a:pt x="0" y="24975248"/>
                  </a:lnTo>
                  <a:lnTo>
                    <a:pt x="0" y="144780"/>
                  </a:lnTo>
                  <a:close/>
                  <a:moveTo>
                    <a:pt x="0" y="24975248"/>
                  </a:moveTo>
                  <a:lnTo>
                    <a:pt x="144780" y="24975248"/>
                  </a:lnTo>
                  <a:lnTo>
                    <a:pt x="144780" y="25120028"/>
                  </a:lnTo>
                  <a:lnTo>
                    <a:pt x="0" y="25120028"/>
                  </a:lnTo>
                  <a:lnTo>
                    <a:pt x="0" y="24975248"/>
                  </a:lnTo>
                  <a:close/>
                  <a:moveTo>
                    <a:pt x="23021217" y="144780"/>
                  </a:moveTo>
                  <a:lnTo>
                    <a:pt x="23165997" y="144780"/>
                  </a:lnTo>
                  <a:lnTo>
                    <a:pt x="23165997" y="24975248"/>
                  </a:lnTo>
                  <a:lnTo>
                    <a:pt x="23021217" y="24975248"/>
                  </a:lnTo>
                  <a:lnTo>
                    <a:pt x="23021217" y="144780"/>
                  </a:lnTo>
                  <a:close/>
                  <a:moveTo>
                    <a:pt x="144780" y="24975248"/>
                  </a:moveTo>
                  <a:lnTo>
                    <a:pt x="23021217" y="24975248"/>
                  </a:lnTo>
                  <a:lnTo>
                    <a:pt x="23021217" y="25120028"/>
                  </a:lnTo>
                  <a:lnTo>
                    <a:pt x="144780" y="25120028"/>
                  </a:lnTo>
                  <a:lnTo>
                    <a:pt x="144780" y="24975248"/>
                  </a:lnTo>
                  <a:close/>
                  <a:moveTo>
                    <a:pt x="23021217" y="0"/>
                  </a:moveTo>
                  <a:lnTo>
                    <a:pt x="23165997" y="0"/>
                  </a:lnTo>
                  <a:lnTo>
                    <a:pt x="23165997" y="144780"/>
                  </a:lnTo>
                  <a:lnTo>
                    <a:pt x="23021217" y="144780"/>
                  </a:lnTo>
                  <a:lnTo>
                    <a:pt x="23021217" y="0"/>
                  </a:lnTo>
                  <a:close/>
                  <a:moveTo>
                    <a:pt x="0" y="0"/>
                  </a:moveTo>
                  <a:lnTo>
                    <a:pt x="144780" y="0"/>
                  </a:lnTo>
                  <a:lnTo>
                    <a:pt x="144780" y="144780"/>
                  </a:lnTo>
                  <a:lnTo>
                    <a:pt x="0" y="144780"/>
                  </a:lnTo>
                  <a:lnTo>
                    <a:pt x="0" y="0"/>
                  </a:lnTo>
                  <a:close/>
                  <a:moveTo>
                    <a:pt x="144780" y="0"/>
                  </a:moveTo>
                  <a:lnTo>
                    <a:pt x="23021217" y="0"/>
                  </a:lnTo>
                  <a:lnTo>
                    <a:pt x="23021217" y="144780"/>
                  </a:lnTo>
                  <a:lnTo>
                    <a:pt x="144780" y="144780"/>
                  </a:lnTo>
                  <a:lnTo>
                    <a:pt x="144780" y="0"/>
                  </a:lnTo>
                  <a:close/>
                </a:path>
              </a:pathLst>
            </a:custGeom>
            <a:solidFill>
              <a:srgbClr val="000000"/>
            </a:solidFill>
          </p:spPr>
        </p:sp>
      </p:grpSp>
      <p:grpSp>
        <p:nvGrpSpPr>
          <p:cNvPr id="6" name="Group 6"/>
          <p:cNvGrpSpPr/>
          <p:nvPr/>
        </p:nvGrpSpPr>
        <p:grpSpPr>
          <a:xfrm rot="5400000">
            <a:off x="8411716" y="525016"/>
            <a:ext cx="9144000" cy="9389368"/>
            <a:chOff x="0" y="0"/>
            <a:chExt cx="20062826" cy="21929338"/>
          </a:xfrm>
        </p:grpSpPr>
        <p:sp>
          <p:nvSpPr>
            <p:cNvPr id="7" name="Freeform 7"/>
            <p:cNvSpPr/>
            <p:nvPr/>
          </p:nvSpPr>
          <p:spPr>
            <a:xfrm>
              <a:off x="72390" y="72390"/>
              <a:ext cx="19918046" cy="21784558"/>
            </a:xfrm>
            <a:custGeom>
              <a:avLst/>
              <a:gdLst/>
              <a:ahLst/>
              <a:cxnLst/>
              <a:rect l="l" t="t" r="r" b="b"/>
              <a:pathLst>
                <a:path w="19918046" h="21784558">
                  <a:moveTo>
                    <a:pt x="0" y="0"/>
                  </a:moveTo>
                  <a:lnTo>
                    <a:pt x="19918046" y="0"/>
                  </a:lnTo>
                  <a:lnTo>
                    <a:pt x="19918046" y="21784558"/>
                  </a:lnTo>
                  <a:lnTo>
                    <a:pt x="0" y="21784558"/>
                  </a:lnTo>
                  <a:lnTo>
                    <a:pt x="0" y="0"/>
                  </a:lnTo>
                  <a:close/>
                </a:path>
              </a:pathLst>
            </a:custGeom>
            <a:solidFill>
              <a:srgbClr val="FFFFFF"/>
            </a:solidFill>
          </p:spPr>
        </p:sp>
        <p:sp>
          <p:nvSpPr>
            <p:cNvPr id="8" name="Freeform 8"/>
            <p:cNvSpPr/>
            <p:nvPr/>
          </p:nvSpPr>
          <p:spPr>
            <a:xfrm>
              <a:off x="0" y="0"/>
              <a:ext cx="20062825" cy="21929337"/>
            </a:xfrm>
            <a:custGeom>
              <a:avLst/>
              <a:gdLst/>
              <a:ahLst/>
              <a:cxnLst/>
              <a:rect l="l" t="t" r="r" b="b"/>
              <a:pathLst>
                <a:path w="20062825" h="21929337">
                  <a:moveTo>
                    <a:pt x="19918046" y="21784557"/>
                  </a:moveTo>
                  <a:lnTo>
                    <a:pt x="20062825" y="21784557"/>
                  </a:lnTo>
                  <a:lnTo>
                    <a:pt x="20062825" y="21929337"/>
                  </a:lnTo>
                  <a:lnTo>
                    <a:pt x="19918046" y="21929337"/>
                  </a:lnTo>
                  <a:lnTo>
                    <a:pt x="19918046" y="21784557"/>
                  </a:lnTo>
                  <a:close/>
                  <a:moveTo>
                    <a:pt x="0" y="144780"/>
                  </a:moveTo>
                  <a:lnTo>
                    <a:pt x="144780" y="144780"/>
                  </a:lnTo>
                  <a:lnTo>
                    <a:pt x="144780" y="21784557"/>
                  </a:lnTo>
                  <a:lnTo>
                    <a:pt x="0" y="21784557"/>
                  </a:lnTo>
                  <a:lnTo>
                    <a:pt x="0" y="144780"/>
                  </a:lnTo>
                  <a:close/>
                  <a:moveTo>
                    <a:pt x="0" y="21784557"/>
                  </a:moveTo>
                  <a:lnTo>
                    <a:pt x="144780" y="21784557"/>
                  </a:lnTo>
                  <a:lnTo>
                    <a:pt x="144780" y="21929337"/>
                  </a:lnTo>
                  <a:lnTo>
                    <a:pt x="0" y="21929337"/>
                  </a:lnTo>
                  <a:lnTo>
                    <a:pt x="0" y="21784557"/>
                  </a:lnTo>
                  <a:close/>
                  <a:moveTo>
                    <a:pt x="19918046" y="144780"/>
                  </a:moveTo>
                  <a:lnTo>
                    <a:pt x="20062825" y="144780"/>
                  </a:lnTo>
                  <a:lnTo>
                    <a:pt x="20062825" y="21784557"/>
                  </a:lnTo>
                  <a:lnTo>
                    <a:pt x="19918046" y="21784557"/>
                  </a:lnTo>
                  <a:lnTo>
                    <a:pt x="19918046" y="144780"/>
                  </a:lnTo>
                  <a:close/>
                  <a:moveTo>
                    <a:pt x="144780" y="21784557"/>
                  </a:moveTo>
                  <a:lnTo>
                    <a:pt x="19918046" y="21784557"/>
                  </a:lnTo>
                  <a:lnTo>
                    <a:pt x="19918046" y="21929337"/>
                  </a:lnTo>
                  <a:lnTo>
                    <a:pt x="144780" y="21929337"/>
                  </a:lnTo>
                  <a:lnTo>
                    <a:pt x="144780" y="21784557"/>
                  </a:lnTo>
                  <a:close/>
                  <a:moveTo>
                    <a:pt x="19918046" y="0"/>
                  </a:moveTo>
                  <a:lnTo>
                    <a:pt x="20062825" y="0"/>
                  </a:lnTo>
                  <a:lnTo>
                    <a:pt x="20062825" y="144780"/>
                  </a:lnTo>
                  <a:lnTo>
                    <a:pt x="19918046" y="144780"/>
                  </a:lnTo>
                  <a:lnTo>
                    <a:pt x="19918046" y="0"/>
                  </a:lnTo>
                  <a:close/>
                  <a:moveTo>
                    <a:pt x="0" y="0"/>
                  </a:moveTo>
                  <a:lnTo>
                    <a:pt x="144780" y="0"/>
                  </a:lnTo>
                  <a:lnTo>
                    <a:pt x="144780" y="144780"/>
                  </a:lnTo>
                  <a:lnTo>
                    <a:pt x="0" y="144780"/>
                  </a:lnTo>
                  <a:lnTo>
                    <a:pt x="0" y="0"/>
                  </a:lnTo>
                  <a:close/>
                  <a:moveTo>
                    <a:pt x="144780" y="0"/>
                  </a:moveTo>
                  <a:lnTo>
                    <a:pt x="19918046" y="0"/>
                  </a:lnTo>
                  <a:lnTo>
                    <a:pt x="19918046" y="144780"/>
                  </a:lnTo>
                  <a:lnTo>
                    <a:pt x="144780" y="144780"/>
                  </a:lnTo>
                  <a:lnTo>
                    <a:pt x="144780" y="0"/>
                  </a:lnTo>
                  <a:close/>
                </a:path>
              </a:pathLst>
            </a:custGeom>
            <a:solidFill>
              <a:srgbClr val="000000"/>
            </a:solidFill>
          </p:spPr>
        </p:sp>
      </p:grpSp>
      <p:sp>
        <p:nvSpPr>
          <p:cNvPr id="9" name="Freeform 9"/>
          <p:cNvSpPr/>
          <p:nvPr/>
        </p:nvSpPr>
        <p:spPr>
          <a:xfrm>
            <a:off x="1231674" y="2388629"/>
            <a:ext cx="6470523" cy="8229600"/>
          </a:xfrm>
          <a:custGeom>
            <a:avLst/>
            <a:gdLst/>
            <a:ahLst/>
            <a:cxnLst/>
            <a:rect l="l" t="t" r="r" b="b"/>
            <a:pathLst>
              <a:path w="6470523" h="8229600">
                <a:moveTo>
                  <a:pt x="0" y="0"/>
                </a:moveTo>
                <a:lnTo>
                  <a:pt x="6470523" y="0"/>
                </a:lnTo>
                <a:lnTo>
                  <a:pt x="6470523" y="8229600"/>
                </a:lnTo>
                <a:lnTo>
                  <a:pt x="0" y="8229600"/>
                </a:lnTo>
                <a:lnTo>
                  <a:pt x="0" y="0"/>
                </a:lnTo>
                <a:close/>
              </a:path>
            </a:pathLst>
          </a:custGeom>
          <a:blipFill>
            <a:blip r:embed="rId3"/>
            <a:stretch>
              <a:fillRect/>
            </a:stretch>
          </a:blipFill>
        </p:spPr>
      </p:sp>
      <p:sp>
        <p:nvSpPr>
          <p:cNvPr id="11" name="TextBox 11"/>
          <p:cNvSpPr txBox="1"/>
          <p:nvPr/>
        </p:nvSpPr>
        <p:spPr>
          <a:xfrm>
            <a:off x="8933871" y="1333500"/>
            <a:ext cx="8439729" cy="1661993"/>
          </a:xfrm>
          <a:prstGeom prst="rect">
            <a:avLst/>
          </a:prstGeom>
        </p:spPr>
        <p:txBody>
          <a:bodyPr wrap="square" lIns="0" tIns="0" rIns="0" bIns="0" rtlCol="0" anchor="t">
            <a:spAutoFit/>
          </a:bodyPr>
          <a:lstStyle/>
          <a:p>
            <a:pPr algn="ctr"/>
            <a:r>
              <a:rPr lang="vi-VN" sz="5400" b="1">
                <a:latin typeface="Times New Roman" panose="02020603050405020304" pitchFamily="18" charset="0"/>
                <a:cs typeface="Times New Roman" panose="02020603050405020304" pitchFamily="18" charset="0"/>
              </a:rPr>
              <a:t>I. LÝ THUYẾT VỀ CÂU RÚT GỌN</a:t>
            </a:r>
            <a:endParaRPr lang="en-GB" sz="5400" b="1">
              <a:latin typeface="Times New Roman" panose="02020603050405020304" pitchFamily="18" charset="0"/>
              <a:cs typeface="Times New Roman" panose="02020603050405020304" pitchFamily="18" charset="0"/>
            </a:endParaRPr>
          </a:p>
        </p:txBody>
      </p:sp>
      <p:sp>
        <p:nvSpPr>
          <p:cNvPr id="12" name="Rectangle 11"/>
          <p:cNvSpPr/>
          <p:nvPr/>
        </p:nvSpPr>
        <p:spPr>
          <a:xfrm>
            <a:off x="9753600" y="3270051"/>
            <a:ext cx="7358105" cy="1107996"/>
          </a:xfrm>
          <a:prstGeom prst="rect">
            <a:avLst/>
          </a:prstGeom>
        </p:spPr>
        <p:txBody>
          <a:bodyPr wrap="none">
            <a:spAutoFit/>
          </a:bodyPr>
          <a:lstStyle/>
          <a:p>
            <a:pPr algn="ctr"/>
            <a:r>
              <a:rPr lang="en-US" sz="6600" b="1">
                <a:latin typeface="Times New Roman" panose="02020603050405020304" pitchFamily="18" charset="0"/>
                <a:ea typeface="Calibri" panose="020F0502020204030204" pitchFamily="34" charset="0"/>
                <a:cs typeface="Times New Roman" panose="02020603050405020304" pitchFamily="18" charset="0"/>
              </a:rPr>
              <a:t>Phiếu học tập số 01 </a:t>
            </a:r>
            <a:endParaRPr lang="en-GB" sz="6600" b="1">
              <a:latin typeface="Times New Roman" panose="02020603050405020304" pitchFamily="18" charset="0"/>
              <a:cs typeface="Times New Roman" panose="02020603050405020304" pitchFamily="18"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149165688"/>
              </p:ext>
            </p:extLst>
          </p:nvPr>
        </p:nvGraphicFramePr>
        <p:xfrm>
          <a:off x="8994598" y="5170526"/>
          <a:ext cx="8001000" cy="3090863"/>
        </p:xfrm>
        <a:graphic>
          <a:graphicData uri="http://schemas.openxmlformats.org/drawingml/2006/table">
            <a:tbl>
              <a:tblPr firstRow="1" firstCol="1" bandRow="1"/>
              <a:tblGrid>
                <a:gridCol w="3995057">
                  <a:extLst>
                    <a:ext uri="{9D8B030D-6E8A-4147-A177-3AD203B41FA5}">
                      <a16:colId xmlns:a16="http://schemas.microsoft.com/office/drawing/2014/main" val="20000"/>
                    </a:ext>
                  </a:extLst>
                </a:gridCol>
                <a:gridCol w="4005943">
                  <a:extLst>
                    <a:ext uri="{9D8B030D-6E8A-4147-A177-3AD203B41FA5}">
                      <a16:colId xmlns:a16="http://schemas.microsoft.com/office/drawing/2014/main" val="20001"/>
                    </a:ext>
                  </a:extLst>
                </a:gridCol>
              </a:tblGrid>
              <a:tr h="220192">
                <a:tc gridSpan="2">
                  <a:txBody>
                    <a:bodyPr/>
                    <a:lstStyle/>
                    <a:p>
                      <a:pPr algn="ctr">
                        <a:lnSpc>
                          <a:spcPct val="130000"/>
                        </a:lnSpc>
                        <a:spcAft>
                          <a:spcPts val="0"/>
                        </a:spcAft>
                      </a:pPr>
                      <a:r>
                        <a:rPr lang="en-US" sz="4000" b="1">
                          <a:solidFill>
                            <a:srgbClr val="0D0D0D"/>
                          </a:solidFill>
                          <a:effectLst/>
                          <a:latin typeface="Times New Roman" panose="02020603050405020304" pitchFamily="18" charset="0"/>
                          <a:ea typeface="Times New Roman" panose="02020603050405020304" pitchFamily="18" charset="0"/>
                        </a:rPr>
                        <a:t>Câu rút gọn</a:t>
                      </a:r>
                      <a:endParaRPr lang="en-GB" sz="4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220192">
                <a:tc>
                  <a:txBody>
                    <a:bodyPr/>
                    <a:lstStyle/>
                    <a:p>
                      <a:pPr>
                        <a:lnSpc>
                          <a:spcPct val="130000"/>
                        </a:lnSpc>
                        <a:spcAft>
                          <a:spcPts val="0"/>
                        </a:spcAft>
                      </a:pPr>
                      <a:r>
                        <a:rPr lang="en-US" sz="4000">
                          <a:solidFill>
                            <a:srgbClr val="0D0D0D"/>
                          </a:solidFill>
                          <a:effectLst/>
                          <a:latin typeface="Times New Roman" panose="02020603050405020304" pitchFamily="18" charset="0"/>
                          <a:ea typeface="Times New Roman" panose="02020603050405020304" pitchFamily="18" charset="0"/>
                        </a:rPr>
                        <a:t>Khái niệm</a:t>
                      </a:r>
                      <a:endParaRPr lang="en-GB" sz="4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4000">
                          <a:solidFill>
                            <a:srgbClr val="0D0D0D"/>
                          </a:solidFill>
                          <a:effectLst/>
                          <a:latin typeface="Times New Roman" panose="02020603050405020304" pitchFamily="18" charset="0"/>
                          <a:ea typeface="Calibri" panose="020F0502020204030204" pitchFamily="34" charset="0"/>
                        </a:rPr>
                        <a:t>..........</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0383">
                <a:tc>
                  <a:txBody>
                    <a:bodyPr/>
                    <a:lstStyle/>
                    <a:p>
                      <a:pPr>
                        <a:lnSpc>
                          <a:spcPct val="130000"/>
                        </a:lnSpc>
                        <a:spcAft>
                          <a:spcPts val="0"/>
                        </a:spcAft>
                      </a:pPr>
                      <a:r>
                        <a:rPr lang="en-US" sz="4000">
                          <a:solidFill>
                            <a:srgbClr val="0D0D0D"/>
                          </a:solidFill>
                          <a:effectLst/>
                          <a:latin typeface="Times New Roman" panose="02020603050405020304" pitchFamily="18" charset="0"/>
                          <a:ea typeface="Times New Roman" panose="02020603050405020304" pitchFamily="18" charset="0"/>
                        </a:rPr>
                        <a:t>Lí do rút gọn</a:t>
                      </a:r>
                      <a:endParaRPr lang="en-GB" sz="4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4000">
                          <a:solidFill>
                            <a:srgbClr val="0D0D0D"/>
                          </a:solidFill>
                          <a:effectLst/>
                          <a:latin typeface="Times New Roman" panose="02020603050405020304" pitchFamily="18" charset="0"/>
                          <a:ea typeface="Calibri" panose="020F0502020204030204" pitchFamily="34" charset="0"/>
                        </a:rPr>
                        <a:t> </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40383">
                <a:tc>
                  <a:txBody>
                    <a:bodyPr/>
                    <a:lstStyle/>
                    <a:p>
                      <a:pPr>
                        <a:lnSpc>
                          <a:spcPct val="130000"/>
                        </a:lnSpc>
                        <a:spcAft>
                          <a:spcPts val="0"/>
                        </a:spcAft>
                      </a:pPr>
                      <a:r>
                        <a:rPr lang="en-US" sz="4000">
                          <a:solidFill>
                            <a:srgbClr val="0D0D0D"/>
                          </a:solidFill>
                          <a:effectLst/>
                          <a:latin typeface="Times New Roman" panose="02020603050405020304" pitchFamily="18" charset="0"/>
                          <a:ea typeface="Times New Roman" panose="02020603050405020304" pitchFamily="18" charset="0"/>
                        </a:rPr>
                        <a:t>Dấu hiệu nhận biết</a:t>
                      </a:r>
                      <a:endParaRPr lang="en-GB" sz="4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4000">
                          <a:solidFill>
                            <a:srgbClr val="0D0D0D"/>
                          </a:solidFill>
                          <a:effectLst/>
                          <a:latin typeface="Times New Roman" panose="02020603050405020304" pitchFamily="18" charset="0"/>
                          <a:ea typeface="Calibri" panose="020F0502020204030204" pitchFamily="34" charset="0"/>
                        </a:rPr>
                        <a:t>..........</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3693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716130" y="748453"/>
            <a:ext cx="16855739" cy="8790095"/>
            <a:chOff x="0" y="0"/>
            <a:chExt cx="47448236" cy="24743767"/>
          </a:xfrm>
        </p:grpSpPr>
        <p:sp>
          <p:nvSpPr>
            <p:cNvPr id="4" name="Freeform 4"/>
            <p:cNvSpPr/>
            <p:nvPr/>
          </p:nvSpPr>
          <p:spPr>
            <a:xfrm>
              <a:off x="72390" y="72390"/>
              <a:ext cx="47303456" cy="24598988"/>
            </a:xfrm>
            <a:custGeom>
              <a:avLst/>
              <a:gdLst/>
              <a:ahLst/>
              <a:cxnLst/>
              <a:rect l="l" t="t" r="r" b="b"/>
              <a:pathLst>
                <a:path w="47303456" h="24598988">
                  <a:moveTo>
                    <a:pt x="0" y="0"/>
                  </a:moveTo>
                  <a:lnTo>
                    <a:pt x="47303456" y="0"/>
                  </a:lnTo>
                  <a:lnTo>
                    <a:pt x="47303456" y="24598988"/>
                  </a:lnTo>
                  <a:lnTo>
                    <a:pt x="0" y="24598988"/>
                  </a:lnTo>
                  <a:lnTo>
                    <a:pt x="0" y="0"/>
                  </a:lnTo>
                  <a:close/>
                </a:path>
              </a:pathLst>
            </a:custGeom>
            <a:solidFill>
              <a:srgbClr val="025738"/>
            </a:solidFill>
          </p:spPr>
        </p:sp>
        <p:sp>
          <p:nvSpPr>
            <p:cNvPr id="5" name="Freeform 5"/>
            <p:cNvSpPr/>
            <p:nvPr/>
          </p:nvSpPr>
          <p:spPr>
            <a:xfrm>
              <a:off x="0" y="0"/>
              <a:ext cx="47448236" cy="24743767"/>
            </a:xfrm>
            <a:custGeom>
              <a:avLst/>
              <a:gdLst/>
              <a:ahLst/>
              <a:cxnLst/>
              <a:rect l="l" t="t" r="r" b="b"/>
              <a:pathLst>
                <a:path w="47448236" h="24743767">
                  <a:moveTo>
                    <a:pt x="47303457" y="24598987"/>
                  </a:moveTo>
                  <a:lnTo>
                    <a:pt x="47448236" y="24598987"/>
                  </a:lnTo>
                  <a:lnTo>
                    <a:pt x="47448236" y="24743767"/>
                  </a:lnTo>
                  <a:lnTo>
                    <a:pt x="47303457" y="24743767"/>
                  </a:lnTo>
                  <a:lnTo>
                    <a:pt x="47303457" y="24598987"/>
                  </a:lnTo>
                  <a:close/>
                  <a:moveTo>
                    <a:pt x="0" y="144780"/>
                  </a:moveTo>
                  <a:lnTo>
                    <a:pt x="144780" y="144780"/>
                  </a:lnTo>
                  <a:lnTo>
                    <a:pt x="144780" y="24598987"/>
                  </a:lnTo>
                  <a:lnTo>
                    <a:pt x="0" y="24598987"/>
                  </a:lnTo>
                  <a:lnTo>
                    <a:pt x="0" y="144780"/>
                  </a:lnTo>
                  <a:close/>
                  <a:moveTo>
                    <a:pt x="0" y="24598987"/>
                  </a:moveTo>
                  <a:lnTo>
                    <a:pt x="144780" y="24598987"/>
                  </a:lnTo>
                  <a:lnTo>
                    <a:pt x="144780" y="24743767"/>
                  </a:lnTo>
                  <a:lnTo>
                    <a:pt x="0" y="24743767"/>
                  </a:lnTo>
                  <a:lnTo>
                    <a:pt x="0" y="24598987"/>
                  </a:lnTo>
                  <a:close/>
                  <a:moveTo>
                    <a:pt x="47303457" y="144780"/>
                  </a:moveTo>
                  <a:lnTo>
                    <a:pt x="47448236" y="144780"/>
                  </a:lnTo>
                  <a:lnTo>
                    <a:pt x="47448236" y="24598987"/>
                  </a:lnTo>
                  <a:lnTo>
                    <a:pt x="47303457" y="24598987"/>
                  </a:lnTo>
                  <a:lnTo>
                    <a:pt x="47303457" y="144780"/>
                  </a:lnTo>
                  <a:close/>
                  <a:moveTo>
                    <a:pt x="144780" y="24598987"/>
                  </a:moveTo>
                  <a:lnTo>
                    <a:pt x="47303457" y="24598987"/>
                  </a:lnTo>
                  <a:lnTo>
                    <a:pt x="47303457" y="24743767"/>
                  </a:lnTo>
                  <a:lnTo>
                    <a:pt x="144780" y="24743767"/>
                  </a:lnTo>
                  <a:lnTo>
                    <a:pt x="144780" y="24598987"/>
                  </a:lnTo>
                  <a:close/>
                  <a:moveTo>
                    <a:pt x="47303457" y="0"/>
                  </a:moveTo>
                  <a:lnTo>
                    <a:pt x="47448236" y="0"/>
                  </a:lnTo>
                  <a:lnTo>
                    <a:pt x="47448236" y="144780"/>
                  </a:lnTo>
                  <a:lnTo>
                    <a:pt x="47303457" y="144780"/>
                  </a:lnTo>
                  <a:lnTo>
                    <a:pt x="47303457" y="0"/>
                  </a:lnTo>
                  <a:close/>
                  <a:moveTo>
                    <a:pt x="0" y="0"/>
                  </a:moveTo>
                  <a:lnTo>
                    <a:pt x="144780" y="0"/>
                  </a:lnTo>
                  <a:lnTo>
                    <a:pt x="144780" y="144780"/>
                  </a:lnTo>
                  <a:lnTo>
                    <a:pt x="0" y="144780"/>
                  </a:lnTo>
                  <a:lnTo>
                    <a:pt x="0" y="0"/>
                  </a:lnTo>
                  <a:close/>
                  <a:moveTo>
                    <a:pt x="144780" y="0"/>
                  </a:moveTo>
                  <a:lnTo>
                    <a:pt x="47303457" y="0"/>
                  </a:lnTo>
                  <a:lnTo>
                    <a:pt x="47303457" y="144780"/>
                  </a:lnTo>
                  <a:lnTo>
                    <a:pt x="144780" y="144780"/>
                  </a:lnTo>
                  <a:lnTo>
                    <a:pt x="144780" y="0"/>
                  </a:lnTo>
                  <a:close/>
                </a:path>
              </a:pathLst>
            </a:custGeom>
            <a:solidFill>
              <a:srgbClr val="000000"/>
            </a:solidFill>
          </p:spPr>
        </p:sp>
      </p:grpSp>
      <p:grpSp>
        <p:nvGrpSpPr>
          <p:cNvPr id="6" name="Group 6"/>
          <p:cNvGrpSpPr/>
          <p:nvPr/>
        </p:nvGrpSpPr>
        <p:grpSpPr>
          <a:xfrm>
            <a:off x="1028700" y="1028700"/>
            <a:ext cx="16230600" cy="8229600"/>
            <a:chOff x="0" y="0"/>
            <a:chExt cx="43074205" cy="21840442"/>
          </a:xfrm>
        </p:grpSpPr>
        <p:sp>
          <p:nvSpPr>
            <p:cNvPr id="7" name="Freeform 7"/>
            <p:cNvSpPr/>
            <p:nvPr/>
          </p:nvSpPr>
          <p:spPr>
            <a:xfrm>
              <a:off x="72390" y="72390"/>
              <a:ext cx="42929426" cy="21695663"/>
            </a:xfrm>
            <a:custGeom>
              <a:avLst/>
              <a:gdLst/>
              <a:ahLst/>
              <a:cxnLst/>
              <a:rect l="l" t="t" r="r" b="b"/>
              <a:pathLst>
                <a:path w="42929426" h="21695663">
                  <a:moveTo>
                    <a:pt x="0" y="0"/>
                  </a:moveTo>
                  <a:lnTo>
                    <a:pt x="42929426" y="0"/>
                  </a:lnTo>
                  <a:lnTo>
                    <a:pt x="42929426" y="21695663"/>
                  </a:lnTo>
                  <a:lnTo>
                    <a:pt x="0" y="21695663"/>
                  </a:lnTo>
                  <a:lnTo>
                    <a:pt x="0" y="0"/>
                  </a:lnTo>
                  <a:close/>
                </a:path>
              </a:pathLst>
            </a:custGeom>
            <a:solidFill>
              <a:srgbClr val="FFFFFF"/>
            </a:solidFill>
          </p:spPr>
        </p:sp>
        <p:sp>
          <p:nvSpPr>
            <p:cNvPr id="8" name="Freeform 8"/>
            <p:cNvSpPr/>
            <p:nvPr/>
          </p:nvSpPr>
          <p:spPr>
            <a:xfrm>
              <a:off x="0" y="0"/>
              <a:ext cx="43074205" cy="21840442"/>
            </a:xfrm>
            <a:custGeom>
              <a:avLst/>
              <a:gdLst/>
              <a:ahLst/>
              <a:cxnLst/>
              <a:rect l="l" t="t" r="r" b="b"/>
              <a:pathLst>
                <a:path w="43074205" h="21840442">
                  <a:moveTo>
                    <a:pt x="42929426" y="21695662"/>
                  </a:moveTo>
                  <a:lnTo>
                    <a:pt x="43074205" y="21695662"/>
                  </a:lnTo>
                  <a:lnTo>
                    <a:pt x="43074205" y="21840442"/>
                  </a:lnTo>
                  <a:lnTo>
                    <a:pt x="42929426" y="21840442"/>
                  </a:lnTo>
                  <a:lnTo>
                    <a:pt x="42929426" y="21695662"/>
                  </a:lnTo>
                  <a:close/>
                  <a:moveTo>
                    <a:pt x="0" y="144780"/>
                  </a:moveTo>
                  <a:lnTo>
                    <a:pt x="144780" y="144780"/>
                  </a:lnTo>
                  <a:lnTo>
                    <a:pt x="144780" y="21695662"/>
                  </a:lnTo>
                  <a:lnTo>
                    <a:pt x="0" y="21695662"/>
                  </a:lnTo>
                  <a:lnTo>
                    <a:pt x="0" y="144780"/>
                  </a:lnTo>
                  <a:close/>
                  <a:moveTo>
                    <a:pt x="0" y="21695662"/>
                  </a:moveTo>
                  <a:lnTo>
                    <a:pt x="144780" y="21695662"/>
                  </a:lnTo>
                  <a:lnTo>
                    <a:pt x="144780" y="21840442"/>
                  </a:lnTo>
                  <a:lnTo>
                    <a:pt x="0" y="21840442"/>
                  </a:lnTo>
                  <a:lnTo>
                    <a:pt x="0" y="21695662"/>
                  </a:lnTo>
                  <a:close/>
                  <a:moveTo>
                    <a:pt x="42929426" y="144780"/>
                  </a:moveTo>
                  <a:lnTo>
                    <a:pt x="43074205" y="144780"/>
                  </a:lnTo>
                  <a:lnTo>
                    <a:pt x="43074205" y="21695662"/>
                  </a:lnTo>
                  <a:lnTo>
                    <a:pt x="42929426" y="21695662"/>
                  </a:lnTo>
                  <a:lnTo>
                    <a:pt x="42929426" y="144780"/>
                  </a:lnTo>
                  <a:close/>
                  <a:moveTo>
                    <a:pt x="144780" y="21695662"/>
                  </a:moveTo>
                  <a:lnTo>
                    <a:pt x="42929426" y="21695662"/>
                  </a:lnTo>
                  <a:lnTo>
                    <a:pt x="42929426" y="21840442"/>
                  </a:lnTo>
                  <a:lnTo>
                    <a:pt x="144780" y="21840442"/>
                  </a:lnTo>
                  <a:lnTo>
                    <a:pt x="144780" y="21695662"/>
                  </a:lnTo>
                  <a:close/>
                  <a:moveTo>
                    <a:pt x="42929426" y="0"/>
                  </a:moveTo>
                  <a:lnTo>
                    <a:pt x="43074205" y="0"/>
                  </a:lnTo>
                  <a:lnTo>
                    <a:pt x="43074205" y="144780"/>
                  </a:lnTo>
                  <a:lnTo>
                    <a:pt x="42929426" y="144780"/>
                  </a:lnTo>
                  <a:lnTo>
                    <a:pt x="42929426" y="0"/>
                  </a:lnTo>
                  <a:close/>
                  <a:moveTo>
                    <a:pt x="0" y="0"/>
                  </a:moveTo>
                  <a:lnTo>
                    <a:pt x="144780" y="0"/>
                  </a:lnTo>
                  <a:lnTo>
                    <a:pt x="144780" y="144780"/>
                  </a:lnTo>
                  <a:lnTo>
                    <a:pt x="0" y="144780"/>
                  </a:lnTo>
                  <a:lnTo>
                    <a:pt x="0" y="0"/>
                  </a:lnTo>
                  <a:close/>
                  <a:moveTo>
                    <a:pt x="144780" y="0"/>
                  </a:moveTo>
                  <a:lnTo>
                    <a:pt x="42929426" y="0"/>
                  </a:lnTo>
                  <a:lnTo>
                    <a:pt x="42929426" y="144780"/>
                  </a:lnTo>
                  <a:lnTo>
                    <a:pt x="144780" y="144780"/>
                  </a:lnTo>
                  <a:lnTo>
                    <a:pt x="144780" y="0"/>
                  </a:lnTo>
                  <a:close/>
                </a:path>
              </a:pathLst>
            </a:custGeom>
            <a:solidFill>
              <a:srgbClr val="000000"/>
            </a:solidFill>
          </p:spPr>
        </p:sp>
      </p:grpSp>
      <p:graphicFrame>
        <p:nvGraphicFramePr>
          <p:cNvPr id="9" name="Table 8"/>
          <p:cNvGraphicFramePr>
            <a:graphicFrameLocks noGrp="1"/>
          </p:cNvGraphicFramePr>
          <p:nvPr>
            <p:extLst>
              <p:ext uri="{D42A27DB-BD31-4B8C-83A1-F6EECF244321}">
                <p14:modId xmlns:p14="http://schemas.microsoft.com/office/powerpoint/2010/main" val="3596779436"/>
              </p:ext>
            </p:extLst>
          </p:nvPr>
        </p:nvGraphicFramePr>
        <p:xfrm>
          <a:off x="1257299" y="1272604"/>
          <a:ext cx="15773399" cy="7908066"/>
        </p:xfrm>
        <a:graphic>
          <a:graphicData uri="http://schemas.openxmlformats.org/drawingml/2006/table">
            <a:tbl>
              <a:tblPr firstRow="1" firstCol="1" bandRow="1">
                <a:effectLst>
                  <a:outerShdw blurRad="50800" dist="38100" dir="2700000" algn="tl" rotWithShape="0">
                    <a:prstClr val="black">
                      <a:alpha val="40000"/>
                    </a:prstClr>
                  </a:outerShdw>
                </a:effectLst>
              </a:tblPr>
              <a:tblGrid>
                <a:gridCol w="2133600">
                  <a:extLst>
                    <a:ext uri="{9D8B030D-6E8A-4147-A177-3AD203B41FA5}">
                      <a16:colId xmlns:a16="http://schemas.microsoft.com/office/drawing/2014/main" val="20000"/>
                    </a:ext>
                  </a:extLst>
                </a:gridCol>
                <a:gridCol w="13639799">
                  <a:extLst>
                    <a:ext uri="{9D8B030D-6E8A-4147-A177-3AD203B41FA5}">
                      <a16:colId xmlns:a16="http://schemas.microsoft.com/office/drawing/2014/main" val="20001"/>
                    </a:ext>
                  </a:extLst>
                </a:gridCol>
              </a:tblGrid>
              <a:tr h="215522">
                <a:tc gridSpan="2">
                  <a:txBody>
                    <a:bodyPr/>
                    <a:lstStyle/>
                    <a:p>
                      <a:pPr algn="ctr">
                        <a:lnSpc>
                          <a:spcPct val="130000"/>
                        </a:lnSpc>
                        <a:spcAft>
                          <a:spcPts val="0"/>
                        </a:spcAft>
                      </a:pPr>
                      <a:r>
                        <a:rPr lang="en-US" sz="3600" b="1">
                          <a:solidFill>
                            <a:srgbClr val="0D0D0D"/>
                          </a:solidFill>
                          <a:effectLst/>
                          <a:latin typeface="Times New Roman" panose="02020603050405020304" pitchFamily="18" charset="0"/>
                          <a:ea typeface="Times New Roman" panose="02020603050405020304" pitchFamily="18" charset="0"/>
                        </a:rPr>
                        <a:t>Câu rút gọn</a:t>
                      </a:r>
                      <a:endParaRPr lang="en-GB" sz="3600">
                        <a:effectLst/>
                        <a:latin typeface="Times New Roman" panose="02020603050405020304" pitchFamily="18" charset="0"/>
                        <a:ea typeface="Times New Roman" panose="02020603050405020304" pitchFamily="18" charset="0"/>
                      </a:endParaRPr>
                    </a:p>
                  </a:txBody>
                  <a:tcPr marL="57388" marR="5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1402555">
                <a:tc>
                  <a:txBody>
                    <a:bodyPr/>
                    <a:lstStyle/>
                    <a:p>
                      <a:pPr algn="ctr">
                        <a:lnSpc>
                          <a:spcPct val="130000"/>
                        </a:lnSpc>
                        <a:spcAft>
                          <a:spcPts val="0"/>
                        </a:spcAft>
                      </a:pPr>
                      <a:r>
                        <a:rPr lang="en-US" sz="3600" b="1">
                          <a:solidFill>
                            <a:srgbClr val="0070C0"/>
                          </a:solidFill>
                          <a:effectLst/>
                          <a:latin typeface="Times New Roman" panose="02020603050405020304" pitchFamily="18" charset="0"/>
                          <a:ea typeface="Times New Roman" panose="02020603050405020304" pitchFamily="18" charset="0"/>
                        </a:rPr>
                        <a:t>1. Khái niệm</a:t>
                      </a:r>
                      <a:endParaRPr lang="en-GB" sz="3600">
                        <a:effectLst/>
                        <a:latin typeface="Times New Roman" panose="02020603050405020304" pitchFamily="18" charset="0"/>
                        <a:ea typeface="Times New Roman" panose="02020603050405020304" pitchFamily="18" charset="0"/>
                      </a:endParaRPr>
                    </a:p>
                  </a:txBody>
                  <a:tcPr marL="57388" marR="5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indent="179705" algn="just">
                        <a:lnSpc>
                          <a:spcPct val="130000"/>
                        </a:lnSpc>
                        <a:spcAft>
                          <a:spcPts val="0"/>
                        </a:spcAft>
                        <a:tabLst>
                          <a:tab pos="146050" algn="l"/>
                        </a:tabLst>
                      </a:pPr>
                      <a:r>
                        <a:rPr lang="en-US" sz="3600">
                          <a:effectLst/>
                          <a:latin typeface="Times New Roman" panose="02020603050405020304" pitchFamily="18" charset="0"/>
                          <a:ea typeface="Times New Roman" panose="02020603050405020304" pitchFamily="18" charset="0"/>
                        </a:rPr>
                        <a:t>Câu rút gọn là câu có thành phần câu (thường là thành phần chính bị tỉnh lược</a:t>
                      </a:r>
                      <a:r>
                        <a:rPr lang="en-US" sz="3600" smtClean="0">
                          <a:effectLst/>
                          <a:latin typeface="Times New Roman" panose="02020603050405020304" pitchFamily="18" charset="0"/>
                          <a:ea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endParaRPr>
                    </a:p>
                  </a:txBody>
                  <a:tcPr marL="57388" marR="5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15442">
                <a:tc>
                  <a:txBody>
                    <a:bodyPr/>
                    <a:lstStyle/>
                    <a:p>
                      <a:pPr algn="ctr">
                        <a:lnSpc>
                          <a:spcPct val="130000"/>
                        </a:lnSpc>
                        <a:spcAft>
                          <a:spcPts val="0"/>
                        </a:spcAft>
                      </a:pPr>
                      <a:r>
                        <a:rPr lang="en-US" sz="3600" b="1">
                          <a:solidFill>
                            <a:srgbClr val="0070C0"/>
                          </a:solidFill>
                          <a:effectLst/>
                          <a:latin typeface="Times New Roman" panose="02020603050405020304" pitchFamily="18" charset="0"/>
                          <a:ea typeface="Times New Roman" panose="02020603050405020304" pitchFamily="18" charset="0"/>
                        </a:rPr>
                        <a:t>2. Lí do rút gọn</a:t>
                      </a:r>
                      <a:endParaRPr lang="en-GB" sz="3600">
                        <a:effectLst/>
                        <a:latin typeface="Times New Roman" panose="02020603050405020304" pitchFamily="18" charset="0"/>
                        <a:ea typeface="Times New Roman" panose="02020603050405020304" pitchFamily="18" charset="0"/>
                      </a:endParaRPr>
                    </a:p>
                  </a:txBody>
                  <a:tcPr marL="57388" marR="5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3600">
                          <a:solidFill>
                            <a:srgbClr val="000000"/>
                          </a:solidFill>
                          <a:effectLst/>
                          <a:latin typeface="Times New Roman" panose="02020603050405020304" pitchFamily="18" charset="0"/>
                          <a:ea typeface="Calibri" panose="020F0502020204030204" pitchFamily="34" charset="0"/>
                        </a:rPr>
                        <a:t>- Do phương châm tiết kiệm trong sử dụng ngôn ngữ, nhất là khi nói (lược bỏ những thông tin đã biết hoặc bị coi là lặp, dư thừa.</a:t>
                      </a:r>
                      <a:endParaRPr lang="en-GB" sz="3600">
                        <a:effectLst/>
                        <a:latin typeface="Times New Roman" panose="02020603050405020304" pitchFamily="18" charset="0"/>
                        <a:ea typeface="Calibri" panose="020F0502020204030204" pitchFamily="34" charset="0"/>
                      </a:endParaRPr>
                    </a:p>
                    <a:p>
                      <a:pPr algn="just">
                        <a:lnSpc>
                          <a:spcPct val="130000"/>
                        </a:lnSpc>
                        <a:spcAft>
                          <a:spcPts val="0"/>
                        </a:spcAft>
                      </a:pPr>
                      <a:r>
                        <a:rPr lang="en-US" sz="3600">
                          <a:solidFill>
                            <a:srgbClr val="000000"/>
                          </a:solidFill>
                          <a:effectLst/>
                          <a:latin typeface="Times New Roman" panose="02020603050405020304" pitchFamily="18" charset="0"/>
                          <a:ea typeface="Calibri" panose="020F0502020204030204" pitchFamily="34" charset="0"/>
                        </a:rPr>
                        <a:t>- Do dụng ý của người sử dụng (không muốn nêu rõ sự vật, sự việc nào đó trong câu</a:t>
                      </a:r>
                      <a:r>
                        <a:rPr lang="en-US" sz="3600" smtClean="0">
                          <a:solidFill>
                            <a:srgbClr val="000000"/>
                          </a:solidFill>
                          <a:effectLst/>
                          <a:latin typeface="Times New Roman" panose="02020603050405020304" pitchFamily="18" charset="0"/>
                          <a:ea typeface="Calibri" panose="020F0502020204030204" pitchFamily="34" charset="0"/>
                        </a:rPr>
                        <a:t>)</a:t>
                      </a:r>
                      <a:endParaRPr lang="en-GB" sz="3600">
                        <a:effectLst/>
                        <a:latin typeface="Times New Roman" panose="02020603050405020304" pitchFamily="18" charset="0"/>
                        <a:ea typeface="Calibri" panose="020F0502020204030204" pitchFamily="34" charset="0"/>
                      </a:endParaRPr>
                    </a:p>
                  </a:txBody>
                  <a:tcPr marL="57388" marR="5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24176">
                <a:tc>
                  <a:txBody>
                    <a:bodyPr/>
                    <a:lstStyle/>
                    <a:p>
                      <a:pPr algn="ctr">
                        <a:lnSpc>
                          <a:spcPct val="130000"/>
                        </a:lnSpc>
                        <a:spcAft>
                          <a:spcPts val="0"/>
                        </a:spcAft>
                      </a:pPr>
                      <a:r>
                        <a:rPr lang="en-US" sz="3600" b="1">
                          <a:solidFill>
                            <a:srgbClr val="0070C0"/>
                          </a:solidFill>
                          <a:effectLst/>
                          <a:latin typeface="Times New Roman" panose="02020603050405020304" pitchFamily="18" charset="0"/>
                          <a:ea typeface="Times New Roman" panose="02020603050405020304" pitchFamily="18" charset="0"/>
                        </a:rPr>
                        <a:t>3. Dấu hiệu nhận biết</a:t>
                      </a:r>
                      <a:endParaRPr lang="en-GB" sz="3600">
                        <a:effectLst/>
                        <a:latin typeface="Times New Roman" panose="02020603050405020304" pitchFamily="18" charset="0"/>
                        <a:ea typeface="Times New Roman" panose="02020603050405020304" pitchFamily="18" charset="0"/>
                      </a:endParaRPr>
                    </a:p>
                  </a:txBody>
                  <a:tcPr marL="57388" marR="5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30000"/>
                        </a:lnSpc>
                        <a:spcAft>
                          <a:spcPts val="0"/>
                        </a:spcAft>
                        <a:buClr>
                          <a:srgbClr val="231F20"/>
                        </a:buClr>
                        <a:buSzPts val="1200"/>
                        <a:buFont typeface="Symbol" panose="05050102010706020507" pitchFamily="18" charset="2"/>
                        <a:buChar char="-"/>
                        <a:tabLst>
                          <a:tab pos="113030" algn="l"/>
                        </a:tabLst>
                      </a:pPr>
                      <a:r>
                        <a:rPr lang="vi-VN" sz="3600" u="none" strike="noStrike" spc="0">
                          <a:effectLst/>
                          <a:latin typeface="Times New Roman" panose="02020603050405020304" pitchFamily="18" charset="0"/>
                          <a:ea typeface="Times New Roman" panose="02020603050405020304" pitchFamily="18" charset="0"/>
                          <a:cs typeface="Times New Roman" panose="02020603050405020304" pitchFamily="18" charset="0"/>
                        </a:rPr>
                        <a:t>Là câu có chủ ngữ hoặc vị ngữ bị tỉnh lược.</a:t>
                      </a:r>
                      <a:endParaRPr lang="en-GB" sz="36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vi-VN" sz="3600">
                          <a:effectLst/>
                          <a:latin typeface="Times New Roman" panose="02020603050405020304" pitchFamily="18" charset="0"/>
                          <a:ea typeface="Calibri" panose="020F0502020204030204" pitchFamily="34" charset="0"/>
                        </a:rPr>
                        <a:t>- Câu rút gọn cũng có thể là câu tỉnh lược cả thành phần chủ ngữ và vị ngữ, chỉ giữ lại thành phần cung cấp thông tin cần thiết, cốt lõi trong một ngữ cảnh giao tiếp cụ thể như trạng ngữ, bổ ngữ hoặc định ngữ.</a:t>
                      </a:r>
                      <a:endParaRPr lang="en-GB" sz="3600">
                        <a:effectLst/>
                        <a:latin typeface="Times New Roman" panose="02020603050405020304" pitchFamily="18" charset="0"/>
                        <a:ea typeface="Calibri" panose="020F0502020204030204" pitchFamily="34" charset="0"/>
                      </a:endParaRPr>
                    </a:p>
                  </a:txBody>
                  <a:tcPr marL="57388" marR="5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4603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1191830" y="3245039"/>
            <a:ext cx="20671660" cy="3796923"/>
            <a:chOff x="0" y="0"/>
            <a:chExt cx="58189900" cy="10688186"/>
          </a:xfrm>
        </p:grpSpPr>
        <p:sp>
          <p:nvSpPr>
            <p:cNvPr id="4" name="Freeform 4"/>
            <p:cNvSpPr/>
            <p:nvPr/>
          </p:nvSpPr>
          <p:spPr>
            <a:xfrm>
              <a:off x="72390" y="72390"/>
              <a:ext cx="58045123" cy="10543406"/>
            </a:xfrm>
            <a:custGeom>
              <a:avLst/>
              <a:gdLst/>
              <a:ahLst/>
              <a:cxnLst/>
              <a:rect l="l" t="t" r="r" b="b"/>
              <a:pathLst>
                <a:path w="58045123" h="10543406">
                  <a:moveTo>
                    <a:pt x="0" y="0"/>
                  </a:moveTo>
                  <a:lnTo>
                    <a:pt x="58045123" y="0"/>
                  </a:lnTo>
                  <a:lnTo>
                    <a:pt x="58045123" y="10543406"/>
                  </a:lnTo>
                  <a:lnTo>
                    <a:pt x="0" y="10543406"/>
                  </a:lnTo>
                  <a:lnTo>
                    <a:pt x="0" y="0"/>
                  </a:lnTo>
                  <a:close/>
                </a:path>
              </a:pathLst>
            </a:custGeom>
            <a:solidFill>
              <a:srgbClr val="025738"/>
            </a:solidFill>
          </p:spPr>
        </p:sp>
        <p:sp>
          <p:nvSpPr>
            <p:cNvPr id="5" name="Freeform 5"/>
            <p:cNvSpPr/>
            <p:nvPr/>
          </p:nvSpPr>
          <p:spPr>
            <a:xfrm>
              <a:off x="0" y="0"/>
              <a:ext cx="58189899" cy="10688186"/>
            </a:xfrm>
            <a:custGeom>
              <a:avLst/>
              <a:gdLst/>
              <a:ahLst/>
              <a:cxnLst/>
              <a:rect l="l" t="t" r="r" b="b"/>
              <a:pathLst>
                <a:path w="58189899" h="10688186">
                  <a:moveTo>
                    <a:pt x="58045121" y="10543406"/>
                  </a:moveTo>
                  <a:lnTo>
                    <a:pt x="58189899" y="10543406"/>
                  </a:lnTo>
                  <a:lnTo>
                    <a:pt x="58189899" y="10688186"/>
                  </a:lnTo>
                  <a:lnTo>
                    <a:pt x="58045121" y="10688186"/>
                  </a:lnTo>
                  <a:lnTo>
                    <a:pt x="58045121" y="10543406"/>
                  </a:lnTo>
                  <a:close/>
                  <a:moveTo>
                    <a:pt x="0" y="144780"/>
                  </a:moveTo>
                  <a:lnTo>
                    <a:pt x="144780" y="144780"/>
                  </a:lnTo>
                  <a:lnTo>
                    <a:pt x="144780" y="10543406"/>
                  </a:lnTo>
                  <a:lnTo>
                    <a:pt x="0" y="10543406"/>
                  </a:lnTo>
                  <a:lnTo>
                    <a:pt x="0" y="144780"/>
                  </a:lnTo>
                  <a:close/>
                  <a:moveTo>
                    <a:pt x="0" y="10543406"/>
                  </a:moveTo>
                  <a:lnTo>
                    <a:pt x="144780" y="10543406"/>
                  </a:lnTo>
                  <a:lnTo>
                    <a:pt x="144780" y="10688186"/>
                  </a:lnTo>
                  <a:lnTo>
                    <a:pt x="0" y="10688186"/>
                  </a:lnTo>
                  <a:lnTo>
                    <a:pt x="0" y="10543406"/>
                  </a:lnTo>
                  <a:close/>
                  <a:moveTo>
                    <a:pt x="58045121" y="144780"/>
                  </a:moveTo>
                  <a:lnTo>
                    <a:pt x="58189899" y="144780"/>
                  </a:lnTo>
                  <a:lnTo>
                    <a:pt x="58189899" y="10543406"/>
                  </a:lnTo>
                  <a:lnTo>
                    <a:pt x="58045121" y="10543406"/>
                  </a:lnTo>
                  <a:lnTo>
                    <a:pt x="58045121" y="144780"/>
                  </a:lnTo>
                  <a:close/>
                  <a:moveTo>
                    <a:pt x="144780" y="10543406"/>
                  </a:moveTo>
                  <a:lnTo>
                    <a:pt x="58045121" y="10543406"/>
                  </a:lnTo>
                  <a:lnTo>
                    <a:pt x="58045121" y="10688186"/>
                  </a:lnTo>
                  <a:lnTo>
                    <a:pt x="144780" y="10688186"/>
                  </a:lnTo>
                  <a:lnTo>
                    <a:pt x="144780" y="10543406"/>
                  </a:lnTo>
                  <a:close/>
                  <a:moveTo>
                    <a:pt x="58045121" y="0"/>
                  </a:moveTo>
                  <a:lnTo>
                    <a:pt x="58189899" y="0"/>
                  </a:lnTo>
                  <a:lnTo>
                    <a:pt x="58189899" y="144780"/>
                  </a:lnTo>
                  <a:lnTo>
                    <a:pt x="58045121" y="144780"/>
                  </a:lnTo>
                  <a:lnTo>
                    <a:pt x="58045121" y="0"/>
                  </a:lnTo>
                  <a:close/>
                  <a:moveTo>
                    <a:pt x="0" y="0"/>
                  </a:moveTo>
                  <a:lnTo>
                    <a:pt x="144780" y="0"/>
                  </a:lnTo>
                  <a:lnTo>
                    <a:pt x="144780" y="144780"/>
                  </a:lnTo>
                  <a:lnTo>
                    <a:pt x="0" y="144780"/>
                  </a:lnTo>
                  <a:lnTo>
                    <a:pt x="0" y="0"/>
                  </a:lnTo>
                  <a:close/>
                  <a:moveTo>
                    <a:pt x="144780" y="0"/>
                  </a:moveTo>
                  <a:lnTo>
                    <a:pt x="58045121" y="0"/>
                  </a:lnTo>
                  <a:lnTo>
                    <a:pt x="58045121" y="144780"/>
                  </a:lnTo>
                  <a:lnTo>
                    <a:pt x="144780" y="144780"/>
                  </a:lnTo>
                  <a:lnTo>
                    <a:pt x="144780" y="0"/>
                  </a:lnTo>
                  <a:close/>
                </a:path>
              </a:pathLst>
            </a:custGeom>
            <a:solidFill>
              <a:srgbClr val="000000"/>
            </a:solidFill>
          </p:spPr>
        </p:sp>
      </p:grpSp>
      <p:grpSp>
        <p:nvGrpSpPr>
          <p:cNvPr id="6" name="Group 6"/>
          <p:cNvGrpSpPr/>
          <p:nvPr/>
        </p:nvGrpSpPr>
        <p:grpSpPr>
          <a:xfrm>
            <a:off x="-1352118" y="3616001"/>
            <a:ext cx="20992237" cy="3054999"/>
            <a:chOff x="0" y="0"/>
            <a:chExt cx="55711059" cy="8107627"/>
          </a:xfrm>
        </p:grpSpPr>
        <p:sp>
          <p:nvSpPr>
            <p:cNvPr id="7" name="Freeform 7"/>
            <p:cNvSpPr/>
            <p:nvPr/>
          </p:nvSpPr>
          <p:spPr>
            <a:xfrm>
              <a:off x="72390" y="72390"/>
              <a:ext cx="55566279" cy="7962847"/>
            </a:xfrm>
            <a:custGeom>
              <a:avLst/>
              <a:gdLst/>
              <a:ahLst/>
              <a:cxnLst/>
              <a:rect l="l" t="t" r="r" b="b"/>
              <a:pathLst>
                <a:path w="55566279" h="7962847">
                  <a:moveTo>
                    <a:pt x="0" y="0"/>
                  </a:moveTo>
                  <a:lnTo>
                    <a:pt x="55566279" y="0"/>
                  </a:lnTo>
                  <a:lnTo>
                    <a:pt x="55566279" y="7962847"/>
                  </a:lnTo>
                  <a:lnTo>
                    <a:pt x="0" y="7962847"/>
                  </a:lnTo>
                  <a:lnTo>
                    <a:pt x="0" y="0"/>
                  </a:lnTo>
                  <a:close/>
                </a:path>
              </a:pathLst>
            </a:custGeom>
            <a:solidFill>
              <a:srgbClr val="FFFFFF"/>
            </a:solidFill>
          </p:spPr>
        </p:sp>
        <p:sp>
          <p:nvSpPr>
            <p:cNvPr id="8" name="Freeform 8"/>
            <p:cNvSpPr/>
            <p:nvPr/>
          </p:nvSpPr>
          <p:spPr>
            <a:xfrm>
              <a:off x="0" y="0"/>
              <a:ext cx="55711061" cy="8107627"/>
            </a:xfrm>
            <a:custGeom>
              <a:avLst/>
              <a:gdLst/>
              <a:ahLst/>
              <a:cxnLst/>
              <a:rect l="l" t="t" r="r" b="b"/>
              <a:pathLst>
                <a:path w="55711061" h="8107627">
                  <a:moveTo>
                    <a:pt x="55566277" y="7962847"/>
                  </a:moveTo>
                  <a:lnTo>
                    <a:pt x="55711061" y="7962847"/>
                  </a:lnTo>
                  <a:lnTo>
                    <a:pt x="55711061" y="8107627"/>
                  </a:lnTo>
                  <a:lnTo>
                    <a:pt x="55566277" y="8107627"/>
                  </a:lnTo>
                  <a:lnTo>
                    <a:pt x="55566277" y="7962847"/>
                  </a:lnTo>
                  <a:close/>
                  <a:moveTo>
                    <a:pt x="0" y="144780"/>
                  </a:moveTo>
                  <a:lnTo>
                    <a:pt x="144780" y="144780"/>
                  </a:lnTo>
                  <a:lnTo>
                    <a:pt x="144780" y="7962847"/>
                  </a:lnTo>
                  <a:lnTo>
                    <a:pt x="0" y="7962847"/>
                  </a:lnTo>
                  <a:lnTo>
                    <a:pt x="0" y="144780"/>
                  </a:lnTo>
                  <a:close/>
                  <a:moveTo>
                    <a:pt x="0" y="7962847"/>
                  </a:moveTo>
                  <a:lnTo>
                    <a:pt x="144780" y="7962847"/>
                  </a:lnTo>
                  <a:lnTo>
                    <a:pt x="144780" y="8107627"/>
                  </a:lnTo>
                  <a:lnTo>
                    <a:pt x="0" y="8107627"/>
                  </a:lnTo>
                  <a:lnTo>
                    <a:pt x="0" y="7962847"/>
                  </a:lnTo>
                  <a:close/>
                  <a:moveTo>
                    <a:pt x="55566277" y="144780"/>
                  </a:moveTo>
                  <a:lnTo>
                    <a:pt x="55711061" y="144780"/>
                  </a:lnTo>
                  <a:lnTo>
                    <a:pt x="55711061" y="7962847"/>
                  </a:lnTo>
                  <a:lnTo>
                    <a:pt x="55566277" y="7962847"/>
                  </a:lnTo>
                  <a:lnTo>
                    <a:pt x="55566277" y="144780"/>
                  </a:lnTo>
                  <a:close/>
                  <a:moveTo>
                    <a:pt x="144780" y="7962847"/>
                  </a:moveTo>
                  <a:lnTo>
                    <a:pt x="55566277" y="7962847"/>
                  </a:lnTo>
                  <a:lnTo>
                    <a:pt x="55566277" y="8107627"/>
                  </a:lnTo>
                  <a:lnTo>
                    <a:pt x="144780" y="8107627"/>
                  </a:lnTo>
                  <a:lnTo>
                    <a:pt x="144780" y="7962847"/>
                  </a:lnTo>
                  <a:close/>
                  <a:moveTo>
                    <a:pt x="55566277" y="0"/>
                  </a:moveTo>
                  <a:lnTo>
                    <a:pt x="55711061" y="0"/>
                  </a:lnTo>
                  <a:lnTo>
                    <a:pt x="55711061" y="144780"/>
                  </a:lnTo>
                  <a:lnTo>
                    <a:pt x="55566277" y="144780"/>
                  </a:lnTo>
                  <a:lnTo>
                    <a:pt x="55566277" y="0"/>
                  </a:lnTo>
                  <a:close/>
                  <a:moveTo>
                    <a:pt x="0" y="0"/>
                  </a:moveTo>
                  <a:lnTo>
                    <a:pt x="144780" y="0"/>
                  </a:lnTo>
                  <a:lnTo>
                    <a:pt x="144780" y="144780"/>
                  </a:lnTo>
                  <a:lnTo>
                    <a:pt x="0" y="144780"/>
                  </a:lnTo>
                  <a:lnTo>
                    <a:pt x="0" y="0"/>
                  </a:lnTo>
                  <a:close/>
                  <a:moveTo>
                    <a:pt x="144780" y="0"/>
                  </a:moveTo>
                  <a:lnTo>
                    <a:pt x="55566277" y="0"/>
                  </a:lnTo>
                  <a:lnTo>
                    <a:pt x="55566277" y="144780"/>
                  </a:lnTo>
                  <a:lnTo>
                    <a:pt x="144780" y="144780"/>
                  </a:lnTo>
                  <a:lnTo>
                    <a:pt x="144780" y="0"/>
                  </a:lnTo>
                  <a:close/>
                </a:path>
              </a:pathLst>
            </a:custGeom>
            <a:solidFill>
              <a:srgbClr val="000000"/>
            </a:solidFill>
          </p:spPr>
        </p:sp>
      </p:grpSp>
      <p:sp>
        <p:nvSpPr>
          <p:cNvPr id="9" name="TextBox 9"/>
          <p:cNvSpPr txBox="1"/>
          <p:nvPr/>
        </p:nvSpPr>
        <p:spPr>
          <a:xfrm>
            <a:off x="2063924" y="3835449"/>
            <a:ext cx="14160152" cy="2616101"/>
          </a:xfrm>
          <a:prstGeom prst="rect">
            <a:avLst/>
          </a:prstGeom>
        </p:spPr>
        <p:txBody>
          <a:bodyPr lIns="0" tIns="0" rIns="0" bIns="0" rtlCol="0" anchor="t">
            <a:spAutoFit/>
          </a:bodyPr>
          <a:lstStyle/>
          <a:p>
            <a:pPr algn="ctr">
              <a:lnSpc>
                <a:spcPts val="10199"/>
              </a:lnSpc>
            </a:pPr>
            <a:r>
              <a:rPr lang="en-GB" sz="8800" b="1">
                <a:latin typeface="SVN-Caprica Script" pitchFamily="2" charset="-93"/>
              </a:rPr>
              <a:t>HOẠT ĐỘNG </a:t>
            </a:r>
            <a:r>
              <a:rPr lang="en-GB" sz="8800" b="1" smtClean="0">
                <a:latin typeface="SVN-Caprica Script" pitchFamily="2" charset="-93"/>
              </a:rPr>
              <a:t>3</a:t>
            </a:r>
            <a:endParaRPr lang="vi-VN" sz="8800" b="1" smtClean="0">
              <a:latin typeface="SVN-Caprica Script" pitchFamily="2" charset="-93"/>
            </a:endParaRPr>
          </a:p>
          <a:p>
            <a:pPr algn="ctr">
              <a:lnSpc>
                <a:spcPts val="10199"/>
              </a:lnSpc>
            </a:pPr>
            <a:r>
              <a:rPr lang="en-GB" sz="8800" b="1" smtClean="0">
                <a:latin typeface="SVN-Caprica Script" pitchFamily="2" charset="-93"/>
              </a:rPr>
              <a:t> </a:t>
            </a:r>
            <a:r>
              <a:rPr lang="en-GB" sz="8800" b="1">
                <a:latin typeface="SVN-Caprica Script" pitchFamily="2" charset="-93"/>
              </a:rPr>
              <a:t>LUYỆN TẬP</a:t>
            </a:r>
            <a:endParaRPr lang="en-US" sz="8499">
              <a:solidFill>
                <a:srgbClr val="176D46"/>
              </a:solidFill>
              <a:latin typeface="SVN-Caprica Script" pitchFamily="2" charset="-93"/>
              <a:ea typeface="Funtastic"/>
              <a:cs typeface="Funtastic"/>
              <a:sym typeface="Funtastic"/>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1301" y="3643278"/>
            <a:ext cx="8045397" cy="2786551"/>
          </a:xfrm>
          <a:prstGeom prst="rect">
            <a:avLst/>
          </a:prstGeom>
        </p:spPr>
      </p:pic>
    </p:spTree>
    <p:extLst>
      <p:ext uri="{BB962C8B-B14F-4D97-AF65-F5344CB8AC3E}">
        <p14:creationId xmlns:p14="http://schemas.microsoft.com/office/powerpoint/2010/main" val="3549328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1191830" y="3245039"/>
            <a:ext cx="20671660" cy="3796923"/>
            <a:chOff x="0" y="0"/>
            <a:chExt cx="58189900" cy="10688186"/>
          </a:xfrm>
        </p:grpSpPr>
        <p:sp>
          <p:nvSpPr>
            <p:cNvPr id="4" name="Freeform 4"/>
            <p:cNvSpPr/>
            <p:nvPr/>
          </p:nvSpPr>
          <p:spPr>
            <a:xfrm>
              <a:off x="72390" y="72390"/>
              <a:ext cx="58045123" cy="10543406"/>
            </a:xfrm>
            <a:custGeom>
              <a:avLst/>
              <a:gdLst/>
              <a:ahLst/>
              <a:cxnLst/>
              <a:rect l="l" t="t" r="r" b="b"/>
              <a:pathLst>
                <a:path w="58045123" h="10543406">
                  <a:moveTo>
                    <a:pt x="0" y="0"/>
                  </a:moveTo>
                  <a:lnTo>
                    <a:pt x="58045123" y="0"/>
                  </a:lnTo>
                  <a:lnTo>
                    <a:pt x="58045123" y="10543406"/>
                  </a:lnTo>
                  <a:lnTo>
                    <a:pt x="0" y="10543406"/>
                  </a:lnTo>
                  <a:lnTo>
                    <a:pt x="0" y="0"/>
                  </a:lnTo>
                  <a:close/>
                </a:path>
              </a:pathLst>
            </a:custGeom>
            <a:solidFill>
              <a:srgbClr val="025738"/>
            </a:solidFill>
          </p:spPr>
        </p:sp>
        <p:sp>
          <p:nvSpPr>
            <p:cNvPr id="5" name="Freeform 5"/>
            <p:cNvSpPr/>
            <p:nvPr/>
          </p:nvSpPr>
          <p:spPr>
            <a:xfrm>
              <a:off x="0" y="0"/>
              <a:ext cx="58189899" cy="10688186"/>
            </a:xfrm>
            <a:custGeom>
              <a:avLst/>
              <a:gdLst/>
              <a:ahLst/>
              <a:cxnLst/>
              <a:rect l="l" t="t" r="r" b="b"/>
              <a:pathLst>
                <a:path w="58189899" h="10688186">
                  <a:moveTo>
                    <a:pt x="58045121" y="10543406"/>
                  </a:moveTo>
                  <a:lnTo>
                    <a:pt x="58189899" y="10543406"/>
                  </a:lnTo>
                  <a:lnTo>
                    <a:pt x="58189899" y="10688186"/>
                  </a:lnTo>
                  <a:lnTo>
                    <a:pt x="58045121" y="10688186"/>
                  </a:lnTo>
                  <a:lnTo>
                    <a:pt x="58045121" y="10543406"/>
                  </a:lnTo>
                  <a:close/>
                  <a:moveTo>
                    <a:pt x="0" y="144780"/>
                  </a:moveTo>
                  <a:lnTo>
                    <a:pt x="144780" y="144780"/>
                  </a:lnTo>
                  <a:lnTo>
                    <a:pt x="144780" y="10543406"/>
                  </a:lnTo>
                  <a:lnTo>
                    <a:pt x="0" y="10543406"/>
                  </a:lnTo>
                  <a:lnTo>
                    <a:pt x="0" y="144780"/>
                  </a:lnTo>
                  <a:close/>
                  <a:moveTo>
                    <a:pt x="0" y="10543406"/>
                  </a:moveTo>
                  <a:lnTo>
                    <a:pt x="144780" y="10543406"/>
                  </a:lnTo>
                  <a:lnTo>
                    <a:pt x="144780" y="10688186"/>
                  </a:lnTo>
                  <a:lnTo>
                    <a:pt x="0" y="10688186"/>
                  </a:lnTo>
                  <a:lnTo>
                    <a:pt x="0" y="10543406"/>
                  </a:lnTo>
                  <a:close/>
                  <a:moveTo>
                    <a:pt x="58045121" y="144780"/>
                  </a:moveTo>
                  <a:lnTo>
                    <a:pt x="58189899" y="144780"/>
                  </a:lnTo>
                  <a:lnTo>
                    <a:pt x="58189899" y="10543406"/>
                  </a:lnTo>
                  <a:lnTo>
                    <a:pt x="58045121" y="10543406"/>
                  </a:lnTo>
                  <a:lnTo>
                    <a:pt x="58045121" y="144780"/>
                  </a:lnTo>
                  <a:close/>
                  <a:moveTo>
                    <a:pt x="144780" y="10543406"/>
                  </a:moveTo>
                  <a:lnTo>
                    <a:pt x="58045121" y="10543406"/>
                  </a:lnTo>
                  <a:lnTo>
                    <a:pt x="58045121" y="10688186"/>
                  </a:lnTo>
                  <a:lnTo>
                    <a:pt x="144780" y="10688186"/>
                  </a:lnTo>
                  <a:lnTo>
                    <a:pt x="144780" y="10543406"/>
                  </a:lnTo>
                  <a:close/>
                  <a:moveTo>
                    <a:pt x="58045121" y="0"/>
                  </a:moveTo>
                  <a:lnTo>
                    <a:pt x="58189899" y="0"/>
                  </a:lnTo>
                  <a:lnTo>
                    <a:pt x="58189899" y="144780"/>
                  </a:lnTo>
                  <a:lnTo>
                    <a:pt x="58045121" y="144780"/>
                  </a:lnTo>
                  <a:lnTo>
                    <a:pt x="58045121" y="0"/>
                  </a:lnTo>
                  <a:close/>
                  <a:moveTo>
                    <a:pt x="0" y="0"/>
                  </a:moveTo>
                  <a:lnTo>
                    <a:pt x="144780" y="0"/>
                  </a:lnTo>
                  <a:lnTo>
                    <a:pt x="144780" y="144780"/>
                  </a:lnTo>
                  <a:lnTo>
                    <a:pt x="0" y="144780"/>
                  </a:lnTo>
                  <a:lnTo>
                    <a:pt x="0" y="0"/>
                  </a:lnTo>
                  <a:close/>
                  <a:moveTo>
                    <a:pt x="144780" y="0"/>
                  </a:moveTo>
                  <a:lnTo>
                    <a:pt x="58045121" y="0"/>
                  </a:lnTo>
                  <a:lnTo>
                    <a:pt x="58045121" y="144780"/>
                  </a:lnTo>
                  <a:lnTo>
                    <a:pt x="144780" y="144780"/>
                  </a:lnTo>
                  <a:lnTo>
                    <a:pt x="144780" y="0"/>
                  </a:lnTo>
                  <a:close/>
                </a:path>
              </a:pathLst>
            </a:custGeom>
            <a:solidFill>
              <a:srgbClr val="000000"/>
            </a:solidFill>
          </p:spPr>
        </p:sp>
      </p:grpSp>
      <p:grpSp>
        <p:nvGrpSpPr>
          <p:cNvPr id="6" name="Group 6"/>
          <p:cNvGrpSpPr/>
          <p:nvPr/>
        </p:nvGrpSpPr>
        <p:grpSpPr>
          <a:xfrm>
            <a:off x="-1352118" y="3616001"/>
            <a:ext cx="20992237" cy="3054999"/>
            <a:chOff x="0" y="0"/>
            <a:chExt cx="55711059" cy="8107627"/>
          </a:xfrm>
        </p:grpSpPr>
        <p:sp>
          <p:nvSpPr>
            <p:cNvPr id="7" name="Freeform 7"/>
            <p:cNvSpPr/>
            <p:nvPr/>
          </p:nvSpPr>
          <p:spPr>
            <a:xfrm>
              <a:off x="72390" y="72390"/>
              <a:ext cx="55566279" cy="7962847"/>
            </a:xfrm>
            <a:custGeom>
              <a:avLst/>
              <a:gdLst/>
              <a:ahLst/>
              <a:cxnLst/>
              <a:rect l="l" t="t" r="r" b="b"/>
              <a:pathLst>
                <a:path w="55566279" h="7962847">
                  <a:moveTo>
                    <a:pt x="0" y="0"/>
                  </a:moveTo>
                  <a:lnTo>
                    <a:pt x="55566279" y="0"/>
                  </a:lnTo>
                  <a:lnTo>
                    <a:pt x="55566279" y="7962847"/>
                  </a:lnTo>
                  <a:lnTo>
                    <a:pt x="0" y="7962847"/>
                  </a:lnTo>
                  <a:lnTo>
                    <a:pt x="0" y="0"/>
                  </a:lnTo>
                  <a:close/>
                </a:path>
              </a:pathLst>
            </a:custGeom>
            <a:solidFill>
              <a:srgbClr val="FFFFFF"/>
            </a:solidFill>
          </p:spPr>
        </p:sp>
        <p:sp>
          <p:nvSpPr>
            <p:cNvPr id="8" name="Freeform 8"/>
            <p:cNvSpPr/>
            <p:nvPr/>
          </p:nvSpPr>
          <p:spPr>
            <a:xfrm>
              <a:off x="0" y="0"/>
              <a:ext cx="55711061" cy="8107627"/>
            </a:xfrm>
            <a:custGeom>
              <a:avLst/>
              <a:gdLst/>
              <a:ahLst/>
              <a:cxnLst/>
              <a:rect l="l" t="t" r="r" b="b"/>
              <a:pathLst>
                <a:path w="55711061" h="8107627">
                  <a:moveTo>
                    <a:pt x="55566277" y="7962847"/>
                  </a:moveTo>
                  <a:lnTo>
                    <a:pt x="55711061" y="7962847"/>
                  </a:lnTo>
                  <a:lnTo>
                    <a:pt x="55711061" y="8107627"/>
                  </a:lnTo>
                  <a:lnTo>
                    <a:pt x="55566277" y="8107627"/>
                  </a:lnTo>
                  <a:lnTo>
                    <a:pt x="55566277" y="7962847"/>
                  </a:lnTo>
                  <a:close/>
                  <a:moveTo>
                    <a:pt x="0" y="144780"/>
                  </a:moveTo>
                  <a:lnTo>
                    <a:pt x="144780" y="144780"/>
                  </a:lnTo>
                  <a:lnTo>
                    <a:pt x="144780" y="7962847"/>
                  </a:lnTo>
                  <a:lnTo>
                    <a:pt x="0" y="7962847"/>
                  </a:lnTo>
                  <a:lnTo>
                    <a:pt x="0" y="144780"/>
                  </a:lnTo>
                  <a:close/>
                  <a:moveTo>
                    <a:pt x="0" y="7962847"/>
                  </a:moveTo>
                  <a:lnTo>
                    <a:pt x="144780" y="7962847"/>
                  </a:lnTo>
                  <a:lnTo>
                    <a:pt x="144780" y="8107627"/>
                  </a:lnTo>
                  <a:lnTo>
                    <a:pt x="0" y="8107627"/>
                  </a:lnTo>
                  <a:lnTo>
                    <a:pt x="0" y="7962847"/>
                  </a:lnTo>
                  <a:close/>
                  <a:moveTo>
                    <a:pt x="55566277" y="144780"/>
                  </a:moveTo>
                  <a:lnTo>
                    <a:pt x="55711061" y="144780"/>
                  </a:lnTo>
                  <a:lnTo>
                    <a:pt x="55711061" y="7962847"/>
                  </a:lnTo>
                  <a:lnTo>
                    <a:pt x="55566277" y="7962847"/>
                  </a:lnTo>
                  <a:lnTo>
                    <a:pt x="55566277" y="144780"/>
                  </a:lnTo>
                  <a:close/>
                  <a:moveTo>
                    <a:pt x="144780" y="7962847"/>
                  </a:moveTo>
                  <a:lnTo>
                    <a:pt x="55566277" y="7962847"/>
                  </a:lnTo>
                  <a:lnTo>
                    <a:pt x="55566277" y="8107627"/>
                  </a:lnTo>
                  <a:lnTo>
                    <a:pt x="144780" y="8107627"/>
                  </a:lnTo>
                  <a:lnTo>
                    <a:pt x="144780" y="7962847"/>
                  </a:lnTo>
                  <a:close/>
                  <a:moveTo>
                    <a:pt x="55566277" y="0"/>
                  </a:moveTo>
                  <a:lnTo>
                    <a:pt x="55711061" y="0"/>
                  </a:lnTo>
                  <a:lnTo>
                    <a:pt x="55711061" y="144780"/>
                  </a:lnTo>
                  <a:lnTo>
                    <a:pt x="55566277" y="144780"/>
                  </a:lnTo>
                  <a:lnTo>
                    <a:pt x="55566277" y="0"/>
                  </a:lnTo>
                  <a:close/>
                  <a:moveTo>
                    <a:pt x="0" y="0"/>
                  </a:moveTo>
                  <a:lnTo>
                    <a:pt x="144780" y="0"/>
                  </a:lnTo>
                  <a:lnTo>
                    <a:pt x="144780" y="144780"/>
                  </a:lnTo>
                  <a:lnTo>
                    <a:pt x="0" y="144780"/>
                  </a:lnTo>
                  <a:lnTo>
                    <a:pt x="0" y="0"/>
                  </a:lnTo>
                  <a:close/>
                  <a:moveTo>
                    <a:pt x="144780" y="0"/>
                  </a:moveTo>
                  <a:lnTo>
                    <a:pt x="55566277" y="0"/>
                  </a:lnTo>
                  <a:lnTo>
                    <a:pt x="55566277" y="144780"/>
                  </a:lnTo>
                  <a:lnTo>
                    <a:pt x="144780" y="144780"/>
                  </a:lnTo>
                  <a:lnTo>
                    <a:pt x="144780" y="0"/>
                  </a:lnTo>
                  <a:close/>
                </a:path>
              </a:pathLst>
            </a:custGeom>
            <a:solidFill>
              <a:srgbClr val="000000"/>
            </a:solidFill>
          </p:spPr>
        </p:sp>
      </p:grpSp>
      <p:sp>
        <p:nvSpPr>
          <p:cNvPr id="9" name="TextBox 9"/>
          <p:cNvSpPr txBox="1"/>
          <p:nvPr/>
        </p:nvSpPr>
        <p:spPr>
          <a:xfrm>
            <a:off x="3886200" y="4201909"/>
            <a:ext cx="14160152" cy="1769715"/>
          </a:xfrm>
          <a:prstGeom prst="rect">
            <a:avLst/>
          </a:prstGeom>
        </p:spPr>
        <p:txBody>
          <a:bodyPr lIns="0" tIns="0" rIns="0" bIns="0" rtlCol="0" anchor="t">
            <a:spAutoFit/>
          </a:bodyPr>
          <a:lstStyle/>
          <a:p>
            <a:r>
              <a:rPr lang="en-US" sz="11500" b="1">
                <a:latin typeface="SVN-Caprica Script" pitchFamily="2" charset="-93"/>
              </a:rPr>
              <a:t>II. THỰC HÀNH</a:t>
            </a:r>
            <a:endParaRPr lang="en-GB" sz="11500">
              <a:latin typeface="SVN-Caprica Script" pitchFamily="2" charset="-93"/>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4076700"/>
            <a:ext cx="11049000" cy="2317220"/>
          </a:xfrm>
          <a:prstGeom prst="rect">
            <a:avLst/>
          </a:prstGeom>
        </p:spPr>
      </p:pic>
    </p:spTree>
    <p:extLst>
      <p:ext uri="{BB962C8B-B14F-4D97-AF65-F5344CB8AC3E}">
        <p14:creationId xmlns:p14="http://schemas.microsoft.com/office/powerpoint/2010/main" val="3462868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1101</Words>
  <Application>Microsoft Office PowerPoint</Application>
  <PresentationFormat>Custom</PresentationFormat>
  <Paragraphs>95</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#9Slide07 SVNNexa Rust Slab Bla</vt:lpstr>
      <vt:lpstr>Arial</vt:lpstr>
      <vt:lpstr>Calibri</vt:lpstr>
      <vt:lpstr>Funtastic</vt:lpstr>
      <vt:lpstr>Handyman</vt:lpstr>
      <vt:lpstr>SVN-Caprica Script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Xanh dương và Hồng Người Được tô màu Hình minh họa Nội quy Lớp học và Quy tắc ứng xử Trực tuyến Bản thuyết trình Giáo dục</dc:title>
  <cp:lastModifiedBy>Admin</cp:lastModifiedBy>
  <cp:revision>31</cp:revision>
  <dcterms:created xsi:type="dcterms:W3CDTF">2006-08-16T00:00:00Z</dcterms:created>
  <dcterms:modified xsi:type="dcterms:W3CDTF">2025-12-29T08:10:37Z</dcterms:modified>
  <dc:identifier>DAFRR0rXZSo</dc:identifier>
</cp:coreProperties>
</file>