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57" r:id="rId11"/>
    <p:sldId id="275" r:id="rId12"/>
    <p:sldId id="276" r:id="rId13"/>
    <p:sldId id="277" r:id="rId14"/>
    <p:sldId id="278" r:id="rId15"/>
    <p:sldId id="279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65" r:id="rId2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7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7.svg"/><Relationship Id="rId17" Type="http://schemas.openxmlformats.org/officeDocument/2006/relationships/image" Target="../media/image17.png"/><Relationship Id="rId2" Type="http://schemas.openxmlformats.org/officeDocument/2006/relationships/image" Target="../media/image15.png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6.png"/><Relationship Id="rId9" Type="http://schemas.openxmlformats.org/officeDocument/2006/relationships/image" Target="../media/image107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18" Type="http://schemas.openxmlformats.org/officeDocument/2006/relationships/image" Target="../media/image25.png"/><Relationship Id="rId3" Type="http://schemas.openxmlformats.org/officeDocument/2006/relationships/image" Target="../media/image87.svg"/><Relationship Id="rId7" Type="http://schemas.openxmlformats.org/officeDocument/2006/relationships/image" Target="../media/image19.png"/><Relationship Id="rId12" Type="http://schemas.openxmlformats.org/officeDocument/2006/relationships/image" Target="../media/image60.svg"/><Relationship Id="rId17" Type="http://schemas.openxmlformats.org/officeDocument/2006/relationships/image" Target="../media/image7.sv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23.svg"/><Relationship Id="rId15" Type="http://schemas.openxmlformats.org/officeDocument/2006/relationships/image" Target="../media/image32.svg"/><Relationship Id="rId10" Type="http://schemas.openxmlformats.org/officeDocument/2006/relationships/image" Target="../media/image21.png"/><Relationship Id="rId19" Type="http://schemas.openxmlformats.org/officeDocument/2006/relationships/image" Target="../media/image26.png"/><Relationship Id="rId4" Type="http://schemas.openxmlformats.org/officeDocument/2006/relationships/image" Target="../media/image5.png"/><Relationship Id="rId9" Type="http://schemas.openxmlformats.org/officeDocument/2006/relationships/image" Target="../media/image89.svg"/><Relationship Id="rId1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png"/><Relationship Id="rId18" Type="http://schemas.openxmlformats.org/officeDocument/2006/relationships/image" Target="../media/image7.svg"/><Relationship Id="rId3" Type="http://schemas.openxmlformats.org/officeDocument/2006/relationships/image" Target="../media/image19.svg"/><Relationship Id="rId12" Type="http://schemas.openxmlformats.org/officeDocument/2006/relationships/image" Target="../media/image29.png"/><Relationship Id="rId17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24.png"/><Relationship Id="rId10" Type="http://schemas.openxmlformats.org/officeDocument/2006/relationships/image" Target="../media/image28.png"/><Relationship Id="rId19" Type="http://schemas.openxmlformats.org/officeDocument/2006/relationships/image" Target="../media/image21.png"/><Relationship Id="rId4" Type="http://schemas.openxmlformats.org/officeDocument/2006/relationships/image" Target="../media/image8.png"/><Relationship Id="rId9" Type="http://schemas.openxmlformats.org/officeDocument/2006/relationships/image" Target="../media/image25.svg"/><Relationship Id="rId1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13.svg"/><Relationship Id="rId3" Type="http://schemas.openxmlformats.org/officeDocument/2006/relationships/image" Target="../media/image109.svg"/><Relationship Id="rId7" Type="http://schemas.openxmlformats.org/officeDocument/2006/relationships/image" Target="../media/image78.svg"/><Relationship Id="rId12" Type="http://schemas.openxmlformats.org/officeDocument/2006/relationships/image" Target="../media/image34.png"/><Relationship Id="rId2" Type="http://schemas.openxmlformats.org/officeDocument/2006/relationships/image" Target="../media/image30.png"/><Relationship Id="rId16" Type="http://schemas.openxmlformats.org/officeDocument/2006/relationships/image" Target="../media/image1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5.png"/><Relationship Id="rId5" Type="http://schemas.openxmlformats.org/officeDocument/2006/relationships/image" Target="../media/image63.svg"/><Relationship Id="rId15" Type="http://schemas.openxmlformats.org/officeDocument/2006/relationships/image" Target="../media/image35.png"/><Relationship Id="rId10" Type="http://schemas.openxmlformats.org/officeDocument/2006/relationships/image" Target="../media/image33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3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3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61977" y="1417826"/>
            <a:ext cx="14364046" cy="7451349"/>
          </a:xfrm>
          <a:custGeom>
            <a:avLst/>
            <a:gdLst/>
            <a:ahLst/>
            <a:cxnLst/>
            <a:rect l="l" t="t" r="r" b="b"/>
            <a:pathLst>
              <a:path w="14364046" h="7451349">
                <a:moveTo>
                  <a:pt x="0" y="0"/>
                </a:moveTo>
                <a:lnTo>
                  <a:pt x="14364046" y="0"/>
                </a:lnTo>
                <a:lnTo>
                  <a:pt x="14364046" y="7451348"/>
                </a:lnTo>
                <a:lnTo>
                  <a:pt x="0" y="74513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3559622" y="2265145"/>
            <a:ext cx="11168756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179705" algn="ctr">
              <a:lnSpc>
                <a:spcPct val="130000"/>
              </a:lnSpc>
              <a:spcAft>
                <a:spcPts val="0"/>
              </a:spcAft>
            </a:pPr>
            <a:r>
              <a:rPr lang="vi-VN" sz="6600" b="1">
                <a:latin typeface="iCiel Sanelma" pitchFamily="50" charset="-93"/>
                <a:ea typeface="Times New Roman" panose="02020603050405020304" pitchFamily="18" charset="0"/>
              </a:rPr>
              <a:t>THẢO LUẬN VỀ MỘT VẤN ĐỀ ĐÁNG QUAN TÂM TRONG ĐỜI SỐNG PHÙ HỢP VỚI LỨA TUỔI (</a:t>
            </a:r>
            <a:r>
              <a:rPr lang="en-US" sz="6600" b="1">
                <a:latin typeface="iCiel Sanelma" pitchFamily="50" charset="-93"/>
                <a:ea typeface="Times New Roman" panose="02020603050405020304" pitchFamily="18" charset="0"/>
              </a:rPr>
              <a:t>ĐƯỢC GỢI RA TỪ TÁC PHẨM VĂN HỌC)</a:t>
            </a:r>
            <a:endParaRPr lang="en-GB" sz="6600">
              <a:effectLst/>
              <a:latin typeface="iCiel Sanelma" pitchFamily="50" charset="-93"/>
              <a:ea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938" y="2409906"/>
            <a:ext cx="10319715" cy="5209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3234" y="1210978"/>
            <a:ext cx="15161532" cy="8885522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996751" y="212136"/>
            <a:ext cx="8095595" cy="1946433"/>
          </a:xfrm>
          <a:custGeom>
            <a:avLst/>
            <a:gdLst/>
            <a:ahLst/>
            <a:cxnLst/>
            <a:rect l="l" t="t" r="r" b="b"/>
            <a:pathLst>
              <a:path w="8095595" h="2651307">
                <a:moveTo>
                  <a:pt x="0" y="0"/>
                </a:moveTo>
                <a:lnTo>
                  <a:pt x="8095596" y="0"/>
                </a:lnTo>
                <a:lnTo>
                  <a:pt x="8095596" y="2651307"/>
                </a:lnTo>
                <a:lnTo>
                  <a:pt x="0" y="26513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256086" y="636270"/>
            <a:ext cx="724156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Phân chia nhiệm vụ</a:t>
            </a:r>
            <a:endParaRPr lang="en-US" sz="6600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284322" y="2550492"/>
            <a:ext cx="11301548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+ Mỗi thành viên suy nghĩ, chuẩn bị cho phần trình bày ý kiến riêng của mình trong thời gian tối đa 2 phút (dựa trên phần chuẩn bị trước tiết học ở nhà).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+ Nhóm trưởng điều hành thảo luận, trao đổi trong thời gian 10 phút.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 + Thư kí ghi chép những ý kiến của các thành viên, thống nhất những hiểu biết toàn diện về vấn đề thảo luận.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3234" y="1210978"/>
            <a:ext cx="15161532" cy="7865045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280646" y="93880"/>
            <a:ext cx="8095595" cy="3078454"/>
          </a:xfrm>
          <a:custGeom>
            <a:avLst/>
            <a:gdLst/>
            <a:ahLst/>
            <a:cxnLst/>
            <a:rect l="l" t="t" r="r" b="b"/>
            <a:pathLst>
              <a:path w="8095595" h="2651307">
                <a:moveTo>
                  <a:pt x="0" y="0"/>
                </a:moveTo>
                <a:lnTo>
                  <a:pt x="8095596" y="0"/>
                </a:lnTo>
                <a:lnTo>
                  <a:pt x="8095596" y="2651307"/>
                </a:lnTo>
                <a:lnTo>
                  <a:pt x="0" y="26513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707660" y="285651"/>
            <a:ext cx="7241566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Thống nhất vấn đề thảo luận và chuẩn bị nội dung thảo luận</a:t>
            </a:r>
            <a:endParaRPr lang="en-US" sz="4800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447255" y="3212777"/>
            <a:ext cx="11106946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+ Các nhóm đề xuất và thống nhất vấn đề thảo luận chung trong phạm vi cả lớp.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GB" sz="4400">
                <a:latin typeface="Times New Roman" panose="02020603050405020304" pitchFamily="18" charset="0"/>
                <a:cs typeface="Times New Roman" panose="02020603050405020304" pitchFamily="18" charset="0"/>
              </a:rPr>
              <a:t>Các nhóm xác định được bản chất của vấn đề thảo luận.</a:t>
            </a:r>
          </a:p>
          <a:p>
            <a:pPr algn="just"/>
            <a:r>
              <a:rPr lang="en-GB" sz="4400">
                <a:latin typeface="Times New Roman" panose="02020603050405020304" pitchFamily="18" charset="0"/>
                <a:cs typeface="Times New Roman" panose="02020603050405020304" pitchFamily="18" charset="0"/>
              </a:rPr>
              <a:t>+ Từng thành viên chuẩn bị các ý kiến để trao đổi trong nhóm.</a:t>
            </a:r>
          </a:p>
        </p:txBody>
      </p:sp>
    </p:spTree>
    <p:extLst>
      <p:ext uri="{BB962C8B-B14F-4D97-AF65-F5344CB8AC3E}">
        <p14:creationId xmlns:p14="http://schemas.microsoft.com/office/powerpoint/2010/main" val="414886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52294" y="2534682"/>
            <a:ext cx="11983412" cy="4571102"/>
          </a:xfrm>
          <a:custGeom>
            <a:avLst/>
            <a:gdLst/>
            <a:ahLst/>
            <a:cxnLst/>
            <a:rect l="l" t="t" r="r" b="b"/>
            <a:pathLst>
              <a:path w="11983412" h="3924567">
                <a:moveTo>
                  <a:pt x="0" y="0"/>
                </a:moveTo>
                <a:lnTo>
                  <a:pt x="11983412" y="0"/>
                </a:lnTo>
                <a:lnTo>
                  <a:pt x="11983412" y="3924568"/>
                </a:lnTo>
                <a:lnTo>
                  <a:pt x="0" y="392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794963" y="2672119"/>
            <a:ext cx="10009385" cy="370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9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9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9600"/>
              </a:lnSpc>
            </a:pPr>
            <a:r>
              <a:rPr lang="en-US" sz="9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THẢO LUẬN </a:t>
            </a:r>
            <a:endParaRPr lang="en-US" sz="9600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35498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57200" y="2813688"/>
            <a:ext cx="16840200" cy="5164740"/>
            <a:chOff x="0" y="0"/>
            <a:chExt cx="3057503" cy="9312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57503" cy="931297"/>
            </a:xfrm>
            <a:custGeom>
              <a:avLst/>
              <a:gdLst/>
              <a:ahLst/>
              <a:cxnLst/>
              <a:rect l="l" t="t" r="r" b="b"/>
              <a:pathLst>
                <a:path w="3057503" h="931297">
                  <a:moveTo>
                    <a:pt x="34011" y="0"/>
                  </a:moveTo>
                  <a:lnTo>
                    <a:pt x="3023492" y="0"/>
                  </a:lnTo>
                  <a:cubicBezTo>
                    <a:pt x="3032512" y="0"/>
                    <a:pt x="3041163" y="3583"/>
                    <a:pt x="3047542" y="9962"/>
                  </a:cubicBezTo>
                  <a:cubicBezTo>
                    <a:pt x="3053920" y="16340"/>
                    <a:pt x="3057503" y="24991"/>
                    <a:pt x="3057503" y="34011"/>
                  </a:cubicBezTo>
                  <a:lnTo>
                    <a:pt x="3057503" y="897285"/>
                  </a:lnTo>
                  <a:cubicBezTo>
                    <a:pt x="3057503" y="906305"/>
                    <a:pt x="3053920" y="914956"/>
                    <a:pt x="3047542" y="921335"/>
                  </a:cubicBezTo>
                  <a:cubicBezTo>
                    <a:pt x="3041163" y="927713"/>
                    <a:pt x="3032512" y="931297"/>
                    <a:pt x="3023492" y="931297"/>
                  </a:cubicBezTo>
                  <a:lnTo>
                    <a:pt x="34011" y="931297"/>
                  </a:lnTo>
                  <a:cubicBezTo>
                    <a:pt x="15227" y="931297"/>
                    <a:pt x="0" y="916069"/>
                    <a:pt x="0" y="897285"/>
                  </a:cubicBezTo>
                  <a:lnTo>
                    <a:pt x="0" y="34011"/>
                  </a:lnTo>
                  <a:cubicBezTo>
                    <a:pt x="0" y="24991"/>
                    <a:pt x="3583" y="16340"/>
                    <a:pt x="9962" y="9962"/>
                  </a:cubicBezTo>
                  <a:cubicBezTo>
                    <a:pt x="16340" y="3583"/>
                    <a:pt x="24991" y="0"/>
                    <a:pt x="34011" y="0"/>
                  </a:cubicBezTo>
                  <a:close/>
                </a:path>
              </a:pathLst>
            </a:custGeom>
            <a:solidFill>
              <a:srgbClr val="DCDBE2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57503" cy="9693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19935" y="3421087"/>
            <a:ext cx="8563378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Vấn đề thảo </a:t>
            </a:r>
            <a:r>
              <a:rPr lang="vi-VN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lang="vi-VN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Qua tìm hiểu truyện ngắn </a:t>
            </a:r>
            <a:r>
              <a:rPr lang="vi-VN" sz="4800" i="1">
                <a:latin typeface="Times New Roman" panose="02020603050405020304" pitchFamily="18" charset="0"/>
                <a:cs typeface="Times New Roman" panose="02020603050405020304" pitchFamily="18" charset="0"/>
              </a:rPr>
              <a:t>Bí ẩn làn nước</a:t>
            </a:r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 (Bảo Ninh), hãy bày tỏ ý kiến về cách ứng xử của con người khi đối diện với nghịch cảnh.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3234" y="1210978"/>
            <a:ext cx="15161532" cy="7865045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54395"/>
              </p:ext>
            </p:extLst>
          </p:nvPr>
        </p:nvGraphicFramePr>
        <p:xfrm>
          <a:off x="3200400" y="2337751"/>
          <a:ext cx="11605946" cy="5705856"/>
        </p:xfrm>
        <a:graphic>
          <a:graphicData uri="http://schemas.openxmlformats.org/drawingml/2006/table">
            <a:tbl>
              <a:tblPr firstRow="1" firstCol="1" bandRow="1"/>
              <a:tblGrid>
                <a:gridCol w="2097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47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3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2474">
                <a:tc>
                  <a:txBody>
                    <a:bodyPr/>
                    <a:lstStyle/>
                    <a:p>
                      <a:pPr marL="4572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Ý kiến của bạn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89" marR="1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 điều tôi muốn trao đổi với bạn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89" marR="1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 điều bạn trao đổi lại với tôi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89" marR="1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3489"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Ghi ngắn gọn ý kiến 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89" marR="1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Ghi ngắn gọn những ý định trao đổi bằng cách tự hỏi: </a:t>
                      </a:r>
                      <a:r>
                        <a:rPr lang="en-US" sz="36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 gì tôi muốn bạn làm rõ hơn? Điều gì tôi không đồng ý với bạn?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89" marR="1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Ghi ngắn gọn các lí lẽ, dẫn chứng mà bạn phản hồi ý kiến của mình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389" marR="103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20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19843" y="1682637"/>
            <a:ext cx="11983412" cy="5121637"/>
          </a:xfrm>
          <a:custGeom>
            <a:avLst/>
            <a:gdLst/>
            <a:ahLst/>
            <a:cxnLst/>
            <a:rect l="l" t="t" r="r" b="b"/>
            <a:pathLst>
              <a:path w="11983412" h="3924567">
                <a:moveTo>
                  <a:pt x="0" y="0"/>
                </a:moveTo>
                <a:lnTo>
                  <a:pt x="11983412" y="0"/>
                </a:lnTo>
                <a:lnTo>
                  <a:pt x="11983412" y="3924568"/>
                </a:lnTo>
                <a:lnTo>
                  <a:pt x="0" y="392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64115" y="2147862"/>
            <a:ext cx="10009385" cy="369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Vòng </a:t>
            </a:r>
            <a:r>
              <a:rPr lang="vi-VN" sz="9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>
              <a:lnSpc>
                <a:spcPts val="9600"/>
              </a:lnSpc>
            </a:pPr>
            <a:r>
              <a:rPr lang="vi-VN" sz="9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vấn đề trong nhóm</a:t>
            </a:r>
            <a:endParaRPr lang="en-US" sz="9600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241893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11874" y="800100"/>
            <a:ext cx="7855084" cy="8096867"/>
          </a:xfrm>
          <a:custGeom>
            <a:avLst/>
            <a:gdLst/>
            <a:ahLst/>
            <a:cxnLst/>
            <a:rect l="l" t="t" r="r" b="b"/>
            <a:pathLst>
              <a:path w="7855084" h="7246315">
                <a:moveTo>
                  <a:pt x="0" y="0"/>
                </a:moveTo>
                <a:lnTo>
                  <a:pt x="7855083" y="0"/>
                </a:lnTo>
                <a:lnTo>
                  <a:pt x="7855083" y="7246315"/>
                </a:lnTo>
                <a:lnTo>
                  <a:pt x="0" y="72463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263320" y="800100"/>
            <a:ext cx="7855084" cy="8001000"/>
          </a:xfrm>
          <a:custGeom>
            <a:avLst/>
            <a:gdLst/>
            <a:ahLst/>
            <a:cxnLst/>
            <a:rect l="l" t="t" r="r" b="b"/>
            <a:pathLst>
              <a:path w="7855084" h="7246315">
                <a:moveTo>
                  <a:pt x="0" y="0"/>
                </a:moveTo>
                <a:lnTo>
                  <a:pt x="7855083" y="0"/>
                </a:lnTo>
                <a:lnTo>
                  <a:pt x="7855083" y="7246315"/>
                </a:lnTo>
                <a:lnTo>
                  <a:pt x="0" y="72463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171161" y="319980"/>
            <a:ext cx="6244935" cy="1397650"/>
            <a:chOff x="0" y="0"/>
            <a:chExt cx="1644757" cy="3681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44757" cy="368105"/>
            </a:xfrm>
            <a:custGeom>
              <a:avLst/>
              <a:gdLst/>
              <a:ahLst/>
              <a:cxnLst/>
              <a:rect l="l" t="t" r="r" b="b"/>
              <a:pathLst>
                <a:path w="1644757" h="368105">
                  <a:moveTo>
                    <a:pt x="63225" y="0"/>
                  </a:moveTo>
                  <a:lnTo>
                    <a:pt x="1581531" y="0"/>
                  </a:lnTo>
                  <a:cubicBezTo>
                    <a:pt x="1616450" y="0"/>
                    <a:pt x="1644757" y="28307"/>
                    <a:pt x="1644757" y="63225"/>
                  </a:cubicBezTo>
                  <a:lnTo>
                    <a:pt x="1644757" y="304880"/>
                  </a:lnTo>
                  <a:cubicBezTo>
                    <a:pt x="1644757" y="339798"/>
                    <a:pt x="1616450" y="368105"/>
                    <a:pt x="1581531" y="368105"/>
                  </a:cubicBezTo>
                  <a:lnTo>
                    <a:pt x="63225" y="368105"/>
                  </a:lnTo>
                  <a:cubicBezTo>
                    <a:pt x="28307" y="368105"/>
                    <a:pt x="0" y="339798"/>
                    <a:pt x="0" y="304880"/>
                  </a:cubicBezTo>
                  <a:lnTo>
                    <a:pt x="0" y="63225"/>
                  </a:lnTo>
                  <a:cubicBezTo>
                    <a:pt x="0" y="28307"/>
                    <a:pt x="28307" y="0"/>
                    <a:pt x="63225" y="0"/>
                  </a:cubicBezTo>
                  <a:close/>
                </a:path>
              </a:pathLst>
            </a:custGeom>
            <a:solidFill>
              <a:srgbClr val="EAC48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644757" cy="406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TextBox 15"/>
          <p:cNvSpPr txBox="1"/>
          <p:nvPr/>
        </p:nvSpPr>
        <p:spPr>
          <a:xfrm>
            <a:off x="2424171" y="2731099"/>
            <a:ext cx="5352257" cy="24929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</a:t>
            </a:r>
            <a:r>
              <a:rPr lang="vi-VN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</a:p>
          <a:p>
            <a:pPr algn="ctr"/>
            <a:r>
              <a:rPr lang="vi-VN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trưởng nêu vấn đề thảo luận</a:t>
            </a:r>
            <a:endParaRPr lang="en-US" sz="5400" dirty="0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63907" y="2457362"/>
            <a:ext cx="61372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 khai</a:t>
            </a:r>
          </a:p>
          <a:p>
            <a:pPr algn="ctr"/>
            <a:r>
              <a:rPr lang="vi-VN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Cách thành viên tham gia thảo luận, phát biểu ý kiến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52294" y="1562100"/>
            <a:ext cx="11983412" cy="5543683"/>
          </a:xfrm>
          <a:custGeom>
            <a:avLst/>
            <a:gdLst/>
            <a:ahLst/>
            <a:cxnLst/>
            <a:rect l="l" t="t" r="r" b="b"/>
            <a:pathLst>
              <a:path w="11983412" h="3924567">
                <a:moveTo>
                  <a:pt x="0" y="0"/>
                </a:moveTo>
                <a:lnTo>
                  <a:pt x="11983412" y="0"/>
                </a:lnTo>
                <a:lnTo>
                  <a:pt x="11983412" y="3924568"/>
                </a:lnTo>
                <a:lnTo>
                  <a:pt x="0" y="392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977278" y="2200507"/>
            <a:ext cx="10009385" cy="370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9600" b="1">
                <a:latin typeface="+mj-lt"/>
              </a:rPr>
              <a:t>Vòng </a:t>
            </a:r>
            <a:r>
              <a:rPr lang="vi-VN" sz="9600" b="1" smtClean="0">
                <a:latin typeface="+mj-lt"/>
              </a:rPr>
              <a:t>2</a:t>
            </a:r>
          </a:p>
          <a:p>
            <a:pPr algn="ctr">
              <a:lnSpc>
                <a:spcPts val="9600"/>
              </a:lnSpc>
            </a:pPr>
            <a:r>
              <a:rPr lang="vi-VN" sz="9600" b="1" smtClean="0">
                <a:latin typeface="+mj-lt"/>
              </a:rPr>
              <a:t> </a:t>
            </a:r>
            <a:r>
              <a:rPr lang="vi-VN" sz="9600" b="1">
                <a:latin typeface="+mj-lt"/>
              </a:rPr>
              <a:t>Thảo luận vấn đề trong phạm vi lớp</a:t>
            </a:r>
            <a:endParaRPr lang="en-US" sz="9600">
              <a:solidFill>
                <a:srgbClr val="6A7E78"/>
              </a:solidFill>
              <a:latin typeface="+mj-lt"/>
              <a:ea typeface="Lazydog"/>
              <a:cs typeface="Lazydog"/>
              <a:sym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102439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2326768" y="1028700"/>
            <a:ext cx="14818232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600" dirty="0">
                <a:latin typeface="+mj-lt"/>
              </a:rPr>
              <a:t>Đại diện các nhóm chia sẻ kết quả thảo luận của nhóm mình đã thực hiện ở vòng 1 trước lớp.</a:t>
            </a:r>
            <a:endParaRPr lang="en-US" sz="6600" dirty="0">
              <a:solidFill>
                <a:srgbClr val="6A7E78"/>
              </a:solidFill>
              <a:latin typeface="+mj-lt"/>
              <a:ea typeface="Lazydog"/>
              <a:cs typeface="Lazydog"/>
              <a:sym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102025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3234" y="1210978"/>
            <a:ext cx="15161532" cy="7865045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69004" y="840080"/>
            <a:ext cx="8095595" cy="2651307"/>
          </a:xfrm>
          <a:custGeom>
            <a:avLst/>
            <a:gdLst/>
            <a:ahLst/>
            <a:cxnLst/>
            <a:rect l="l" t="t" r="r" b="b"/>
            <a:pathLst>
              <a:path w="8095595" h="2651307">
                <a:moveTo>
                  <a:pt x="0" y="0"/>
                </a:moveTo>
                <a:lnTo>
                  <a:pt x="8095596" y="0"/>
                </a:lnTo>
                <a:lnTo>
                  <a:pt x="8095596" y="2651307"/>
                </a:lnTo>
                <a:lnTo>
                  <a:pt x="0" y="26513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523217" y="1025487"/>
            <a:ext cx="7241566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en-U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7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7199"/>
              </a:lnSpc>
            </a:pPr>
            <a:r>
              <a:rPr lang="en-U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ĐÁNH GIÁ</a:t>
            </a:r>
            <a:endParaRPr lang="en-US" sz="7199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610699" y="3862285"/>
            <a:ext cx="1109948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nội dung đạt/ chưa đạt của buổi thảo luận.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5400">
                <a:latin typeface="Times New Roman" panose="02020603050405020304" pitchFamily="18" charset="0"/>
                <a:cs typeface="Times New Roman" panose="02020603050405020304" pitchFamily="18" charset="0"/>
              </a:rPr>
              <a:t>- Rút ra kinh nghiệm khi thực hiện thảo luận một vấn đề</a:t>
            </a:r>
            <a:endParaRPr lang="en-US" sz="5400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147266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52294" y="3181216"/>
            <a:ext cx="11983412" cy="3924567"/>
          </a:xfrm>
          <a:custGeom>
            <a:avLst/>
            <a:gdLst/>
            <a:ahLst/>
            <a:cxnLst/>
            <a:rect l="l" t="t" r="r" b="b"/>
            <a:pathLst>
              <a:path w="11983412" h="3924567">
                <a:moveTo>
                  <a:pt x="0" y="0"/>
                </a:moveTo>
                <a:lnTo>
                  <a:pt x="11983412" y="0"/>
                </a:lnTo>
                <a:lnTo>
                  <a:pt x="11983412" y="3924568"/>
                </a:lnTo>
                <a:lnTo>
                  <a:pt x="0" y="392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948974" y="3524400"/>
            <a:ext cx="10009385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9600" b="1">
                <a:latin typeface="#9Slide05 Amtenar" panose="02000000000000000000" pitchFamily="2" charset="-93"/>
                <a:ea typeface="#9Slide05 Amtenar" panose="02000000000000000000" pitchFamily="2" charset="-93"/>
              </a:rPr>
              <a:t>HOẠT ĐỘNG </a:t>
            </a:r>
            <a:r>
              <a:rPr lang="vi-VN" sz="9600" b="1" smtClean="0">
                <a:latin typeface="#9Slide05 Amtenar" panose="02000000000000000000" pitchFamily="2" charset="-93"/>
                <a:ea typeface="#9Slide05 Amtenar" panose="02000000000000000000" pitchFamily="2" charset="-93"/>
              </a:rPr>
              <a:t>1</a:t>
            </a:r>
          </a:p>
          <a:p>
            <a:pPr algn="ctr"/>
            <a:r>
              <a:rPr lang="vi-VN" sz="9600" b="1" smtClean="0">
                <a:latin typeface="#9Slide05 Amtenar" panose="02000000000000000000" pitchFamily="2" charset="-93"/>
                <a:ea typeface="#9Slide05 Amtenar" panose="02000000000000000000" pitchFamily="2" charset="-93"/>
              </a:rPr>
              <a:t> </a:t>
            </a:r>
            <a:r>
              <a:rPr lang="vi-VN" sz="9600" b="1">
                <a:latin typeface="#9Slide05 Amtenar" panose="02000000000000000000" pitchFamily="2" charset="-93"/>
                <a:ea typeface="#9Slide05 Amtenar" panose="02000000000000000000" pitchFamily="2" charset="-93"/>
              </a:rPr>
              <a:t>KHỞI ĐỘNG </a:t>
            </a:r>
            <a:endParaRPr lang="en-US" sz="9600">
              <a:solidFill>
                <a:srgbClr val="6A7E78"/>
              </a:solidFill>
              <a:latin typeface="#9Slide05 Amtenar" panose="02000000000000000000" pitchFamily="2" charset="-93"/>
              <a:ea typeface="#9Slide05 Amtenar" panose="02000000000000000000" pitchFamily="2" charset="-93"/>
              <a:cs typeface="Lazydog"/>
              <a:sym typeface="Lazydog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3550393"/>
            <a:ext cx="8076401" cy="32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1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52294" y="1497792"/>
            <a:ext cx="11983412" cy="5607992"/>
          </a:xfrm>
          <a:custGeom>
            <a:avLst/>
            <a:gdLst/>
            <a:ahLst/>
            <a:cxnLst/>
            <a:rect l="l" t="t" r="r" b="b"/>
            <a:pathLst>
              <a:path w="11983412" h="3924567">
                <a:moveTo>
                  <a:pt x="0" y="0"/>
                </a:moveTo>
                <a:lnTo>
                  <a:pt x="11983412" y="0"/>
                </a:lnTo>
                <a:lnTo>
                  <a:pt x="11983412" y="3924568"/>
                </a:lnTo>
                <a:lnTo>
                  <a:pt x="0" y="392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Rectangle 14"/>
          <p:cNvSpPr/>
          <p:nvPr/>
        </p:nvSpPr>
        <p:spPr>
          <a:xfrm>
            <a:off x="4555045" y="2117191"/>
            <a:ext cx="9650905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vi-VN" sz="4800" b="1">
                <a:latin typeface="Times New Roman" panose="02020603050405020304" pitchFamily="18" charset="0"/>
                <a:ea typeface="Calibri" panose="020F0502020204030204" pitchFamily="34" charset="0"/>
              </a:rPr>
              <a:t>Bảng kiểm đánh giá buổi thảo luận về một vấn đề đáng quan tâm </a:t>
            </a:r>
            <a:endParaRPr lang="en-GB" sz="480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vi-VN" sz="4800" b="1">
                <a:latin typeface="Times New Roman" panose="02020603050405020304" pitchFamily="18" charset="0"/>
                <a:ea typeface="Calibri" panose="020F0502020204030204" pitchFamily="34" charset="0"/>
              </a:rPr>
              <a:t>trong đời sống phù hợp lứa tuổi (được gợi ra từ tác phẩm văn học)</a:t>
            </a:r>
            <a:endParaRPr lang="en-GB" sz="480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44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rot="5735027" flipH="1">
            <a:off x="15103605" y="6983895"/>
            <a:ext cx="4311389" cy="4311389"/>
          </a:xfrm>
          <a:custGeom>
            <a:avLst/>
            <a:gdLst/>
            <a:ahLst/>
            <a:cxnLst/>
            <a:rect l="l" t="t" r="r" b="b"/>
            <a:pathLst>
              <a:path w="4311389" h="4311389">
                <a:moveTo>
                  <a:pt x="4311390" y="0"/>
                </a:moveTo>
                <a:lnTo>
                  <a:pt x="0" y="0"/>
                </a:lnTo>
                <a:lnTo>
                  <a:pt x="0" y="4311389"/>
                </a:lnTo>
                <a:lnTo>
                  <a:pt x="4311390" y="4311389"/>
                </a:lnTo>
                <a:lnTo>
                  <a:pt x="431139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1500695">
            <a:off x="-1461486" y="8758385"/>
            <a:ext cx="4142661" cy="1712081"/>
          </a:xfrm>
          <a:custGeom>
            <a:avLst/>
            <a:gdLst/>
            <a:ahLst/>
            <a:cxnLst/>
            <a:rect l="l" t="t" r="r" b="b"/>
            <a:pathLst>
              <a:path w="4142661" h="1712081">
                <a:moveTo>
                  <a:pt x="0" y="0"/>
                </a:moveTo>
                <a:lnTo>
                  <a:pt x="4142661" y="0"/>
                </a:lnTo>
                <a:lnTo>
                  <a:pt x="4142661" y="1712081"/>
                </a:lnTo>
                <a:lnTo>
                  <a:pt x="0" y="17120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10477921" flipH="1">
            <a:off x="-1645124" y="-2762190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4509940" y="0"/>
                </a:moveTo>
                <a:lnTo>
                  <a:pt x="0" y="0"/>
                </a:lnTo>
                <a:lnTo>
                  <a:pt x="0" y="4509939"/>
                </a:lnTo>
                <a:lnTo>
                  <a:pt x="4509940" y="4509939"/>
                </a:lnTo>
                <a:lnTo>
                  <a:pt x="450994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47475"/>
              </p:ext>
            </p:extLst>
          </p:nvPr>
        </p:nvGraphicFramePr>
        <p:xfrm>
          <a:off x="609597" y="647700"/>
          <a:ext cx="16840202" cy="8534400"/>
        </p:xfrm>
        <a:graphic>
          <a:graphicData uri="http://schemas.openxmlformats.org/drawingml/2006/table">
            <a:tbl>
              <a:tblPr firstRow="1" firstCol="1" bandRow="1"/>
              <a:tblGrid>
                <a:gridCol w="13598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4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18478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40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 giá nội dung cuộc thảo luận</a:t>
                      </a:r>
                      <a:endParaRPr lang="en-GB" sz="40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GB" sz="40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 đạt</a:t>
                      </a:r>
                      <a:endParaRPr lang="en-GB" sz="40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Thảo luận đúng chủ đề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Các ý kiến thảo luận tập trung, không tản mạn.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Làm sáng tỏ được vấn đề nghị luận.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 giá cách tổ chức, điều hành cuộc thảo luận</a:t>
                      </a:r>
                      <a:endParaRPr lang="en-GB" sz="40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21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Xây dựng được tinh thần dân chủ, tôn trọng ý kiến khác biệt.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3075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Những người tham gia thảo luận thực hiện đúng vai trò của mình.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Thực hiện đúng tiến trình buổi thảo luận.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Đánh giá cách sử dụng ngôn ngữ, các phương tiện hỗ trợ khi thảo luận</a:t>
                      </a:r>
                      <a:endParaRPr lang="en-GB" sz="4000">
                        <a:solidFill>
                          <a:srgbClr val="231F2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Sử dụng ngôn ngữ nói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Sử dụng ngôn ngữ cơ thể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L="18478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4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Sử dụng các phương tiện hỗ trợ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4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GB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93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52294" y="3181216"/>
            <a:ext cx="11983412" cy="3924567"/>
          </a:xfrm>
          <a:custGeom>
            <a:avLst/>
            <a:gdLst/>
            <a:ahLst/>
            <a:cxnLst/>
            <a:rect l="l" t="t" r="r" b="b"/>
            <a:pathLst>
              <a:path w="11983412" h="3924567">
                <a:moveTo>
                  <a:pt x="0" y="0"/>
                </a:moveTo>
                <a:lnTo>
                  <a:pt x="11983412" y="0"/>
                </a:lnTo>
                <a:lnTo>
                  <a:pt x="11983412" y="3924568"/>
                </a:lnTo>
                <a:lnTo>
                  <a:pt x="0" y="392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111338">
            <a:off x="1404791" y="1458210"/>
            <a:ext cx="3173732" cy="2880162"/>
          </a:xfrm>
          <a:custGeom>
            <a:avLst/>
            <a:gdLst/>
            <a:ahLst/>
            <a:cxnLst/>
            <a:rect l="l" t="t" r="r" b="b"/>
            <a:pathLst>
              <a:path w="3173732" h="2880162">
                <a:moveTo>
                  <a:pt x="0" y="0"/>
                </a:moveTo>
                <a:lnTo>
                  <a:pt x="3173731" y="0"/>
                </a:lnTo>
                <a:lnTo>
                  <a:pt x="3173731" y="2880161"/>
                </a:lnTo>
                <a:lnTo>
                  <a:pt x="0" y="28801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516238">
            <a:off x="14201320" y="5015988"/>
            <a:ext cx="2801638" cy="3458812"/>
          </a:xfrm>
          <a:custGeom>
            <a:avLst/>
            <a:gdLst/>
            <a:ahLst/>
            <a:cxnLst/>
            <a:rect l="l" t="t" r="r" b="b"/>
            <a:pathLst>
              <a:path w="2801638" h="3458812">
                <a:moveTo>
                  <a:pt x="0" y="0"/>
                </a:moveTo>
                <a:lnTo>
                  <a:pt x="2801638" y="0"/>
                </a:lnTo>
                <a:lnTo>
                  <a:pt x="2801638" y="3458812"/>
                </a:lnTo>
                <a:lnTo>
                  <a:pt x="0" y="34588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9298865">
            <a:off x="15206384" y="-2727785"/>
            <a:ext cx="5772485" cy="5772485"/>
          </a:xfrm>
          <a:custGeom>
            <a:avLst/>
            <a:gdLst/>
            <a:ahLst/>
            <a:cxnLst/>
            <a:rect l="l" t="t" r="r" b="b"/>
            <a:pathLst>
              <a:path w="5772485" h="5772485">
                <a:moveTo>
                  <a:pt x="0" y="0"/>
                </a:moveTo>
                <a:lnTo>
                  <a:pt x="5772484" y="0"/>
                </a:lnTo>
                <a:lnTo>
                  <a:pt x="5772484" y="5772484"/>
                </a:lnTo>
                <a:lnTo>
                  <a:pt x="0" y="57724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944067">
            <a:off x="15149975" y="277437"/>
            <a:ext cx="2453364" cy="2946983"/>
          </a:xfrm>
          <a:custGeom>
            <a:avLst/>
            <a:gdLst/>
            <a:ahLst/>
            <a:cxnLst/>
            <a:rect l="l" t="t" r="r" b="b"/>
            <a:pathLst>
              <a:path w="2453364" h="2946983">
                <a:moveTo>
                  <a:pt x="0" y="0"/>
                </a:moveTo>
                <a:lnTo>
                  <a:pt x="2453363" y="0"/>
                </a:lnTo>
                <a:lnTo>
                  <a:pt x="2453363" y="2946984"/>
                </a:lnTo>
                <a:lnTo>
                  <a:pt x="0" y="29469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485021">
            <a:off x="-1572024" y="7209450"/>
            <a:ext cx="5772485" cy="5772485"/>
          </a:xfrm>
          <a:custGeom>
            <a:avLst/>
            <a:gdLst/>
            <a:ahLst/>
            <a:cxnLst/>
            <a:rect l="l" t="t" r="r" b="b"/>
            <a:pathLst>
              <a:path w="5772485" h="5772485">
                <a:moveTo>
                  <a:pt x="0" y="0"/>
                </a:moveTo>
                <a:lnTo>
                  <a:pt x="5772485" y="0"/>
                </a:lnTo>
                <a:lnTo>
                  <a:pt x="5772485" y="5772485"/>
                </a:lnTo>
                <a:lnTo>
                  <a:pt x="0" y="577248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98692" y="6810064"/>
            <a:ext cx="2636055" cy="2448236"/>
          </a:xfrm>
          <a:custGeom>
            <a:avLst/>
            <a:gdLst/>
            <a:ahLst/>
            <a:cxnLst/>
            <a:rect l="l" t="t" r="r" b="b"/>
            <a:pathLst>
              <a:path w="2636055" h="2448236">
                <a:moveTo>
                  <a:pt x="0" y="0"/>
                </a:moveTo>
                <a:lnTo>
                  <a:pt x="2636056" y="0"/>
                </a:lnTo>
                <a:lnTo>
                  <a:pt x="2636056" y="2448236"/>
                </a:lnTo>
                <a:lnTo>
                  <a:pt x="0" y="244823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35027" flipH="1">
            <a:off x="15395029" y="6983601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4509940" y="0"/>
                </a:moveTo>
                <a:lnTo>
                  <a:pt x="0" y="0"/>
                </a:lnTo>
                <a:lnTo>
                  <a:pt x="0" y="4509940"/>
                </a:lnTo>
                <a:lnTo>
                  <a:pt x="4509940" y="4509940"/>
                </a:lnTo>
                <a:lnTo>
                  <a:pt x="450994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477921" flipH="1">
            <a:off x="-1645124" y="-2762190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4509940" y="0"/>
                </a:moveTo>
                <a:lnTo>
                  <a:pt x="0" y="0"/>
                </a:lnTo>
                <a:lnTo>
                  <a:pt x="0" y="4509939"/>
                </a:lnTo>
                <a:lnTo>
                  <a:pt x="4509940" y="4509939"/>
                </a:lnTo>
                <a:lnTo>
                  <a:pt x="450994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933933" y="-507221"/>
            <a:ext cx="3110820" cy="2745299"/>
          </a:xfrm>
          <a:custGeom>
            <a:avLst/>
            <a:gdLst/>
            <a:ahLst/>
            <a:cxnLst/>
            <a:rect l="l" t="t" r="r" b="b"/>
            <a:pathLst>
              <a:path w="3110820" h="2745299">
                <a:moveTo>
                  <a:pt x="0" y="0"/>
                </a:moveTo>
                <a:lnTo>
                  <a:pt x="3110820" y="0"/>
                </a:lnTo>
                <a:lnTo>
                  <a:pt x="3110820" y="2745299"/>
                </a:lnTo>
                <a:lnTo>
                  <a:pt x="0" y="2745299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603315" y="6464490"/>
            <a:ext cx="3081371" cy="2946561"/>
          </a:xfrm>
          <a:custGeom>
            <a:avLst/>
            <a:gdLst/>
            <a:ahLst/>
            <a:cxnLst/>
            <a:rect l="l" t="t" r="r" b="b"/>
            <a:pathLst>
              <a:path w="3081371" h="2946561">
                <a:moveTo>
                  <a:pt x="0" y="0"/>
                </a:moveTo>
                <a:lnTo>
                  <a:pt x="3081370" y="0"/>
                </a:lnTo>
                <a:lnTo>
                  <a:pt x="3081370" y="2946561"/>
                </a:lnTo>
                <a:lnTo>
                  <a:pt x="0" y="2946561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73856" y="3633692"/>
            <a:ext cx="10009385" cy="246362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9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9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9600"/>
              </a:lnSpc>
            </a:pPr>
            <a:r>
              <a:rPr lang="en-US" sz="9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9600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7529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3234" y="1210978"/>
            <a:ext cx="15161532" cy="7865045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500695">
            <a:off x="-641343" y="8452786"/>
            <a:ext cx="3898147" cy="1611028"/>
          </a:xfrm>
          <a:custGeom>
            <a:avLst/>
            <a:gdLst/>
            <a:ahLst/>
            <a:cxnLst/>
            <a:rect l="l" t="t" r="r" b="b"/>
            <a:pathLst>
              <a:path w="3898147" h="1611028">
                <a:moveTo>
                  <a:pt x="0" y="0"/>
                </a:moveTo>
                <a:lnTo>
                  <a:pt x="3898147" y="0"/>
                </a:lnTo>
                <a:lnTo>
                  <a:pt x="3898147" y="1611028"/>
                </a:lnTo>
                <a:lnTo>
                  <a:pt x="0" y="16110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628256">
            <a:off x="14928075" y="81239"/>
            <a:ext cx="4071123" cy="1894923"/>
          </a:xfrm>
          <a:custGeom>
            <a:avLst/>
            <a:gdLst/>
            <a:ahLst/>
            <a:cxnLst/>
            <a:rect l="l" t="t" r="r" b="b"/>
            <a:pathLst>
              <a:path w="4071123" h="1894923">
                <a:moveTo>
                  <a:pt x="0" y="0"/>
                </a:moveTo>
                <a:lnTo>
                  <a:pt x="4071123" y="0"/>
                </a:lnTo>
                <a:lnTo>
                  <a:pt x="4071123" y="1894922"/>
                </a:lnTo>
                <a:lnTo>
                  <a:pt x="0" y="18949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29774" y="1028700"/>
            <a:ext cx="2537678" cy="3108947"/>
          </a:xfrm>
          <a:custGeom>
            <a:avLst/>
            <a:gdLst/>
            <a:ahLst/>
            <a:cxnLst/>
            <a:rect l="l" t="t" r="r" b="b"/>
            <a:pathLst>
              <a:path w="2537678" h="3108947">
                <a:moveTo>
                  <a:pt x="0" y="0"/>
                </a:moveTo>
                <a:lnTo>
                  <a:pt x="2537678" y="0"/>
                </a:lnTo>
                <a:lnTo>
                  <a:pt x="2537678" y="3108947"/>
                </a:lnTo>
                <a:lnTo>
                  <a:pt x="0" y="310894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3630907" y="6291092"/>
            <a:ext cx="3110820" cy="2745299"/>
          </a:xfrm>
          <a:custGeom>
            <a:avLst/>
            <a:gdLst/>
            <a:ahLst/>
            <a:cxnLst/>
            <a:rect l="l" t="t" r="r" b="b"/>
            <a:pathLst>
              <a:path w="3110820" h="2745299">
                <a:moveTo>
                  <a:pt x="0" y="0"/>
                </a:moveTo>
                <a:lnTo>
                  <a:pt x="3110820" y="0"/>
                </a:lnTo>
                <a:lnTo>
                  <a:pt x="3110820" y="2745299"/>
                </a:lnTo>
                <a:lnTo>
                  <a:pt x="0" y="27452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00247">
            <a:off x="1239525" y="5954829"/>
            <a:ext cx="2391642" cy="2952645"/>
          </a:xfrm>
          <a:custGeom>
            <a:avLst/>
            <a:gdLst/>
            <a:ahLst/>
            <a:cxnLst/>
            <a:rect l="l" t="t" r="r" b="b"/>
            <a:pathLst>
              <a:path w="2391642" h="2952645">
                <a:moveTo>
                  <a:pt x="0" y="0"/>
                </a:moveTo>
                <a:lnTo>
                  <a:pt x="2391642" y="0"/>
                </a:lnTo>
                <a:lnTo>
                  <a:pt x="2391642" y="2952645"/>
                </a:lnTo>
                <a:lnTo>
                  <a:pt x="0" y="295264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35027" flipH="1">
            <a:off x="15395029" y="6983601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4509940" y="0"/>
                </a:moveTo>
                <a:lnTo>
                  <a:pt x="0" y="0"/>
                </a:lnTo>
                <a:lnTo>
                  <a:pt x="0" y="4509940"/>
                </a:lnTo>
                <a:lnTo>
                  <a:pt x="4509940" y="4509940"/>
                </a:lnTo>
                <a:lnTo>
                  <a:pt x="450994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10477921" flipH="1">
            <a:off x="-1645124" y="-2762190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4509940" y="0"/>
                </a:moveTo>
                <a:lnTo>
                  <a:pt x="0" y="0"/>
                </a:lnTo>
                <a:lnTo>
                  <a:pt x="0" y="4509939"/>
                </a:lnTo>
                <a:lnTo>
                  <a:pt x="4509940" y="4509939"/>
                </a:lnTo>
                <a:lnTo>
                  <a:pt x="450994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783578">
            <a:off x="15251272" y="577180"/>
            <a:ext cx="2024106" cy="2431359"/>
          </a:xfrm>
          <a:custGeom>
            <a:avLst/>
            <a:gdLst/>
            <a:ahLst/>
            <a:cxnLst/>
            <a:rect l="l" t="t" r="r" b="b"/>
            <a:pathLst>
              <a:path w="2024106" h="2431359">
                <a:moveTo>
                  <a:pt x="0" y="0"/>
                </a:moveTo>
                <a:lnTo>
                  <a:pt x="2024107" y="0"/>
                </a:lnTo>
                <a:lnTo>
                  <a:pt x="2024107" y="2431359"/>
                </a:lnTo>
                <a:lnTo>
                  <a:pt x="0" y="2431359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750715" y="2466587"/>
            <a:ext cx="10879686" cy="51706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- Hãy lựa chọn một vấn đề mà em quan tâm trong đời sống phù hợp với lứa tuổi gợi ra từ một tác phẩm văn học mà em yêu thích.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800">
                <a:latin typeface="Times New Roman" panose="02020603050405020304" pitchFamily="18" charset="0"/>
                <a:cs typeface="Times New Roman" panose="02020603050405020304" pitchFamily="18" charset="0"/>
              </a:rPr>
              <a:t>- Quay sản phẩm video (dài 5 – 7 phút) phỏng vấn ý kiến của một số bạn trong lớp để thu thập thêm những ý kiến khác nhau về vấn đề đó.</a:t>
            </a:r>
            <a:endParaRPr lang="en-GB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4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628256">
            <a:off x="14928075" y="81239"/>
            <a:ext cx="4071123" cy="1894923"/>
          </a:xfrm>
          <a:custGeom>
            <a:avLst/>
            <a:gdLst/>
            <a:ahLst/>
            <a:cxnLst/>
            <a:rect l="l" t="t" r="r" b="b"/>
            <a:pathLst>
              <a:path w="4071123" h="1894923">
                <a:moveTo>
                  <a:pt x="0" y="0"/>
                </a:moveTo>
                <a:lnTo>
                  <a:pt x="4071123" y="0"/>
                </a:lnTo>
                <a:lnTo>
                  <a:pt x="4071123" y="1894922"/>
                </a:lnTo>
                <a:lnTo>
                  <a:pt x="0" y="1894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161349" y="2917074"/>
            <a:ext cx="11983412" cy="3924567"/>
          </a:xfrm>
          <a:custGeom>
            <a:avLst/>
            <a:gdLst/>
            <a:ahLst/>
            <a:cxnLst/>
            <a:rect l="l" t="t" r="r" b="b"/>
            <a:pathLst>
              <a:path w="11983412" h="3924567">
                <a:moveTo>
                  <a:pt x="0" y="0"/>
                </a:moveTo>
                <a:lnTo>
                  <a:pt x="11983412" y="0"/>
                </a:lnTo>
                <a:lnTo>
                  <a:pt x="11983412" y="3924567"/>
                </a:lnTo>
                <a:lnTo>
                  <a:pt x="0" y="39245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47867">
            <a:off x="2659610" y="1982052"/>
            <a:ext cx="1770468" cy="2364566"/>
          </a:xfrm>
          <a:custGeom>
            <a:avLst/>
            <a:gdLst/>
            <a:ahLst/>
            <a:cxnLst/>
            <a:rect l="l" t="t" r="r" b="b"/>
            <a:pathLst>
              <a:path w="1770468" h="2364566">
                <a:moveTo>
                  <a:pt x="0" y="0"/>
                </a:moveTo>
                <a:lnTo>
                  <a:pt x="1770468" y="0"/>
                </a:lnTo>
                <a:lnTo>
                  <a:pt x="1770468" y="2364565"/>
                </a:lnTo>
                <a:lnTo>
                  <a:pt x="0" y="23645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962400" y="4135627"/>
            <a:ext cx="10009385" cy="1338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13800" b="1" smtClean="0">
                <a:solidFill>
                  <a:srgbClr val="6A7E78"/>
                </a:solidFill>
                <a:latin typeface="Times New Roman" panose="02020603050405020304" pitchFamily="18" charset="0"/>
                <a:ea typeface="Lazydog"/>
                <a:cs typeface="Times New Roman" panose="02020603050405020304" pitchFamily="18" charset="0"/>
                <a:sym typeface="Lazydog"/>
              </a:rPr>
              <a:t>Thank you!!!</a:t>
            </a:r>
            <a:endParaRPr lang="en-US" sz="13800" b="1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3226647" y="4879357"/>
            <a:ext cx="2636055" cy="2448236"/>
          </a:xfrm>
          <a:custGeom>
            <a:avLst/>
            <a:gdLst/>
            <a:ahLst/>
            <a:cxnLst/>
            <a:rect l="l" t="t" r="r" b="b"/>
            <a:pathLst>
              <a:path w="2636055" h="2448236">
                <a:moveTo>
                  <a:pt x="0" y="0"/>
                </a:moveTo>
                <a:lnTo>
                  <a:pt x="2636055" y="0"/>
                </a:lnTo>
                <a:lnTo>
                  <a:pt x="2636055" y="2448236"/>
                </a:lnTo>
                <a:lnTo>
                  <a:pt x="0" y="24482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1093096">
            <a:off x="14988006" y="709992"/>
            <a:ext cx="2398222" cy="2558103"/>
          </a:xfrm>
          <a:custGeom>
            <a:avLst/>
            <a:gdLst/>
            <a:ahLst/>
            <a:cxnLst/>
            <a:rect l="l" t="t" r="r" b="b"/>
            <a:pathLst>
              <a:path w="2398222" h="2558103">
                <a:moveTo>
                  <a:pt x="0" y="0"/>
                </a:moveTo>
                <a:lnTo>
                  <a:pt x="2398222" y="0"/>
                </a:lnTo>
                <a:lnTo>
                  <a:pt x="2398222" y="2558103"/>
                </a:lnTo>
                <a:lnTo>
                  <a:pt x="0" y="25581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399555" y="1327396"/>
            <a:ext cx="2108789" cy="1861006"/>
          </a:xfrm>
          <a:custGeom>
            <a:avLst/>
            <a:gdLst/>
            <a:ahLst/>
            <a:cxnLst/>
            <a:rect l="l" t="t" r="r" b="b"/>
            <a:pathLst>
              <a:path w="2108789" h="1861006">
                <a:moveTo>
                  <a:pt x="0" y="0"/>
                </a:moveTo>
                <a:lnTo>
                  <a:pt x="2108789" y="0"/>
                </a:lnTo>
                <a:lnTo>
                  <a:pt x="2108789" y="1861006"/>
                </a:lnTo>
                <a:lnTo>
                  <a:pt x="0" y="186100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1500695">
            <a:off x="-631442" y="8398400"/>
            <a:ext cx="4142661" cy="1712081"/>
          </a:xfrm>
          <a:custGeom>
            <a:avLst/>
            <a:gdLst/>
            <a:ahLst/>
            <a:cxnLst/>
            <a:rect l="l" t="t" r="r" b="b"/>
            <a:pathLst>
              <a:path w="4142661" h="1712081">
                <a:moveTo>
                  <a:pt x="0" y="0"/>
                </a:moveTo>
                <a:lnTo>
                  <a:pt x="4142661" y="0"/>
                </a:lnTo>
                <a:lnTo>
                  <a:pt x="4142661" y="1712081"/>
                </a:lnTo>
                <a:lnTo>
                  <a:pt x="0" y="171208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57477">
            <a:off x="467078" y="6871790"/>
            <a:ext cx="2002948" cy="2472775"/>
          </a:xfrm>
          <a:custGeom>
            <a:avLst/>
            <a:gdLst/>
            <a:ahLst/>
            <a:cxnLst/>
            <a:rect l="l" t="t" r="r" b="b"/>
            <a:pathLst>
              <a:path w="2002948" h="2472775">
                <a:moveTo>
                  <a:pt x="0" y="0"/>
                </a:moveTo>
                <a:lnTo>
                  <a:pt x="2002948" y="0"/>
                </a:lnTo>
                <a:lnTo>
                  <a:pt x="2002948" y="2472775"/>
                </a:lnTo>
                <a:lnTo>
                  <a:pt x="0" y="247277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1357645" y="-1987898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40"/>
                </a:lnTo>
                <a:lnTo>
                  <a:pt x="0" y="450994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182529">
            <a:off x="15671885" y="6791558"/>
            <a:ext cx="4509939" cy="4509939"/>
          </a:xfrm>
          <a:custGeom>
            <a:avLst/>
            <a:gdLst/>
            <a:ahLst/>
            <a:cxnLst/>
            <a:rect l="l" t="t" r="r" b="b"/>
            <a:pathLst>
              <a:path w="4509939" h="4509939">
                <a:moveTo>
                  <a:pt x="0" y="0"/>
                </a:moveTo>
                <a:lnTo>
                  <a:pt x="4509939" y="0"/>
                </a:lnTo>
                <a:lnTo>
                  <a:pt x="4509939" y="4509939"/>
                </a:lnTo>
                <a:lnTo>
                  <a:pt x="0" y="450993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3234" y="1210978"/>
            <a:ext cx="15161532" cy="7865045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96202" y="1627881"/>
            <a:ext cx="8095595" cy="2651307"/>
          </a:xfrm>
          <a:custGeom>
            <a:avLst/>
            <a:gdLst/>
            <a:ahLst/>
            <a:cxnLst/>
            <a:rect l="l" t="t" r="r" b="b"/>
            <a:pathLst>
              <a:path w="8095595" h="2651307">
                <a:moveTo>
                  <a:pt x="0" y="0"/>
                </a:moveTo>
                <a:lnTo>
                  <a:pt x="8095596" y="0"/>
                </a:lnTo>
                <a:lnTo>
                  <a:pt x="8095596" y="2651307"/>
                </a:lnTo>
                <a:lnTo>
                  <a:pt x="0" y="26513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523217" y="2395312"/>
            <a:ext cx="7241566" cy="981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endParaRPr lang="en-US" sz="8800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929225" y="4239256"/>
            <a:ext cx="1125709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Em ấn tượng nhất với văn bản đọc hiểu nào  trong bài học 5? Văn bản đó gợi ra cho em vấn đề gì khiến em ấn tượng hay trăn trở?</a:t>
            </a:r>
            <a:endParaRPr lang="en-US" sz="5400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18156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52294" y="2136898"/>
            <a:ext cx="11983412" cy="4968886"/>
          </a:xfrm>
          <a:custGeom>
            <a:avLst/>
            <a:gdLst/>
            <a:ahLst/>
            <a:cxnLst/>
            <a:rect l="l" t="t" r="r" b="b"/>
            <a:pathLst>
              <a:path w="11983412" h="3924567">
                <a:moveTo>
                  <a:pt x="0" y="0"/>
                </a:moveTo>
                <a:lnTo>
                  <a:pt x="11983412" y="0"/>
                </a:lnTo>
                <a:lnTo>
                  <a:pt x="11983412" y="3924568"/>
                </a:lnTo>
                <a:lnTo>
                  <a:pt x="0" y="392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916132" y="2794122"/>
            <a:ext cx="10009385" cy="3694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9600" b="1">
                <a:latin typeface="Bodoni MT Black" panose="02070A03080606020203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9600" b="1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2</a:t>
            </a:r>
            <a:endParaRPr lang="vi-VN" sz="9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9600"/>
              </a:lnSpc>
            </a:pPr>
            <a:r>
              <a:rPr lang="en-US" sz="9600" b="1" smtClean="0">
                <a:latin typeface="Bodoni MT Black" panose="02070A03080606020203" pitchFamily="18" charset="0"/>
                <a:cs typeface="Times New Roman" panose="02020603050405020304" pitchFamily="18" charset="0"/>
              </a:rPr>
              <a:t> </a:t>
            </a:r>
            <a:r>
              <a:rPr lang="en-US" sz="9600" b="1">
                <a:latin typeface="Bodoni MT Black" panose="02070A03080606020203" pitchFamily="18" charset="0"/>
                <a:cs typeface="Times New Roman" panose="02020603050405020304" pitchFamily="18" charset="0"/>
              </a:rPr>
              <a:t>HÌNH THÀNH KIẾN THỨC</a:t>
            </a:r>
            <a:endParaRPr lang="en-US" sz="9600">
              <a:solidFill>
                <a:srgbClr val="6A7E78"/>
              </a:solidFill>
              <a:latin typeface="Bodoni MT Black" panose="02070A03080606020203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9438" y="2680175"/>
            <a:ext cx="9808310" cy="36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63234" y="1210978"/>
            <a:ext cx="15161532" cy="7865045"/>
          </a:xfrm>
          <a:custGeom>
            <a:avLst/>
            <a:gdLst/>
            <a:ahLst/>
            <a:cxnLst/>
            <a:rect l="l" t="t" r="r" b="b"/>
            <a:pathLst>
              <a:path w="15161532" h="7865045">
                <a:moveTo>
                  <a:pt x="0" y="0"/>
                </a:moveTo>
                <a:lnTo>
                  <a:pt x="15161532" y="0"/>
                </a:lnTo>
                <a:lnTo>
                  <a:pt x="15161532" y="7865044"/>
                </a:lnTo>
                <a:lnTo>
                  <a:pt x="0" y="78650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96202" y="1627881"/>
            <a:ext cx="8095595" cy="1839219"/>
          </a:xfrm>
          <a:custGeom>
            <a:avLst/>
            <a:gdLst/>
            <a:ahLst/>
            <a:cxnLst/>
            <a:rect l="l" t="t" r="r" b="b"/>
            <a:pathLst>
              <a:path w="8095595" h="2651307">
                <a:moveTo>
                  <a:pt x="0" y="0"/>
                </a:moveTo>
                <a:lnTo>
                  <a:pt x="8095596" y="0"/>
                </a:lnTo>
                <a:lnTo>
                  <a:pt x="8095596" y="2651307"/>
                </a:lnTo>
                <a:lnTo>
                  <a:pt x="0" y="26513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5660959" y="264558"/>
            <a:ext cx="7241566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GB" sz="7200" b="1">
                <a:latin typeface="Times New Roman" panose="02020603050405020304" pitchFamily="18" charset="0"/>
                <a:cs typeface="Times New Roman" panose="02020603050405020304" pitchFamily="18" charset="0"/>
              </a:rPr>
              <a:t>I. LÝ THUYẾT</a:t>
            </a:r>
            <a:endParaRPr lang="en-GB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110503" y="3816507"/>
            <a:ext cx="1266289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vi-VN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GB" sz="5400">
                <a:latin typeface="Times New Roman" panose="02020603050405020304" pitchFamily="18" charset="0"/>
                <a:cs typeface="Times New Roman" panose="02020603050405020304" pitchFamily="18" charset="0"/>
              </a:rPr>
              <a:t>cho những người tham gia thảo luận hiểu vấn đề một cách đầy đủ, sâu sắc.</a:t>
            </a:r>
          </a:p>
          <a:p>
            <a:pPr lvl="0"/>
            <a:r>
              <a:rPr lang="vi-VN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GB" sz="5400">
                <a:latin typeface="Times New Roman" panose="02020603050405020304" pitchFamily="18" charset="0"/>
                <a:cs typeface="Times New Roman" panose="02020603050405020304" pitchFamily="18" charset="0"/>
              </a:rPr>
              <a:t>giải pháp phù hợp để giải quyết vấn đề.</a:t>
            </a:r>
          </a:p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- Các thành viên thảo luận thấu hiểu lẫn nhau</a:t>
            </a:r>
            <a:endParaRPr lang="en-GB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6760" y="1719423"/>
            <a:ext cx="7537641" cy="1172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GB" sz="6000" b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GB" sz="6000" b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GB" sz="60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6000" b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đích thảo luận</a:t>
            </a:r>
            <a:endParaRPr lang="en-GB" sz="600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6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464759" y="556097"/>
            <a:ext cx="8718926" cy="924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7199" dirty="0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93312" y="2019300"/>
            <a:ext cx="16437488" cy="575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Thành lập nhóm, phân công người điều hành (chủ trì) và thư kí.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vấn đề thảo luận.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mục đích thảo luận và người nghe 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Xác định quy mô và thời gian thảo luận. 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Mỗi thành viên tham gia thảo luận cần chuẩn bị ý tưởng và nội dung thảo luận, chuẩn bị dàn ý cho phần trình bày ý kiến của bản thân, tránh viết thành văn để đọc.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Thống nhất nguyên tắc thảo luận: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Các thành viên tham gia thảo luận tuân thủ sự điều hành của người chủ trì.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Phát biểu ngắn gọn, rõ ràng, không lặp lại ý của người nói trước.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Người nghe cần tôn trọng, lắng nghe, không ngắt lời người nói.</a:t>
            </a:r>
            <a:endParaRPr lang="en-GB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video,…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400" dirty="0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60262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52294" y="1788536"/>
            <a:ext cx="11983412" cy="5317247"/>
          </a:xfrm>
          <a:custGeom>
            <a:avLst/>
            <a:gdLst/>
            <a:ahLst/>
            <a:cxnLst/>
            <a:rect l="l" t="t" r="r" b="b"/>
            <a:pathLst>
              <a:path w="11983412" h="3924567">
                <a:moveTo>
                  <a:pt x="0" y="0"/>
                </a:moveTo>
                <a:lnTo>
                  <a:pt x="11983412" y="0"/>
                </a:lnTo>
                <a:lnTo>
                  <a:pt x="11983412" y="3924568"/>
                </a:lnTo>
                <a:lnTo>
                  <a:pt x="0" y="392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972525" y="2395901"/>
            <a:ext cx="10009385" cy="378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vi-VN" sz="11500" b="1">
                <a:latin typeface="iCiel Sanelma" pitchFamily="50" charset="-93"/>
                <a:cs typeface="Times New Roman" panose="02020603050405020304" pitchFamily="18" charset="0"/>
              </a:rPr>
              <a:t>HOẠT ĐỘNG </a:t>
            </a:r>
            <a:r>
              <a:rPr lang="vi-VN" sz="11500" b="1" smtClean="0">
                <a:latin typeface="iCiel Sanelma" pitchFamily="50" charset="-93"/>
                <a:cs typeface="Times New Roman" panose="02020603050405020304" pitchFamily="18" charset="0"/>
              </a:rPr>
              <a:t>3 </a:t>
            </a:r>
          </a:p>
          <a:p>
            <a:pPr algn="ctr">
              <a:lnSpc>
                <a:spcPts val="9600"/>
              </a:lnSpc>
            </a:pPr>
            <a:r>
              <a:rPr lang="vi-VN" sz="11500" b="1" smtClean="0">
                <a:latin typeface="iCiel Sanelma" pitchFamily="50" charset="-93"/>
                <a:cs typeface="Times New Roman" panose="02020603050405020304" pitchFamily="18" charset="0"/>
              </a:rPr>
              <a:t>THỰC </a:t>
            </a:r>
            <a:r>
              <a:rPr lang="vi-VN" sz="11500" b="1">
                <a:latin typeface="iCiel Sanelma" pitchFamily="50" charset="-93"/>
                <a:cs typeface="Times New Roman" panose="02020603050405020304" pitchFamily="18" charset="0"/>
              </a:rPr>
              <a:t>HÀNH NÓI VÀ NGHE </a:t>
            </a:r>
            <a:endParaRPr lang="en-US" sz="11500">
              <a:solidFill>
                <a:srgbClr val="6A7E78"/>
              </a:solidFill>
              <a:latin typeface="iCiel Sanelma" pitchFamily="50" charset="-93"/>
              <a:ea typeface="Lazydog"/>
              <a:cs typeface="Times New Roman" panose="02020603050405020304" pitchFamily="18" charset="0"/>
              <a:sym typeface="Lazydog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050" y="2277799"/>
            <a:ext cx="8763000" cy="373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52294" y="3181216"/>
            <a:ext cx="11983412" cy="3924567"/>
          </a:xfrm>
          <a:custGeom>
            <a:avLst/>
            <a:gdLst/>
            <a:ahLst/>
            <a:cxnLst/>
            <a:rect l="l" t="t" r="r" b="b"/>
            <a:pathLst>
              <a:path w="11983412" h="3924567">
                <a:moveTo>
                  <a:pt x="0" y="0"/>
                </a:moveTo>
                <a:lnTo>
                  <a:pt x="11983412" y="0"/>
                </a:lnTo>
                <a:lnTo>
                  <a:pt x="11983412" y="3924568"/>
                </a:lnTo>
                <a:lnTo>
                  <a:pt x="0" y="392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186763" y="3826656"/>
            <a:ext cx="10009385" cy="2463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pt-BR" sz="96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NÓI - NGHE</a:t>
            </a:r>
            <a:endParaRPr lang="en-US" sz="9600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171669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415253"/>
            <a:ext cx="18288000" cy="13117505"/>
          </a:xfrm>
          <a:custGeom>
            <a:avLst/>
            <a:gdLst/>
            <a:ahLst/>
            <a:cxnLst/>
            <a:rect l="l" t="t" r="r" b="b"/>
            <a:pathLst>
              <a:path w="18288000" h="13117505">
                <a:moveTo>
                  <a:pt x="0" y="0"/>
                </a:moveTo>
                <a:lnTo>
                  <a:pt x="18288000" y="0"/>
                </a:lnTo>
                <a:lnTo>
                  <a:pt x="18288000" y="13117506"/>
                </a:lnTo>
                <a:lnTo>
                  <a:pt x="0" y="131175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 l="-9832" r="-3115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152294" y="2104958"/>
            <a:ext cx="11983412" cy="5000825"/>
          </a:xfrm>
          <a:custGeom>
            <a:avLst/>
            <a:gdLst/>
            <a:ahLst/>
            <a:cxnLst/>
            <a:rect l="l" t="t" r="r" b="b"/>
            <a:pathLst>
              <a:path w="11983412" h="3924567">
                <a:moveTo>
                  <a:pt x="0" y="0"/>
                </a:moveTo>
                <a:lnTo>
                  <a:pt x="11983412" y="0"/>
                </a:lnTo>
                <a:lnTo>
                  <a:pt x="11983412" y="3924568"/>
                </a:lnTo>
                <a:lnTo>
                  <a:pt x="0" y="39245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232326" y="2220163"/>
            <a:ext cx="9166623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pt-BR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pt-BR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80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9600"/>
              </a:lnSpc>
            </a:pPr>
            <a:r>
              <a:rPr lang="pt-BR" sz="8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THẢO LUẬN</a:t>
            </a:r>
            <a:endParaRPr lang="en-US" sz="8000">
              <a:solidFill>
                <a:srgbClr val="6A7E78"/>
              </a:solidFill>
              <a:latin typeface="Times New Roman" panose="02020603050405020304" pitchFamily="18" charset="0"/>
              <a:ea typeface="Lazydog"/>
              <a:cs typeface="Times New Roman" panose="02020603050405020304" pitchFamily="18" charset="0"/>
              <a:sym typeface="Lazydog"/>
            </a:endParaRPr>
          </a:p>
        </p:txBody>
      </p:sp>
    </p:spTree>
    <p:extLst>
      <p:ext uri="{BB962C8B-B14F-4D97-AF65-F5344CB8AC3E}">
        <p14:creationId xmlns:p14="http://schemas.microsoft.com/office/powerpoint/2010/main" val="19463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924</Words>
  <Application>Microsoft Office PowerPoint</Application>
  <PresentationFormat>Custom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#9Slide05 Amtenar</vt:lpstr>
      <vt:lpstr>Arial</vt:lpstr>
      <vt:lpstr>Bodoni MT Black</vt:lpstr>
      <vt:lpstr>Calibri</vt:lpstr>
      <vt:lpstr>iCiel Sanelma</vt:lpstr>
      <vt:lpstr>Lazydog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Hồng và Tím Người Được tô màu Hình minh họa Lớp học Trực tuyến Quy tắc ứng xử Bản thuyết trình Giáo dục</dc:title>
  <cp:lastModifiedBy>Admin</cp:lastModifiedBy>
  <cp:revision>41</cp:revision>
  <dcterms:created xsi:type="dcterms:W3CDTF">2006-08-16T00:00:00Z</dcterms:created>
  <dcterms:modified xsi:type="dcterms:W3CDTF">2025-12-29T08:17:06Z</dcterms:modified>
  <dc:identifier>DAFzwnsKtv8</dc:identifier>
</cp:coreProperties>
</file>