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75" r:id="rId6"/>
    <p:sldId id="258" r:id="rId7"/>
    <p:sldId id="265" r:id="rId8"/>
    <p:sldId id="257" r:id="rId9"/>
    <p:sldId id="261" r:id="rId10"/>
    <p:sldId id="263" r:id="rId11"/>
    <p:sldId id="276" r:id="rId12"/>
    <p:sldId id="262" r:id="rId13"/>
    <p:sldId id="260" r:id="rId14"/>
    <p:sldId id="277" r:id="rId15"/>
    <p:sldId id="264" r:id="rId16"/>
    <p:sldId id="266" r:id="rId17"/>
    <p:sldId id="267" r:id="rId18"/>
    <p:sldId id="268" r:id="rId19"/>
    <p:sldId id="269" r:id="rId20"/>
    <p:sldId id="271" r:id="rId21"/>
    <p:sldId id="270" r:id="rId22"/>
    <p:sldId id="278" r:id="rId23"/>
    <p:sldId id="279" r:id="rId24"/>
    <p:sldId id="280" r:id="rId25"/>
    <p:sldId id="281" r:id="rId26"/>
    <p:sldId id="272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1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-114300"/>
            <a:ext cx="13117984" cy="11257486"/>
            <a:chOff x="0" y="0"/>
            <a:chExt cx="8271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30413" y="7047949"/>
            <a:ext cx="2117500" cy="2882587"/>
          </a:xfrm>
          <a:custGeom>
            <a:avLst/>
            <a:gdLst/>
            <a:ahLst/>
            <a:cxnLst/>
            <a:rect l="l" t="t" r="r" b="b"/>
            <a:pathLst>
              <a:path w="2117500" h="2882587">
                <a:moveTo>
                  <a:pt x="0" y="0"/>
                </a:moveTo>
                <a:lnTo>
                  <a:pt x="2117500" y="0"/>
                </a:lnTo>
                <a:lnTo>
                  <a:pt x="2117500" y="2882587"/>
                </a:lnTo>
                <a:lnTo>
                  <a:pt x="0" y="2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77373" y="6941796"/>
            <a:ext cx="2239929" cy="3094893"/>
          </a:xfrm>
          <a:custGeom>
            <a:avLst/>
            <a:gdLst/>
            <a:ahLst/>
            <a:cxnLst/>
            <a:rect l="l" t="t" r="r" b="b"/>
            <a:pathLst>
              <a:path w="2239929" h="3094893">
                <a:moveTo>
                  <a:pt x="0" y="0"/>
                </a:moveTo>
                <a:lnTo>
                  <a:pt x="2239928" y="0"/>
                </a:lnTo>
                <a:lnTo>
                  <a:pt x="2239928" y="3094893"/>
                </a:lnTo>
                <a:lnTo>
                  <a:pt x="0" y="309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79338" y="5234507"/>
            <a:ext cx="6729325" cy="4483413"/>
          </a:xfrm>
          <a:custGeom>
            <a:avLst/>
            <a:gdLst/>
            <a:ahLst/>
            <a:cxnLst/>
            <a:rect l="l" t="t" r="r" b="b"/>
            <a:pathLst>
              <a:path w="6729325" h="4483413">
                <a:moveTo>
                  <a:pt x="0" y="0"/>
                </a:moveTo>
                <a:lnTo>
                  <a:pt x="6729324" y="0"/>
                </a:lnTo>
                <a:lnTo>
                  <a:pt x="6729324" y="4483413"/>
                </a:lnTo>
                <a:lnTo>
                  <a:pt x="0" y="4483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64745" y="776809"/>
            <a:ext cx="1249071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VIẾT BÀI VĂN </a:t>
            </a:r>
            <a:endParaRPr lang="vi-VN" sz="9600" b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vi-VN" sz="9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PHÂN </a:t>
            </a:r>
            <a:r>
              <a:rPr lang="vi-V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TÍCH MỘT TÁC PHẨM VĂN HỌC </a:t>
            </a:r>
            <a:endParaRPr lang="en-GB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480560" y="2302663"/>
            <a:ext cx="9326880" cy="5246304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28" b="-922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949944" y="444346"/>
            <a:ext cx="12710578" cy="1620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88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181600" y="7924588"/>
            <a:ext cx="7503569" cy="1994488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925297" y="8098065"/>
            <a:ext cx="6759872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giá trị, ý nghĩa của bài thơ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66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9600" b="1">
                <a:ln/>
                <a:solidFill>
                  <a:schemeClr val="accent3"/>
                </a:solidFill>
              </a:rPr>
              <a:t>HOẠT ĐỘNG 3: LUYỆN TẬP - THỰC HÀNH VIẾT THEO CÁC BƯỚC</a:t>
            </a:r>
            <a:endParaRPr lang="en-US" sz="11672" b="1">
              <a:ln/>
              <a:solidFill>
                <a:schemeClr val="accent3"/>
              </a:solidFill>
              <a:latin typeface="AC Diary Girl"/>
            </a:endParaRPr>
          </a:p>
        </p:txBody>
      </p:sp>
    </p:spTree>
    <p:extLst>
      <p:ext uri="{BB962C8B-B14F-4D97-AF65-F5344CB8AC3E}">
        <p14:creationId xmlns:p14="http://schemas.microsoft.com/office/powerpoint/2010/main" val="15690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908757" y="4106232"/>
            <a:ext cx="12710578" cy="3546389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19645" y="1183117"/>
            <a:ext cx="134721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- THỰC HÀNH VIẾT THEO CÁC BƯỚC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52848" y="4655302"/>
            <a:ext cx="1222239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Viết bài văn nghị luận phân tích một bài thơ trào phúng.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771" y="10021639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48384" y="34290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0000" y="1341280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1870" y="519027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88398"/>
              </p:ext>
            </p:extLst>
          </p:nvPr>
        </p:nvGraphicFramePr>
        <p:xfrm>
          <a:off x="1589350" y="633800"/>
          <a:ext cx="13904842" cy="89230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68646"/>
                <a:gridCol w="1236196"/>
              </a:tblGrid>
              <a:tr h="1435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02: PHIẾU TÌM Ý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một bài thơ trào phúng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*Thông tin cơ bản về tác giả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*Tìm hiểu về bài thơ: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Hoàn cảnh sáng tác bài thơ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5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Bố cục của bài thơ, nội dung chính từng phần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Nội dung chính của bài thơ: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Đối tượng trào phúng của bài thơ 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Những lí do khiến đối tượng đó bị phê phán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Đặc sắc nghệ thuật của bài thơ:</a:t>
                      </a: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giả đã dùng biện pháp nghệ thuật gì để tạo ra tiếng cười trào phúng?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704">
                <a:tc>
                  <a:txBody>
                    <a:bodyPr/>
                    <a:lstStyle/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784225" algn="l"/>
                        </a:tabLst>
                      </a:pPr>
                      <a:r>
                        <a:rPr lang="en-GB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 trị, ý nghĩa của tiếng cười trào phúng trong bài thơ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35367" y="1978258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2358" y="8332477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05200" y="615611"/>
            <a:ext cx="1295093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TRƯỚC KHI VIẾT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2877" y="3041343"/>
            <a:ext cx="11315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Xác 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mục đích viết: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Làm rõ nét đặc sắc về nội dung và nghệ thuật của một bài thơ trào phúng.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4968"/>
            <a:ext cx="11226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*Người đọc: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quan tâm và có nhu cầu hiểu biết về thơ trào phúng.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512923" y="2940565"/>
            <a:ext cx="12710578" cy="5100818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81600" y="945860"/>
            <a:ext cx="127105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Lựa chọn đề tài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64745" y="3578593"/>
            <a:ext cx="1201805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 Liệt kê một số bài thơ trào phúng đã học hoặc đã đọc</a:t>
            </a:r>
            <a:endParaRPr lang="en-US" sz="54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745" y="5863123"/>
            <a:ext cx="12018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6565" algn="l"/>
              </a:tabLst>
            </a:pPr>
            <a:r>
              <a:rPr lang="vi-VN" sz="5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một bài thơ bản thân cảm nhận rõ nhất tiếng cười trào phúng để phân tích.</a:t>
            </a:r>
            <a:endParaRPr lang="en-GB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24991" y="1763362"/>
            <a:ext cx="15162135" cy="7945397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23886" y="290036"/>
            <a:ext cx="127105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Tìm ý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65156" y="2623306"/>
            <a:ext cx="1402218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bố cục của bài thơ và nội dung chính từng phần.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1397" y="3652914"/>
            <a:ext cx="14475438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 đối tượng của tiếng cười trào phúng trong tác phẩm.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923" y="4862551"/>
            <a:ext cx="1434976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hiểu các phương tiện nhà thơ sử dụng để gây </a:t>
            </a: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cười,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 pháp tu </a:t>
            </a: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1397" y="6642860"/>
            <a:ext cx="14364294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hiểu thông tin về tác giả, hoàn cảnh ra đời của tác phẩm và những thông tin khác có liên </a:t>
            </a: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577422" y="179242"/>
            <a:ext cx="127105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Lập dàn ý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60296"/>
              </p:ext>
            </p:extLst>
          </p:nvPr>
        </p:nvGraphicFramePr>
        <p:xfrm>
          <a:off x="1629740" y="1756869"/>
          <a:ext cx="14282690" cy="79427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2199"/>
                <a:gridCol w="1723061"/>
                <a:gridCol w="10197430"/>
              </a:tblGrid>
              <a:tr h="261211">
                <a:tc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tác giả, tên bài thơ và hoàn cảnh ra đời (nếu có),…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4483">
                <a:tc rowSpan="3"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Lần lượt chi tiết hoá từng luận điểm: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87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85445" algn="l"/>
                        </a:tabLs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điểm 1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đặc điểm nội dung:</a:t>
                      </a:r>
                      <a:endParaRPr lang="en-GB" sz="40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4000" i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rõ đối tượng trào phúng của bài thơ.</a:t>
                      </a:r>
                      <a:endParaRPr lang="en-GB" sz="4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4000" i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rõ lí do khiến đối tượng đó bị phê phán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85445" algn="l"/>
                        </a:tabLs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điểm 2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nét đặc sắc về nghệ thuật (hình ảnh, biện pháp tu từ,…để tạo ra tiếng cười)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3">
                <a:tc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giá trị và ý nghĩa của bài thơ.</a:t>
                      </a:r>
                      <a:endParaRPr lang="en-GB" sz="40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57200" y="1701431"/>
            <a:ext cx="15547428" cy="8166469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029200" y="331218"/>
            <a:ext cx="1271057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VIẾT BÀI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1" y="1930965"/>
            <a:ext cx="14600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spcAft>
                <a:spcPts val="0"/>
              </a:spcAft>
            </a:pPr>
            <a:r>
              <a:rPr lang="vi-VN" sz="440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 bài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bài: 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 phần viết thành một đoạn văn hoàn chỉnh.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809" y="3380040"/>
            <a:ext cx="427873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"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 bài: 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3678" y="4291921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Lựa chọn kiểu tổ chức đoạn </a:t>
            </a:r>
            <a:r>
              <a:rPr lang="vi-VN" sz="4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700" y="5167651"/>
            <a:ext cx="147559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++ Khi viết, luôn chú ý liền kết các câu trong đoạn và liên kết các đoạn trong bài.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8700" y="6720490"/>
            <a:ext cx="14975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Chú ý kết hợp nhuần nhuyễn giữa sử dụng lí lẽ và bằng </a:t>
            </a:r>
            <a:r>
              <a:rPr lang="vi-VN" sz="4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300" y="7670870"/>
            <a:ext cx="1476322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++ Chú ý làm rõ những nét đặc sắc về nội dung và nghệ thuật trào phúng của bài </a:t>
            </a:r>
            <a:r>
              <a:rPr lang="vi-VN" sz="44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008818" y="-1395167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4000" y="5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58000" y="180739"/>
            <a:ext cx="127105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TRẢ BÀI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6485" y="1361241"/>
            <a:ext cx="574535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a. Yêu cầu của kiểu bài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8465" y="2350641"/>
            <a:ext cx="295946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Nhận xét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180362"/>
            <a:ext cx="9144000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Ưu điểm</a:t>
            </a:r>
            <a:r>
              <a:rPr lang="vi-VN" sz="440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:………….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Hạn chế</a:t>
            </a:r>
            <a:r>
              <a:rPr lang="vi-VN" sz="440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:…………..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6485" y="5035196"/>
            <a:ext cx="6607899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c. Chỉnh sửa và hoàn thiện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8683" y="5927224"/>
            <a:ext cx="1557312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Kiểm tra xem các ý đã được triển khai theo lô-gic nhất quán </a:t>
            </a: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 soát xem bài viết đã chú ý phân tích một số nét đặc sắc về nôi dung và nghệ thuật trào </a:t>
            </a:r>
            <a:r>
              <a:rPr lang="vi-VN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Đối chiếu quy mô và dung lượng thông tin giữa các ý. 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397525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16341"/>
              </a:lnSpc>
            </a:pPr>
            <a:r>
              <a:rPr lang="vi-VN" sz="9600" b="1">
                <a:ln/>
                <a:solidFill>
                  <a:schemeClr val="accent3"/>
                </a:solidFill>
                <a:latin typeface="+mj-lt"/>
              </a:rPr>
              <a:t>HOẠT ĐỘNG </a:t>
            </a:r>
            <a:r>
              <a:rPr lang="vi-VN" sz="9600" b="1" smtClean="0">
                <a:ln/>
                <a:solidFill>
                  <a:schemeClr val="accent3"/>
                </a:solidFill>
                <a:latin typeface="+mj-lt"/>
              </a:rPr>
              <a:t>1 </a:t>
            </a:r>
          </a:p>
          <a:p>
            <a:pPr algn="ctr">
              <a:lnSpc>
                <a:spcPts val="16341"/>
              </a:lnSpc>
            </a:pPr>
            <a:r>
              <a:rPr lang="vi-VN" sz="9600" b="1" smtClean="0">
                <a:ln/>
                <a:solidFill>
                  <a:schemeClr val="accent3"/>
                </a:solidFill>
                <a:latin typeface="+mj-lt"/>
              </a:rPr>
              <a:t>KHỞI </a:t>
            </a:r>
            <a:r>
              <a:rPr lang="vi-VN" sz="9600" b="1">
                <a:ln/>
                <a:solidFill>
                  <a:schemeClr val="accent3"/>
                </a:solidFill>
                <a:latin typeface="+mj-lt"/>
              </a:rPr>
              <a:t>ĐỘNG </a:t>
            </a:r>
            <a:endParaRPr lang="en-US" sz="11672" b="1">
              <a:ln/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641793" y="4229891"/>
            <a:ext cx="9326880" cy="5246304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28" b="-922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949945" y="266700"/>
            <a:ext cx="12273556" cy="3963191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2653694" y="442286"/>
            <a:ext cx="1271057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kĩ năng viết bài văn phân tích một bài thơ trào phúng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68695"/>
              </p:ext>
            </p:extLst>
          </p:nvPr>
        </p:nvGraphicFramePr>
        <p:xfrm>
          <a:off x="2288402" y="238448"/>
          <a:ext cx="13669366" cy="94071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29766"/>
                <a:gridCol w="9753600"/>
                <a:gridCol w="1143000"/>
                <a:gridCol w="1143000"/>
              </a:tblGrid>
              <a:tr h="71882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giới thiệu được tác giả, bài thơ; hoàn cảnh ra đời (nếu có).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1">
                <a:tc row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(triển khai theo 2 phương diện nội 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tích, làm rõ đặc điểm nội dung của bài thơ: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chỉ rõ đối tượng trào phúng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 rõ lí do khiến đối tượng đó bị phê phán.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 quát được chủ đề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tích, làm rõ một số nét đặc sắc về nghệ thuật (từ ngữ, hình ảnh, biện pháp tu từ,...) để tạo ra tiếng cười.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được ý nghĩa và giá trị nghệ thuật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 năng, trình bày diễn 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Sắp xếp các ý triển khai và dẫn chứng hợp lí.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 cục chặt chẽ, trình bày mạch lạc.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 bảo chính tả, dùng từ và diễn đạt.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các từ ngữ, câu văn để liên kết các ý.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ĐỘNG </a:t>
            </a:r>
            <a:r>
              <a:rPr lang="nl-NL" sz="9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 </a:t>
            </a:r>
            <a:r>
              <a:rPr lang="nl-NL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VẬN DỤNG</a:t>
            </a:r>
            <a:endParaRPr lang="en-US" sz="11672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C Diary Girl"/>
            </a:endParaRPr>
          </a:p>
        </p:txBody>
      </p:sp>
    </p:spTree>
    <p:extLst>
      <p:ext uri="{BB962C8B-B14F-4D97-AF65-F5344CB8AC3E}">
        <p14:creationId xmlns:p14="http://schemas.microsoft.com/office/powerpoint/2010/main" val="33438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7361" y="714297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752600" y="795086"/>
            <a:ext cx="9144000" cy="8734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nl-NL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Dựa vào những góp ý của bạn theo nhóm đôi, hãy tự chỉnh</a:t>
            </a:r>
            <a:r>
              <a:rPr lang="nl-NL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sửa bài </a:t>
            </a:r>
            <a:r>
              <a:rPr lang="nl-NL" sz="4800" spc="-1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của bản thân.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lang="en-US" sz="4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spc="-5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viết của một</a:t>
            </a:r>
            <a:r>
              <a:rPr lang="en-US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khác trong lớp, đọc, góp</a:t>
            </a:r>
            <a:r>
              <a:rPr lang="en-US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ý dựa </a:t>
            </a:r>
            <a:r>
              <a:rPr lang="vi-VN" sz="4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4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GV cung cấp.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en-US" sz="4800" spc="-1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Tự thực hiện các bước chuẩn bị, tìm ý, lập dàn ý rồi viết bài phân tích một bài thơ trào phúng khác</a:t>
            </a:r>
            <a:r>
              <a:rPr lang="en-US" sz="1300" spc="-1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600" y="384209"/>
            <a:ext cx="8534400" cy="1620293"/>
            <a:chOff x="0" y="0"/>
            <a:chExt cx="1845097" cy="426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5097" cy="426744"/>
            </a:xfrm>
            <a:custGeom>
              <a:avLst/>
              <a:gdLst/>
              <a:ahLst/>
              <a:cxnLst/>
              <a:rect l="l" t="t" r="r" b="b"/>
              <a:pathLst>
                <a:path w="1845097" h="426744">
                  <a:moveTo>
                    <a:pt x="56360" y="0"/>
                  </a:moveTo>
                  <a:lnTo>
                    <a:pt x="1788737" y="0"/>
                  </a:lnTo>
                  <a:cubicBezTo>
                    <a:pt x="1819864" y="0"/>
                    <a:pt x="1845097" y="25233"/>
                    <a:pt x="1845097" y="56360"/>
                  </a:cubicBezTo>
                  <a:lnTo>
                    <a:pt x="1845097" y="370384"/>
                  </a:lnTo>
                  <a:cubicBezTo>
                    <a:pt x="1845097" y="385331"/>
                    <a:pt x="1839159" y="399667"/>
                    <a:pt x="1828590" y="410236"/>
                  </a:cubicBezTo>
                  <a:cubicBezTo>
                    <a:pt x="1818020" y="420806"/>
                    <a:pt x="1803684" y="426744"/>
                    <a:pt x="1788737" y="426744"/>
                  </a:cubicBezTo>
                  <a:lnTo>
                    <a:pt x="56360" y="426744"/>
                  </a:lnTo>
                  <a:cubicBezTo>
                    <a:pt x="25233" y="426744"/>
                    <a:pt x="0" y="401510"/>
                    <a:pt x="0" y="370384"/>
                  </a:cubicBezTo>
                  <a:lnTo>
                    <a:pt x="0" y="56360"/>
                  </a:lnTo>
                  <a:cubicBezTo>
                    <a:pt x="0" y="25233"/>
                    <a:pt x="25233" y="0"/>
                    <a:pt x="563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59825" y="499740"/>
            <a:ext cx="79997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59531" y="1427671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37402" y="2005283"/>
            <a:ext cx="5401333" cy="7943137"/>
          </a:xfrm>
          <a:custGeom>
            <a:avLst/>
            <a:gdLst/>
            <a:ahLst/>
            <a:cxnLst/>
            <a:rect l="l" t="t" r="r" b="b"/>
            <a:pathLst>
              <a:path w="5401333" h="7943137">
                <a:moveTo>
                  <a:pt x="0" y="0"/>
                </a:moveTo>
                <a:lnTo>
                  <a:pt x="5401333" y="0"/>
                </a:lnTo>
                <a:lnTo>
                  <a:pt x="5401333" y="7943137"/>
                </a:lnTo>
                <a:lnTo>
                  <a:pt x="0" y="794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359531" y="5833620"/>
            <a:ext cx="5724939" cy="4114800"/>
          </a:xfrm>
          <a:custGeom>
            <a:avLst/>
            <a:gdLst/>
            <a:ahLst/>
            <a:cxnLst/>
            <a:rect l="l" t="t" r="r" b="b"/>
            <a:pathLst>
              <a:path w="5724939" h="4114800">
                <a:moveTo>
                  <a:pt x="0" y="0"/>
                </a:moveTo>
                <a:lnTo>
                  <a:pt x="5724939" y="0"/>
                </a:lnTo>
                <a:lnTo>
                  <a:pt x="5724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22000" y="3382593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027953" y="119435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6" y="0"/>
                </a:lnTo>
                <a:lnTo>
                  <a:pt x="2710346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1363909" y="2759866"/>
            <a:ext cx="9144000" cy="561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bài, nắm chắc cách viết bài văn phân tích một tác phẩm văn học (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 trào phúng</a:t>
            </a: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Lưu trữ lại bài viết, bảng kiểm đánh giá vào hồ sơ cá nhân.</a:t>
            </a:r>
            <a:endParaRPr lang="en-GB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 bị bài sau: </a:t>
            </a:r>
            <a:r>
              <a:rPr lang="vi-VN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và nghe</a:t>
            </a:r>
            <a:r>
              <a:rPr lang="vi-VN" sz="4000" b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bày ý kiến về một vấn đề xã hội (ý nghĩa của tiếng cười trong đời sống).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87600" y="42959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33465" y="-31810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55869" y="-1190309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0977"/>
              </p:ext>
            </p:extLst>
          </p:nvPr>
        </p:nvGraphicFramePr>
        <p:xfrm>
          <a:off x="304801" y="313176"/>
          <a:ext cx="11777226" cy="87256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667999"/>
                <a:gridCol w="1109227"/>
              </a:tblGrid>
              <a:tr h="1219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chuẩn bị bài nói: </a:t>
                      </a:r>
                      <a:r>
                        <a:rPr lang="pt-BR" sz="2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ý kiến </a:t>
                      </a: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 ý nghĩa của tiếng cười trng đời </a:t>
                      </a: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5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Mục đích của bài nói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Đối tượng người nghe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pt-BR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Phạm vi trình bày</a:t>
                      </a: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(ý nghĩa của tiếng cười nói chung hay tiếng cười nhằm một mục đích cụ thể?)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26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Tìm ý cho bài nói: </a:t>
                      </a: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các câu hỏi sau: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 cười đó nhằm tới đối tượng nào?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Tiếng cười đó được biểu hiện như thế nào?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Người tạo ra tiếng cười ấy muốn thể hiện điều gì?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Đánh giá của em về ý nghĩa của tiếng cười đó.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15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Dàn ý bài nói: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đầu:.......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 khai:......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luận:.........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30413" y="7047949"/>
            <a:ext cx="2117500" cy="2882587"/>
          </a:xfrm>
          <a:custGeom>
            <a:avLst/>
            <a:gdLst/>
            <a:ahLst/>
            <a:cxnLst/>
            <a:rect l="l" t="t" r="r" b="b"/>
            <a:pathLst>
              <a:path w="2117500" h="2882587">
                <a:moveTo>
                  <a:pt x="0" y="0"/>
                </a:moveTo>
                <a:lnTo>
                  <a:pt x="2117500" y="0"/>
                </a:lnTo>
                <a:lnTo>
                  <a:pt x="2117500" y="2882587"/>
                </a:lnTo>
                <a:lnTo>
                  <a:pt x="0" y="2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77373" y="6941796"/>
            <a:ext cx="2239929" cy="3094893"/>
          </a:xfrm>
          <a:custGeom>
            <a:avLst/>
            <a:gdLst/>
            <a:ahLst/>
            <a:cxnLst/>
            <a:rect l="l" t="t" r="r" b="b"/>
            <a:pathLst>
              <a:path w="2239929" h="3094893">
                <a:moveTo>
                  <a:pt x="0" y="0"/>
                </a:moveTo>
                <a:lnTo>
                  <a:pt x="2239928" y="0"/>
                </a:lnTo>
                <a:lnTo>
                  <a:pt x="2239928" y="3094893"/>
                </a:lnTo>
                <a:lnTo>
                  <a:pt x="0" y="309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79338" y="5234507"/>
            <a:ext cx="6729325" cy="4483413"/>
          </a:xfrm>
          <a:custGeom>
            <a:avLst/>
            <a:gdLst/>
            <a:ahLst/>
            <a:cxnLst/>
            <a:rect l="l" t="t" r="r" b="b"/>
            <a:pathLst>
              <a:path w="6729325" h="4483413">
                <a:moveTo>
                  <a:pt x="0" y="0"/>
                </a:moveTo>
                <a:lnTo>
                  <a:pt x="6729324" y="0"/>
                </a:lnTo>
                <a:lnTo>
                  <a:pt x="6729324" y="4483413"/>
                </a:lnTo>
                <a:lnTo>
                  <a:pt x="0" y="4483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683923" y="2331122"/>
            <a:ext cx="6920154" cy="15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4"/>
              </a:lnSpc>
            </a:pPr>
            <a:r>
              <a:rPr lang="en-US" sz="8838">
                <a:solidFill>
                  <a:srgbClr val="013E50"/>
                </a:solidFill>
                <a:latin typeface="AC Diary Girl"/>
              </a:rPr>
              <a:t>THANK YOU!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9372" y="4133524"/>
            <a:ext cx="870925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13E50"/>
                </a:solidFill>
                <a:latin typeface="DG Jory"/>
              </a:rPr>
              <a:t>See you next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764745" y="2439310"/>
            <a:ext cx="12710578" cy="5773603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05747" y="2833121"/>
            <a:ext cx="11809887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Đọc thuộc một bài thơ trào phúng mà em đã học hoặc đã đọc. Hãy đưa ra một vài lời đánh giá về tác phẩm thơ đó.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7615" y="5704656"/>
            <a:ext cx="11978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5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Nhắc lại các yêu cầu phân tích một bài thơ mà em đã rèn luyện trong bài học 2.</a:t>
            </a:r>
            <a:endParaRPr lang="en-GB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7361" y="714297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2371987" y="806707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khái quát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tác giả và bài </a:t>
            </a:r>
            <a:r>
              <a:rPr lang="en-US" sz="480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1987" y="2868431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cơ bản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bài thơ 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3863" y="5000764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nét đặc sắc về hình thức nghệ </a:t>
            </a:r>
            <a:r>
              <a:rPr lang="en-US" sz="4800" b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5617" y="7279974"/>
            <a:ext cx="9093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 trí, ý nghĩa 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bài thơ.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609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41"/>
              </a:lnSpc>
            </a:pP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HÌNH THÀNH KIẾN THỨC</a:t>
            </a:r>
            <a:endParaRPr lang="en-US" sz="11672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0" y="263313"/>
            <a:ext cx="7005603" cy="1374988"/>
            <a:chOff x="0" y="0"/>
            <a:chExt cx="1845097" cy="426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5097" cy="426744"/>
            </a:xfrm>
            <a:custGeom>
              <a:avLst/>
              <a:gdLst/>
              <a:ahLst/>
              <a:cxnLst/>
              <a:rect l="l" t="t" r="r" b="b"/>
              <a:pathLst>
                <a:path w="1845097" h="426744">
                  <a:moveTo>
                    <a:pt x="56360" y="0"/>
                  </a:moveTo>
                  <a:lnTo>
                    <a:pt x="1788737" y="0"/>
                  </a:lnTo>
                  <a:cubicBezTo>
                    <a:pt x="1819864" y="0"/>
                    <a:pt x="1845097" y="25233"/>
                    <a:pt x="1845097" y="56360"/>
                  </a:cubicBezTo>
                  <a:lnTo>
                    <a:pt x="1845097" y="370384"/>
                  </a:lnTo>
                  <a:cubicBezTo>
                    <a:pt x="1845097" y="385331"/>
                    <a:pt x="1839159" y="399667"/>
                    <a:pt x="1828590" y="410236"/>
                  </a:cubicBezTo>
                  <a:cubicBezTo>
                    <a:pt x="1818020" y="420806"/>
                    <a:pt x="1803684" y="426744"/>
                    <a:pt x="1788737" y="426744"/>
                  </a:cubicBezTo>
                  <a:lnTo>
                    <a:pt x="56360" y="426744"/>
                  </a:lnTo>
                  <a:cubicBezTo>
                    <a:pt x="25233" y="426744"/>
                    <a:pt x="0" y="401510"/>
                    <a:pt x="0" y="370384"/>
                  </a:cubicBezTo>
                  <a:lnTo>
                    <a:pt x="0" y="56360"/>
                  </a:lnTo>
                  <a:cubicBezTo>
                    <a:pt x="0" y="25233"/>
                    <a:pt x="25233" y="0"/>
                    <a:pt x="563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00451" y="378843"/>
            <a:ext cx="683915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59531" y="1427671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37402" y="2005283"/>
            <a:ext cx="5401333" cy="7943137"/>
          </a:xfrm>
          <a:custGeom>
            <a:avLst/>
            <a:gdLst/>
            <a:ahLst/>
            <a:cxnLst/>
            <a:rect l="l" t="t" r="r" b="b"/>
            <a:pathLst>
              <a:path w="5401333" h="7943137">
                <a:moveTo>
                  <a:pt x="0" y="0"/>
                </a:moveTo>
                <a:lnTo>
                  <a:pt x="5401333" y="0"/>
                </a:lnTo>
                <a:lnTo>
                  <a:pt x="5401333" y="7943137"/>
                </a:lnTo>
                <a:lnTo>
                  <a:pt x="0" y="794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21355" y="10032836"/>
            <a:ext cx="19253177" cy="1410841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359531" y="5833620"/>
            <a:ext cx="5724939" cy="4114800"/>
          </a:xfrm>
          <a:custGeom>
            <a:avLst/>
            <a:gdLst/>
            <a:ahLst/>
            <a:cxnLst/>
            <a:rect l="l" t="t" r="r" b="b"/>
            <a:pathLst>
              <a:path w="5724939" h="4114800">
                <a:moveTo>
                  <a:pt x="0" y="0"/>
                </a:moveTo>
                <a:lnTo>
                  <a:pt x="5724939" y="0"/>
                </a:lnTo>
                <a:lnTo>
                  <a:pt x="5724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22000" y="3382593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48208" y="1917468"/>
            <a:ext cx="10622646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của kiểu bài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27953" y="119435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6" y="0"/>
                </a:lnTo>
                <a:lnTo>
                  <a:pt x="2710346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202926" y="2966606"/>
            <a:ext cx="11227074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Giới thiệu tác giả và bài thơ; nêu ý kiến chung của người viết về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926" y="5158426"/>
            <a:ext cx="11156605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nội dung trào phúng của bài thơ để làm rõ chủ đề.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761" y="6840203"/>
            <a:ext cx="11427376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 ra được tác dụng của một số nét đặc sắc về nghệ thuật trào phúng được thể hiện trong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926" y="8727027"/>
            <a:ext cx="10644261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được giá trị, ý nghĩa của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76600" y="201541"/>
            <a:ext cx="1271057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phân tích bài viết tham khảo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076762" y="1512336"/>
            <a:ext cx="10020238" cy="1802363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94076" y="1526257"/>
            <a:ext cx="9205113" cy="1737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tham khảo: Phân tích bài thơ </a:t>
            </a:r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Đề đền Sầm Nghi </a:t>
            </a:r>
            <a:r>
              <a:rPr lang="en-US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endParaRPr lang="en-US" sz="48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24339"/>
              </p:ext>
            </p:extLst>
          </p:nvPr>
        </p:nvGraphicFramePr>
        <p:xfrm>
          <a:off x="3657600" y="4305300"/>
          <a:ext cx="11125200" cy="4648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25200"/>
              </a:tblGrid>
              <a:tr h="9296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HT  01: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bài viết tham khảo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0">
                <a:tc>
                  <a:txBody>
                    <a:bodyPr/>
                    <a:lstStyle/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Chỉ ra bố cục của bài viết tham khảo.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Mở bài nêu những nội dung gì?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Thân bài triển khai như thế nào?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Kết bài khẳng định điểu gì?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8200" y="7920078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9141" y="956864"/>
            <a:ext cx="10389637" cy="14330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4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80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7361" y="3413274"/>
            <a:ext cx="111705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tác giả Hồ Xuân Hương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40" y="4687364"/>
            <a:ext cx="11593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60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Giới thiệu bài thơ </a:t>
            </a:r>
            <a:r>
              <a:rPr lang="en-US" sz="6000" i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đền Sầm Nghi Đống.</a:t>
            </a:r>
            <a:endParaRPr lang="en-GB" sz="6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10286" y="358874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92414" y="7311"/>
            <a:ext cx="12710578" cy="162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80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5668" y="1811562"/>
            <a:ext cx="17801668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8600" y="3119900"/>
            <a:ext cx="15894095" cy="95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88698" y="4610100"/>
            <a:ext cx="15931401" cy="191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vi-VN" sz="4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sz="4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1439</Words>
  <Application>Microsoft Office PowerPoint</Application>
  <PresentationFormat>Custom</PresentationFormat>
  <Paragraphs>162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Watercolor Nature  Elements Of A Story  Education Presentation</dc:title>
  <cp:lastModifiedBy>LuyenNinh</cp:lastModifiedBy>
  <cp:revision>51</cp:revision>
  <dcterms:created xsi:type="dcterms:W3CDTF">2006-08-16T00:00:00Z</dcterms:created>
  <dcterms:modified xsi:type="dcterms:W3CDTF">2023-11-23T01:44:42Z</dcterms:modified>
  <dc:identifier>DAFuZBuVks0</dc:identifier>
</cp:coreProperties>
</file>