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321" r:id="rId4"/>
    <p:sldId id="322" r:id="rId5"/>
    <p:sldId id="323" r:id="rId6"/>
    <p:sldId id="325" r:id="rId7"/>
    <p:sldId id="318" r:id="rId8"/>
    <p:sldId id="269"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944" autoAdjust="0"/>
    <p:restoredTop sz="94660"/>
  </p:normalViewPr>
  <p:slideViewPr>
    <p:cSldViewPr snapToGrid="0">
      <p:cViewPr varScale="1">
        <p:scale>
          <a:sx n="83" d="100"/>
          <a:sy n="83" d="100"/>
        </p:scale>
        <p:origin x="91" y="17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7B0467-1F0B-48CA-BBC3-B90B21FD1B3A}" type="datetimeFigureOut">
              <a:rPr lang="en-US" smtClean="0"/>
              <a:t>28/10/2025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732EF6-5E53-46E7-BC06-AF7BB3AC0F3B}" type="slidenum">
              <a:rPr lang="en-US" smtClean="0"/>
              <a:t>‹#›</a:t>
            </a:fld>
            <a:endParaRPr lang="en-US"/>
          </a:p>
        </p:txBody>
      </p:sp>
    </p:spTree>
    <p:extLst>
      <p:ext uri="{BB962C8B-B14F-4D97-AF65-F5344CB8AC3E}">
        <p14:creationId xmlns:p14="http://schemas.microsoft.com/office/powerpoint/2010/main" val="2946026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28/10/2025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28/10/2025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2107" y="126687"/>
            <a:ext cx="5675260" cy="461665"/>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BÀI 3. BẢN VẼ CHI TIẾT </a:t>
            </a:r>
            <a:endParaRPr lang="en-US" sz="2400">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6095995" y="3428997"/>
            <a:ext cx="9" cy="6"/>
          </a:xfrm>
          <a:prstGeom prst="rect">
            <a:avLst/>
          </a:prstGeom>
        </p:spPr>
      </p:pic>
      <p:pic>
        <p:nvPicPr>
          <p:cNvPr id="5" name="Picture 4"/>
          <p:cNvPicPr>
            <a:picLocks noChangeAspect="1"/>
          </p:cNvPicPr>
          <p:nvPr/>
        </p:nvPicPr>
        <p:blipFill>
          <a:blip r:embed="rId3"/>
          <a:stretch>
            <a:fillRect/>
          </a:stretch>
        </p:blipFill>
        <p:spPr>
          <a:xfrm>
            <a:off x="528593" y="717286"/>
            <a:ext cx="10804692" cy="5991245"/>
          </a:xfrm>
          <a:prstGeom prst="rect">
            <a:avLst/>
          </a:prstGeom>
        </p:spPr>
      </p:pic>
    </p:spTree>
    <p:extLst>
      <p:ext uri="{BB962C8B-B14F-4D97-AF65-F5344CB8AC3E}">
        <p14:creationId xmlns:p14="http://schemas.microsoft.com/office/powerpoint/2010/main" val="7705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871813" y="71562"/>
            <a:ext cx="3192966" cy="5939622"/>
          </a:xfrm>
          <a:prstGeom prst="cloudCallout">
            <a:avLst>
              <a:gd name="adj1" fmla="val -84528"/>
              <a:gd name="adj2" fmla="val 5880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a:solidFill>
                  <a:srgbClr val="0000FF"/>
                </a:solidFill>
                <a:latin typeface="Times New Roman" panose="02020603050405020304" pitchFamily="18" charset="0"/>
                <a:cs typeface="Times New Roman" panose="02020603050405020304" pitchFamily="18" charset="0"/>
              </a:rPr>
              <a:t>Em đọc được những thông tin gì về bản vẽ Hình 3.1? </a:t>
            </a:r>
          </a:p>
        </p:txBody>
      </p:sp>
      <p:pic>
        <p:nvPicPr>
          <p:cNvPr id="4" name="Picture 3"/>
          <p:cNvPicPr>
            <a:picLocks noChangeAspect="1"/>
          </p:cNvPicPr>
          <p:nvPr/>
        </p:nvPicPr>
        <p:blipFill>
          <a:blip r:embed="rId2"/>
          <a:stretch>
            <a:fillRect/>
          </a:stretch>
        </p:blipFill>
        <p:spPr>
          <a:xfrm>
            <a:off x="569146" y="585677"/>
            <a:ext cx="8057617" cy="5852068"/>
          </a:xfrm>
          <a:prstGeom prst="rect">
            <a:avLst/>
          </a:prstGeom>
        </p:spPr>
      </p:pic>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871813" y="71562"/>
            <a:ext cx="3192966" cy="5939622"/>
          </a:xfrm>
          <a:prstGeom prst="cloudCallout">
            <a:avLst>
              <a:gd name="adj1" fmla="val -84528"/>
              <a:gd name="adj2" fmla="val 5880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a:solidFill>
                  <a:srgbClr val="0000FF"/>
                </a:solidFill>
                <a:latin typeface="Times New Roman" panose="02020603050405020304" pitchFamily="18" charset="0"/>
                <a:cs typeface="Times New Roman" panose="02020603050405020304" pitchFamily="18" charset="0"/>
              </a:rPr>
              <a:t>Em đọc được những thông tin gì về bản vẽ Hình 3.1? </a:t>
            </a:r>
          </a:p>
        </p:txBody>
      </p:sp>
      <p:pic>
        <p:nvPicPr>
          <p:cNvPr id="4" name="Picture 3"/>
          <p:cNvPicPr>
            <a:picLocks noChangeAspect="1"/>
          </p:cNvPicPr>
          <p:nvPr/>
        </p:nvPicPr>
        <p:blipFill>
          <a:blip r:embed="rId2"/>
          <a:stretch>
            <a:fillRect/>
          </a:stretch>
        </p:blipFill>
        <p:spPr>
          <a:xfrm>
            <a:off x="513728" y="197749"/>
            <a:ext cx="8057617" cy="3349014"/>
          </a:xfrm>
          <a:prstGeom prst="rect">
            <a:avLst/>
          </a:prstGeom>
        </p:spPr>
      </p:pic>
      <p:sp>
        <p:nvSpPr>
          <p:cNvPr id="3" name="Rectangle 2"/>
          <p:cNvSpPr/>
          <p:nvPr/>
        </p:nvSpPr>
        <p:spPr>
          <a:xfrm>
            <a:off x="1293091" y="3749457"/>
            <a:ext cx="6096000" cy="3108543"/>
          </a:xfrm>
          <a:prstGeom prst="rect">
            <a:avLst/>
          </a:prstGeom>
        </p:spPr>
        <p:txBody>
          <a:bodyPr>
            <a:spAutoFit/>
          </a:bodyPr>
          <a:lstStyle/>
          <a:p>
            <a:r>
              <a:rPr lang="vi-VN" sz="2800">
                <a:solidFill>
                  <a:srgbClr val="FF0000"/>
                </a:solidFill>
                <a:latin typeface="Times New Roman" panose="02020603050405020304" pitchFamily="18" charset="0"/>
                <a:cs typeface="Times New Roman" panose="02020603050405020304" pitchFamily="18" charset="0"/>
              </a:rPr>
              <a:t>- Tỉ lệ: 1:1</a:t>
            </a:r>
          </a:p>
          <a:p>
            <a:r>
              <a:rPr lang="vi-VN" sz="2800">
                <a:solidFill>
                  <a:srgbClr val="FF0000"/>
                </a:solidFill>
                <a:latin typeface="Times New Roman" panose="02020603050405020304" pitchFamily="18" charset="0"/>
                <a:cs typeface="Times New Roman" panose="02020603050405020304" pitchFamily="18" charset="0"/>
              </a:rPr>
              <a:t>- Vật liệu: Thép.</a:t>
            </a:r>
          </a:p>
          <a:p>
            <a:r>
              <a:rPr lang="vi-VN" sz="2800">
                <a:solidFill>
                  <a:srgbClr val="FF0000"/>
                </a:solidFill>
                <a:latin typeface="Times New Roman" panose="02020603050405020304" pitchFamily="18" charset="0"/>
                <a:cs typeface="Times New Roman" panose="02020603050405020304" pitchFamily="18" charset="0"/>
              </a:rPr>
              <a:t>- Đường kính trong 50 mm.</a:t>
            </a:r>
          </a:p>
          <a:p>
            <a:r>
              <a:rPr lang="vi-VN" sz="2800">
                <a:solidFill>
                  <a:srgbClr val="FF0000"/>
                </a:solidFill>
                <a:latin typeface="Times New Roman" panose="02020603050405020304" pitchFamily="18" charset="0"/>
                <a:cs typeface="Times New Roman" panose="02020603050405020304" pitchFamily="18" charset="0"/>
              </a:rPr>
              <a:t>- Đường kính ngoài 80 mm.</a:t>
            </a:r>
          </a:p>
          <a:p>
            <a:r>
              <a:rPr lang="vi-VN" sz="2800">
                <a:solidFill>
                  <a:srgbClr val="FF0000"/>
                </a:solidFill>
                <a:latin typeface="Times New Roman" panose="02020603050405020304" pitchFamily="18" charset="0"/>
                <a:cs typeface="Times New Roman" panose="02020603050405020304" pitchFamily="18" charset="0"/>
              </a:rPr>
              <a:t>- Chiều dài 100 mm.</a:t>
            </a:r>
          </a:p>
          <a:p>
            <a:r>
              <a:rPr lang="vi-VN" sz="2800">
                <a:solidFill>
                  <a:srgbClr val="FF0000"/>
                </a:solidFill>
                <a:latin typeface="Times New Roman" panose="02020603050405020304" pitchFamily="18" charset="0"/>
                <a:cs typeface="Times New Roman" panose="02020603050405020304" pitchFamily="18" charset="0"/>
              </a:rPr>
              <a:t>- Yêu cầu kĩ thuật: Làm cùn cạnh sắc, tôi cứng bề mặt.</a:t>
            </a:r>
          </a:p>
        </p:txBody>
      </p:sp>
    </p:spTree>
    <p:extLst>
      <p:ext uri="{BB962C8B-B14F-4D97-AF65-F5344CB8AC3E}">
        <p14:creationId xmlns:p14="http://schemas.microsoft.com/office/powerpoint/2010/main" val="401855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8871813" y="71562"/>
            <a:ext cx="3192966" cy="5939622"/>
          </a:xfrm>
          <a:prstGeom prst="cloudCallout">
            <a:avLst>
              <a:gd name="adj1" fmla="val -84528"/>
              <a:gd name="adj2" fmla="val 58805"/>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a:solidFill>
                  <a:srgbClr val="0000FF"/>
                </a:solidFill>
                <a:latin typeface="Times New Roman" panose="02020603050405020304" pitchFamily="18" charset="0"/>
                <a:cs typeface="Times New Roman" panose="02020603050405020304" pitchFamily="18" charset="0"/>
              </a:rPr>
              <a:t>Em đọc được những thông tin gì về bản vẽ Hình 3.1? </a:t>
            </a:r>
          </a:p>
        </p:txBody>
      </p:sp>
      <p:pic>
        <p:nvPicPr>
          <p:cNvPr id="4" name="Picture 3"/>
          <p:cNvPicPr>
            <a:picLocks noChangeAspect="1"/>
          </p:cNvPicPr>
          <p:nvPr/>
        </p:nvPicPr>
        <p:blipFill>
          <a:blip r:embed="rId2"/>
          <a:stretch>
            <a:fillRect/>
          </a:stretch>
        </p:blipFill>
        <p:spPr>
          <a:xfrm>
            <a:off x="513728" y="197749"/>
            <a:ext cx="8057617" cy="3349014"/>
          </a:xfrm>
          <a:prstGeom prst="rect">
            <a:avLst/>
          </a:prstGeom>
        </p:spPr>
      </p:pic>
      <p:sp>
        <p:nvSpPr>
          <p:cNvPr id="3" name="Rectangle 2"/>
          <p:cNvSpPr/>
          <p:nvPr/>
        </p:nvSpPr>
        <p:spPr>
          <a:xfrm>
            <a:off x="1293091" y="3749457"/>
            <a:ext cx="6096000" cy="3108543"/>
          </a:xfrm>
          <a:prstGeom prst="rect">
            <a:avLst/>
          </a:prstGeom>
        </p:spPr>
        <p:txBody>
          <a:bodyPr>
            <a:spAutoFit/>
          </a:bodyPr>
          <a:lstStyle/>
          <a:p>
            <a:r>
              <a:rPr lang="vi-VN" sz="2800">
                <a:solidFill>
                  <a:srgbClr val="FF0000"/>
                </a:solidFill>
                <a:latin typeface="Times New Roman" panose="02020603050405020304" pitchFamily="18" charset="0"/>
                <a:cs typeface="Times New Roman" panose="02020603050405020304" pitchFamily="18" charset="0"/>
              </a:rPr>
              <a:t>- Tỉ lệ: 1:1</a:t>
            </a:r>
          </a:p>
          <a:p>
            <a:r>
              <a:rPr lang="vi-VN" sz="2800">
                <a:solidFill>
                  <a:srgbClr val="FF0000"/>
                </a:solidFill>
                <a:latin typeface="Times New Roman" panose="02020603050405020304" pitchFamily="18" charset="0"/>
                <a:cs typeface="Times New Roman" panose="02020603050405020304" pitchFamily="18" charset="0"/>
              </a:rPr>
              <a:t>- Vật liệu: Thép.</a:t>
            </a:r>
          </a:p>
          <a:p>
            <a:r>
              <a:rPr lang="vi-VN" sz="2800">
                <a:solidFill>
                  <a:srgbClr val="FF0000"/>
                </a:solidFill>
                <a:latin typeface="Times New Roman" panose="02020603050405020304" pitchFamily="18" charset="0"/>
                <a:cs typeface="Times New Roman" panose="02020603050405020304" pitchFamily="18" charset="0"/>
              </a:rPr>
              <a:t>- Đường kính trong 50 mm.</a:t>
            </a:r>
          </a:p>
          <a:p>
            <a:r>
              <a:rPr lang="vi-VN" sz="2800">
                <a:solidFill>
                  <a:srgbClr val="FF0000"/>
                </a:solidFill>
                <a:latin typeface="Times New Roman" panose="02020603050405020304" pitchFamily="18" charset="0"/>
                <a:cs typeface="Times New Roman" panose="02020603050405020304" pitchFamily="18" charset="0"/>
              </a:rPr>
              <a:t>- Đường kính ngoài 80 mm.</a:t>
            </a:r>
          </a:p>
          <a:p>
            <a:r>
              <a:rPr lang="vi-VN" sz="2800">
                <a:solidFill>
                  <a:srgbClr val="FF0000"/>
                </a:solidFill>
                <a:latin typeface="Times New Roman" panose="02020603050405020304" pitchFamily="18" charset="0"/>
                <a:cs typeface="Times New Roman" panose="02020603050405020304" pitchFamily="18" charset="0"/>
              </a:rPr>
              <a:t>- Chiều dài 100 mm.</a:t>
            </a:r>
          </a:p>
          <a:p>
            <a:r>
              <a:rPr lang="vi-VN" sz="2800">
                <a:solidFill>
                  <a:srgbClr val="FF0000"/>
                </a:solidFill>
                <a:latin typeface="Times New Roman" panose="02020603050405020304" pitchFamily="18" charset="0"/>
                <a:cs typeface="Times New Roman" panose="02020603050405020304" pitchFamily="18" charset="0"/>
              </a:rPr>
              <a:t>- Yêu cầu kĩ thuật: Làm cùn cạnh sắc, tôi cứng bề mặt.</a:t>
            </a:r>
          </a:p>
        </p:txBody>
      </p:sp>
    </p:spTree>
    <p:extLst>
      <p:ext uri="{BB962C8B-B14F-4D97-AF65-F5344CB8AC3E}">
        <p14:creationId xmlns:p14="http://schemas.microsoft.com/office/powerpoint/2010/main" val="301142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09300" y="213378"/>
            <a:ext cx="3141232" cy="5262979"/>
          </a:xfrm>
          <a:prstGeom prst="rect">
            <a:avLst/>
          </a:prstGeom>
        </p:spPr>
        <p:txBody>
          <a:bodyPr wrap="square">
            <a:spAutoFit/>
          </a:bodyPr>
          <a:lstStyle/>
          <a:p>
            <a:r>
              <a:rPr lang="en-US" sz="2800" b="1">
                <a:latin typeface="Times New Roman" panose="02020603050405020304" pitchFamily="18" charset="0"/>
                <a:cs typeface="Times New Roman" panose="02020603050405020304" pitchFamily="18" charset="0"/>
              </a:rPr>
              <a:t>Quan sát hình 3.2 và hình 3.3. cho biết: </a:t>
            </a:r>
          </a:p>
          <a:p>
            <a:r>
              <a:rPr lang="vi-VN" sz="2800" b="1">
                <a:latin typeface="Times New Roman" panose="02020603050405020304" pitchFamily="18" charset="0"/>
                <a:cs typeface="Times New Roman" panose="02020603050405020304" pitchFamily="18" charset="0"/>
              </a:rPr>
              <a:t>1.Nội dung của một bản vẽ chi tiết gồm có những gì? </a:t>
            </a:r>
          </a:p>
          <a:p>
            <a:r>
              <a:rPr lang="vi-VN" sz="2800" b="1">
                <a:latin typeface="Times New Roman" panose="02020603050405020304" pitchFamily="18" charset="0"/>
                <a:cs typeface="Times New Roman" panose="02020603050405020304" pitchFamily="18" charset="0"/>
              </a:rPr>
              <a:t>2. Người công nhân căn cứ vào đâu để có thể chế tạo chi tiết máy đúng như yêu cầu của người thiết kế? </a:t>
            </a:r>
          </a:p>
        </p:txBody>
      </p:sp>
      <p:pic>
        <p:nvPicPr>
          <p:cNvPr id="5" name="Picture 4"/>
          <p:cNvPicPr>
            <a:picLocks noChangeAspect="1"/>
          </p:cNvPicPr>
          <p:nvPr/>
        </p:nvPicPr>
        <p:blipFill>
          <a:blip r:embed="rId2"/>
          <a:stretch>
            <a:fillRect/>
          </a:stretch>
        </p:blipFill>
        <p:spPr>
          <a:xfrm>
            <a:off x="340129" y="2635624"/>
            <a:ext cx="7964776" cy="3958814"/>
          </a:xfrm>
          <a:prstGeom prst="rect">
            <a:avLst/>
          </a:prstGeom>
        </p:spPr>
      </p:pic>
      <p:pic>
        <p:nvPicPr>
          <p:cNvPr id="6" name="Picture 5"/>
          <p:cNvPicPr>
            <a:picLocks noChangeAspect="1"/>
          </p:cNvPicPr>
          <p:nvPr/>
        </p:nvPicPr>
        <p:blipFill>
          <a:blip r:embed="rId3"/>
          <a:stretch>
            <a:fillRect/>
          </a:stretch>
        </p:blipFill>
        <p:spPr>
          <a:xfrm>
            <a:off x="430306" y="116823"/>
            <a:ext cx="7713233" cy="2368193"/>
          </a:xfrm>
          <a:prstGeom prst="rect">
            <a:avLst/>
          </a:prstGeom>
        </p:spPr>
      </p:pic>
    </p:spTree>
    <p:extLst>
      <p:ext uri="{BB962C8B-B14F-4D97-AF65-F5344CB8AC3E}">
        <p14:creationId xmlns:p14="http://schemas.microsoft.com/office/powerpoint/2010/main" val="1152400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09300" y="213378"/>
            <a:ext cx="3141232" cy="5262979"/>
          </a:xfrm>
          <a:prstGeom prst="rect">
            <a:avLst/>
          </a:prstGeom>
        </p:spPr>
        <p:txBody>
          <a:bodyPr wrap="square">
            <a:spAutoFit/>
          </a:bodyPr>
          <a:lstStyle/>
          <a:p>
            <a:r>
              <a:rPr lang="en-US" sz="2800" b="1">
                <a:latin typeface="Times New Roman" panose="02020603050405020304" pitchFamily="18" charset="0"/>
                <a:cs typeface="Times New Roman" panose="02020603050405020304" pitchFamily="18" charset="0"/>
              </a:rPr>
              <a:t>Quan sát hình 3.2 và hình 3.3. cho biết: </a:t>
            </a:r>
          </a:p>
          <a:p>
            <a:r>
              <a:rPr lang="vi-VN" sz="2800" b="1">
                <a:latin typeface="Times New Roman" panose="02020603050405020304" pitchFamily="18" charset="0"/>
                <a:cs typeface="Times New Roman" panose="02020603050405020304" pitchFamily="18" charset="0"/>
              </a:rPr>
              <a:t>1.Nội dung của một bản vẽ chi tiết gồm có những gì? </a:t>
            </a:r>
          </a:p>
          <a:p>
            <a:r>
              <a:rPr lang="vi-VN" sz="2800" b="1">
                <a:latin typeface="Times New Roman" panose="02020603050405020304" pitchFamily="18" charset="0"/>
                <a:cs typeface="Times New Roman" panose="02020603050405020304" pitchFamily="18" charset="0"/>
              </a:rPr>
              <a:t>2. Người công nhân căn cứ vào đâu để có thể chế tạo chi tiết máy đúng như yêu cầu của người thiết kế? </a:t>
            </a:r>
          </a:p>
        </p:txBody>
      </p:sp>
      <p:pic>
        <p:nvPicPr>
          <p:cNvPr id="5" name="Picture 4"/>
          <p:cNvPicPr>
            <a:picLocks noChangeAspect="1"/>
          </p:cNvPicPr>
          <p:nvPr/>
        </p:nvPicPr>
        <p:blipFill>
          <a:blip r:embed="rId2"/>
          <a:stretch>
            <a:fillRect/>
          </a:stretch>
        </p:blipFill>
        <p:spPr>
          <a:xfrm>
            <a:off x="4320460" y="116823"/>
            <a:ext cx="4188840" cy="3958814"/>
          </a:xfrm>
          <a:prstGeom prst="rect">
            <a:avLst/>
          </a:prstGeom>
        </p:spPr>
      </p:pic>
      <p:pic>
        <p:nvPicPr>
          <p:cNvPr id="6" name="Picture 5"/>
          <p:cNvPicPr>
            <a:picLocks noChangeAspect="1"/>
          </p:cNvPicPr>
          <p:nvPr/>
        </p:nvPicPr>
        <p:blipFill>
          <a:blip r:embed="rId3"/>
          <a:stretch>
            <a:fillRect/>
          </a:stretch>
        </p:blipFill>
        <p:spPr>
          <a:xfrm>
            <a:off x="430307" y="116823"/>
            <a:ext cx="3603812" cy="3411685"/>
          </a:xfrm>
          <a:prstGeom prst="rect">
            <a:avLst/>
          </a:prstGeom>
        </p:spPr>
      </p:pic>
      <p:sp>
        <p:nvSpPr>
          <p:cNvPr id="2" name="Rectangle 1"/>
          <p:cNvSpPr/>
          <p:nvPr/>
        </p:nvSpPr>
        <p:spPr>
          <a:xfrm>
            <a:off x="430306" y="4189699"/>
            <a:ext cx="8078993" cy="2246769"/>
          </a:xfrm>
          <a:prstGeom prst="rect">
            <a:avLst/>
          </a:prstGeom>
        </p:spPr>
        <p:txBody>
          <a:bodyPr wrap="square">
            <a:spAutoFit/>
          </a:bodyPr>
          <a:lstStyle/>
          <a:p>
            <a:r>
              <a:rPr lang="vi-VN" sz="2000">
                <a:solidFill>
                  <a:srgbClr val="FF0000"/>
                </a:solidFill>
                <a:latin typeface="Times New Roman" panose="02020603050405020304" pitchFamily="18" charset="0"/>
                <a:cs typeface="Times New Roman" panose="02020603050405020304" pitchFamily="18" charset="0"/>
              </a:rPr>
              <a:t>1. Nội dung của một bản vẽ chi tiết gồm:</a:t>
            </a:r>
          </a:p>
          <a:p>
            <a:r>
              <a:rPr lang="vi-VN" sz="2000">
                <a:solidFill>
                  <a:srgbClr val="FF0000"/>
                </a:solidFill>
                <a:latin typeface="Times New Roman" panose="02020603050405020304" pitchFamily="18" charset="0"/>
                <a:cs typeface="Times New Roman" panose="02020603050405020304" pitchFamily="18" charset="0"/>
              </a:rPr>
              <a:t>- Hình biểu diễn</a:t>
            </a:r>
          </a:p>
          <a:p>
            <a:r>
              <a:rPr lang="vi-VN" sz="2000">
                <a:solidFill>
                  <a:srgbClr val="FF0000"/>
                </a:solidFill>
                <a:latin typeface="Times New Roman" panose="02020603050405020304" pitchFamily="18" charset="0"/>
                <a:cs typeface="Times New Roman" panose="02020603050405020304" pitchFamily="18" charset="0"/>
              </a:rPr>
              <a:t>- Kích thước</a:t>
            </a:r>
          </a:p>
          <a:p>
            <a:r>
              <a:rPr lang="vi-VN" sz="2000">
                <a:solidFill>
                  <a:srgbClr val="FF0000"/>
                </a:solidFill>
                <a:latin typeface="Times New Roman" panose="02020603050405020304" pitchFamily="18" charset="0"/>
                <a:cs typeface="Times New Roman" panose="02020603050405020304" pitchFamily="18" charset="0"/>
              </a:rPr>
              <a:t>- Yêu cầu kĩ thuật</a:t>
            </a:r>
          </a:p>
          <a:p>
            <a:r>
              <a:rPr lang="vi-VN" sz="2000">
                <a:solidFill>
                  <a:srgbClr val="FF0000"/>
                </a:solidFill>
                <a:latin typeface="Times New Roman" panose="02020603050405020304" pitchFamily="18" charset="0"/>
                <a:cs typeface="Times New Roman" panose="02020603050405020304" pitchFamily="18" charset="0"/>
              </a:rPr>
              <a:t>- Khung tên</a:t>
            </a:r>
          </a:p>
          <a:p>
            <a:r>
              <a:rPr lang="vi-VN" sz="2000">
                <a:solidFill>
                  <a:srgbClr val="FF0000"/>
                </a:solidFill>
                <a:latin typeface="Times New Roman" panose="02020603050405020304" pitchFamily="18" charset="0"/>
                <a:cs typeface="Times New Roman" panose="02020603050405020304" pitchFamily="18" charset="0"/>
              </a:rPr>
              <a:t> 2. Người công nhân căn cứ vào bản vẽ kĩ thuật (bản vẽ chi tiết) để có thể chế tạo chi tiết máy đúng như yêu cầu của người thiết kế.</a:t>
            </a:r>
          </a:p>
        </p:txBody>
      </p:sp>
    </p:spTree>
    <p:extLst>
      <p:ext uri="{BB962C8B-B14F-4D97-AF65-F5344CB8AC3E}">
        <p14:creationId xmlns:p14="http://schemas.microsoft.com/office/powerpoint/2010/main" val="563765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ipe(down)">
                                      <p:cBhvr>
                                        <p:cTn id="16" dur="500"/>
                                        <p:tgtEl>
                                          <p:spTgt spid="2">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ipe(down)">
                                      <p:cBhvr>
                                        <p:cTn id="19" dur="500"/>
                                        <p:tgtEl>
                                          <p:spTgt spid="2">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ipe(down)">
                                      <p:cBhvr>
                                        <p:cTn id="2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634481" y="0"/>
            <a:ext cx="11374017" cy="5766319"/>
          </a:xfrm>
          <a:prstGeom prst="rect">
            <a:avLst/>
          </a:prstGeom>
        </p:spPr>
      </p:pic>
      <p:sp>
        <p:nvSpPr>
          <p:cNvPr id="5" name="TextBox 4"/>
          <p:cNvSpPr txBox="1"/>
          <p:nvPr/>
        </p:nvSpPr>
        <p:spPr>
          <a:xfrm>
            <a:off x="3750906" y="5980923"/>
            <a:ext cx="6204857" cy="523220"/>
          </a:xfrm>
          <a:prstGeom prst="rect">
            <a:avLst/>
          </a:prstGeom>
          <a:noFill/>
        </p:spPr>
        <p:txBody>
          <a:bodyPr wrap="square" rtlCol="0">
            <a:spAutoFit/>
          </a:bodyPr>
          <a:lstStyle/>
          <a:p>
            <a:r>
              <a:rPr lang="en-US" sz="2800" b="1" i="1">
                <a:latin typeface="Times New Roman" panose="02020603050405020304" pitchFamily="18" charset="0"/>
                <a:cs typeface="Times New Roman" panose="02020603050405020304" pitchFamily="18" charset="0"/>
              </a:rPr>
              <a:t>Hình 3.2. Sơ đồ nội dung bản vẽ chi tiết</a:t>
            </a:r>
          </a:p>
        </p:txBody>
      </p:sp>
    </p:spTree>
    <p:extLst>
      <p:ext uri="{BB962C8B-B14F-4D97-AF65-F5344CB8AC3E}">
        <p14:creationId xmlns:p14="http://schemas.microsoft.com/office/powerpoint/2010/main" val="1661957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4" name="Rectangle 3"/>
          <p:cNvSpPr/>
          <p:nvPr/>
        </p:nvSpPr>
        <p:spPr>
          <a:xfrm>
            <a:off x="304789" y="650535"/>
            <a:ext cx="11582400" cy="3970318"/>
          </a:xfrm>
          <a:prstGeom prst="rect">
            <a:avLst/>
          </a:prstGeom>
        </p:spPr>
        <p:txBody>
          <a:bodyPr wrap="square">
            <a:spAutoFit/>
          </a:bodyPr>
          <a:lstStyle/>
          <a:p>
            <a:r>
              <a:rPr lang="en-US" sz="2800" b="1">
                <a:latin typeface="Times New Roman" panose="02020603050405020304" pitchFamily="18" charset="0"/>
                <a:cs typeface="Times New Roman" panose="02020603050405020304" pitchFamily="18" charset="0"/>
              </a:rPr>
              <a:t>I. Nội dung của bản vẽ chi tiết</a:t>
            </a:r>
          </a:p>
          <a:p>
            <a:r>
              <a:rPr lang="en-US" sz="2800">
                <a:latin typeface="Times New Roman" panose="02020603050405020304" pitchFamily="18" charset="0"/>
                <a:cs typeface="Times New Roman" panose="02020603050405020304" pitchFamily="18" charset="0"/>
              </a:rPr>
              <a:t>- Bản vẽ chi tiết là bản vẽ kỹ thuật trình bày hình dạng, kích thước, vật liệu và các yêu cầu kỹ thuật cho việc chế tạo và kiểm tra chi tiết máy.</a:t>
            </a:r>
          </a:p>
          <a:p>
            <a:r>
              <a:rPr lang="en-US" sz="2800">
                <a:latin typeface="Times New Roman" panose="02020603050405020304" pitchFamily="18" charset="0"/>
                <a:cs typeface="Times New Roman" panose="02020603050405020304" pitchFamily="18" charset="0"/>
              </a:rPr>
              <a:t>- Bản vẽ chi tiết gồm các nội dung sau</a:t>
            </a:r>
          </a:p>
          <a:p>
            <a:r>
              <a:rPr lang="en-US" sz="2800">
                <a:latin typeface="Times New Roman" panose="02020603050405020304" pitchFamily="18" charset="0"/>
                <a:cs typeface="Times New Roman" panose="02020603050405020304" pitchFamily="18" charset="0"/>
              </a:rPr>
              <a:t>+ Hình biểu diễn: gồm các hình biểu diễn thể hiện đầy đủ hình dạng chi tiết.</a:t>
            </a:r>
          </a:p>
          <a:p>
            <a:r>
              <a:rPr lang="en-US" sz="2800">
                <a:latin typeface="Times New Roman" panose="02020603050405020304" pitchFamily="18" charset="0"/>
                <a:cs typeface="Times New Roman" panose="02020603050405020304" pitchFamily="18" charset="0"/>
              </a:rPr>
              <a:t>+ Kích thước: kích thước chung, kích thước bộ phận của chi tiết.</a:t>
            </a:r>
          </a:p>
          <a:p>
            <a:r>
              <a:rPr lang="en-US" sz="2800">
                <a:latin typeface="Times New Roman" panose="02020603050405020304" pitchFamily="18" charset="0"/>
                <a:cs typeface="Times New Roman" panose="02020603050405020304" pitchFamily="18" charset="0"/>
              </a:rPr>
              <a:t>+ Yêu cầu kỹ thuật: gồm chỉ dẫn về việc gia công, xử lý bề mặt….</a:t>
            </a:r>
          </a:p>
          <a:p>
            <a:r>
              <a:rPr lang="en-US" sz="2800">
                <a:latin typeface="Times New Roman" panose="02020603050405020304" pitchFamily="18" charset="0"/>
                <a:cs typeface="Times New Roman" panose="02020603050405020304" pitchFamily="18" charset="0"/>
              </a:rPr>
              <a:t>+Khung tên: gồm thông tin về tên gọi chi tiết, vật liệu chế tạo, tỉ lệ, kí hiệu bản vẽ, cơ sở thiết kế hoặc chế tạo</a:t>
            </a:r>
            <a:endParaRPr lang="vi-VN" sz="2800">
              <a:latin typeface="Times New Roman" panose="02020603050405020304" pitchFamily="18" charset="0"/>
              <a:cs typeface="Times New Roman" panose="02020603050405020304" pitchFamily="18" charset="0"/>
            </a:endParaRPr>
          </a:p>
        </p:txBody>
      </p:sp>
      <p:sp>
        <p:nvSpPr>
          <p:cNvPr id="8" name="Rectangle 7"/>
          <p:cNvSpPr/>
          <p:nvPr/>
        </p:nvSpPr>
        <p:spPr>
          <a:xfrm>
            <a:off x="3767975" y="62706"/>
            <a:ext cx="5898540" cy="523220"/>
          </a:xfrm>
          <a:prstGeom prst="rect">
            <a:avLst/>
          </a:prstGeom>
        </p:spPr>
        <p:txBody>
          <a:bodyPr wrap="square">
            <a:spAutoFit/>
          </a:bodyPr>
          <a:lstStyle/>
          <a:p>
            <a:r>
              <a:rPr lang="en-US" sz="2800" b="1">
                <a:solidFill>
                  <a:srgbClr val="FF0000"/>
                </a:solidFill>
                <a:latin typeface="Times New Roman" panose="02020603050405020304" pitchFamily="18" charset="0"/>
                <a:cs typeface="Times New Roman" panose="02020603050405020304" pitchFamily="18" charset="0"/>
              </a:rPr>
              <a:t>BÀI 3. BẢN VẼ CHI TIẾT</a:t>
            </a:r>
            <a:endParaRPr lang="en-US" sz="28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6878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1)">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down)">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wipe(down)">
                                      <p:cBhvr>
                                        <p:cTn id="22" dur="500"/>
                                        <p:tgtEl>
                                          <p:spTgt spid="4">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Effect transition="in" filter="wipe(down)">
                                      <p:cBhvr>
                                        <p:cTn id="27" dur="500"/>
                                        <p:tgtEl>
                                          <p:spTgt spid="4">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wipe(down)">
                                      <p:cBhvr>
                                        <p:cTn id="32" dur="5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wipe(down)">
                                      <p:cBhvr>
                                        <p:cTn id="37" dur="500"/>
                                        <p:tgtEl>
                                          <p:spTgt spid="4">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Effect transition="in" filter="wipe(down)">
                                      <p:cBhvr>
                                        <p:cTn id="4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558</TotalTime>
  <Words>464</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59</cp:revision>
  <dcterms:created xsi:type="dcterms:W3CDTF">2023-06-21T22:05:51Z</dcterms:created>
  <dcterms:modified xsi:type="dcterms:W3CDTF">2025-10-28T14:42:33Z</dcterms:modified>
</cp:coreProperties>
</file>