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6" r:id="rId2"/>
    <p:sldId id="345" r:id="rId3"/>
    <p:sldId id="343" r:id="rId4"/>
    <p:sldId id="346" r:id="rId5"/>
    <p:sldId id="347" r:id="rId6"/>
    <p:sldId id="348" r:id="rId7"/>
    <p:sldId id="349" r:id="rId8"/>
    <p:sldId id="350" r:id="rId9"/>
    <p:sldId id="351" r:id="rId10"/>
    <p:sldId id="352" r:id="rId11"/>
    <p:sldId id="353" r:id="rId12"/>
    <p:sldId id="354" r:id="rId13"/>
    <p:sldId id="324" r:id="rId14"/>
    <p:sldId id="325" r:id="rId15"/>
    <p:sldId id="365" r:id="rId16"/>
    <p:sldId id="366" r:id="rId17"/>
    <p:sldId id="367" r:id="rId18"/>
    <p:sldId id="368" r:id="rId19"/>
    <p:sldId id="369" r:id="rId20"/>
    <p:sldId id="370" r:id="rId21"/>
    <p:sldId id="371" r:id="rId22"/>
    <p:sldId id="372" r:id="rId23"/>
    <p:sldId id="373" r:id="rId24"/>
    <p:sldId id="374" r:id="rId25"/>
    <p:sldId id="338" r:id="rId26"/>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DC266-C520-4DDB-923B-8C189B659E52}">
          <p14:sldIdLst>
            <p14:sldId id="286"/>
            <p14:sldId id="345"/>
            <p14:sldId id="343"/>
            <p14:sldId id="346"/>
            <p14:sldId id="347"/>
            <p14:sldId id="348"/>
            <p14:sldId id="349"/>
            <p14:sldId id="350"/>
            <p14:sldId id="351"/>
            <p14:sldId id="352"/>
            <p14:sldId id="353"/>
            <p14:sldId id="354"/>
            <p14:sldId id="324"/>
            <p14:sldId id="325"/>
            <p14:sldId id="365"/>
            <p14:sldId id="366"/>
            <p14:sldId id="367"/>
            <p14:sldId id="368"/>
            <p14:sldId id="369"/>
            <p14:sldId id="370"/>
            <p14:sldId id="371"/>
            <p14:sldId id="372"/>
            <p14:sldId id="373"/>
            <p14:sldId id="374"/>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1E2"/>
    <a:srgbClr val="FDAC84"/>
    <a:srgbClr val="609DB0"/>
    <a:srgbClr val="A9CBD4"/>
    <a:srgbClr val="FCF2E9"/>
    <a:srgbClr val="706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404" autoAdjust="0"/>
  </p:normalViewPr>
  <p:slideViewPr>
    <p:cSldViewPr>
      <p:cViewPr varScale="1">
        <p:scale>
          <a:sx n="55" d="100"/>
          <a:sy n="55" d="100"/>
        </p:scale>
        <p:origin x="658" y="62"/>
      </p:cViewPr>
      <p:guideLst>
        <p:guide orient="horz" pos="2160"/>
        <p:guide pos="2880"/>
      </p:guideLst>
    </p:cSldViewPr>
  </p:slideViewPr>
  <p:outlineViewPr>
    <p:cViewPr>
      <p:scale>
        <a:sx n="33" d="100"/>
        <a:sy n="33" d="100"/>
      </p:scale>
      <p:origin x="0" y="-260"/>
    </p:cViewPr>
  </p:outlineViewPr>
  <p:notesTextViewPr>
    <p:cViewPr>
      <p:scale>
        <a:sx n="100" d="100"/>
        <a:sy n="100" d="100"/>
      </p:scale>
      <p:origin x="0" y="0"/>
    </p:cViewPr>
  </p:notesTextViewPr>
  <p:sorterViewPr>
    <p:cViewPr>
      <p:scale>
        <a:sx n="100" d="100"/>
        <a:sy n="100" d="100"/>
      </p:scale>
      <p:origin x="0" y="-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F4AC3-CAFD-4D5E-AECE-61EBF257F278}" type="datetimeFigureOut">
              <a:rPr lang="en-US" smtClean="0"/>
              <a:t>28/10/2025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8CFA4-43E4-47B6-8F44-F47FC5CF36EC}" type="slidenum">
              <a:rPr lang="en-US" smtClean="0"/>
              <a:t>‹#›</a:t>
            </a:fld>
            <a:endParaRPr lang="en-US"/>
          </a:p>
        </p:txBody>
      </p:sp>
    </p:spTree>
    <p:extLst>
      <p:ext uri="{BB962C8B-B14F-4D97-AF65-F5344CB8AC3E}">
        <p14:creationId xmlns:p14="http://schemas.microsoft.com/office/powerpoint/2010/main" val="237385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10.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12.png"/><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grpSp>
        <p:nvGrpSpPr>
          <p:cNvPr id="2" name="Group 2"/>
          <p:cNvGrpSpPr/>
          <p:nvPr/>
        </p:nvGrpSpPr>
        <p:grpSpPr>
          <a:xfrm>
            <a:off x="2149571" y="8802699"/>
            <a:ext cx="13988854" cy="247973"/>
            <a:chOff x="0" y="0"/>
            <a:chExt cx="18651805" cy="330631"/>
          </a:xfrm>
        </p:grpSpPr>
        <p:sp>
          <p:nvSpPr>
            <p:cNvPr id="3" name="Freeform 3"/>
            <p:cNvSpPr/>
            <p:nvPr/>
          </p:nvSpPr>
          <p:spPr>
            <a:xfrm>
              <a:off x="0" y="0"/>
              <a:ext cx="9753600" cy="330631"/>
            </a:xfrm>
            <a:custGeom>
              <a:avLst/>
              <a:gdLst/>
              <a:ahLst/>
              <a:cxnLst/>
              <a:rect l="l" t="t" r="r" b="b"/>
              <a:pathLst>
                <a:path w="9753600" h="330631">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0050605" y="0"/>
              <a:ext cx="8601200" cy="330631"/>
            </a:xfrm>
            <a:custGeom>
              <a:avLst/>
              <a:gdLst/>
              <a:ahLst/>
              <a:cxnLst/>
              <a:rect l="l" t="t" r="r" b="b"/>
              <a:pathLst>
                <a:path w="8601200" h="330631">
                  <a:moveTo>
                    <a:pt x="0" y="0"/>
                  </a:moveTo>
                  <a:lnTo>
                    <a:pt x="8601200" y="0"/>
                  </a:lnTo>
                  <a:lnTo>
                    <a:pt x="8601200" y="330631"/>
                  </a:lnTo>
                  <a:lnTo>
                    <a:pt x="0" y="330631"/>
                  </a:lnTo>
                  <a:lnTo>
                    <a:pt x="0" y="0"/>
                  </a:lnTo>
                  <a:close/>
                </a:path>
              </a:pathLst>
            </a:custGeom>
            <a:blipFill>
              <a:blip r:embed="rId2">
                <a:extLst>
                  <a:ext uri="{96DAC541-7B7A-43D3-8B79-37D633B846F1}">
                    <asvg:svgBlip xmlns:asvg="http://schemas.microsoft.com/office/drawing/2016/SVG/main" xmlns="" r:embed="rId3"/>
                  </a:ext>
                </a:extLst>
              </a:blip>
              <a:stretch>
                <a:fillRect r="-13398"/>
              </a:stretch>
            </a:blipFill>
          </p:spPr>
        </p:sp>
      </p:grpSp>
      <p:grpSp>
        <p:nvGrpSpPr>
          <p:cNvPr id="5" name="Group 5"/>
          <p:cNvGrpSpPr/>
          <p:nvPr/>
        </p:nvGrpSpPr>
        <p:grpSpPr>
          <a:xfrm>
            <a:off x="0" y="-495300"/>
            <a:ext cx="18288000" cy="1543050"/>
            <a:chOff x="0" y="0"/>
            <a:chExt cx="4816593" cy="406400"/>
          </a:xfrm>
        </p:grpSpPr>
        <p:sp>
          <p:nvSpPr>
            <p:cNvPr id="6" name="Freeform 6"/>
            <p:cNvSpPr/>
            <p:nvPr/>
          </p:nvSpPr>
          <p:spPr>
            <a:xfrm>
              <a:off x="0" y="0"/>
              <a:ext cx="4816592" cy="406400"/>
            </a:xfrm>
            <a:custGeom>
              <a:avLst/>
              <a:gdLst/>
              <a:ahLst/>
              <a:cxnLst/>
              <a:rect l="l" t="t" r="r" b="b"/>
              <a:pathLst>
                <a:path w="4816592" h="406400">
                  <a:moveTo>
                    <a:pt x="0" y="0"/>
                  </a:moveTo>
                  <a:lnTo>
                    <a:pt x="4816592" y="0"/>
                  </a:lnTo>
                  <a:lnTo>
                    <a:pt x="4816592" y="406400"/>
                  </a:lnTo>
                  <a:lnTo>
                    <a:pt x="0" y="406400"/>
                  </a:lnTo>
                  <a:close/>
                </a:path>
              </a:pathLst>
            </a:custGeom>
            <a:solidFill>
              <a:srgbClr val="A9CBD4"/>
            </a:solidFill>
          </p:spPr>
        </p:sp>
        <p:sp>
          <p:nvSpPr>
            <p:cNvPr id="7" name="TextBox 7"/>
            <p:cNvSpPr txBox="1"/>
            <p:nvPr/>
          </p:nvSpPr>
          <p:spPr>
            <a:xfrm>
              <a:off x="0" y="-38100"/>
              <a:ext cx="4816593" cy="444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0" y="9391650"/>
            <a:ext cx="18288000" cy="1543050"/>
            <a:chOff x="0" y="0"/>
            <a:chExt cx="4816593" cy="406400"/>
          </a:xfrm>
        </p:grpSpPr>
        <p:sp>
          <p:nvSpPr>
            <p:cNvPr id="9" name="Freeform 9"/>
            <p:cNvSpPr/>
            <p:nvPr/>
          </p:nvSpPr>
          <p:spPr>
            <a:xfrm>
              <a:off x="0" y="0"/>
              <a:ext cx="4816592" cy="406400"/>
            </a:xfrm>
            <a:custGeom>
              <a:avLst/>
              <a:gdLst/>
              <a:ahLst/>
              <a:cxnLst/>
              <a:rect l="l" t="t" r="r" b="b"/>
              <a:pathLst>
                <a:path w="4816592" h="406400">
                  <a:moveTo>
                    <a:pt x="0" y="0"/>
                  </a:moveTo>
                  <a:lnTo>
                    <a:pt x="4816592" y="0"/>
                  </a:lnTo>
                  <a:lnTo>
                    <a:pt x="4816592" y="406400"/>
                  </a:lnTo>
                  <a:lnTo>
                    <a:pt x="0" y="406400"/>
                  </a:lnTo>
                  <a:close/>
                </a:path>
              </a:pathLst>
            </a:custGeom>
            <a:solidFill>
              <a:srgbClr val="A9CBD4"/>
            </a:solidFill>
          </p:spPr>
        </p:sp>
        <p:sp>
          <p:nvSpPr>
            <p:cNvPr id="10" name="TextBox 10"/>
            <p:cNvSpPr txBox="1"/>
            <p:nvPr/>
          </p:nvSpPr>
          <p:spPr>
            <a:xfrm>
              <a:off x="0" y="-38100"/>
              <a:ext cx="4816593" cy="444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514350" y="4105002"/>
            <a:ext cx="17259296" cy="3681777"/>
          </a:xfrm>
          <a:prstGeom prst="rect">
            <a:avLst/>
          </a:prstGeom>
        </p:spPr>
        <p:txBody>
          <a:bodyPr wrap="square" lIns="0" tIns="0" rIns="0" bIns="0" rtlCol="0" anchor="t">
            <a:spAutoFit/>
          </a:bodyPr>
          <a:lstStyle/>
          <a:p>
            <a:pPr lvl="0" algn="ctr">
              <a:lnSpc>
                <a:spcPct val="150000"/>
              </a:lnSpc>
              <a:defRPr/>
            </a:pPr>
            <a:r>
              <a:rPr lang="en-US" sz="8500" b="1">
                <a:solidFill>
                  <a:srgbClr val="1F4152"/>
                </a:solidFill>
                <a:latin typeface="Arial" panose="020B0604020202020204" pitchFamily="34" charset="0"/>
                <a:ea typeface="Glacial Indifference"/>
                <a:cs typeface="Arial" panose="020B0604020202020204" pitchFamily="34" charset="0"/>
                <a:sym typeface="Glacial Indifference"/>
              </a:rPr>
              <a:t>THIẾT KẾ MẠNG ĐIỆN </a:t>
            </a:r>
          </a:p>
          <a:p>
            <a:pPr lvl="0" algn="ctr">
              <a:lnSpc>
                <a:spcPct val="150000"/>
              </a:lnSpc>
              <a:defRPr/>
            </a:pPr>
            <a:r>
              <a:rPr lang="en-US" sz="8500" b="1">
                <a:solidFill>
                  <a:srgbClr val="1F4152"/>
                </a:solidFill>
                <a:latin typeface="Arial" panose="020B0604020202020204" pitchFamily="34" charset="0"/>
                <a:ea typeface="Glacial Indifference"/>
                <a:cs typeface="Arial" panose="020B0604020202020204" pitchFamily="34" charset="0"/>
                <a:sym typeface="Glacial Indifference"/>
              </a:rPr>
              <a:t>TRONG NHÀ</a:t>
            </a:r>
            <a:endParaRPr kumimoji="0" lang="en-US" sz="8500" b="1" i="0" u="none" strike="noStrike" kern="1200" cap="none" spc="0" normalizeH="0" baseline="0" noProof="0">
              <a:ln>
                <a:noFill/>
              </a:ln>
              <a:solidFill>
                <a:srgbClr val="1F4152"/>
              </a:solidFill>
              <a:effectLst/>
              <a:uLnTx/>
              <a:uFillTx/>
              <a:latin typeface="Arial" panose="020B0604020202020204" pitchFamily="34" charset="0"/>
              <a:ea typeface="Glacial Indifference"/>
              <a:cs typeface="Arial" panose="020B0604020202020204" pitchFamily="34" charset="0"/>
              <a:sym typeface="Glacial Indifference"/>
            </a:endParaRPr>
          </a:p>
        </p:txBody>
      </p:sp>
      <p:sp>
        <p:nvSpPr>
          <p:cNvPr id="16" name="Rectangle: Rounded Corners 15">
            <a:extLst>
              <a:ext uri="{FF2B5EF4-FFF2-40B4-BE49-F238E27FC236}">
                <a16:creationId xmlns:a16="http://schemas.microsoft.com/office/drawing/2014/main" id="{D66D3F72-0823-A0DB-5533-066493380DB8}"/>
              </a:ext>
            </a:extLst>
          </p:cNvPr>
          <p:cNvSpPr/>
          <p:nvPr/>
        </p:nvSpPr>
        <p:spPr>
          <a:xfrm>
            <a:off x="6286498" y="1943100"/>
            <a:ext cx="5715000" cy="1439106"/>
          </a:xfrm>
          <a:prstGeom prst="roundRect">
            <a:avLst/>
          </a:prstGeom>
          <a:solidFill>
            <a:srgbClr val="00206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0" b="1">
                <a:latin typeface="Arial" panose="020B0604020202020204" pitchFamily="34" charset="0"/>
                <a:cs typeface="Arial" panose="020B0604020202020204" pitchFamily="34" charset="0"/>
              </a:rPr>
              <a:t>BÀI 4</a:t>
            </a:r>
          </a:p>
        </p:txBody>
      </p:sp>
    </p:spTree>
    <p:extLst>
      <p:ext uri="{BB962C8B-B14F-4D97-AF65-F5344CB8AC3E}">
        <p14:creationId xmlns:p14="http://schemas.microsoft.com/office/powerpoint/2010/main" val="2311613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Arrow: Pentagon 2">
            <a:extLst>
              <a:ext uri="{FF2B5EF4-FFF2-40B4-BE49-F238E27FC236}">
                <a16:creationId xmlns:a16="http://schemas.microsoft.com/office/drawing/2014/main" id="{75B230EC-48FB-2511-7D8A-22FA484381AC}"/>
              </a:ext>
            </a:extLst>
          </p:cNvPr>
          <p:cNvSpPr/>
          <p:nvPr/>
        </p:nvSpPr>
        <p:spPr>
          <a:xfrm>
            <a:off x="-348044" y="800100"/>
            <a:ext cx="7053644" cy="1143000"/>
          </a:xfrm>
          <a:prstGeom prst="homePlate">
            <a:avLst/>
          </a:prstGeom>
          <a:solidFill>
            <a:schemeClr val="bg1"/>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b. Sơ đồ lắp đặt </a:t>
            </a:r>
          </a:p>
        </p:txBody>
      </p:sp>
      <p:sp>
        <p:nvSpPr>
          <p:cNvPr id="2" name="Rectangle: Rounded Corners 1">
            <a:extLst>
              <a:ext uri="{FF2B5EF4-FFF2-40B4-BE49-F238E27FC236}">
                <a16:creationId xmlns:a16="http://schemas.microsoft.com/office/drawing/2014/main" id="{F67389A9-D5FE-A2EA-F384-6A3666BB48A1}"/>
              </a:ext>
            </a:extLst>
          </p:cNvPr>
          <p:cNvSpPr/>
          <p:nvPr/>
        </p:nvSpPr>
        <p:spPr>
          <a:xfrm>
            <a:off x="6324600" y="2552700"/>
            <a:ext cx="5638800" cy="1295400"/>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Sơ đồ lắp đặt </a:t>
            </a:r>
          </a:p>
        </p:txBody>
      </p:sp>
      <p:sp>
        <p:nvSpPr>
          <p:cNvPr id="4" name="Rectangle: Rounded Corners 3">
            <a:extLst>
              <a:ext uri="{FF2B5EF4-FFF2-40B4-BE49-F238E27FC236}">
                <a16:creationId xmlns:a16="http://schemas.microsoft.com/office/drawing/2014/main" id="{3B5ECF6C-B943-E79D-94F8-02C9EB41E267}"/>
              </a:ext>
            </a:extLst>
          </p:cNvPr>
          <p:cNvSpPr/>
          <p:nvPr/>
        </p:nvSpPr>
        <p:spPr>
          <a:xfrm>
            <a:off x="2286000" y="4538662"/>
            <a:ext cx="5867400" cy="3881438"/>
          </a:xfrm>
          <a:prstGeom prst="roundRect">
            <a:avLst>
              <a:gd name="adj" fmla="val 1021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Thể hiện vị trí cụ thể của các phần tử trong mạng điện.</a:t>
            </a:r>
          </a:p>
        </p:txBody>
      </p:sp>
      <p:sp>
        <p:nvSpPr>
          <p:cNvPr id="5" name="Rectangle: Rounded Corners 4">
            <a:extLst>
              <a:ext uri="{FF2B5EF4-FFF2-40B4-BE49-F238E27FC236}">
                <a16:creationId xmlns:a16="http://schemas.microsoft.com/office/drawing/2014/main" id="{4098A0AF-7354-8225-1D79-2E41D8F76C84}"/>
              </a:ext>
            </a:extLst>
          </p:cNvPr>
          <p:cNvSpPr/>
          <p:nvPr/>
        </p:nvSpPr>
        <p:spPr>
          <a:xfrm>
            <a:off x="9982200" y="4538662"/>
            <a:ext cx="5867400" cy="3881438"/>
          </a:xfrm>
          <a:prstGeom prst="roundRect">
            <a:avLst>
              <a:gd name="adj" fmla="val 1021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Dùng để dự trù số lượng thiết bị, đồ dùng, vật liệu, cách lắp đặt và sửa chữa mạng điện.</a:t>
            </a:r>
            <a:endParaRPr lang="en-US" sz="4000">
              <a:solidFill>
                <a:schemeClr val="tx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E53F2C6-3762-ABC8-4FBE-03FE97A40312}"/>
              </a:ext>
            </a:extLst>
          </p:cNvPr>
          <p:cNvCxnSpPr>
            <a:cxnSpLocks/>
            <a:stCxn id="2" idx="2"/>
            <a:endCxn id="4" idx="0"/>
          </p:cNvCxnSpPr>
          <p:nvPr/>
        </p:nvCxnSpPr>
        <p:spPr>
          <a:xfrm flipH="1">
            <a:off x="5219700" y="3848100"/>
            <a:ext cx="3924300" cy="690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E8AB50-E0BC-AF94-08D2-3C5825DD4D68}"/>
              </a:ext>
            </a:extLst>
          </p:cNvPr>
          <p:cNvCxnSpPr>
            <a:cxnSpLocks/>
            <a:stCxn id="2" idx="2"/>
            <a:endCxn id="5" idx="0"/>
          </p:cNvCxnSpPr>
          <p:nvPr/>
        </p:nvCxnSpPr>
        <p:spPr>
          <a:xfrm>
            <a:off x="9144000" y="3848100"/>
            <a:ext cx="3771900" cy="690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8">
            <a:extLst>
              <a:ext uri="{FF2B5EF4-FFF2-40B4-BE49-F238E27FC236}">
                <a16:creationId xmlns:a16="http://schemas.microsoft.com/office/drawing/2014/main" id="{64E3B2A5-2BA5-CDCE-4A68-AD5D8B76823C}"/>
              </a:ext>
            </a:extLst>
          </p:cNvPr>
          <p:cNvSpPr/>
          <p:nvPr/>
        </p:nvSpPr>
        <p:spPr>
          <a:xfrm>
            <a:off x="6210300" y="8194310"/>
            <a:ext cx="5867400" cy="2092690"/>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40065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B6C1819D-E33F-9036-82D6-7FE89E5CEC25}"/>
              </a:ext>
            </a:extLst>
          </p:cNvPr>
          <p:cNvGrpSpPr/>
          <p:nvPr/>
        </p:nvGrpSpPr>
        <p:grpSpPr>
          <a:xfrm>
            <a:off x="838200" y="779972"/>
            <a:ext cx="7889987" cy="8935529"/>
            <a:chOff x="609600" y="952500"/>
            <a:chExt cx="7889987" cy="8935529"/>
          </a:xfrm>
        </p:grpSpPr>
        <p:pic>
          <p:nvPicPr>
            <p:cNvPr id="9" name="Picture 8">
              <a:extLst>
                <a:ext uri="{FF2B5EF4-FFF2-40B4-BE49-F238E27FC236}">
                  <a16:creationId xmlns:a16="http://schemas.microsoft.com/office/drawing/2014/main" id="{0CBBE7E0-71E5-951E-42D1-FC5CCFE4E4C4}"/>
                </a:ext>
              </a:extLst>
            </p:cNvPr>
            <p:cNvPicPr>
              <a:picLocks noChangeAspect="1"/>
            </p:cNvPicPr>
            <p:nvPr/>
          </p:nvPicPr>
          <p:blipFill>
            <a:blip r:embed="rId2"/>
            <a:srcRect t="3236" b="16526"/>
            <a:stretch/>
          </p:blipFill>
          <p:spPr>
            <a:xfrm>
              <a:off x="609600" y="952500"/>
              <a:ext cx="7889987" cy="7439813"/>
            </a:xfrm>
            <a:prstGeom prst="rect">
              <a:avLst/>
            </a:prstGeom>
          </p:spPr>
        </p:pic>
        <p:sp>
          <p:nvSpPr>
            <p:cNvPr id="10" name="TextBox 9">
              <a:extLst>
                <a:ext uri="{FF2B5EF4-FFF2-40B4-BE49-F238E27FC236}">
                  <a16:creationId xmlns:a16="http://schemas.microsoft.com/office/drawing/2014/main" id="{527F4E29-46CC-E475-655E-B6AE754EB48A}"/>
                </a:ext>
              </a:extLst>
            </p:cNvPr>
            <p:cNvSpPr txBox="1"/>
            <p:nvPr/>
          </p:nvSpPr>
          <p:spPr>
            <a:xfrm>
              <a:off x="973193" y="8496301"/>
              <a:ext cx="7162800" cy="1391728"/>
            </a:xfrm>
            <a:prstGeom prst="rect">
              <a:avLst/>
            </a:prstGeom>
            <a:noFill/>
          </p:spPr>
          <p:txBody>
            <a:bodyPr wrap="square" rtlCol="0">
              <a:spAutoFit/>
            </a:bodyPr>
            <a:lstStyle/>
            <a:p>
              <a:pPr algn="ctr">
                <a:lnSpc>
                  <a:spcPct val="150000"/>
                </a:lnSpc>
              </a:pPr>
              <a:r>
                <a:rPr lang="en-US" sz="3000" b="1" i="1">
                  <a:latin typeface="Arial" panose="020B0604020202020204" pitchFamily="34" charset="0"/>
                  <a:cs typeface="Arial" panose="020B0604020202020204" pitchFamily="34" charset="0"/>
                </a:rPr>
                <a:t>Hình 4.3. </a:t>
              </a:r>
              <a:r>
                <a:rPr lang="en-US" sz="3000" i="1">
                  <a:latin typeface="Arial" panose="020B0604020202020204" pitchFamily="34" charset="0"/>
                  <a:cs typeface="Arial" panose="020B0604020202020204" pitchFamily="34" charset="0"/>
                </a:rPr>
                <a:t>Sơ đồ lắp đặt của một mạng điện đơn giản </a:t>
              </a:r>
            </a:p>
          </p:txBody>
        </p:sp>
      </p:grpSp>
      <p:sp>
        <p:nvSpPr>
          <p:cNvPr id="12" name="Speech Bubble: Rectangle with Corners Rounded 11">
            <a:extLst>
              <a:ext uri="{FF2B5EF4-FFF2-40B4-BE49-F238E27FC236}">
                <a16:creationId xmlns:a16="http://schemas.microsoft.com/office/drawing/2014/main" id="{3FA9A0FF-2BDA-E699-66B5-130EA56F0A7D}"/>
              </a:ext>
            </a:extLst>
          </p:cNvPr>
          <p:cNvSpPr/>
          <p:nvPr/>
        </p:nvSpPr>
        <p:spPr>
          <a:xfrm>
            <a:off x="10648950" y="2095500"/>
            <a:ext cx="6248400" cy="3810438"/>
          </a:xfrm>
          <a:prstGeom prst="wedgeRoundRectCallout">
            <a:avLst>
              <a:gd name="adj1" fmla="val -69189"/>
              <a:gd name="adj2" fmla="val 32659"/>
              <a:gd name="adj3" fmla="val 16667"/>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Cùng 1 sơ đồ nguyên lí có thể có nhiều sơ đồ lắp đặt.</a:t>
            </a:r>
            <a:endParaRPr lang="en-US" sz="4000">
              <a:solidFill>
                <a:schemeClr val="tx1"/>
              </a:solidFill>
            </a:endParaRPr>
          </a:p>
        </p:txBody>
      </p:sp>
      <p:sp>
        <p:nvSpPr>
          <p:cNvPr id="13" name="Freeform 8">
            <a:extLst>
              <a:ext uri="{FF2B5EF4-FFF2-40B4-BE49-F238E27FC236}">
                <a16:creationId xmlns:a16="http://schemas.microsoft.com/office/drawing/2014/main" id="{58FC1B17-F94A-69AC-4CA9-1F502E911B46}"/>
              </a:ext>
            </a:extLst>
          </p:cNvPr>
          <p:cNvSpPr/>
          <p:nvPr/>
        </p:nvSpPr>
        <p:spPr>
          <a:xfrm>
            <a:off x="10115550" y="7626096"/>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4090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C8404738-F3E5-0341-E10B-08A7660E0FCC}"/>
              </a:ext>
            </a:extLst>
          </p:cNvPr>
          <p:cNvGrpSpPr/>
          <p:nvPr/>
        </p:nvGrpSpPr>
        <p:grpSpPr>
          <a:xfrm>
            <a:off x="2133600" y="190500"/>
            <a:ext cx="13616656" cy="7999877"/>
            <a:chOff x="2842544" y="1702261"/>
            <a:chExt cx="13616656" cy="7999877"/>
          </a:xfrm>
        </p:grpSpPr>
        <p:pic>
          <p:nvPicPr>
            <p:cNvPr id="3" name="Picture 2">
              <a:extLst>
                <a:ext uri="{FF2B5EF4-FFF2-40B4-BE49-F238E27FC236}">
                  <a16:creationId xmlns:a16="http://schemas.microsoft.com/office/drawing/2014/main" id="{36D902D2-6087-6E02-8D38-21ABC8512B0C}"/>
                </a:ext>
              </a:extLst>
            </p:cNvPr>
            <p:cNvPicPr>
              <a:picLocks noChangeAspect="1"/>
            </p:cNvPicPr>
            <p:nvPr/>
          </p:nvPicPr>
          <p:blipFill>
            <a:blip r:embed="rId2"/>
            <a:stretch>
              <a:fillRect/>
            </a:stretch>
          </p:blipFill>
          <p:spPr>
            <a:xfrm>
              <a:off x="2842544" y="1702261"/>
              <a:ext cx="13616656" cy="7253732"/>
            </a:xfrm>
            <a:prstGeom prst="rect">
              <a:avLst/>
            </a:prstGeom>
            <a:effectLst>
              <a:outerShdw blurRad="50800" dist="38100" dir="8100000" algn="tr" rotWithShape="0">
                <a:prstClr val="black">
                  <a:alpha val="40000"/>
                </a:prstClr>
              </a:outerShdw>
            </a:effectLst>
          </p:spPr>
        </p:pic>
        <p:sp>
          <p:nvSpPr>
            <p:cNvPr id="4" name="TextBox 3">
              <a:extLst>
                <a:ext uri="{FF2B5EF4-FFF2-40B4-BE49-F238E27FC236}">
                  <a16:creationId xmlns:a16="http://schemas.microsoft.com/office/drawing/2014/main" id="{B7D047DA-4926-59D4-D604-6093DBB62538}"/>
                </a:ext>
              </a:extLst>
            </p:cNvPr>
            <p:cNvSpPr txBox="1"/>
            <p:nvPr/>
          </p:nvSpPr>
          <p:spPr>
            <a:xfrm>
              <a:off x="3250072" y="9148140"/>
              <a:ext cx="128016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Hình 4.1. </a:t>
              </a:r>
              <a:r>
                <a:rPr lang="en-US" sz="3000" i="1">
                  <a:latin typeface="Arial" panose="020B0604020202020204" pitchFamily="34" charset="0"/>
                  <a:cs typeface="Arial" panose="020B0604020202020204" pitchFamily="34" charset="0"/>
                </a:rPr>
                <a:t>Sơ đồ mạng điện của một căn hộ hai phòng  </a:t>
              </a:r>
            </a:p>
          </p:txBody>
        </p:sp>
      </p:grpSp>
      <p:grpSp>
        <p:nvGrpSpPr>
          <p:cNvPr id="7" name="Group 6">
            <a:extLst>
              <a:ext uri="{FF2B5EF4-FFF2-40B4-BE49-F238E27FC236}">
                <a16:creationId xmlns:a16="http://schemas.microsoft.com/office/drawing/2014/main" id="{CCEE123D-037A-594A-9334-D33A14EE3923}"/>
              </a:ext>
            </a:extLst>
          </p:cNvPr>
          <p:cNvGrpSpPr/>
          <p:nvPr/>
        </p:nvGrpSpPr>
        <p:grpSpPr>
          <a:xfrm>
            <a:off x="4381499" y="8191500"/>
            <a:ext cx="9525000" cy="1795463"/>
            <a:chOff x="4381499" y="8191500"/>
            <a:chExt cx="9525000" cy="1795463"/>
          </a:xfrm>
        </p:grpSpPr>
        <p:sp>
          <p:nvSpPr>
            <p:cNvPr id="5" name="Rectangle: Rounded Corners 4">
              <a:extLst>
                <a:ext uri="{FF2B5EF4-FFF2-40B4-BE49-F238E27FC236}">
                  <a16:creationId xmlns:a16="http://schemas.microsoft.com/office/drawing/2014/main" id="{7B667182-F56D-64A2-B8A9-9C7A2D105140}"/>
                </a:ext>
              </a:extLst>
            </p:cNvPr>
            <p:cNvSpPr/>
            <p:nvPr/>
          </p:nvSpPr>
          <p:spPr>
            <a:xfrm>
              <a:off x="4381499" y="8801100"/>
              <a:ext cx="9525000" cy="1185863"/>
            </a:xfrm>
            <a:prstGeom prst="roundRect">
              <a:avLst/>
            </a:prstGeom>
            <a:solidFill>
              <a:schemeClr val="bg1"/>
            </a:solidFill>
            <a:ln w="38100">
              <a:solidFill>
                <a:srgbClr val="FDAC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Sơ đồ lắp đặt </a:t>
              </a:r>
            </a:p>
          </p:txBody>
        </p:sp>
        <p:sp>
          <p:nvSpPr>
            <p:cNvPr id="6" name="Arrow: Down 5">
              <a:extLst>
                <a:ext uri="{FF2B5EF4-FFF2-40B4-BE49-F238E27FC236}">
                  <a16:creationId xmlns:a16="http://schemas.microsoft.com/office/drawing/2014/main" id="{9ACC6FE4-A4BB-58A3-FBA7-488C86088A2F}"/>
                </a:ext>
              </a:extLst>
            </p:cNvPr>
            <p:cNvSpPr/>
            <p:nvPr/>
          </p:nvSpPr>
          <p:spPr>
            <a:xfrm>
              <a:off x="8677273" y="8191500"/>
              <a:ext cx="933451" cy="49807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80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2275183"/>
            <a:ext cx="15335250" cy="1002710"/>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1: </a:t>
            </a:r>
            <a:r>
              <a:rPr lang="fr-FR" sz="4500">
                <a:latin typeface="Arial" panose="020B0604020202020204" pitchFamily="34" charset="0"/>
                <a:cs typeface="Arial" panose="020B0604020202020204" pitchFamily="34" charset="0"/>
              </a:rPr>
              <a:t>Mạng điện trong nhà là: </a:t>
            </a:r>
            <a:endParaRPr lang="en-US" sz="45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3863318"/>
            <a:ext cx="7543800" cy="2622519"/>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Mạng điện thể hiện cách phân phối điện, kết nối và bố trí các thiết bị điện </a:t>
            </a: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863318"/>
            <a:ext cx="7543800" cy="2622519"/>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B. Mạng điện thể hiện cách sắp xếp đồ dùng điện trong nhà </a:t>
            </a: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6991956"/>
            <a:ext cx="7543800" cy="2622519"/>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Mạng điện thể hiện cách kết nối và bố trí các thiết bị điện </a:t>
            </a:r>
            <a:endParaRPr lang="en-US" sz="40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991956"/>
            <a:ext cx="7543800" cy="2622519"/>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D. Mạng điện thể hiện cách phân phối điện </a:t>
            </a: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914400" y="3863318"/>
            <a:ext cx="7543800" cy="2622519"/>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Mạng điện thể hiện cách phân phối điện, kết nối và bố trí các thiết bị điện </a:t>
            </a:r>
          </a:p>
        </p:txBody>
      </p:sp>
      <p:sp>
        <p:nvSpPr>
          <p:cNvPr id="22" name="TextBox 21">
            <a:extLst>
              <a:ext uri="{FF2B5EF4-FFF2-40B4-BE49-F238E27FC236}">
                <a16:creationId xmlns:a16="http://schemas.microsoft.com/office/drawing/2014/main" id="{05D24D0A-2E53-B82C-D4AF-0CB0F503A8FD}"/>
              </a:ext>
            </a:extLst>
          </p:cNvPr>
          <p:cNvSpPr txBox="1"/>
          <p:nvPr/>
        </p:nvSpPr>
        <p:spPr>
          <a:xfrm>
            <a:off x="4419600" y="520207"/>
            <a:ext cx="94488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LUYỆN TẬP </a:t>
            </a:r>
          </a:p>
        </p:txBody>
      </p:sp>
    </p:spTree>
    <p:extLst>
      <p:ext uri="{BB962C8B-B14F-4D97-AF65-F5344CB8AC3E}">
        <p14:creationId xmlns:p14="http://schemas.microsoft.com/office/powerpoint/2010/main" val="27439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378708"/>
            <a:ext cx="15335250" cy="1002710"/>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2: </a:t>
            </a:r>
            <a:r>
              <a:rPr lang="vi-VN" sz="4500">
                <a:cs typeface="Arial" panose="020B0604020202020204" pitchFamily="34" charset="0"/>
              </a:rPr>
              <a:t>Sơ đồ mạng điện trong nhà là: </a:t>
            </a:r>
            <a:endParaRPr lang="en-US" sz="45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Sơ đồ thể hiện sự kết nối các thiết bị điện trong nhà </a:t>
            </a:r>
            <a:endParaRPr lang="en-US" sz="40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Sơ đồ thể hiện sự phân bố các thiết bị điện trong nhà </a:t>
            </a:r>
            <a:endParaRPr lang="en-US" sz="400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Sơ đồ thể hiện sự kết nối và phân bố các thiết bị điện trong nhà </a:t>
            </a:r>
            <a:endParaRPr lang="en-US" sz="40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Sơ đồ thể hiện sự kết nối hoặc phân bố các thiết bị điện trong nhà </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914400" y="6896100"/>
            <a:ext cx="7543800" cy="2790826"/>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Sơ đồ thể hiện sự kết nối và phân bố các thiết bị điện trong nhà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81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2041456"/>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3: </a:t>
            </a:r>
            <a:r>
              <a:rPr lang="vi-VN" sz="4500">
                <a:cs typeface="Arial" panose="020B0604020202020204" pitchFamily="34" charset="0"/>
              </a:rPr>
              <a:t>Kí hiệu của công tắc 2 cực trên sơ đồ nguyên lí và sơ đồ lắp đặt: </a:t>
            </a:r>
            <a:endParaRPr lang="en-US" sz="45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185760F8-CDB7-D81F-2965-85626B25CF3B}"/>
              </a:ext>
            </a:extLst>
          </p:cNvPr>
          <p:cNvGrpSpPr/>
          <p:nvPr/>
        </p:nvGrpSpPr>
        <p:grpSpPr>
          <a:xfrm>
            <a:off x="914400" y="3390900"/>
            <a:ext cx="7543800" cy="2790826"/>
            <a:chOff x="914400" y="3390900"/>
            <a:chExt cx="7543800" cy="2790826"/>
          </a:xfrm>
        </p:grpSpPr>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a:t>
              </a:r>
              <a:endParaRPr lang="en-US" sz="40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6E7D8D-58BD-2A2C-2BBA-9C31963768B9}"/>
                </a:ext>
              </a:extLst>
            </p:cNvPr>
            <p:cNvGrpSpPr/>
            <p:nvPr/>
          </p:nvGrpSpPr>
          <p:grpSpPr>
            <a:xfrm>
              <a:off x="3352800" y="4176713"/>
              <a:ext cx="2667000" cy="1219200"/>
              <a:chOff x="1600200" y="1562100"/>
              <a:chExt cx="2667000" cy="1219200"/>
            </a:xfrm>
          </p:grpSpPr>
          <p:sp>
            <p:nvSpPr>
              <p:cNvPr id="3" name="Oval 2">
                <a:extLst>
                  <a:ext uri="{FF2B5EF4-FFF2-40B4-BE49-F238E27FC236}">
                    <a16:creationId xmlns:a16="http://schemas.microsoft.com/office/drawing/2014/main" id="{E5898AF0-08B6-B35B-D201-23D246FC6A87}"/>
                  </a:ext>
                </a:extLst>
              </p:cNvPr>
              <p:cNvSpPr/>
              <p:nvPr/>
            </p:nvSpPr>
            <p:spPr>
              <a:xfrm>
                <a:off x="2362200" y="1562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872777-03DF-38E7-9BF7-649136CE408D}"/>
                  </a:ext>
                </a:extLst>
              </p:cNvPr>
              <p:cNvCxnSpPr/>
              <p:nvPr/>
            </p:nvCxnSpPr>
            <p:spPr>
              <a:xfrm>
                <a:off x="3352800" y="21717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D7A8A4C-B484-8B7A-83C5-0DD0DCC0D95A}"/>
                  </a:ext>
                </a:extLst>
              </p:cNvPr>
              <p:cNvCxnSpPr>
                <a:cxnSpLocks/>
              </p:cNvCxnSpPr>
              <p:nvPr/>
            </p:nvCxnSpPr>
            <p:spPr>
              <a:xfrm flipH="1">
                <a:off x="1600200" y="2171700"/>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427FE5-C48E-0605-6190-9439A78294C7}"/>
                  </a:ext>
                </a:extLst>
              </p:cNvPr>
              <p:cNvCxnSpPr>
                <a:cxnSpLocks/>
              </p:cNvCxnSpPr>
              <p:nvPr/>
            </p:nvCxnSpPr>
            <p:spPr>
              <a:xfrm flipH="1">
                <a:off x="2590800" y="1943100"/>
                <a:ext cx="685800" cy="215039"/>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F7A6E3AE-A968-BB00-32AC-B845009FEBC4}"/>
              </a:ext>
            </a:extLst>
          </p:cNvPr>
          <p:cNvGrpSpPr/>
          <p:nvPr/>
        </p:nvGrpSpPr>
        <p:grpSpPr>
          <a:xfrm>
            <a:off x="9829802" y="3390900"/>
            <a:ext cx="7543800" cy="2790826"/>
            <a:chOff x="9829802" y="3390900"/>
            <a:chExt cx="7543800" cy="2790826"/>
          </a:xfrm>
        </p:grpSpPr>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a:t>
              </a:r>
              <a:endParaRPr lang="en-US" sz="4000">
                <a:solidFill>
                  <a:schemeClr val="tx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ED87188-E929-9A4A-AABA-12020BC2473C}"/>
                </a:ext>
              </a:extLst>
            </p:cNvPr>
            <p:cNvGrpSpPr/>
            <p:nvPr/>
          </p:nvGrpSpPr>
          <p:grpSpPr>
            <a:xfrm>
              <a:off x="12649200" y="4176713"/>
              <a:ext cx="2590800" cy="1219200"/>
              <a:chOff x="4953000" y="1596325"/>
              <a:chExt cx="2590800" cy="1219200"/>
            </a:xfrm>
          </p:grpSpPr>
          <p:sp>
            <p:nvSpPr>
              <p:cNvPr id="10" name="Oval 9">
                <a:extLst>
                  <a:ext uri="{FF2B5EF4-FFF2-40B4-BE49-F238E27FC236}">
                    <a16:creationId xmlns:a16="http://schemas.microsoft.com/office/drawing/2014/main" id="{14243057-D241-AA49-8D61-5041F3AEF8E5}"/>
                  </a:ext>
                </a:extLst>
              </p:cNvPr>
              <p:cNvSpPr/>
              <p:nvPr/>
            </p:nvSpPr>
            <p:spPr>
              <a:xfrm>
                <a:off x="5715000" y="1596325"/>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9E49C9-C328-FBB1-AD29-45C3008EBB8B}"/>
                  </a:ext>
                </a:extLst>
              </p:cNvPr>
              <p:cNvCxnSpPr/>
              <p:nvPr/>
            </p:nvCxnSpPr>
            <p:spPr>
              <a:xfrm>
                <a:off x="6629400" y="24765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8AFB1E-C546-9342-7058-97A016FA5CED}"/>
                  </a:ext>
                </a:extLst>
              </p:cNvPr>
              <p:cNvCxnSpPr>
                <a:cxnSpLocks/>
              </p:cNvCxnSpPr>
              <p:nvPr/>
            </p:nvCxnSpPr>
            <p:spPr>
              <a:xfrm flipH="1">
                <a:off x="4953000" y="2205925"/>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E9885-16C2-44CA-B852-683707F80F0D}"/>
                  </a:ext>
                </a:extLst>
              </p:cNvPr>
              <p:cNvCxnSpPr>
                <a:cxnSpLocks/>
              </p:cNvCxnSpPr>
              <p:nvPr/>
            </p:nvCxnSpPr>
            <p:spPr>
              <a:xfrm flipH="1">
                <a:off x="5943600" y="1866901"/>
                <a:ext cx="685800" cy="32546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0AC815-58D7-E69C-6642-43024298C805}"/>
                  </a:ext>
                </a:extLst>
              </p:cNvPr>
              <p:cNvCxnSpPr/>
              <p:nvPr/>
            </p:nvCxnSpPr>
            <p:spPr>
              <a:xfrm>
                <a:off x="6629400" y="1977325"/>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8ECE16EE-BC9D-6125-D16C-56135B4583AE}"/>
              </a:ext>
            </a:extLst>
          </p:cNvPr>
          <p:cNvGrpSpPr/>
          <p:nvPr/>
        </p:nvGrpSpPr>
        <p:grpSpPr>
          <a:xfrm>
            <a:off x="914400" y="6896100"/>
            <a:ext cx="7543800" cy="2790826"/>
            <a:chOff x="914400" y="6896100"/>
            <a:chExt cx="7543800" cy="2790826"/>
          </a:xfrm>
        </p:grpSpPr>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a:t>
              </a:r>
              <a:endParaRPr lang="en-US" sz="400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43FF0DD-AB08-855B-2C5A-7F615EF06C98}"/>
                </a:ext>
              </a:extLst>
            </p:cNvPr>
            <p:cNvGrpSpPr/>
            <p:nvPr/>
          </p:nvGrpSpPr>
          <p:grpSpPr>
            <a:xfrm>
              <a:off x="3352800" y="7681913"/>
              <a:ext cx="2667000" cy="1219200"/>
              <a:chOff x="9414577" y="1830738"/>
              <a:chExt cx="2667000" cy="1219200"/>
            </a:xfrm>
          </p:grpSpPr>
          <p:sp>
            <p:nvSpPr>
              <p:cNvPr id="17" name="Oval 16">
                <a:extLst>
                  <a:ext uri="{FF2B5EF4-FFF2-40B4-BE49-F238E27FC236}">
                    <a16:creationId xmlns:a16="http://schemas.microsoft.com/office/drawing/2014/main" id="{7A6E891D-58B5-6456-F6C5-3AA54CDBB6D2}"/>
                  </a:ext>
                </a:extLst>
              </p:cNvPr>
              <p:cNvSpPr/>
              <p:nvPr/>
            </p:nvSpPr>
            <p:spPr>
              <a:xfrm>
                <a:off x="10176577" y="1830738"/>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3DE82A6-20BC-1F9F-ECB1-D04A2EC58E0B}"/>
                  </a:ext>
                </a:extLst>
              </p:cNvPr>
              <p:cNvCxnSpPr/>
              <p:nvPr/>
            </p:nvCxnSpPr>
            <p:spPr>
              <a:xfrm>
                <a:off x="11167177" y="2440338"/>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433DF4-F04A-83F3-F8AD-7BC6AAFEEC40}"/>
                  </a:ext>
                </a:extLst>
              </p:cNvPr>
              <p:cNvCxnSpPr>
                <a:cxnSpLocks/>
              </p:cNvCxnSpPr>
              <p:nvPr/>
            </p:nvCxnSpPr>
            <p:spPr>
              <a:xfrm flipH="1">
                <a:off x="9414577" y="2440338"/>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E533227B-2696-9FE6-5430-2781D9F1D5CC}"/>
              </a:ext>
            </a:extLst>
          </p:cNvPr>
          <p:cNvGrpSpPr/>
          <p:nvPr/>
        </p:nvGrpSpPr>
        <p:grpSpPr>
          <a:xfrm>
            <a:off x="9829802" y="6896100"/>
            <a:ext cx="7543800" cy="2790826"/>
            <a:chOff x="9829802" y="6896100"/>
            <a:chExt cx="7543800" cy="2790826"/>
          </a:xfrm>
        </p:grpSpPr>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a:t>
              </a:r>
              <a:endParaRPr lang="en-US" sz="400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B6B2F2ED-B11B-181D-0962-09A72B5AF6B0}"/>
                </a:ext>
              </a:extLst>
            </p:cNvPr>
            <p:cNvGrpSpPr/>
            <p:nvPr/>
          </p:nvGrpSpPr>
          <p:grpSpPr>
            <a:xfrm>
              <a:off x="12658241" y="7719367"/>
              <a:ext cx="2590800" cy="1219200"/>
              <a:chOff x="13411200" y="1943100"/>
              <a:chExt cx="2590800" cy="1219200"/>
            </a:xfrm>
          </p:grpSpPr>
          <p:cxnSp>
            <p:nvCxnSpPr>
              <p:cNvPr id="25" name="Straight Connector 24">
                <a:extLst>
                  <a:ext uri="{FF2B5EF4-FFF2-40B4-BE49-F238E27FC236}">
                    <a16:creationId xmlns:a16="http://schemas.microsoft.com/office/drawing/2014/main" id="{BA45573B-4E5D-0D5A-D832-D53BEF4D2009}"/>
                  </a:ext>
                </a:extLst>
              </p:cNvPr>
              <p:cNvCxnSpPr>
                <a:cxnSpLocks/>
              </p:cNvCxnSpPr>
              <p:nvPr/>
            </p:nvCxnSpPr>
            <p:spPr>
              <a:xfrm flipH="1">
                <a:off x="13411200" y="2552700"/>
                <a:ext cx="2590800" cy="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340B41C-93ED-2430-455E-E2227BEB8E59}"/>
                  </a:ext>
                </a:extLst>
              </p:cNvPr>
              <p:cNvSpPr/>
              <p:nvPr/>
            </p:nvSpPr>
            <p:spPr>
              <a:xfrm>
                <a:off x="14173200" y="1943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1CC14F7-BCC3-5B5B-938A-DDC88A7E41AF}"/>
                  </a:ext>
                </a:extLst>
              </p:cNvPr>
              <p:cNvCxnSpPr>
                <a:cxnSpLocks/>
                <a:stCxn id="26" idx="5"/>
                <a:endCxn id="26" idx="1"/>
              </p:cNvCxnSpPr>
              <p:nvPr/>
            </p:nvCxnSpPr>
            <p:spPr>
              <a:xfrm flipH="1" flipV="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B1F90F-F8B5-5F07-D116-B249937538C3}"/>
                  </a:ext>
                </a:extLst>
              </p:cNvPr>
              <p:cNvCxnSpPr>
                <a:cxnSpLocks/>
                <a:stCxn id="26" idx="7"/>
                <a:endCxn id="26" idx="3"/>
              </p:cNvCxnSpPr>
              <p:nvPr/>
            </p:nvCxnSpPr>
            <p:spPr>
              <a:xfrm flipH="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85D2560C-BC85-6994-340F-250998116FB8}"/>
              </a:ext>
            </a:extLst>
          </p:cNvPr>
          <p:cNvGrpSpPr/>
          <p:nvPr/>
        </p:nvGrpSpPr>
        <p:grpSpPr>
          <a:xfrm>
            <a:off x="911277" y="3400527"/>
            <a:ext cx="7543800" cy="2790826"/>
            <a:chOff x="914400" y="3390900"/>
            <a:chExt cx="7543800" cy="2790826"/>
          </a:xfrm>
        </p:grpSpPr>
        <p:sp>
          <p:nvSpPr>
            <p:cNvPr id="46" name="Rectangle: Rounded Corners 45">
              <a:extLst>
                <a:ext uri="{FF2B5EF4-FFF2-40B4-BE49-F238E27FC236}">
                  <a16:creationId xmlns:a16="http://schemas.microsoft.com/office/drawing/2014/main" id="{71454D5B-70AC-9B0F-9DCD-11A32629630A}"/>
                </a:ext>
              </a:extLst>
            </p:cNvPr>
            <p:cNvSpPr/>
            <p:nvPr/>
          </p:nvSpPr>
          <p:spPr>
            <a:xfrm>
              <a:off x="914400" y="3390900"/>
              <a:ext cx="7543800" cy="2790826"/>
            </a:xfrm>
            <a:prstGeom prst="roundRect">
              <a:avLst>
                <a:gd name="adj" fmla="val 11310"/>
              </a:avLst>
            </a:prstGeom>
            <a:solidFill>
              <a:srgbClr val="B9E1E2"/>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a:t>
              </a:r>
              <a:endParaRPr lang="en-US" sz="4000">
                <a:solidFill>
                  <a:schemeClr val="tx1"/>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42BC9026-E0A3-694B-A64F-7312C62CFDDD}"/>
                </a:ext>
              </a:extLst>
            </p:cNvPr>
            <p:cNvGrpSpPr/>
            <p:nvPr/>
          </p:nvGrpSpPr>
          <p:grpSpPr>
            <a:xfrm>
              <a:off x="3352800" y="4176713"/>
              <a:ext cx="2667000" cy="1219200"/>
              <a:chOff x="1600200" y="1562100"/>
              <a:chExt cx="2667000" cy="1219200"/>
            </a:xfrm>
          </p:grpSpPr>
          <p:sp>
            <p:nvSpPr>
              <p:cNvPr id="48" name="Oval 47">
                <a:extLst>
                  <a:ext uri="{FF2B5EF4-FFF2-40B4-BE49-F238E27FC236}">
                    <a16:creationId xmlns:a16="http://schemas.microsoft.com/office/drawing/2014/main" id="{A794150C-440F-D547-4D0B-D191B289F495}"/>
                  </a:ext>
                </a:extLst>
              </p:cNvPr>
              <p:cNvSpPr/>
              <p:nvPr/>
            </p:nvSpPr>
            <p:spPr>
              <a:xfrm>
                <a:off x="2362200" y="1562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2F4699-D564-7069-FF57-391FEA688566}"/>
                  </a:ext>
                </a:extLst>
              </p:cNvPr>
              <p:cNvCxnSpPr/>
              <p:nvPr/>
            </p:nvCxnSpPr>
            <p:spPr>
              <a:xfrm>
                <a:off x="3352800" y="21717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D23B3D6-2A34-7616-1A8E-78C15C56757A}"/>
                  </a:ext>
                </a:extLst>
              </p:cNvPr>
              <p:cNvCxnSpPr>
                <a:cxnSpLocks/>
              </p:cNvCxnSpPr>
              <p:nvPr/>
            </p:nvCxnSpPr>
            <p:spPr>
              <a:xfrm flipH="1">
                <a:off x="1600200" y="2171700"/>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D64200-6F14-8683-B473-3531DF129E3A}"/>
                  </a:ext>
                </a:extLst>
              </p:cNvPr>
              <p:cNvCxnSpPr>
                <a:cxnSpLocks/>
              </p:cNvCxnSpPr>
              <p:nvPr/>
            </p:nvCxnSpPr>
            <p:spPr>
              <a:xfrm flipH="1">
                <a:off x="2590800" y="1943100"/>
                <a:ext cx="685800" cy="215039"/>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5723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22" presetClass="entr" presetSubtype="1"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par>
                                <p:cTn id="15" presetID="22" presetClass="entr" presetSubtype="1"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par>
                                <p:cTn id="18" presetID="22"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2041456"/>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4: </a:t>
            </a:r>
            <a:r>
              <a:rPr lang="vi-VN" sz="4500">
                <a:cs typeface="Arial" panose="020B0604020202020204" pitchFamily="34" charset="0"/>
              </a:rPr>
              <a:t>Kí hiệu của công tắc 3 cực trên sơ đồ nguyên lí và sơ đồ lắp đặt: </a:t>
            </a:r>
            <a:endParaRPr lang="en-US" sz="45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185760F8-CDB7-D81F-2965-85626B25CF3B}"/>
              </a:ext>
            </a:extLst>
          </p:cNvPr>
          <p:cNvGrpSpPr/>
          <p:nvPr/>
        </p:nvGrpSpPr>
        <p:grpSpPr>
          <a:xfrm>
            <a:off x="914400" y="3390900"/>
            <a:ext cx="7543800" cy="2790826"/>
            <a:chOff x="914400" y="3390900"/>
            <a:chExt cx="7543800" cy="2790826"/>
          </a:xfrm>
        </p:grpSpPr>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a:t>
              </a:r>
              <a:endParaRPr lang="en-US" sz="40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6E7D8D-58BD-2A2C-2BBA-9C31963768B9}"/>
                </a:ext>
              </a:extLst>
            </p:cNvPr>
            <p:cNvGrpSpPr/>
            <p:nvPr/>
          </p:nvGrpSpPr>
          <p:grpSpPr>
            <a:xfrm>
              <a:off x="3352800" y="4176713"/>
              <a:ext cx="2667000" cy="1219200"/>
              <a:chOff x="1600200" y="1562100"/>
              <a:chExt cx="2667000" cy="1219200"/>
            </a:xfrm>
          </p:grpSpPr>
          <p:sp>
            <p:nvSpPr>
              <p:cNvPr id="3" name="Oval 2">
                <a:extLst>
                  <a:ext uri="{FF2B5EF4-FFF2-40B4-BE49-F238E27FC236}">
                    <a16:creationId xmlns:a16="http://schemas.microsoft.com/office/drawing/2014/main" id="{E5898AF0-08B6-B35B-D201-23D246FC6A87}"/>
                  </a:ext>
                </a:extLst>
              </p:cNvPr>
              <p:cNvSpPr/>
              <p:nvPr/>
            </p:nvSpPr>
            <p:spPr>
              <a:xfrm>
                <a:off x="2362200" y="1562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872777-03DF-38E7-9BF7-649136CE408D}"/>
                  </a:ext>
                </a:extLst>
              </p:cNvPr>
              <p:cNvCxnSpPr/>
              <p:nvPr/>
            </p:nvCxnSpPr>
            <p:spPr>
              <a:xfrm>
                <a:off x="3352800" y="21717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D7A8A4C-B484-8B7A-83C5-0DD0DCC0D95A}"/>
                  </a:ext>
                </a:extLst>
              </p:cNvPr>
              <p:cNvCxnSpPr>
                <a:cxnSpLocks/>
              </p:cNvCxnSpPr>
              <p:nvPr/>
            </p:nvCxnSpPr>
            <p:spPr>
              <a:xfrm flipH="1">
                <a:off x="1600200" y="2171700"/>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427FE5-C48E-0605-6190-9439A78294C7}"/>
                  </a:ext>
                </a:extLst>
              </p:cNvPr>
              <p:cNvCxnSpPr>
                <a:cxnSpLocks/>
              </p:cNvCxnSpPr>
              <p:nvPr/>
            </p:nvCxnSpPr>
            <p:spPr>
              <a:xfrm flipH="1">
                <a:off x="2590800" y="1943100"/>
                <a:ext cx="685800" cy="215039"/>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F7A6E3AE-A968-BB00-32AC-B845009FEBC4}"/>
              </a:ext>
            </a:extLst>
          </p:cNvPr>
          <p:cNvGrpSpPr/>
          <p:nvPr/>
        </p:nvGrpSpPr>
        <p:grpSpPr>
          <a:xfrm>
            <a:off x="9829802" y="3390900"/>
            <a:ext cx="7543800" cy="2790826"/>
            <a:chOff x="9829802" y="3390900"/>
            <a:chExt cx="7543800" cy="2790826"/>
          </a:xfrm>
        </p:grpSpPr>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a:t>
              </a:r>
              <a:endParaRPr lang="en-US" sz="4000">
                <a:solidFill>
                  <a:schemeClr val="tx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ED87188-E929-9A4A-AABA-12020BC2473C}"/>
                </a:ext>
              </a:extLst>
            </p:cNvPr>
            <p:cNvGrpSpPr/>
            <p:nvPr/>
          </p:nvGrpSpPr>
          <p:grpSpPr>
            <a:xfrm>
              <a:off x="12649200" y="4176713"/>
              <a:ext cx="2590800" cy="1219200"/>
              <a:chOff x="4953000" y="1596325"/>
              <a:chExt cx="2590800" cy="1219200"/>
            </a:xfrm>
          </p:grpSpPr>
          <p:sp>
            <p:nvSpPr>
              <p:cNvPr id="10" name="Oval 9">
                <a:extLst>
                  <a:ext uri="{FF2B5EF4-FFF2-40B4-BE49-F238E27FC236}">
                    <a16:creationId xmlns:a16="http://schemas.microsoft.com/office/drawing/2014/main" id="{14243057-D241-AA49-8D61-5041F3AEF8E5}"/>
                  </a:ext>
                </a:extLst>
              </p:cNvPr>
              <p:cNvSpPr/>
              <p:nvPr/>
            </p:nvSpPr>
            <p:spPr>
              <a:xfrm>
                <a:off x="5715000" y="1596325"/>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9E49C9-C328-FBB1-AD29-45C3008EBB8B}"/>
                  </a:ext>
                </a:extLst>
              </p:cNvPr>
              <p:cNvCxnSpPr/>
              <p:nvPr/>
            </p:nvCxnSpPr>
            <p:spPr>
              <a:xfrm>
                <a:off x="6629400" y="24765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8AFB1E-C546-9342-7058-97A016FA5CED}"/>
                  </a:ext>
                </a:extLst>
              </p:cNvPr>
              <p:cNvCxnSpPr>
                <a:cxnSpLocks/>
              </p:cNvCxnSpPr>
              <p:nvPr/>
            </p:nvCxnSpPr>
            <p:spPr>
              <a:xfrm flipH="1">
                <a:off x="4953000" y="2205925"/>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E9885-16C2-44CA-B852-683707F80F0D}"/>
                  </a:ext>
                </a:extLst>
              </p:cNvPr>
              <p:cNvCxnSpPr>
                <a:cxnSpLocks/>
              </p:cNvCxnSpPr>
              <p:nvPr/>
            </p:nvCxnSpPr>
            <p:spPr>
              <a:xfrm flipH="1">
                <a:off x="5943600" y="1866901"/>
                <a:ext cx="685800" cy="32546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0AC815-58D7-E69C-6642-43024298C805}"/>
                  </a:ext>
                </a:extLst>
              </p:cNvPr>
              <p:cNvCxnSpPr/>
              <p:nvPr/>
            </p:nvCxnSpPr>
            <p:spPr>
              <a:xfrm>
                <a:off x="6629400" y="1977325"/>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8ECE16EE-BC9D-6125-D16C-56135B4583AE}"/>
              </a:ext>
            </a:extLst>
          </p:cNvPr>
          <p:cNvGrpSpPr/>
          <p:nvPr/>
        </p:nvGrpSpPr>
        <p:grpSpPr>
          <a:xfrm>
            <a:off x="914400" y="6896100"/>
            <a:ext cx="7543800" cy="2790826"/>
            <a:chOff x="914400" y="6896100"/>
            <a:chExt cx="7543800" cy="2790826"/>
          </a:xfrm>
        </p:grpSpPr>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a:t>
              </a:r>
              <a:endParaRPr lang="en-US" sz="400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43FF0DD-AB08-855B-2C5A-7F615EF06C98}"/>
                </a:ext>
              </a:extLst>
            </p:cNvPr>
            <p:cNvGrpSpPr/>
            <p:nvPr/>
          </p:nvGrpSpPr>
          <p:grpSpPr>
            <a:xfrm>
              <a:off x="3352800" y="7681913"/>
              <a:ext cx="2667000" cy="1219200"/>
              <a:chOff x="9414577" y="1830738"/>
              <a:chExt cx="2667000" cy="1219200"/>
            </a:xfrm>
          </p:grpSpPr>
          <p:sp>
            <p:nvSpPr>
              <p:cNvPr id="17" name="Oval 16">
                <a:extLst>
                  <a:ext uri="{FF2B5EF4-FFF2-40B4-BE49-F238E27FC236}">
                    <a16:creationId xmlns:a16="http://schemas.microsoft.com/office/drawing/2014/main" id="{7A6E891D-58B5-6456-F6C5-3AA54CDBB6D2}"/>
                  </a:ext>
                </a:extLst>
              </p:cNvPr>
              <p:cNvSpPr/>
              <p:nvPr/>
            </p:nvSpPr>
            <p:spPr>
              <a:xfrm>
                <a:off x="10176577" y="1830738"/>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3DE82A6-20BC-1F9F-ECB1-D04A2EC58E0B}"/>
                  </a:ext>
                </a:extLst>
              </p:cNvPr>
              <p:cNvCxnSpPr/>
              <p:nvPr/>
            </p:nvCxnSpPr>
            <p:spPr>
              <a:xfrm>
                <a:off x="11167177" y="2440338"/>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433DF4-F04A-83F3-F8AD-7BC6AAFEEC40}"/>
                  </a:ext>
                </a:extLst>
              </p:cNvPr>
              <p:cNvCxnSpPr>
                <a:cxnSpLocks/>
              </p:cNvCxnSpPr>
              <p:nvPr/>
            </p:nvCxnSpPr>
            <p:spPr>
              <a:xfrm flipH="1">
                <a:off x="9414577" y="2440338"/>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E533227B-2696-9FE6-5430-2781D9F1D5CC}"/>
              </a:ext>
            </a:extLst>
          </p:cNvPr>
          <p:cNvGrpSpPr/>
          <p:nvPr/>
        </p:nvGrpSpPr>
        <p:grpSpPr>
          <a:xfrm>
            <a:off x="9829802" y="6896100"/>
            <a:ext cx="7543800" cy="2790826"/>
            <a:chOff x="9829802" y="6896100"/>
            <a:chExt cx="7543800" cy="2790826"/>
          </a:xfrm>
        </p:grpSpPr>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a:t>
              </a:r>
              <a:endParaRPr lang="en-US" sz="400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B6B2F2ED-B11B-181D-0962-09A72B5AF6B0}"/>
                </a:ext>
              </a:extLst>
            </p:cNvPr>
            <p:cNvGrpSpPr/>
            <p:nvPr/>
          </p:nvGrpSpPr>
          <p:grpSpPr>
            <a:xfrm>
              <a:off x="12658241" y="7719367"/>
              <a:ext cx="2590800" cy="1219200"/>
              <a:chOff x="13411200" y="1943100"/>
              <a:chExt cx="2590800" cy="1219200"/>
            </a:xfrm>
          </p:grpSpPr>
          <p:cxnSp>
            <p:nvCxnSpPr>
              <p:cNvPr id="25" name="Straight Connector 24">
                <a:extLst>
                  <a:ext uri="{FF2B5EF4-FFF2-40B4-BE49-F238E27FC236}">
                    <a16:creationId xmlns:a16="http://schemas.microsoft.com/office/drawing/2014/main" id="{BA45573B-4E5D-0D5A-D832-D53BEF4D2009}"/>
                  </a:ext>
                </a:extLst>
              </p:cNvPr>
              <p:cNvCxnSpPr>
                <a:cxnSpLocks/>
              </p:cNvCxnSpPr>
              <p:nvPr/>
            </p:nvCxnSpPr>
            <p:spPr>
              <a:xfrm flipH="1">
                <a:off x="13411200" y="2552700"/>
                <a:ext cx="2590800" cy="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340B41C-93ED-2430-455E-E2227BEB8E59}"/>
                  </a:ext>
                </a:extLst>
              </p:cNvPr>
              <p:cNvSpPr/>
              <p:nvPr/>
            </p:nvSpPr>
            <p:spPr>
              <a:xfrm>
                <a:off x="14173200" y="1943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1CC14F7-BCC3-5B5B-938A-DDC88A7E41AF}"/>
                  </a:ext>
                </a:extLst>
              </p:cNvPr>
              <p:cNvCxnSpPr>
                <a:cxnSpLocks/>
                <a:stCxn id="26" idx="5"/>
                <a:endCxn id="26" idx="1"/>
              </p:cNvCxnSpPr>
              <p:nvPr/>
            </p:nvCxnSpPr>
            <p:spPr>
              <a:xfrm flipH="1" flipV="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B1F90F-F8B5-5F07-D116-B249937538C3}"/>
                  </a:ext>
                </a:extLst>
              </p:cNvPr>
              <p:cNvCxnSpPr>
                <a:cxnSpLocks/>
                <a:stCxn id="26" idx="7"/>
                <a:endCxn id="26" idx="3"/>
              </p:cNvCxnSpPr>
              <p:nvPr/>
            </p:nvCxnSpPr>
            <p:spPr>
              <a:xfrm flipH="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95FEEFD4-2221-BC33-8F4D-879694614C03}"/>
              </a:ext>
            </a:extLst>
          </p:cNvPr>
          <p:cNvGrpSpPr/>
          <p:nvPr/>
        </p:nvGrpSpPr>
        <p:grpSpPr>
          <a:xfrm>
            <a:off x="9826889" y="3404838"/>
            <a:ext cx="7543800" cy="2790826"/>
            <a:chOff x="9829802" y="3390900"/>
            <a:chExt cx="7543800" cy="2790826"/>
          </a:xfrm>
        </p:grpSpPr>
        <p:sp>
          <p:nvSpPr>
            <p:cNvPr id="38" name="Rectangle: Rounded Corners 37">
              <a:extLst>
                <a:ext uri="{FF2B5EF4-FFF2-40B4-BE49-F238E27FC236}">
                  <a16:creationId xmlns:a16="http://schemas.microsoft.com/office/drawing/2014/main" id="{F809427A-B675-909A-DEE1-B6E171873EBF}"/>
                </a:ext>
              </a:extLst>
            </p:cNvPr>
            <p:cNvSpPr/>
            <p:nvPr/>
          </p:nvSpPr>
          <p:spPr>
            <a:xfrm>
              <a:off x="9829802" y="3390900"/>
              <a:ext cx="7543800" cy="2790826"/>
            </a:xfrm>
            <a:prstGeom prst="roundRect">
              <a:avLst>
                <a:gd name="adj" fmla="val 11310"/>
              </a:avLst>
            </a:prstGeom>
            <a:solidFill>
              <a:srgbClr val="B9E1E2"/>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a:t>
              </a:r>
              <a:endParaRPr lang="en-US" sz="4000">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5AFC21CB-2E4C-0147-C35E-7485B1880452}"/>
                </a:ext>
              </a:extLst>
            </p:cNvPr>
            <p:cNvGrpSpPr/>
            <p:nvPr/>
          </p:nvGrpSpPr>
          <p:grpSpPr>
            <a:xfrm>
              <a:off x="12649200" y="4176713"/>
              <a:ext cx="2590800" cy="1219200"/>
              <a:chOff x="4953000" y="1596325"/>
              <a:chExt cx="2590800" cy="1219200"/>
            </a:xfrm>
          </p:grpSpPr>
          <p:sp>
            <p:nvSpPr>
              <p:cNvPr id="40" name="Oval 39">
                <a:extLst>
                  <a:ext uri="{FF2B5EF4-FFF2-40B4-BE49-F238E27FC236}">
                    <a16:creationId xmlns:a16="http://schemas.microsoft.com/office/drawing/2014/main" id="{31B8A91C-24A1-27E3-00C8-15C024EB9FF3}"/>
                  </a:ext>
                </a:extLst>
              </p:cNvPr>
              <p:cNvSpPr/>
              <p:nvPr/>
            </p:nvSpPr>
            <p:spPr>
              <a:xfrm>
                <a:off x="5715000" y="1596325"/>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64C912EC-F6AC-AFEE-68B7-ED6D1462BDF3}"/>
                  </a:ext>
                </a:extLst>
              </p:cNvPr>
              <p:cNvCxnSpPr/>
              <p:nvPr/>
            </p:nvCxnSpPr>
            <p:spPr>
              <a:xfrm>
                <a:off x="6629400" y="24765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1F3C90-CE15-831D-3005-6B4FFD2133EE}"/>
                  </a:ext>
                </a:extLst>
              </p:cNvPr>
              <p:cNvCxnSpPr>
                <a:cxnSpLocks/>
              </p:cNvCxnSpPr>
              <p:nvPr/>
            </p:nvCxnSpPr>
            <p:spPr>
              <a:xfrm flipH="1">
                <a:off x="4953000" y="2205925"/>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5F32602-70DC-6CD2-DD1F-2646681DE99E}"/>
                  </a:ext>
                </a:extLst>
              </p:cNvPr>
              <p:cNvCxnSpPr>
                <a:cxnSpLocks/>
              </p:cNvCxnSpPr>
              <p:nvPr/>
            </p:nvCxnSpPr>
            <p:spPr>
              <a:xfrm flipH="1">
                <a:off x="5943600" y="1866901"/>
                <a:ext cx="685800" cy="32546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F1E3E8-0F70-D2D9-BF0A-01FCD9BB208B}"/>
                  </a:ext>
                </a:extLst>
              </p:cNvPr>
              <p:cNvCxnSpPr/>
              <p:nvPr/>
            </p:nvCxnSpPr>
            <p:spPr>
              <a:xfrm>
                <a:off x="6629400" y="1977325"/>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140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par>
                                <p:cTn id="12" presetID="22" presetClass="entr" presetSubtype="4"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par>
                                <p:cTn id="18" presetID="22" presetClass="entr" presetSubtype="4"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2041456"/>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5: </a:t>
            </a:r>
            <a:r>
              <a:rPr lang="vi-VN" sz="4500">
                <a:cs typeface="Arial" panose="020B0604020202020204" pitchFamily="34" charset="0"/>
              </a:rPr>
              <a:t>Kí hiệu của ổ cắm điện trên sơ đồ nguyên lí và sơ đồ lắp đặt: </a:t>
            </a:r>
            <a:endParaRPr lang="en-US" sz="45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185760F8-CDB7-D81F-2965-85626B25CF3B}"/>
              </a:ext>
            </a:extLst>
          </p:cNvPr>
          <p:cNvGrpSpPr/>
          <p:nvPr/>
        </p:nvGrpSpPr>
        <p:grpSpPr>
          <a:xfrm>
            <a:off x="914400" y="3390900"/>
            <a:ext cx="7543800" cy="2790826"/>
            <a:chOff x="914400" y="3390900"/>
            <a:chExt cx="7543800" cy="2790826"/>
          </a:xfrm>
        </p:grpSpPr>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a:t>
              </a:r>
              <a:endParaRPr lang="en-US" sz="40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6E7D8D-58BD-2A2C-2BBA-9C31963768B9}"/>
                </a:ext>
              </a:extLst>
            </p:cNvPr>
            <p:cNvGrpSpPr/>
            <p:nvPr/>
          </p:nvGrpSpPr>
          <p:grpSpPr>
            <a:xfrm>
              <a:off x="3352800" y="4176713"/>
              <a:ext cx="2667000" cy="1219200"/>
              <a:chOff x="1600200" y="1562100"/>
              <a:chExt cx="2667000" cy="1219200"/>
            </a:xfrm>
          </p:grpSpPr>
          <p:sp>
            <p:nvSpPr>
              <p:cNvPr id="3" name="Oval 2">
                <a:extLst>
                  <a:ext uri="{FF2B5EF4-FFF2-40B4-BE49-F238E27FC236}">
                    <a16:creationId xmlns:a16="http://schemas.microsoft.com/office/drawing/2014/main" id="{E5898AF0-08B6-B35B-D201-23D246FC6A87}"/>
                  </a:ext>
                </a:extLst>
              </p:cNvPr>
              <p:cNvSpPr/>
              <p:nvPr/>
            </p:nvSpPr>
            <p:spPr>
              <a:xfrm>
                <a:off x="2362200" y="1562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872777-03DF-38E7-9BF7-649136CE408D}"/>
                  </a:ext>
                </a:extLst>
              </p:cNvPr>
              <p:cNvCxnSpPr/>
              <p:nvPr/>
            </p:nvCxnSpPr>
            <p:spPr>
              <a:xfrm>
                <a:off x="3352800" y="21717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D7A8A4C-B484-8B7A-83C5-0DD0DCC0D95A}"/>
                  </a:ext>
                </a:extLst>
              </p:cNvPr>
              <p:cNvCxnSpPr>
                <a:cxnSpLocks/>
              </p:cNvCxnSpPr>
              <p:nvPr/>
            </p:nvCxnSpPr>
            <p:spPr>
              <a:xfrm flipH="1">
                <a:off x="1600200" y="2171700"/>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427FE5-C48E-0605-6190-9439A78294C7}"/>
                  </a:ext>
                </a:extLst>
              </p:cNvPr>
              <p:cNvCxnSpPr>
                <a:cxnSpLocks/>
              </p:cNvCxnSpPr>
              <p:nvPr/>
            </p:nvCxnSpPr>
            <p:spPr>
              <a:xfrm flipH="1">
                <a:off x="2590800" y="1943100"/>
                <a:ext cx="685800" cy="215039"/>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F7A6E3AE-A968-BB00-32AC-B845009FEBC4}"/>
              </a:ext>
            </a:extLst>
          </p:cNvPr>
          <p:cNvGrpSpPr/>
          <p:nvPr/>
        </p:nvGrpSpPr>
        <p:grpSpPr>
          <a:xfrm>
            <a:off x="9829802" y="3390900"/>
            <a:ext cx="7543800" cy="2790826"/>
            <a:chOff x="9829802" y="3390900"/>
            <a:chExt cx="7543800" cy="2790826"/>
          </a:xfrm>
        </p:grpSpPr>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a:t>
              </a:r>
              <a:endParaRPr lang="en-US" sz="4000">
                <a:solidFill>
                  <a:schemeClr val="tx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ED87188-E929-9A4A-AABA-12020BC2473C}"/>
                </a:ext>
              </a:extLst>
            </p:cNvPr>
            <p:cNvGrpSpPr/>
            <p:nvPr/>
          </p:nvGrpSpPr>
          <p:grpSpPr>
            <a:xfrm>
              <a:off x="12649200" y="4176713"/>
              <a:ext cx="2590800" cy="1219200"/>
              <a:chOff x="4953000" y="1596325"/>
              <a:chExt cx="2590800" cy="1219200"/>
            </a:xfrm>
          </p:grpSpPr>
          <p:sp>
            <p:nvSpPr>
              <p:cNvPr id="10" name="Oval 9">
                <a:extLst>
                  <a:ext uri="{FF2B5EF4-FFF2-40B4-BE49-F238E27FC236}">
                    <a16:creationId xmlns:a16="http://schemas.microsoft.com/office/drawing/2014/main" id="{14243057-D241-AA49-8D61-5041F3AEF8E5}"/>
                  </a:ext>
                </a:extLst>
              </p:cNvPr>
              <p:cNvSpPr/>
              <p:nvPr/>
            </p:nvSpPr>
            <p:spPr>
              <a:xfrm>
                <a:off x="5715000" y="1596325"/>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9E49C9-C328-FBB1-AD29-45C3008EBB8B}"/>
                  </a:ext>
                </a:extLst>
              </p:cNvPr>
              <p:cNvCxnSpPr/>
              <p:nvPr/>
            </p:nvCxnSpPr>
            <p:spPr>
              <a:xfrm>
                <a:off x="6629400" y="24765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8AFB1E-C546-9342-7058-97A016FA5CED}"/>
                  </a:ext>
                </a:extLst>
              </p:cNvPr>
              <p:cNvCxnSpPr>
                <a:cxnSpLocks/>
              </p:cNvCxnSpPr>
              <p:nvPr/>
            </p:nvCxnSpPr>
            <p:spPr>
              <a:xfrm flipH="1">
                <a:off x="4953000" y="2205925"/>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E9885-16C2-44CA-B852-683707F80F0D}"/>
                  </a:ext>
                </a:extLst>
              </p:cNvPr>
              <p:cNvCxnSpPr>
                <a:cxnSpLocks/>
              </p:cNvCxnSpPr>
              <p:nvPr/>
            </p:nvCxnSpPr>
            <p:spPr>
              <a:xfrm flipH="1">
                <a:off x="5943600" y="1866901"/>
                <a:ext cx="685800" cy="32546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0AC815-58D7-E69C-6642-43024298C805}"/>
                  </a:ext>
                </a:extLst>
              </p:cNvPr>
              <p:cNvCxnSpPr/>
              <p:nvPr/>
            </p:nvCxnSpPr>
            <p:spPr>
              <a:xfrm>
                <a:off x="6629400" y="1977325"/>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8ECE16EE-BC9D-6125-D16C-56135B4583AE}"/>
              </a:ext>
            </a:extLst>
          </p:cNvPr>
          <p:cNvGrpSpPr/>
          <p:nvPr/>
        </p:nvGrpSpPr>
        <p:grpSpPr>
          <a:xfrm>
            <a:off x="914400" y="6896100"/>
            <a:ext cx="7543800" cy="2790826"/>
            <a:chOff x="914400" y="6896100"/>
            <a:chExt cx="7543800" cy="2790826"/>
          </a:xfrm>
        </p:grpSpPr>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a:t>
              </a:r>
              <a:endParaRPr lang="en-US" sz="400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43FF0DD-AB08-855B-2C5A-7F615EF06C98}"/>
                </a:ext>
              </a:extLst>
            </p:cNvPr>
            <p:cNvGrpSpPr/>
            <p:nvPr/>
          </p:nvGrpSpPr>
          <p:grpSpPr>
            <a:xfrm>
              <a:off x="3352800" y="7681913"/>
              <a:ext cx="2667000" cy="1219200"/>
              <a:chOff x="9414577" y="1830738"/>
              <a:chExt cx="2667000" cy="1219200"/>
            </a:xfrm>
          </p:grpSpPr>
          <p:sp>
            <p:nvSpPr>
              <p:cNvPr id="17" name="Oval 16">
                <a:extLst>
                  <a:ext uri="{FF2B5EF4-FFF2-40B4-BE49-F238E27FC236}">
                    <a16:creationId xmlns:a16="http://schemas.microsoft.com/office/drawing/2014/main" id="{7A6E891D-58B5-6456-F6C5-3AA54CDBB6D2}"/>
                  </a:ext>
                </a:extLst>
              </p:cNvPr>
              <p:cNvSpPr/>
              <p:nvPr/>
            </p:nvSpPr>
            <p:spPr>
              <a:xfrm>
                <a:off x="10176577" y="1830738"/>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3DE82A6-20BC-1F9F-ECB1-D04A2EC58E0B}"/>
                  </a:ext>
                </a:extLst>
              </p:cNvPr>
              <p:cNvCxnSpPr/>
              <p:nvPr/>
            </p:nvCxnSpPr>
            <p:spPr>
              <a:xfrm>
                <a:off x="11167177" y="2440338"/>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433DF4-F04A-83F3-F8AD-7BC6AAFEEC40}"/>
                  </a:ext>
                </a:extLst>
              </p:cNvPr>
              <p:cNvCxnSpPr>
                <a:cxnSpLocks/>
              </p:cNvCxnSpPr>
              <p:nvPr/>
            </p:nvCxnSpPr>
            <p:spPr>
              <a:xfrm flipH="1">
                <a:off x="9414577" y="2440338"/>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E533227B-2696-9FE6-5430-2781D9F1D5CC}"/>
              </a:ext>
            </a:extLst>
          </p:cNvPr>
          <p:cNvGrpSpPr/>
          <p:nvPr/>
        </p:nvGrpSpPr>
        <p:grpSpPr>
          <a:xfrm>
            <a:off x="9829802" y="6896100"/>
            <a:ext cx="7543800" cy="2790826"/>
            <a:chOff x="9829802" y="6896100"/>
            <a:chExt cx="7543800" cy="2790826"/>
          </a:xfrm>
        </p:grpSpPr>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a:t>
              </a:r>
              <a:endParaRPr lang="en-US" sz="400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B6B2F2ED-B11B-181D-0962-09A72B5AF6B0}"/>
                </a:ext>
              </a:extLst>
            </p:cNvPr>
            <p:cNvGrpSpPr/>
            <p:nvPr/>
          </p:nvGrpSpPr>
          <p:grpSpPr>
            <a:xfrm>
              <a:off x="12658241" y="7719367"/>
              <a:ext cx="2590800" cy="1219200"/>
              <a:chOff x="13411200" y="1943100"/>
              <a:chExt cx="2590800" cy="1219200"/>
            </a:xfrm>
          </p:grpSpPr>
          <p:cxnSp>
            <p:nvCxnSpPr>
              <p:cNvPr id="25" name="Straight Connector 24">
                <a:extLst>
                  <a:ext uri="{FF2B5EF4-FFF2-40B4-BE49-F238E27FC236}">
                    <a16:creationId xmlns:a16="http://schemas.microsoft.com/office/drawing/2014/main" id="{BA45573B-4E5D-0D5A-D832-D53BEF4D2009}"/>
                  </a:ext>
                </a:extLst>
              </p:cNvPr>
              <p:cNvCxnSpPr>
                <a:cxnSpLocks/>
              </p:cNvCxnSpPr>
              <p:nvPr/>
            </p:nvCxnSpPr>
            <p:spPr>
              <a:xfrm flipH="1">
                <a:off x="13411200" y="2552700"/>
                <a:ext cx="2590800" cy="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340B41C-93ED-2430-455E-E2227BEB8E59}"/>
                  </a:ext>
                </a:extLst>
              </p:cNvPr>
              <p:cNvSpPr/>
              <p:nvPr/>
            </p:nvSpPr>
            <p:spPr>
              <a:xfrm>
                <a:off x="14173200" y="1943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1CC14F7-BCC3-5B5B-938A-DDC88A7E41AF}"/>
                  </a:ext>
                </a:extLst>
              </p:cNvPr>
              <p:cNvCxnSpPr>
                <a:cxnSpLocks/>
                <a:stCxn id="26" idx="5"/>
                <a:endCxn id="26" idx="1"/>
              </p:cNvCxnSpPr>
              <p:nvPr/>
            </p:nvCxnSpPr>
            <p:spPr>
              <a:xfrm flipH="1" flipV="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B1F90F-F8B5-5F07-D116-B249937538C3}"/>
                  </a:ext>
                </a:extLst>
              </p:cNvPr>
              <p:cNvCxnSpPr>
                <a:cxnSpLocks/>
                <a:stCxn id="26" idx="7"/>
                <a:endCxn id="26" idx="3"/>
              </p:cNvCxnSpPr>
              <p:nvPr/>
            </p:nvCxnSpPr>
            <p:spPr>
              <a:xfrm flipH="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C1EE8498-D740-7F57-8BEE-CF502B977F0A}"/>
              </a:ext>
            </a:extLst>
          </p:cNvPr>
          <p:cNvGrpSpPr/>
          <p:nvPr/>
        </p:nvGrpSpPr>
        <p:grpSpPr>
          <a:xfrm>
            <a:off x="871783" y="6896100"/>
            <a:ext cx="7543800" cy="2790826"/>
            <a:chOff x="914400" y="6896100"/>
            <a:chExt cx="7543800" cy="2790826"/>
          </a:xfrm>
        </p:grpSpPr>
        <p:sp>
          <p:nvSpPr>
            <p:cNvPr id="38" name="Rectangle: Rounded Corners 37">
              <a:extLst>
                <a:ext uri="{FF2B5EF4-FFF2-40B4-BE49-F238E27FC236}">
                  <a16:creationId xmlns:a16="http://schemas.microsoft.com/office/drawing/2014/main" id="{5D1D533F-7ABA-FBA9-3780-55A074DA46C7}"/>
                </a:ext>
              </a:extLst>
            </p:cNvPr>
            <p:cNvSpPr/>
            <p:nvPr/>
          </p:nvSpPr>
          <p:spPr>
            <a:xfrm>
              <a:off x="914400" y="6896100"/>
              <a:ext cx="7543800" cy="2790826"/>
            </a:xfrm>
            <a:prstGeom prst="roundRect">
              <a:avLst>
                <a:gd name="adj" fmla="val 11310"/>
              </a:avLst>
            </a:prstGeom>
            <a:solidFill>
              <a:srgbClr val="B9E1E2"/>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a:t>
              </a:r>
              <a:endParaRPr lang="en-US" sz="4000">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07781909-C96A-E4B0-DE29-7410C8DC99D3}"/>
                </a:ext>
              </a:extLst>
            </p:cNvPr>
            <p:cNvGrpSpPr/>
            <p:nvPr/>
          </p:nvGrpSpPr>
          <p:grpSpPr>
            <a:xfrm>
              <a:off x="3352800" y="7681913"/>
              <a:ext cx="2667000" cy="1219200"/>
              <a:chOff x="9414577" y="1830738"/>
              <a:chExt cx="2667000" cy="1219200"/>
            </a:xfrm>
          </p:grpSpPr>
          <p:sp>
            <p:nvSpPr>
              <p:cNvPr id="40" name="Oval 39">
                <a:extLst>
                  <a:ext uri="{FF2B5EF4-FFF2-40B4-BE49-F238E27FC236}">
                    <a16:creationId xmlns:a16="http://schemas.microsoft.com/office/drawing/2014/main" id="{3A2DB7C8-6C1D-D622-E3BF-9E0D2EAD149B}"/>
                  </a:ext>
                </a:extLst>
              </p:cNvPr>
              <p:cNvSpPr/>
              <p:nvPr/>
            </p:nvSpPr>
            <p:spPr>
              <a:xfrm>
                <a:off x="10176577" y="1830738"/>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B2FFC0CD-B8E7-93CF-E309-B65FF84B57E8}"/>
                  </a:ext>
                </a:extLst>
              </p:cNvPr>
              <p:cNvCxnSpPr/>
              <p:nvPr/>
            </p:nvCxnSpPr>
            <p:spPr>
              <a:xfrm>
                <a:off x="11167177" y="2440338"/>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F28751-08BD-7CDA-9CE3-DA89C37197B7}"/>
                  </a:ext>
                </a:extLst>
              </p:cNvPr>
              <p:cNvCxnSpPr>
                <a:cxnSpLocks/>
              </p:cNvCxnSpPr>
              <p:nvPr/>
            </p:nvCxnSpPr>
            <p:spPr>
              <a:xfrm flipH="1">
                <a:off x="9414577" y="2440338"/>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375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par>
                                <p:cTn id="12" presetID="22" presetClass="entr" presetSubtype="4"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par>
                                <p:cTn id="18" presetID="22" presetClass="entr" presetSubtype="4"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2041456"/>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6: </a:t>
            </a:r>
            <a:r>
              <a:rPr lang="vi-VN" sz="4500">
                <a:cs typeface="Arial" panose="020B0604020202020204" pitchFamily="34" charset="0"/>
              </a:rPr>
              <a:t>Kí hiệu của bóng đèn trên sơ đồ nguyên lí và sơ đồ lắp đặt: </a:t>
            </a:r>
            <a:endParaRPr lang="en-US" sz="45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185760F8-CDB7-D81F-2965-85626B25CF3B}"/>
              </a:ext>
            </a:extLst>
          </p:cNvPr>
          <p:cNvGrpSpPr/>
          <p:nvPr/>
        </p:nvGrpSpPr>
        <p:grpSpPr>
          <a:xfrm>
            <a:off x="914400" y="3390900"/>
            <a:ext cx="7543800" cy="2790826"/>
            <a:chOff x="914400" y="3390900"/>
            <a:chExt cx="7543800" cy="2790826"/>
          </a:xfrm>
        </p:grpSpPr>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a:t>
              </a:r>
              <a:endParaRPr lang="en-US" sz="40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6E7D8D-58BD-2A2C-2BBA-9C31963768B9}"/>
                </a:ext>
              </a:extLst>
            </p:cNvPr>
            <p:cNvGrpSpPr/>
            <p:nvPr/>
          </p:nvGrpSpPr>
          <p:grpSpPr>
            <a:xfrm>
              <a:off x="3352800" y="4176713"/>
              <a:ext cx="2667000" cy="1219200"/>
              <a:chOff x="1600200" y="1562100"/>
              <a:chExt cx="2667000" cy="1219200"/>
            </a:xfrm>
          </p:grpSpPr>
          <p:sp>
            <p:nvSpPr>
              <p:cNvPr id="3" name="Oval 2">
                <a:extLst>
                  <a:ext uri="{FF2B5EF4-FFF2-40B4-BE49-F238E27FC236}">
                    <a16:creationId xmlns:a16="http://schemas.microsoft.com/office/drawing/2014/main" id="{E5898AF0-08B6-B35B-D201-23D246FC6A87}"/>
                  </a:ext>
                </a:extLst>
              </p:cNvPr>
              <p:cNvSpPr/>
              <p:nvPr/>
            </p:nvSpPr>
            <p:spPr>
              <a:xfrm>
                <a:off x="2362200" y="1562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872777-03DF-38E7-9BF7-649136CE408D}"/>
                  </a:ext>
                </a:extLst>
              </p:cNvPr>
              <p:cNvCxnSpPr/>
              <p:nvPr/>
            </p:nvCxnSpPr>
            <p:spPr>
              <a:xfrm>
                <a:off x="3352800" y="21717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D7A8A4C-B484-8B7A-83C5-0DD0DCC0D95A}"/>
                  </a:ext>
                </a:extLst>
              </p:cNvPr>
              <p:cNvCxnSpPr>
                <a:cxnSpLocks/>
              </p:cNvCxnSpPr>
              <p:nvPr/>
            </p:nvCxnSpPr>
            <p:spPr>
              <a:xfrm flipH="1">
                <a:off x="1600200" y="2171700"/>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427FE5-C48E-0605-6190-9439A78294C7}"/>
                  </a:ext>
                </a:extLst>
              </p:cNvPr>
              <p:cNvCxnSpPr>
                <a:cxnSpLocks/>
              </p:cNvCxnSpPr>
              <p:nvPr/>
            </p:nvCxnSpPr>
            <p:spPr>
              <a:xfrm flipH="1">
                <a:off x="2590800" y="1943100"/>
                <a:ext cx="685800" cy="215039"/>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F7A6E3AE-A968-BB00-32AC-B845009FEBC4}"/>
              </a:ext>
            </a:extLst>
          </p:cNvPr>
          <p:cNvGrpSpPr/>
          <p:nvPr/>
        </p:nvGrpSpPr>
        <p:grpSpPr>
          <a:xfrm>
            <a:off x="9829802" y="3390900"/>
            <a:ext cx="7543800" cy="2790826"/>
            <a:chOff x="9829802" y="3390900"/>
            <a:chExt cx="7543800" cy="2790826"/>
          </a:xfrm>
        </p:grpSpPr>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a:t>
              </a:r>
              <a:endParaRPr lang="en-US" sz="4000">
                <a:solidFill>
                  <a:schemeClr val="tx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ED87188-E929-9A4A-AABA-12020BC2473C}"/>
                </a:ext>
              </a:extLst>
            </p:cNvPr>
            <p:cNvGrpSpPr/>
            <p:nvPr/>
          </p:nvGrpSpPr>
          <p:grpSpPr>
            <a:xfrm>
              <a:off x="12649200" y="4176713"/>
              <a:ext cx="2590800" cy="1219200"/>
              <a:chOff x="4953000" y="1596325"/>
              <a:chExt cx="2590800" cy="1219200"/>
            </a:xfrm>
          </p:grpSpPr>
          <p:sp>
            <p:nvSpPr>
              <p:cNvPr id="10" name="Oval 9">
                <a:extLst>
                  <a:ext uri="{FF2B5EF4-FFF2-40B4-BE49-F238E27FC236}">
                    <a16:creationId xmlns:a16="http://schemas.microsoft.com/office/drawing/2014/main" id="{14243057-D241-AA49-8D61-5041F3AEF8E5}"/>
                  </a:ext>
                </a:extLst>
              </p:cNvPr>
              <p:cNvSpPr/>
              <p:nvPr/>
            </p:nvSpPr>
            <p:spPr>
              <a:xfrm>
                <a:off x="5715000" y="1596325"/>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99E49C9-C328-FBB1-AD29-45C3008EBB8B}"/>
                  </a:ext>
                </a:extLst>
              </p:cNvPr>
              <p:cNvCxnSpPr/>
              <p:nvPr/>
            </p:nvCxnSpPr>
            <p:spPr>
              <a:xfrm>
                <a:off x="6629400" y="2476500"/>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8AFB1E-C546-9342-7058-97A016FA5CED}"/>
                  </a:ext>
                </a:extLst>
              </p:cNvPr>
              <p:cNvCxnSpPr>
                <a:cxnSpLocks/>
              </p:cNvCxnSpPr>
              <p:nvPr/>
            </p:nvCxnSpPr>
            <p:spPr>
              <a:xfrm flipH="1">
                <a:off x="4953000" y="2205925"/>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E9885-16C2-44CA-B852-683707F80F0D}"/>
                  </a:ext>
                </a:extLst>
              </p:cNvPr>
              <p:cNvCxnSpPr>
                <a:cxnSpLocks/>
              </p:cNvCxnSpPr>
              <p:nvPr/>
            </p:nvCxnSpPr>
            <p:spPr>
              <a:xfrm flipH="1">
                <a:off x="5943600" y="1866901"/>
                <a:ext cx="685800" cy="325463"/>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0AC815-58D7-E69C-6642-43024298C805}"/>
                  </a:ext>
                </a:extLst>
              </p:cNvPr>
              <p:cNvCxnSpPr/>
              <p:nvPr/>
            </p:nvCxnSpPr>
            <p:spPr>
              <a:xfrm>
                <a:off x="6629400" y="1977325"/>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8ECE16EE-BC9D-6125-D16C-56135B4583AE}"/>
              </a:ext>
            </a:extLst>
          </p:cNvPr>
          <p:cNvGrpSpPr/>
          <p:nvPr/>
        </p:nvGrpSpPr>
        <p:grpSpPr>
          <a:xfrm>
            <a:off x="914400" y="6896100"/>
            <a:ext cx="7543800" cy="2790826"/>
            <a:chOff x="914400" y="6896100"/>
            <a:chExt cx="7543800" cy="2790826"/>
          </a:xfrm>
        </p:grpSpPr>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a:t>
              </a:r>
              <a:endParaRPr lang="en-US" sz="400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43FF0DD-AB08-855B-2C5A-7F615EF06C98}"/>
                </a:ext>
              </a:extLst>
            </p:cNvPr>
            <p:cNvGrpSpPr/>
            <p:nvPr/>
          </p:nvGrpSpPr>
          <p:grpSpPr>
            <a:xfrm>
              <a:off x="3352800" y="7681913"/>
              <a:ext cx="2667000" cy="1219200"/>
              <a:chOff x="9414577" y="1830738"/>
              <a:chExt cx="2667000" cy="1219200"/>
            </a:xfrm>
          </p:grpSpPr>
          <p:sp>
            <p:nvSpPr>
              <p:cNvPr id="17" name="Oval 16">
                <a:extLst>
                  <a:ext uri="{FF2B5EF4-FFF2-40B4-BE49-F238E27FC236}">
                    <a16:creationId xmlns:a16="http://schemas.microsoft.com/office/drawing/2014/main" id="{7A6E891D-58B5-6456-F6C5-3AA54CDBB6D2}"/>
                  </a:ext>
                </a:extLst>
              </p:cNvPr>
              <p:cNvSpPr/>
              <p:nvPr/>
            </p:nvSpPr>
            <p:spPr>
              <a:xfrm>
                <a:off x="10176577" y="1830738"/>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3DE82A6-20BC-1F9F-ECB1-D04A2EC58E0B}"/>
                  </a:ext>
                </a:extLst>
              </p:cNvPr>
              <p:cNvCxnSpPr/>
              <p:nvPr/>
            </p:nvCxnSpPr>
            <p:spPr>
              <a:xfrm>
                <a:off x="11167177" y="2440338"/>
                <a:ext cx="9144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433DF4-F04A-83F3-F8AD-7BC6AAFEEC40}"/>
                  </a:ext>
                </a:extLst>
              </p:cNvPr>
              <p:cNvCxnSpPr>
                <a:cxnSpLocks/>
              </p:cNvCxnSpPr>
              <p:nvPr/>
            </p:nvCxnSpPr>
            <p:spPr>
              <a:xfrm flipH="1">
                <a:off x="9414577" y="2440338"/>
                <a:ext cx="990600" cy="0"/>
              </a:xfrm>
              <a:prstGeom prst="line">
                <a:avLst/>
              </a:prstGeom>
              <a:ln w="381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E533227B-2696-9FE6-5430-2781D9F1D5CC}"/>
              </a:ext>
            </a:extLst>
          </p:cNvPr>
          <p:cNvGrpSpPr/>
          <p:nvPr/>
        </p:nvGrpSpPr>
        <p:grpSpPr>
          <a:xfrm>
            <a:off x="9829802" y="6896100"/>
            <a:ext cx="7543800" cy="2790826"/>
            <a:chOff x="9829802" y="6896100"/>
            <a:chExt cx="7543800" cy="2790826"/>
          </a:xfrm>
        </p:grpSpPr>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a:t>
              </a:r>
              <a:endParaRPr lang="en-US" sz="400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B6B2F2ED-B11B-181D-0962-09A72B5AF6B0}"/>
                </a:ext>
              </a:extLst>
            </p:cNvPr>
            <p:cNvGrpSpPr/>
            <p:nvPr/>
          </p:nvGrpSpPr>
          <p:grpSpPr>
            <a:xfrm>
              <a:off x="12658241" y="7719367"/>
              <a:ext cx="2590800" cy="1219200"/>
              <a:chOff x="13411200" y="1943100"/>
              <a:chExt cx="2590800" cy="1219200"/>
            </a:xfrm>
          </p:grpSpPr>
          <p:cxnSp>
            <p:nvCxnSpPr>
              <p:cNvPr id="25" name="Straight Connector 24">
                <a:extLst>
                  <a:ext uri="{FF2B5EF4-FFF2-40B4-BE49-F238E27FC236}">
                    <a16:creationId xmlns:a16="http://schemas.microsoft.com/office/drawing/2014/main" id="{BA45573B-4E5D-0D5A-D832-D53BEF4D2009}"/>
                  </a:ext>
                </a:extLst>
              </p:cNvPr>
              <p:cNvCxnSpPr>
                <a:cxnSpLocks/>
              </p:cNvCxnSpPr>
              <p:nvPr/>
            </p:nvCxnSpPr>
            <p:spPr>
              <a:xfrm flipH="1">
                <a:off x="13411200" y="2552700"/>
                <a:ext cx="2590800" cy="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340B41C-93ED-2430-455E-E2227BEB8E59}"/>
                  </a:ext>
                </a:extLst>
              </p:cNvPr>
              <p:cNvSpPr/>
              <p:nvPr/>
            </p:nvSpPr>
            <p:spPr>
              <a:xfrm>
                <a:off x="14173200" y="1943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1CC14F7-BCC3-5B5B-938A-DDC88A7E41AF}"/>
                  </a:ext>
                </a:extLst>
              </p:cNvPr>
              <p:cNvCxnSpPr>
                <a:cxnSpLocks/>
                <a:stCxn id="26" idx="5"/>
                <a:endCxn id="26" idx="1"/>
              </p:cNvCxnSpPr>
              <p:nvPr/>
            </p:nvCxnSpPr>
            <p:spPr>
              <a:xfrm flipH="1" flipV="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B1F90F-F8B5-5F07-D116-B249937538C3}"/>
                  </a:ext>
                </a:extLst>
              </p:cNvPr>
              <p:cNvCxnSpPr>
                <a:cxnSpLocks/>
                <a:stCxn id="26" idx="7"/>
                <a:endCxn id="26" idx="3"/>
              </p:cNvCxnSpPr>
              <p:nvPr/>
            </p:nvCxnSpPr>
            <p:spPr>
              <a:xfrm flipH="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CA4C7E1E-BC18-C9F7-EEBD-38723248F11B}"/>
              </a:ext>
            </a:extLst>
          </p:cNvPr>
          <p:cNvGrpSpPr/>
          <p:nvPr/>
        </p:nvGrpSpPr>
        <p:grpSpPr>
          <a:xfrm>
            <a:off x="9826889" y="6869557"/>
            <a:ext cx="7543800" cy="2790826"/>
            <a:chOff x="9829802" y="6896100"/>
            <a:chExt cx="7543800" cy="2790826"/>
          </a:xfrm>
        </p:grpSpPr>
        <p:sp>
          <p:nvSpPr>
            <p:cNvPr id="38" name="Rectangle: Rounded Corners 37">
              <a:extLst>
                <a:ext uri="{FF2B5EF4-FFF2-40B4-BE49-F238E27FC236}">
                  <a16:creationId xmlns:a16="http://schemas.microsoft.com/office/drawing/2014/main" id="{BF142850-4FDB-75F1-3E8B-6818CD3E8815}"/>
                </a:ext>
              </a:extLst>
            </p:cNvPr>
            <p:cNvSpPr/>
            <p:nvPr/>
          </p:nvSpPr>
          <p:spPr>
            <a:xfrm>
              <a:off x="9829802" y="6896100"/>
              <a:ext cx="7543800" cy="2790826"/>
            </a:xfrm>
            <a:prstGeom prst="roundRect">
              <a:avLst>
                <a:gd name="adj" fmla="val 11310"/>
              </a:avLst>
            </a:prstGeom>
            <a:solidFill>
              <a:srgbClr val="B9E1E2"/>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a:t>
              </a:r>
              <a:endParaRPr lang="en-US" sz="4000">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52CD4119-E9C7-B9D5-1147-6C4818A9AAB0}"/>
                </a:ext>
              </a:extLst>
            </p:cNvPr>
            <p:cNvGrpSpPr/>
            <p:nvPr/>
          </p:nvGrpSpPr>
          <p:grpSpPr>
            <a:xfrm>
              <a:off x="12658241" y="7719367"/>
              <a:ext cx="2590800" cy="1219200"/>
              <a:chOff x="13411200" y="1943100"/>
              <a:chExt cx="2590800" cy="1219200"/>
            </a:xfrm>
          </p:grpSpPr>
          <p:cxnSp>
            <p:nvCxnSpPr>
              <p:cNvPr id="40" name="Straight Connector 39">
                <a:extLst>
                  <a:ext uri="{FF2B5EF4-FFF2-40B4-BE49-F238E27FC236}">
                    <a16:creationId xmlns:a16="http://schemas.microsoft.com/office/drawing/2014/main" id="{8DB46F56-2965-18F6-36E7-2D2796119A89}"/>
                  </a:ext>
                </a:extLst>
              </p:cNvPr>
              <p:cNvCxnSpPr>
                <a:cxnSpLocks/>
              </p:cNvCxnSpPr>
              <p:nvPr/>
            </p:nvCxnSpPr>
            <p:spPr>
              <a:xfrm flipH="1">
                <a:off x="13411200" y="2552700"/>
                <a:ext cx="2590800" cy="0"/>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B11E813-5172-90E3-FD9B-A1C53995BD46}"/>
                  </a:ext>
                </a:extLst>
              </p:cNvPr>
              <p:cNvSpPr/>
              <p:nvPr/>
            </p:nvSpPr>
            <p:spPr>
              <a:xfrm>
                <a:off x="14173200" y="1943100"/>
                <a:ext cx="1219200" cy="1219200"/>
              </a:xfrm>
              <a:prstGeom prst="ellipse">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1230142-72A8-418A-8DDF-69859AB77ADD}"/>
                  </a:ext>
                </a:extLst>
              </p:cNvPr>
              <p:cNvCxnSpPr>
                <a:cxnSpLocks/>
                <a:stCxn id="41" idx="5"/>
                <a:endCxn id="41" idx="1"/>
              </p:cNvCxnSpPr>
              <p:nvPr/>
            </p:nvCxnSpPr>
            <p:spPr>
              <a:xfrm flipH="1" flipV="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E65A0F-66D1-12B4-3DF5-9E4EF4D8895F}"/>
                  </a:ext>
                </a:extLst>
              </p:cNvPr>
              <p:cNvCxnSpPr>
                <a:cxnSpLocks/>
                <a:stCxn id="41" idx="7"/>
                <a:endCxn id="41" idx="3"/>
              </p:cNvCxnSpPr>
              <p:nvPr/>
            </p:nvCxnSpPr>
            <p:spPr>
              <a:xfrm flipH="1">
                <a:off x="14351748" y="2121648"/>
                <a:ext cx="862104" cy="862104"/>
              </a:xfrm>
              <a:prstGeom prst="line">
                <a:avLst/>
              </a:prstGeom>
              <a:ln w="38100">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40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par>
                                <p:cTn id="13" presetID="2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1002710"/>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7: </a:t>
            </a:r>
            <a:r>
              <a:rPr lang="vi-VN" sz="4500">
                <a:cs typeface="Arial" panose="020B0604020202020204" pitchFamily="34" charset="0"/>
              </a:rPr>
              <a:t>Kí hiệu dưới đây là của loại dây nào ?</a:t>
            </a:r>
            <a:endParaRPr lang="en-US" sz="45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4305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Dây pha</a:t>
            </a:r>
            <a:endParaRPr lang="en-US" sz="40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4305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Dây tải</a:t>
            </a:r>
            <a:endParaRPr lang="en-US" sz="400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7353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Dây trung tính</a:t>
            </a:r>
            <a:endParaRPr lang="en-US" sz="40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7353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Dây dẫn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914400" y="4305300"/>
            <a:ext cx="7543800" cy="2333626"/>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Dây pha</a:t>
            </a:r>
          </a:p>
        </p:txBody>
      </p:sp>
      <p:grpSp>
        <p:nvGrpSpPr>
          <p:cNvPr id="37" name="Group 36">
            <a:extLst>
              <a:ext uri="{FF2B5EF4-FFF2-40B4-BE49-F238E27FC236}">
                <a16:creationId xmlns:a16="http://schemas.microsoft.com/office/drawing/2014/main" id="{CCB3E9EB-5EDA-CF73-49BC-E7CACB4ECE1B}"/>
              </a:ext>
            </a:extLst>
          </p:cNvPr>
          <p:cNvGrpSpPr/>
          <p:nvPr/>
        </p:nvGrpSpPr>
        <p:grpSpPr>
          <a:xfrm>
            <a:off x="6057254" y="2851709"/>
            <a:ext cx="6019800" cy="707886"/>
            <a:chOff x="304800" y="5856357"/>
            <a:chExt cx="6019800" cy="707886"/>
          </a:xfrm>
        </p:grpSpPr>
        <p:cxnSp>
          <p:nvCxnSpPr>
            <p:cNvPr id="38" name="Straight Connector 37">
              <a:extLst>
                <a:ext uri="{FF2B5EF4-FFF2-40B4-BE49-F238E27FC236}">
                  <a16:creationId xmlns:a16="http://schemas.microsoft.com/office/drawing/2014/main" id="{D70BD54C-CAE5-9729-5034-264F53BCAD26}"/>
                </a:ext>
              </a:extLst>
            </p:cNvPr>
            <p:cNvCxnSpPr/>
            <p:nvPr/>
          </p:nvCxnSpPr>
          <p:spPr>
            <a:xfrm>
              <a:off x="1600200" y="6210300"/>
              <a:ext cx="4724400" cy="0"/>
            </a:xfrm>
            <a:prstGeom prst="line">
              <a:avLst/>
            </a:prstGeom>
            <a:ln w="5715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4D0969-D6FC-5FB5-DCF2-5E149C84631D}"/>
                </a:ext>
              </a:extLst>
            </p:cNvPr>
            <p:cNvCxnSpPr/>
            <p:nvPr/>
          </p:nvCxnSpPr>
          <p:spPr>
            <a:xfrm flipH="1">
              <a:off x="1409700" y="6032215"/>
              <a:ext cx="381000" cy="3561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FBE6EB-0E1B-CC6A-6031-6B630E340CEA}"/>
                </a:ext>
              </a:extLst>
            </p:cNvPr>
            <p:cNvSpPr txBox="1"/>
            <p:nvPr/>
          </p:nvSpPr>
          <p:spPr>
            <a:xfrm>
              <a:off x="304800" y="5856357"/>
              <a:ext cx="1295400" cy="707886"/>
            </a:xfrm>
            <a:prstGeom prst="rect">
              <a:avLst/>
            </a:prstGeom>
            <a:noFill/>
          </p:spPr>
          <p:txBody>
            <a:bodyPr wrap="square" rtlCol="0">
              <a:spAutoFit/>
            </a:bodyPr>
            <a:lstStyle/>
            <a:p>
              <a:pPr algn="ctr"/>
              <a:r>
                <a:rPr lang="en-US" sz="4000" b="1">
                  <a:solidFill>
                    <a:srgbClr val="C00000"/>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54256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11011" y="5119688"/>
            <a:ext cx="8229600" cy="47625"/>
            <a:chOff x="0" y="0"/>
            <a:chExt cx="2167467" cy="12543"/>
          </a:xfrm>
        </p:grpSpPr>
        <p:sp>
          <p:nvSpPr>
            <p:cNvPr id="3" name="Freeform 3"/>
            <p:cNvSpPr/>
            <p:nvPr/>
          </p:nvSpPr>
          <p:spPr>
            <a:xfrm>
              <a:off x="0" y="0"/>
              <a:ext cx="2167467" cy="12543"/>
            </a:xfrm>
            <a:custGeom>
              <a:avLst/>
              <a:gdLst/>
              <a:ahLst/>
              <a:cxnLst/>
              <a:rect l="l" t="t" r="r" b="b"/>
              <a:pathLst>
                <a:path w="2167467" h="12543">
                  <a:moveTo>
                    <a:pt x="0" y="0"/>
                  </a:moveTo>
                  <a:lnTo>
                    <a:pt x="2167467" y="0"/>
                  </a:lnTo>
                  <a:lnTo>
                    <a:pt x="2167467" y="12543"/>
                  </a:lnTo>
                  <a:lnTo>
                    <a:pt x="0" y="12543"/>
                  </a:lnTo>
                  <a:close/>
                </a:path>
              </a:pathLst>
            </a:custGeom>
            <a:solidFill>
              <a:srgbClr val="88B9C5"/>
            </a:solidFill>
            <a:ln cap="sq">
              <a:noFill/>
              <a:prstDash val="solid"/>
              <a:miter/>
            </a:ln>
          </p:spPr>
        </p:sp>
        <p:sp>
          <p:nvSpPr>
            <p:cNvPr id="4" name="TextBox 4"/>
            <p:cNvSpPr txBox="1"/>
            <p:nvPr/>
          </p:nvSpPr>
          <p:spPr>
            <a:xfrm>
              <a:off x="0" y="-38100"/>
              <a:ext cx="2167467" cy="506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784827" y="1028700"/>
            <a:ext cx="8229600" cy="82296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C84"/>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5783036" y="5311852"/>
            <a:ext cx="12109676" cy="303204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152"/>
                </a:solidFill>
                <a:effectLst/>
                <a:uLnTx/>
                <a:uFillTx/>
                <a:latin typeface="Arial" panose="020B0604020202020204" pitchFamily="34" charset="0"/>
                <a:ea typeface="Glacial Indifference"/>
                <a:cs typeface="Arial" panose="020B0604020202020204" pitchFamily="34" charset="0"/>
                <a:sym typeface="Glacial Indifference"/>
              </a:rPr>
              <a:t>PHẦN 2. </a:t>
            </a:r>
            <a:r>
              <a:rPr kumimoji="0" lang="vi-VN" sz="7000" b="1" i="0" u="none" strike="noStrike" kern="1200" cap="none" spc="0" normalizeH="0" baseline="0" noProof="0">
                <a:ln>
                  <a:noFill/>
                </a:ln>
                <a:solidFill>
                  <a:srgbClr val="706D64"/>
                </a:solidFill>
                <a:effectLst/>
                <a:uLnTx/>
                <a:uFillTx/>
                <a:latin typeface="Arial" panose="020B0604020202020204" pitchFamily="34" charset="0"/>
                <a:ea typeface="Glacial Indifference"/>
                <a:cs typeface="Arial" panose="020B0604020202020204" pitchFamily="34" charset="0"/>
                <a:sym typeface="Glacial Indifference"/>
              </a:rPr>
              <a:t>SƠ ĐỒ </a:t>
            </a:r>
            <a:endParaRPr kumimoji="0" lang="en-US" sz="7000" b="1" i="0" u="none" strike="noStrike" kern="1200" cap="none" spc="0" normalizeH="0" baseline="0" noProof="0">
              <a:ln>
                <a:noFill/>
              </a:ln>
              <a:solidFill>
                <a:srgbClr val="706D64"/>
              </a:solidFill>
              <a:effectLst/>
              <a:uLnTx/>
              <a:uFillTx/>
              <a:latin typeface="Arial" panose="020B0604020202020204" pitchFamily="34" charset="0"/>
              <a:ea typeface="Glacial Indifference"/>
              <a:cs typeface="Arial" panose="020B0604020202020204" pitchFamily="34" charset="0"/>
              <a:sym typeface="Glacial Indifference"/>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0" normalizeH="0" baseline="0" noProof="0">
                <a:ln>
                  <a:noFill/>
                </a:ln>
                <a:solidFill>
                  <a:srgbClr val="706D64"/>
                </a:solidFill>
                <a:effectLst/>
                <a:uLnTx/>
                <a:uFillTx/>
                <a:latin typeface="Arial" panose="020B0604020202020204" pitchFamily="34" charset="0"/>
                <a:ea typeface="Glacial Indifference"/>
                <a:cs typeface="Arial" panose="020B0604020202020204" pitchFamily="34" charset="0"/>
                <a:sym typeface="Glacial Indifference"/>
              </a:rPr>
              <a:t>MẠNG ĐIỆN TRONG NHÀ </a:t>
            </a:r>
          </a:p>
        </p:txBody>
      </p:sp>
      <p:sp>
        <p:nvSpPr>
          <p:cNvPr id="11" name="Freeform 11"/>
          <p:cNvSpPr/>
          <p:nvPr/>
        </p:nvSpPr>
        <p:spPr>
          <a:xfrm>
            <a:off x="136595" y="1028700"/>
            <a:ext cx="3778758" cy="8229600"/>
          </a:xfrm>
          <a:custGeom>
            <a:avLst/>
            <a:gdLst/>
            <a:ahLst/>
            <a:cxnLst/>
            <a:rect l="l" t="t" r="r" b="b"/>
            <a:pathLst>
              <a:path w="3778758" h="8229600">
                <a:moveTo>
                  <a:pt x="0" y="0"/>
                </a:moveTo>
                <a:lnTo>
                  <a:pt x="3778758" y="0"/>
                </a:lnTo>
                <a:lnTo>
                  <a:pt x="3778758" y="8229600"/>
                </a:lnTo>
                <a:lnTo>
                  <a:pt x="0" y="8229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4">
            <a:extLst>
              <a:ext uri="{FF2B5EF4-FFF2-40B4-BE49-F238E27FC236}">
                <a16:creationId xmlns:a16="http://schemas.microsoft.com/office/drawing/2014/main" id="{27A9A168-6F46-97DD-5193-B923855FB80C}"/>
              </a:ext>
            </a:extLst>
          </p:cNvPr>
          <p:cNvSpPr/>
          <p:nvPr/>
        </p:nvSpPr>
        <p:spPr>
          <a:xfrm>
            <a:off x="5941237" y="459121"/>
            <a:ext cx="12375338" cy="3657600"/>
          </a:xfrm>
          <a:custGeom>
            <a:avLst/>
            <a:gdLst/>
            <a:ahLst/>
            <a:cxnLst/>
            <a:rect l="l" t="t" r="r" b="b"/>
            <a:pathLst>
              <a:path w="12375338" h="8229600">
                <a:moveTo>
                  <a:pt x="0" y="0"/>
                </a:moveTo>
                <a:lnTo>
                  <a:pt x="12375338" y="0"/>
                </a:lnTo>
                <a:lnTo>
                  <a:pt x="12375338" y="8229600"/>
                </a:lnTo>
                <a:lnTo>
                  <a:pt x="0" y="8229600"/>
                </a:lnTo>
                <a:lnTo>
                  <a:pt x="0" y="0"/>
                </a:lnTo>
                <a:close/>
              </a:path>
            </a:pathLst>
          </a:custGeom>
          <a:blipFill>
            <a:blip r:embed="rId4"/>
            <a:stretch>
              <a:fillRect t="-31250" b="-93750"/>
            </a:stretch>
          </a:blipFill>
        </p:spPr>
      </p:sp>
    </p:spTree>
    <p:extLst>
      <p:ext uri="{BB962C8B-B14F-4D97-AF65-F5344CB8AC3E}">
        <p14:creationId xmlns:p14="http://schemas.microsoft.com/office/powerpoint/2010/main" val="23538544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r>
              <a:rPr lang="en-US" sz="4000" b="1" i="1">
                <a:solidFill>
                  <a:schemeClr val="accent6">
                    <a:lumMod val="50000"/>
                  </a:schemeClr>
                </a:solidFill>
                <a:latin typeface="Arial" panose="020B0604020202020204" pitchFamily="34" charset="0"/>
                <a:cs typeface="Arial" panose="020B0604020202020204" pitchFamily="34" charset="0"/>
              </a:rPr>
              <a:t>Nhiệm vụ 1. </a:t>
            </a:r>
            <a:r>
              <a:rPr lang="vi-VN" sz="4000" i="1">
                <a:solidFill>
                  <a:schemeClr val="accent6">
                    <a:lumMod val="50000"/>
                  </a:schemeClr>
                </a:solidFill>
                <a:latin typeface="Arial" panose="020B0604020202020204" pitchFamily="34" charset="0"/>
                <a:cs typeface="Arial" panose="020B0604020202020204" pitchFamily="34" charset="0"/>
              </a:rPr>
              <a:t>Khoanh tròn vào đáp án đặt trước câu trả lời đúng</a:t>
            </a:r>
            <a:endParaRPr lang="en-US" sz="4000" i="1">
              <a:solidFill>
                <a:schemeClr val="accent6">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164395"/>
            <a:ext cx="15335250" cy="1002710"/>
          </a:xfrm>
          <a:prstGeom prst="rect">
            <a:avLst/>
          </a:prstGeom>
          <a:noFill/>
        </p:spPr>
        <p:txBody>
          <a:bodyPr wrap="square">
            <a:spAutoFit/>
          </a:bodyPr>
          <a:lstStyle/>
          <a:p>
            <a:pPr algn="ctr">
              <a:lnSpc>
                <a:spcPct val="150000"/>
              </a:lnSpc>
            </a:pPr>
            <a:r>
              <a:rPr lang="en-US" sz="4500" b="1" i="1">
                <a:latin typeface="Arial" panose="020B0604020202020204" pitchFamily="34" charset="0"/>
                <a:cs typeface="Arial" panose="020B0604020202020204" pitchFamily="34" charset="0"/>
              </a:rPr>
              <a:t>Câu 8: </a:t>
            </a:r>
            <a:r>
              <a:rPr lang="vi-VN" sz="4500">
                <a:cs typeface="Arial" panose="020B0604020202020204" pitchFamily="34" charset="0"/>
              </a:rPr>
              <a:t>Kí hiệu dưới đây là của loại dây nào ?</a:t>
            </a:r>
            <a:endParaRPr lang="en-US" sz="45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4305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Dây pha</a:t>
            </a:r>
            <a:endParaRPr lang="en-US" sz="40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4305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B. Dây tải</a:t>
            </a:r>
            <a:endParaRPr lang="en-US" sz="400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7353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Dây trung tính</a:t>
            </a:r>
            <a:endParaRPr lang="en-US" sz="40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7353300"/>
            <a:ext cx="7543800" cy="23336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Dây dẫn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883168" y="7353300"/>
            <a:ext cx="7543800" cy="2333626"/>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 Dây trung tính</a:t>
            </a:r>
          </a:p>
        </p:txBody>
      </p:sp>
      <p:grpSp>
        <p:nvGrpSpPr>
          <p:cNvPr id="37" name="Group 36">
            <a:extLst>
              <a:ext uri="{FF2B5EF4-FFF2-40B4-BE49-F238E27FC236}">
                <a16:creationId xmlns:a16="http://schemas.microsoft.com/office/drawing/2014/main" id="{CCB3E9EB-5EDA-CF73-49BC-E7CACB4ECE1B}"/>
              </a:ext>
            </a:extLst>
          </p:cNvPr>
          <p:cNvGrpSpPr/>
          <p:nvPr/>
        </p:nvGrpSpPr>
        <p:grpSpPr>
          <a:xfrm>
            <a:off x="6057254" y="2851709"/>
            <a:ext cx="6019800" cy="707886"/>
            <a:chOff x="304800" y="5856357"/>
            <a:chExt cx="6019800" cy="707886"/>
          </a:xfrm>
        </p:grpSpPr>
        <p:cxnSp>
          <p:nvCxnSpPr>
            <p:cNvPr id="38" name="Straight Connector 37">
              <a:extLst>
                <a:ext uri="{FF2B5EF4-FFF2-40B4-BE49-F238E27FC236}">
                  <a16:creationId xmlns:a16="http://schemas.microsoft.com/office/drawing/2014/main" id="{D70BD54C-CAE5-9729-5034-264F53BCAD26}"/>
                </a:ext>
              </a:extLst>
            </p:cNvPr>
            <p:cNvCxnSpPr/>
            <p:nvPr/>
          </p:nvCxnSpPr>
          <p:spPr>
            <a:xfrm>
              <a:off x="1600200" y="6210300"/>
              <a:ext cx="4724400" cy="0"/>
            </a:xfrm>
            <a:prstGeom prst="line">
              <a:avLst/>
            </a:prstGeom>
            <a:ln w="57150">
              <a:solidFill>
                <a:srgbClr val="0070C0"/>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4D0969-D6FC-5FB5-DCF2-5E149C84631D}"/>
                </a:ext>
              </a:extLst>
            </p:cNvPr>
            <p:cNvCxnSpPr/>
            <p:nvPr/>
          </p:nvCxnSpPr>
          <p:spPr>
            <a:xfrm flipH="1">
              <a:off x="1409700" y="6032215"/>
              <a:ext cx="381000" cy="3561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FBE6EB-0E1B-CC6A-6031-6B630E340CEA}"/>
                </a:ext>
              </a:extLst>
            </p:cNvPr>
            <p:cNvSpPr txBox="1"/>
            <p:nvPr/>
          </p:nvSpPr>
          <p:spPr>
            <a:xfrm>
              <a:off x="304800" y="5856357"/>
              <a:ext cx="12954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O</a:t>
              </a:r>
            </a:p>
          </p:txBody>
        </p:sp>
      </p:grpSp>
    </p:spTree>
    <p:extLst>
      <p:ext uri="{BB962C8B-B14F-4D97-AF65-F5344CB8AC3E}">
        <p14:creationId xmlns:p14="http://schemas.microsoft.com/office/powerpoint/2010/main" val="127439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rPr>
              <a:t>Nhiệm vụ 1. </a:t>
            </a:r>
            <a:r>
              <a:rPr kumimoji="0" lang="vi-VN" sz="4000" b="0"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rPr>
              <a:t>Khoanh tròn vào đáp án đặt trước câu trả lời đúng</a:t>
            </a:r>
            <a:endParaRPr kumimoji="0" lang="en-US" sz="4000" b="0"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378708"/>
            <a:ext cx="15335250" cy="1002710"/>
          </a:xfrm>
          <a:prstGeom prst="rect">
            <a:avLst/>
          </a:prstGeom>
          <a:noFill/>
        </p:spPr>
        <p:txBody>
          <a:bodyPr wrap="square">
            <a:spAutoFit/>
          </a:bodyPr>
          <a:lstStyle/>
          <a:p>
            <a:pPr lvl="0" algn="ctr">
              <a:lnSpc>
                <a:spcPct val="150000"/>
              </a:lnSpc>
            </a:pPr>
            <a:r>
              <a:rPr kumimoji="0" lang="en-US" sz="45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9: </a:t>
            </a:r>
            <a:r>
              <a:rPr lang="vi-VN" sz="4500">
                <a:solidFill>
                  <a:prstClr val="black"/>
                </a:solidFill>
                <a:cs typeface="Arial" panose="020B0604020202020204" pitchFamily="34" charset="0"/>
              </a:rPr>
              <a:t>Quy trình thiết kế sơ đồ nguyên lí gồm mấy bước: </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9829802" y="3390900"/>
            <a:ext cx="7543800" cy="2790826"/>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4000">
                <a:solidFill>
                  <a:prstClr val="black"/>
                </a:solidFill>
                <a:latin typeface="Arial" panose="020B0604020202020204" pitchFamily="34" charset="0"/>
                <a:cs typeface="Arial" panose="020B0604020202020204" pitchFamily="34" charset="0"/>
              </a:rPr>
              <a:t>B. 3</a:t>
            </a:r>
          </a:p>
        </p:txBody>
      </p:sp>
    </p:spTree>
    <p:extLst>
      <p:ext uri="{BB962C8B-B14F-4D97-AF65-F5344CB8AC3E}">
        <p14:creationId xmlns:p14="http://schemas.microsoft.com/office/powerpoint/2010/main" val="183163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58CDE87-905A-31C4-1951-51ED68D5C230}"/>
              </a:ext>
            </a:extLst>
          </p:cNvPr>
          <p:cNvSpPr txBox="1"/>
          <p:nvPr/>
        </p:nvSpPr>
        <p:spPr>
          <a:xfrm>
            <a:off x="914400" y="271461"/>
            <a:ext cx="15563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rPr>
              <a:t>Nhiệm vụ 1. </a:t>
            </a:r>
            <a:r>
              <a:rPr kumimoji="0" lang="vi-VN" sz="4000" b="0"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rPr>
              <a:t>Khoanh tròn vào đáp án đặt trước câu trả lời đúng</a:t>
            </a:r>
            <a:endParaRPr kumimoji="0" lang="en-US" sz="4000" b="0" i="1" u="none" strike="noStrike" kern="1200" cap="none" spc="0" normalizeH="0" baseline="0" noProof="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7AC603-3B4B-857F-DF8D-C9C19463FF77}"/>
              </a:ext>
            </a:extLst>
          </p:cNvPr>
          <p:cNvSpPr txBox="1"/>
          <p:nvPr/>
        </p:nvSpPr>
        <p:spPr>
          <a:xfrm>
            <a:off x="1143000" y="1378708"/>
            <a:ext cx="15335250" cy="1002710"/>
          </a:xfrm>
          <a:prstGeom prst="rect">
            <a:avLst/>
          </a:prstGeom>
          <a:noFill/>
        </p:spPr>
        <p:txBody>
          <a:bodyPr wrap="square">
            <a:spAutoFit/>
          </a:bodyPr>
          <a:lstStyle/>
          <a:p>
            <a:pPr lvl="0" algn="ctr">
              <a:lnSpc>
                <a:spcPct val="150000"/>
              </a:lnSpc>
            </a:pPr>
            <a:r>
              <a:rPr kumimoji="0" lang="en-US" sz="45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10: </a:t>
            </a:r>
            <a:r>
              <a:rPr lang="vi-VN" sz="4500">
                <a:solidFill>
                  <a:prstClr val="black"/>
                </a:solidFill>
                <a:cs typeface="Arial" panose="020B0604020202020204" pitchFamily="34" charset="0"/>
              </a:rPr>
              <a:t>Quy trình thiết kế sơ đồ lắp đặt gồm mấy bước: </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id="{F6C2C959-AB36-E9F4-ED85-7D62B11A35D8}"/>
              </a:ext>
            </a:extLst>
          </p:cNvPr>
          <p:cNvSpPr/>
          <p:nvPr/>
        </p:nvSpPr>
        <p:spPr>
          <a:xfrm>
            <a:off x="914400"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 name="Rectangle: Rounded Corners 17">
            <a:extLst>
              <a:ext uri="{FF2B5EF4-FFF2-40B4-BE49-F238E27FC236}">
                <a16:creationId xmlns:a16="http://schemas.microsoft.com/office/drawing/2014/main" id="{AF21DBBB-DE57-8BA3-7DEE-D4D21D9C75B6}"/>
              </a:ext>
            </a:extLst>
          </p:cNvPr>
          <p:cNvSpPr/>
          <p:nvPr/>
        </p:nvSpPr>
        <p:spPr>
          <a:xfrm>
            <a:off x="9829802" y="33909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9" name="Rectangle: Rounded Corners 18">
            <a:extLst>
              <a:ext uri="{FF2B5EF4-FFF2-40B4-BE49-F238E27FC236}">
                <a16:creationId xmlns:a16="http://schemas.microsoft.com/office/drawing/2014/main" id="{022515E9-CD56-9D9D-4314-25D5E052FAC7}"/>
              </a:ext>
            </a:extLst>
          </p:cNvPr>
          <p:cNvSpPr/>
          <p:nvPr/>
        </p:nvSpPr>
        <p:spPr>
          <a:xfrm>
            <a:off x="914400"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0" name="Rectangle: Rounded Corners 19">
            <a:extLst>
              <a:ext uri="{FF2B5EF4-FFF2-40B4-BE49-F238E27FC236}">
                <a16:creationId xmlns:a16="http://schemas.microsoft.com/office/drawing/2014/main" id="{CADF774E-C23A-7998-6945-C8B848A2761B}"/>
              </a:ext>
            </a:extLst>
          </p:cNvPr>
          <p:cNvSpPr/>
          <p:nvPr/>
        </p:nvSpPr>
        <p:spPr>
          <a:xfrm>
            <a:off x="9829802" y="6896100"/>
            <a:ext cx="7543800" cy="2790826"/>
          </a:xfrm>
          <a:prstGeom prst="roundRect">
            <a:avLst>
              <a:gd name="adj" fmla="val 11310"/>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1" name="Rectangle: Rounded Corners 20">
            <a:extLst>
              <a:ext uri="{FF2B5EF4-FFF2-40B4-BE49-F238E27FC236}">
                <a16:creationId xmlns:a16="http://schemas.microsoft.com/office/drawing/2014/main" id="{CD63B6B6-4C47-B7AD-8142-D1CEE6059EA5}"/>
              </a:ext>
            </a:extLst>
          </p:cNvPr>
          <p:cNvSpPr/>
          <p:nvPr/>
        </p:nvSpPr>
        <p:spPr>
          <a:xfrm>
            <a:off x="9847291" y="3397558"/>
            <a:ext cx="7543800" cy="2790826"/>
          </a:xfrm>
          <a:prstGeom prst="roundRect">
            <a:avLst>
              <a:gd name="adj" fmla="val 11310"/>
            </a:avLst>
          </a:prstGeom>
          <a:solidFill>
            <a:schemeClr val="accent5">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en-US" sz="4000">
                <a:solidFill>
                  <a:prstClr val="black"/>
                </a:solidFill>
                <a:latin typeface="Arial" panose="020B0604020202020204" pitchFamily="34" charset="0"/>
                <a:cs typeface="Arial" panose="020B0604020202020204" pitchFamily="34" charset="0"/>
              </a:rPr>
              <a:t>B. 3</a:t>
            </a:r>
          </a:p>
        </p:txBody>
      </p:sp>
    </p:spTree>
    <p:extLst>
      <p:ext uri="{BB962C8B-B14F-4D97-AF65-F5344CB8AC3E}">
        <p14:creationId xmlns:p14="http://schemas.microsoft.com/office/powerpoint/2010/main" val="35339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9E268E50-648B-5CEC-536C-9B0BE7449491}"/>
              </a:ext>
            </a:extLst>
          </p:cNvPr>
          <p:cNvGrpSpPr/>
          <p:nvPr/>
        </p:nvGrpSpPr>
        <p:grpSpPr>
          <a:xfrm>
            <a:off x="990600" y="571499"/>
            <a:ext cx="15603876" cy="1104900"/>
            <a:chOff x="685800" y="286395"/>
            <a:chExt cx="15603876" cy="1104900"/>
          </a:xfrm>
        </p:grpSpPr>
        <p:grpSp>
          <p:nvGrpSpPr>
            <p:cNvPr id="2" name="Group 1">
              <a:extLst>
                <a:ext uri="{FF2B5EF4-FFF2-40B4-BE49-F238E27FC236}">
                  <a16:creationId xmlns:a16="http://schemas.microsoft.com/office/drawing/2014/main" id="{7222A8A3-6CC1-DC02-B6E1-47A67311F916}"/>
                </a:ext>
              </a:extLst>
            </p:cNvPr>
            <p:cNvGrpSpPr/>
            <p:nvPr/>
          </p:nvGrpSpPr>
          <p:grpSpPr>
            <a:xfrm>
              <a:off x="685800" y="286395"/>
              <a:ext cx="1104900" cy="1104900"/>
              <a:chOff x="1028700" y="4610433"/>
              <a:chExt cx="824190" cy="824190"/>
            </a:xfrm>
          </p:grpSpPr>
          <p:grpSp>
            <p:nvGrpSpPr>
              <p:cNvPr id="3" name="Group 14">
                <a:extLst>
                  <a:ext uri="{FF2B5EF4-FFF2-40B4-BE49-F238E27FC236}">
                    <a16:creationId xmlns:a16="http://schemas.microsoft.com/office/drawing/2014/main" id="{37A27364-505C-0C6D-5341-81184A33C2BA}"/>
                  </a:ext>
                </a:extLst>
              </p:cNvPr>
              <p:cNvGrpSpPr/>
              <p:nvPr/>
            </p:nvGrpSpPr>
            <p:grpSpPr>
              <a:xfrm>
                <a:off x="1028700" y="4610433"/>
                <a:ext cx="824190" cy="824190"/>
                <a:chOff x="0" y="0"/>
                <a:chExt cx="812800" cy="812800"/>
              </a:xfrm>
            </p:grpSpPr>
            <p:sp>
              <p:nvSpPr>
                <p:cNvPr id="5" name="Freeform 15">
                  <a:extLst>
                    <a:ext uri="{FF2B5EF4-FFF2-40B4-BE49-F238E27FC236}">
                      <a16:creationId xmlns:a16="http://schemas.microsoft.com/office/drawing/2014/main" id="{3195B316-72ED-8CC3-45DF-53F16B4BD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6" name="TextBox 16">
                  <a:extLst>
                    <a:ext uri="{FF2B5EF4-FFF2-40B4-BE49-F238E27FC236}">
                      <a16:creationId xmlns:a16="http://schemas.microsoft.com/office/drawing/2014/main" id="{54895FEB-E722-5F0A-393E-FCD9D98EB36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 name="Freeform 26">
                <a:extLst>
                  <a:ext uri="{FF2B5EF4-FFF2-40B4-BE49-F238E27FC236}">
                    <a16:creationId xmlns:a16="http://schemas.microsoft.com/office/drawing/2014/main" id="{9EEB1181-A8F7-710C-D935-A463E3077CCA}"/>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a:extLst>
                <a:ext uri="{FF2B5EF4-FFF2-40B4-BE49-F238E27FC236}">
                  <a16:creationId xmlns:a16="http://schemas.microsoft.com/office/drawing/2014/main" id="{127E4D37-AE16-6C08-9496-80AFC7FE5B64}"/>
                </a:ext>
              </a:extLst>
            </p:cNvPr>
            <p:cNvSpPr txBox="1"/>
            <p:nvPr/>
          </p:nvSpPr>
          <p:spPr>
            <a:xfrm>
              <a:off x="2055151" y="459005"/>
              <a:ext cx="14234525" cy="707886"/>
            </a:xfrm>
            <a:prstGeom prst="rect">
              <a:avLst/>
            </a:prstGeom>
            <a:noFill/>
          </p:spPr>
          <p:txBody>
            <a:bodyPr wrap="square">
              <a:spAutoFit/>
            </a:bodyPr>
            <a:lstStyle/>
            <a:p>
              <a:r>
                <a:rPr lang="vi-VN" sz="4000">
                  <a:latin typeface="Arial" panose="020B0604020202020204" pitchFamily="34" charset="0"/>
                  <a:cs typeface="Arial" panose="020B0604020202020204" pitchFamily="34" charset="0"/>
                </a:rPr>
                <a:t>1. Phân biệt sơ đồ nguyên lí và sơ đồ lắp đặt mạng điện.</a:t>
              </a:r>
              <a:endParaRPr lang="en-US" sz="4000">
                <a:latin typeface="Arial" panose="020B0604020202020204" pitchFamily="34" charset="0"/>
                <a:cs typeface="Arial" panose="020B0604020202020204" pitchFamily="34" charset="0"/>
              </a:endParaRPr>
            </a:p>
          </p:txBody>
        </p:sp>
      </p:grpSp>
      <p:graphicFrame>
        <p:nvGraphicFramePr>
          <p:cNvPr id="12" name="Table 11">
            <a:extLst>
              <a:ext uri="{FF2B5EF4-FFF2-40B4-BE49-F238E27FC236}">
                <a16:creationId xmlns:a16="http://schemas.microsoft.com/office/drawing/2014/main" id="{4B4A37DE-B6C9-B689-A0FF-8FF97D51E641}"/>
              </a:ext>
            </a:extLst>
          </p:cNvPr>
          <p:cNvGraphicFramePr>
            <a:graphicFrameLocks noGrp="1"/>
          </p:cNvGraphicFramePr>
          <p:nvPr>
            <p:extLst>
              <p:ext uri="{D42A27DB-BD31-4B8C-83A1-F6EECF244321}">
                <p14:modId xmlns:p14="http://schemas.microsoft.com/office/powerpoint/2010/main" val="3959605232"/>
              </p:ext>
            </p:extLst>
          </p:nvPr>
        </p:nvGraphicFramePr>
        <p:xfrm>
          <a:off x="412147" y="1977265"/>
          <a:ext cx="17482754" cy="8183880"/>
        </p:xfrm>
        <a:graphic>
          <a:graphicData uri="http://schemas.openxmlformats.org/drawingml/2006/table">
            <a:tbl>
              <a:tblPr firstRow="1" firstCol="1" bandRow="1"/>
              <a:tblGrid>
                <a:gridCol w="2895600">
                  <a:extLst>
                    <a:ext uri="{9D8B030D-6E8A-4147-A177-3AD203B41FA5}">
                      <a16:colId xmlns:a16="http://schemas.microsoft.com/office/drawing/2014/main" val="1449252519"/>
                    </a:ext>
                  </a:extLst>
                </a:gridCol>
                <a:gridCol w="8305800">
                  <a:extLst>
                    <a:ext uri="{9D8B030D-6E8A-4147-A177-3AD203B41FA5}">
                      <a16:colId xmlns:a16="http://schemas.microsoft.com/office/drawing/2014/main" val="3008518140"/>
                    </a:ext>
                  </a:extLst>
                </a:gridCol>
                <a:gridCol w="6281354">
                  <a:extLst>
                    <a:ext uri="{9D8B030D-6E8A-4147-A177-3AD203B41FA5}">
                      <a16:colId xmlns:a16="http://schemas.microsoft.com/office/drawing/2014/main" val="3275055754"/>
                    </a:ext>
                  </a:extLst>
                </a:gridCol>
              </a:tblGrid>
              <a:tr h="755525">
                <a:tc>
                  <a:txBody>
                    <a:bodyPr/>
                    <a:lstStyle/>
                    <a:p>
                      <a:pPr marL="0" marR="0" algn="ctr">
                        <a:lnSpc>
                          <a:spcPct val="150000"/>
                        </a:lnSpc>
                        <a:spcBef>
                          <a:spcPts val="0"/>
                        </a:spcBef>
                        <a:spcAft>
                          <a:spcPts val="0"/>
                        </a:spcAft>
                      </a:pP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no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DAC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3800" b="1">
                          <a:solidFill>
                            <a:srgbClr val="000000"/>
                          </a:solidFill>
                          <a:effectLst/>
                          <a:latin typeface="Arial" panose="020B0604020202020204" pitchFamily="34" charset="0"/>
                          <a:ea typeface="Arial" panose="020B0604020202020204" pitchFamily="34" charset="0"/>
                          <a:cs typeface="Arial" panose="020B0604020202020204" pitchFamily="34" charset="0"/>
                        </a:rPr>
                        <a:t>Sơ đồ nguyên lí</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3800" b="1">
                          <a:solidFill>
                            <a:srgbClr val="000000"/>
                          </a:solidFill>
                          <a:effectLst/>
                          <a:latin typeface="Arial" panose="020B0604020202020204" pitchFamily="34" charset="0"/>
                          <a:ea typeface="Arial" panose="020B0604020202020204" pitchFamily="34" charset="0"/>
                          <a:cs typeface="Arial" panose="020B0604020202020204" pitchFamily="34" charset="0"/>
                        </a:rPr>
                        <a:t>Sơ đồ lắp đặt</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02298904"/>
                  </a:ext>
                </a:extLst>
              </a:tr>
              <a:tr h="3567969">
                <a:tc>
                  <a:txBody>
                    <a:bodyPr/>
                    <a:lstStyle/>
                    <a:p>
                      <a:pPr marL="0" marR="0" algn="just">
                        <a:lnSpc>
                          <a:spcPct val="150000"/>
                        </a:lnSpc>
                        <a:spcBef>
                          <a:spcPts val="0"/>
                        </a:spcBef>
                        <a:spcAft>
                          <a:spcPts val="0"/>
                        </a:spcAft>
                      </a:pPr>
                      <a:r>
                        <a:rPr lang="en-US" sz="3800" b="1">
                          <a:solidFill>
                            <a:srgbClr val="000000"/>
                          </a:solidFill>
                          <a:effectLst/>
                          <a:latin typeface="Arial" panose="020B0604020202020204" pitchFamily="34" charset="0"/>
                          <a:ea typeface="Arial" panose="020B0604020202020204" pitchFamily="34" charset="0"/>
                          <a:cs typeface="Arial" panose="020B0604020202020204" pitchFamily="34" charset="0"/>
                        </a:rPr>
                        <a:t>Nội dung</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3800">
                          <a:solidFill>
                            <a:srgbClr val="000000"/>
                          </a:solidFill>
                          <a:effectLst/>
                          <a:latin typeface="Arial" panose="020B0604020202020204" pitchFamily="34" charset="0"/>
                          <a:ea typeface="Arial" panose="020B0604020202020204" pitchFamily="34" charset="0"/>
                          <a:cs typeface="Arial" panose="020B0604020202020204" pitchFamily="34" charset="0"/>
                        </a:rPr>
                        <a:t>Thể hiện mối liên hệ điện của các phần tử trong mạng điện như thiết bị điện, đổ dùng điện mà không thể hiện vị trí lắp đặt của chúng trong thực tế.</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3800">
                          <a:solidFill>
                            <a:srgbClr val="000000"/>
                          </a:solidFill>
                          <a:effectLst/>
                          <a:latin typeface="Arial" panose="020B0604020202020204" pitchFamily="34" charset="0"/>
                          <a:ea typeface="Arial" panose="020B0604020202020204" pitchFamily="34" charset="0"/>
                          <a:cs typeface="Arial" panose="020B0604020202020204" pitchFamily="34" charset="0"/>
                        </a:rPr>
                        <a:t>Thể hiện vị trí cụ thể của các phần tử trong mạng điện</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extLst>
                  <a:ext uri="{0D108BD9-81ED-4DB2-BD59-A6C34878D82A}">
                    <a16:rowId xmlns:a16="http://schemas.microsoft.com/office/drawing/2014/main" val="1617160936"/>
                  </a:ext>
                </a:extLst>
              </a:tr>
              <a:tr h="3567969">
                <a:tc>
                  <a:txBody>
                    <a:bodyPr/>
                    <a:lstStyle/>
                    <a:p>
                      <a:pPr marL="0" marR="0" algn="just">
                        <a:lnSpc>
                          <a:spcPct val="150000"/>
                        </a:lnSpc>
                        <a:spcBef>
                          <a:spcPts val="0"/>
                        </a:spcBef>
                        <a:spcAft>
                          <a:spcPts val="0"/>
                        </a:spcAft>
                      </a:pPr>
                      <a:r>
                        <a:rPr lang="en-US" sz="3800" b="1">
                          <a:solidFill>
                            <a:srgbClr val="000000"/>
                          </a:solidFill>
                          <a:effectLst/>
                          <a:latin typeface="Arial" panose="020B0604020202020204" pitchFamily="34" charset="0"/>
                          <a:ea typeface="Arial" panose="020B0604020202020204" pitchFamily="34" charset="0"/>
                          <a:cs typeface="Arial" panose="020B0604020202020204" pitchFamily="34" charset="0"/>
                        </a:rPr>
                        <a:t>Công dụng</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3800">
                          <a:solidFill>
                            <a:srgbClr val="000000"/>
                          </a:solidFill>
                          <a:effectLst/>
                          <a:latin typeface="Arial" panose="020B0604020202020204" pitchFamily="34" charset="0"/>
                          <a:ea typeface="Arial" panose="020B0604020202020204" pitchFamily="34" charset="0"/>
                          <a:cs typeface="Arial" panose="020B0604020202020204" pitchFamily="34" charset="0"/>
                        </a:rPr>
                        <a:t>Giúp thấy được các phần tử của mạng điện một cách rõ ràng nhất và dùng đề nghiên cứu nguyên lí làm việc của mạng điện.</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3800">
                          <a:solidFill>
                            <a:srgbClr val="000000"/>
                          </a:solidFill>
                          <a:effectLst/>
                          <a:latin typeface="Arial" panose="020B0604020202020204" pitchFamily="34" charset="0"/>
                          <a:ea typeface="Arial" panose="020B0604020202020204" pitchFamily="34" charset="0"/>
                          <a:cs typeface="Arial" panose="020B0604020202020204" pitchFamily="34" charset="0"/>
                        </a:rPr>
                        <a:t>Dùng để dự trù số lượng thiết bị, đồ dùng, vật liệu điện, cách lắp đặt và sửa chữa mạng điện</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0960" marR="60960" marT="60960" marB="60960" anchor="ctr">
                    <a:lnL w="28575" cap="flat" cmpd="sng" algn="ctr">
                      <a:solidFill>
                        <a:srgbClr val="FDAC84"/>
                      </a:solidFill>
                      <a:prstDash val="solid"/>
                      <a:round/>
                      <a:headEnd type="none" w="med" len="med"/>
                      <a:tailEnd type="none" w="med" len="med"/>
                    </a:lnL>
                    <a:lnR w="28575" cap="flat" cmpd="sng" algn="ctr">
                      <a:solidFill>
                        <a:srgbClr val="FDAC84"/>
                      </a:solidFill>
                      <a:prstDash val="solid"/>
                      <a:round/>
                      <a:headEnd type="none" w="med" len="med"/>
                      <a:tailEnd type="none" w="med" len="med"/>
                    </a:lnR>
                    <a:lnT w="28575" cap="flat" cmpd="sng" algn="ctr">
                      <a:solidFill>
                        <a:srgbClr val="FDAC84"/>
                      </a:solidFill>
                      <a:prstDash val="solid"/>
                      <a:round/>
                      <a:headEnd type="none" w="med" len="med"/>
                      <a:tailEnd type="none" w="med" len="med"/>
                    </a:lnT>
                    <a:lnB w="28575" cap="flat" cmpd="sng" algn="ctr">
                      <a:solidFill>
                        <a:srgbClr val="FDAC84"/>
                      </a:solidFill>
                      <a:prstDash val="solid"/>
                      <a:round/>
                      <a:headEnd type="none" w="med" len="med"/>
                      <a:tailEnd type="none" w="med" len="med"/>
                    </a:lnB>
                    <a:solidFill>
                      <a:schemeClr val="bg1"/>
                    </a:solidFill>
                  </a:tcPr>
                </a:tc>
                <a:extLst>
                  <a:ext uri="{0D108BD9-81ED-4DB2-BD59-A6C34878D82A}">
                    <a16:rowId xmlns:a16="http://schemas.microsoft.com/office/drawing/2014/main" val="234961307"/>
                  </a:ext>
                </a:extLst>
              </a:tr>
            </a:tbl>
          </a:graphicData>
        </a:graphic>
      </p:graphicFrame>
    </p:spTree>
    <p:extLst>
      <p:ext uri="{BB962C8B-B14F-4D97-AF65-F5344CB8AC3E}">
        <p14:creationId xmlns:p14="http://schemas.microsoft.com/office/powerpoint/2010/main" val="23346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9E268E50-648B-5CEC-536C-9B0BE7449491}"/>
              </a:ext>
            </a:extLst>
          </p:cNvPr>
          <p:cNvGrpSpPr/>
          <p:nvPr/>
        </p:nvGrpSpPr>
        <p:grpSpPr>
          <a:xfrm>
            <a:off x="990600" y="495300"/>
            <a:ext cx="15682325" cy="1824923"/>
            <a:chOff x="685800" y="-99514"/>
            <a:chExt cx="15682325" cy="1824923"/>
          </a:xfrm>
        </p:grpSpPr>
        <p:grpSp>
          <p:nvGrpSpPr>
            <p:cNvPr id="2" name="Group 1">
              <a:extLst>
                <a:ext uri="{FF2B5EF4-FFF2-40B4-BE49-F238E27FC236}">
                  <a16:creationId xmlns:a16="http://schemas.microsoft.com/office/drawing/2014/main" id="{7222A8A3-6CC1-DC02-B6E1-47A67311F916}"/>
                </a:ext>
              </a:extLst>
            </p:cNvPr>
            <p:cNvGrpSpPr/>
            <p:nvPr/>
          </p:nvGrpSpPr>
          <p:grpSpPr>
            <a:xfrm>
              <a:off x="685800" y="286395"/>
              <a:ext cx="1104900" cy="1104900"/>
              <a:chOff x="1028700" y="4610433"/>
              <a:chExt cx="824190" cy="824190"/>
            </a:xfrm>
          </p:grpSpPr>
          <p:grpSp>
            <p:nvGrpSpPr>
              <p:cNvPr id="3" name="Group 14">
                <a:extLst>
                  <a:ext uri="{FF2B5EF4-FFF2-40B4-BE49-F238E27FC236}">
                    <a16:creationId xmlns:a16="http://schemas.microsoft.com/office/drawing/2014/main" id="{37A27364-505C-0C6D-5341-81184A33C2BA}"/>
                  </a:ext>
                </a:extLst>
              </p:cNvPr>
              <p:cNvGrpSpPr/>
              <p:nvPr/>
            </p:nvGrpSpPr>
            <p:grpSpPr>
              <a:xfrm>
                <a:off x="1028700" y="4610433"/>
                <a:ext cx="824190" cy="824190"/>
                <a:chOff x="0" y="0"/>
                <a:chExt cx="812800" cy="812800"/>
              </a:xfrm>
            </p:grpSpPr>
            <p:sp>
              <p:nvSpPr>
                <p:cNvPr id="5" name="Freeform 15">
                  <a:extLst>
                    <a:ext uri="{FF2B5EF4-FFF2-40B4-BE49-F238E27FC236}">
                      <a16:creationId xmlns:a16="http://schemas.microsoft.com/office/drawing/2014/main" id="{3195B316-72ED-8CC3-45DF-53F16B4BD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6" name="TextBox 16">
                  <a:extLst>
                    <a:ext uri="{FF2B5EF4-FFF2-40B4-BE49-F238E27FC236}">
                      <a16:creationId xmlns:a16="http://schemas.microsoft.com/office/drawing/2014/main" id="{54895FEB-E722-5F0A-393E-FCD9D98EB36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 name="Freeform 26">
                <a:extLst>
                  <a:ext uri="{FF2B5EF4-FFF2-40B4-BE49-F238E27FC236}">
                    <a16:creationId xmlns:a16="http://schemas.microsoft.com/office/drawing/2014/main" id="{9EEB1181-A8F7-710C-D935-A463E3077CCA}"/>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a:extLst>
                <a:ext uri="{FF2B5EF4-FFF2-40B4-BE49-F238E27FC236}">
                  <a16:creationId xmlns:a16="http://schemas.microsoft.com/office/drawing/2014/main" id="{127E4D37-AE16-6C08-9496-80AFC7FE5B64}"/>
                </a:ext>
              </a:extLst>
            </p:cNvPr>
            <p:cNvSpPr txBox="1"/>
            <p:nvPr/>
          </p:nvSpPr>
          <p:spPr>
            <a:xfrm>
              <a:off x="2133600" y="-99514"/>
              <a:ext cx="14234525" cy="1824923"/>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2. Tóm tắt các bước thiết kế sơ đồ nguyên lí và sơ đồ lắp đặt mạng điện.</a:t>
              </a:r>
              <a:endParaRPr lang="en-US" sz="4000">
                <a:latin typeface="Arial" panose="020B0604020202020204" pitchFamily="34" charset="0"/>
                <a:cs typeface="Arial" panose="020B0604020202020204" pitchFamily="34" charset="0"/>
              </a:endParaRPr>
            </a:p>
          </p:txBody>
        </p:sp>
      </p:grpSp>
      <p:graphicFrame>
        <p:nvGraphicFramePr>
          <p:cNvPr id="7" name="Table 6">
            <a:extLst>
              <a:ext uri="{FF2B5EF4-FFF2-40B4-BE49-F238E27FC236}">
                <a16:creationId xmlns:a16="http://schemas.microsoft.com/office/drawing/2014/main" id="{26ADD745-1D53-A3A5-883E-3C9E495AA878}"/>
              </a:ext>
            </a:extLst>
          </p:cNvPr>
          <p:cNvGraphicFramePr>
            <a:graphicFrameLocks noGrp="1"/>
          </p:cNvGraphicFramePr>
          <p:nvPr>
            <p:extLst>
              <p:ext uri="{D42A27DB-BD31-4B8C-83A1-F6EECF244321}">
                <p14:modId xmlns:p14="http://schemas.microsoft.com/office/powerpoint/2010/main" val="28308055"/>
              </p:ext>
            </p:extLst>
          </p:nvPr>
        </p:nvGraphicFramePr>
        <p:xfrm>
          <a:off x="387350" y="2705100"/>
          <a:ext cx="17513300" cy="5427459"/>
        </p:xfrm>
        <a:graphic>
          <a:graphicData uri="http://schemas.openxmlformats.org/drawingml/2006/table">
            <a:tbl>
              <a:tblPr firstRow="1" firstCol="1" bandRow="1"/>
              <a:tblGrid>
                <a:gridCol w="9520676">
                  <a:extLst>
                    <a:ext uri="{9D8B030D-6E8A-4147-A177-3AD203B41FA5}">
                      <a16:colId xmlns:a16="http://schemas.microsoft.com/office/drawing/2014/main" val="1046251778"/>
                    </a:ext>
                  </a:extLst>
                </a:gridCol>
                <a:gridCol w="7992624">
                  <a:extLst>
                    <a:ext uri="{9D8B030D-6E8A-4147-A177-3AD203B41FA5}">
                      <a16:colId xmlns:a16="http://schemas.microsoft.com/office/drawing/2014/main" val="3469357970"/>
                    </a:ext>
                  </a:extLst>
                </a:gridCol>
              </a:tblGrid>
              <a:tr h="1066800">
                <a:tc>
                  <a:txBody>
                    <a:bodyPr/>
                    <a:lstStyle/>
                    <a:p>
                      <a:pPr marL="0" marR="0" algn="ctr">
                        <a:lnSpc>
                          <a:spcPct val="100000"/>
                        </a:lnSpc>
                        <a:spcBef>
                          <a:spcPts val="0"/>
                        </a:spcBef>
                        <a:spcAft>
                          <a:spcPts val="0"/>
                        </a:spcAft>
                      </a:pPr>
                      <a:r>
                        <a:rPr lang="en-US" sz="3800" b="1" i="0">
                          <a:solidFill>
                            <a:srgbClr val="000000"/>
                          </a:solidFill>
                          <a:effectLst/>
                          <a:latin typeface="Arial" panose="020B0604020202020204" pitchFamily="34" charset="0"/>
                          <a:ea typeface="Calibri" panose="020F0502020204030204" pitchFamily="34" charset="0"/>
                          <a:cs typeface="Arial" panose="020B0604020202020204" pitchFamily="34" charset="0"/>
                        </a:rPr>
                        <a:t>Cách vẽ sơ đồ nguyên lí</a:t>
                      </a:r>
                      <a:endParaRPr lang="en-US" sz="38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rgbClr val="C5E0B3"/>
                    </a:solidFill>
                  </a:tcPr>
                </a:tc>
                <a:tc>
                  <a:txBody>
                    <a:bodyPr/>
                    <a:lstStyle/>
                    <a:p>
                      <a:pPr marL="0" marR="0" algn="ctr">
                        <a:lnSpc>
                          <a:spcPct val="100000"/>
                        </a:lnSpc>
                        <a:spcBef>
                          <a:spcPts val="0"/>
                        </a:spcBef>
                        <a:spcAft>
                          <a:spcPts val="0"/>
                        </a:spcAft>
                      </a:pPr>
                      <a:r>
                        <a:rPr lang="en-US" sz="3800" b="1" i="0">
                          <a:solidFill>
                            <a:srgbClr val="000000"/>
                          </a:solidFill>
                          <a:effectLst/>
                          <a:latin typeface="Arial" panose="020B0604020202020204" pitchFamily="34" charset="0"/>
                          <a:ea typeface="Calibri" panose="020F0502020204030204" pitchFamily="34" charset="0"/>
                          <a:cs typeface="Arial" panose="020B0604020202020204" pitchFamily="34" charset="0"/>
                        </a:rPr>
                        <a:t>Cách vẽ sơ đồ lắp đặt</a:t>
                      </a:r>
                      <a:endParaRPr lang="en-US" sz="38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rgbClr val="C5E0B3"/>
                    </a:solidFill>
                  </a:tcPr>
                </a:tc>
                <a:extLst>
                  <a:ext uri="{0D108BD9-81ED-4DB2-BD59-A6C34878D82A}">
                    <a16:rowId xmlns:a16="http://schemas.microsoft.com/office/drawing/2014/main" val="2582922820"/>
                  </a:ext>
                </a:extLst>
              </a:tr>
              <a:tr h="4360659">
                <a:tc>
                  <a:txBody>
                    <a:bodyPr/>
                    <a:lstStyle/>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nhiệm vụ thiết kế.</a:t>
                      </a:r>
                      <a:endParaRPr lang="en-US" sz="380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thiết bị, đồ dùng điện và mối liên hệ về điện giữa chúng.</a:t>
                      </a:r>
                      <a:endParaRPr lang="en-US" sz="380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Vẽ sơ đồ nguyên lí.</a:t>
                      </a:r>
                      <a:endParaRPr lang="en-US" sz="38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solidFill>
                  </a:tcPr>
                </a:tc>
                <a:tc>
                  <a:txBody>
                    <a:bodyPr/>
                    <a:lstStyle/>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Nghiên cứu sơ đồ nguyên lí.</a:t>
                      </a:r>
                      <a:endParaRPr lang="en-US" sz="380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vị trí lắp đặt các thiết bị, đồ dùng điện.</a:t>
                      </a:r>
                      <a:endParaRPr lang="en-US" sz="380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Tx/>
                        <a:buChar char="-"/>
                      </a:pPr>
                      <a:r>
                        <a:rPr lang="en-US" sz="3800" i="0">
                          <a:solidFill>
                            <a:srgbClr val="000000"/>
                          </a:solidFill>
                          <a:effectLst/>
                          <a:latin typeface="Arial" panose="020B0604020202020204" pitchFamily="34" charset="0"/>
                          <a:ea typeface="Calibri" panose="020F0502020204030204" pitchFamily="34" charset="0"/>
                          <a:cs typeface="Arial" panose="020B0604020202020204" pitchFamily="34" charset="0"/>
                        </a:rPr>
                        <a:t>Vẽ sơ đồ lắp đặt.</a:t>
                      </a:r>
                      <a:endParaRPr lang="en-US" sz="38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7337262"/>
                  </a:ext>
                </a:extLst>
              </a:tr>
            </a:tbl>
          </a:graphicData>
        </a:graphic>
      </p:graphicFrame>
      <p:sp>
        <p:nvSpPr>
          <p:cNvPr id="8" name="Freeform 8">
            <a:extLst>
              <a:ext uri="{FF2B5EF4-FFF2-40B4-BE49-F238E27FC236}">
                <a16:creationId xmlns:a16="http://schemas.microsoft.com/office/drawing/2014/main" id="{9C704A86-D600-8D61-7C70-B12212B6B6A5}"/>
              </a:ext>
            </a:extLst>
          </p:cNvPr>
          <p:cNvSpPr/>
          <p:nvPr/>
        </p:nvSpPr>
        <p:spPr>
          <a:xfrm>
            <a:off x="5181600" y="7735411"/>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62554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grpSp>
        <p:nvGrpSpPr>
          <p:cNvPr id="5" name="Group 5"/>
          <p:cNvGrpSpPr/>
          <p:nvPr/>
        </p:nvGrpSpPr>
        <p:grpSpPr>
          <a:xfrm>
            <a:off x="0" y="0"/>
            <a:ext cx="18288000" cy="2552700"/>
            <a:chOff x="0" y="0"/>
            <a:chExt cx="4816593" cy="406400"/>
          </a:xfrm>
        </p:grpSpPr>
        <p:sp>
          <p:nvSpPr>
            <p:cNvPr id="6" name="Freeform 6"/>
            <p:cNvSpPr/>
            <p:nvPr/>
          </p:nvSpPr>
          <p:spPr>
            <a:xfrm>
              <a:off x="0" y="0"/>
              <a:ext cx="4816592" cy="406400"/>
            </a:xfrm>
            <a:custGeom>
              <a:avLst/>
              <a:gdLst/>
              <a:ahLst/>
              <a:cxnLst/>
              <a:rect l="l" t="t" r="r" b="b"/>
              <a:pathLst>
                <a:path w="4816592" h="406400">
                  <a:moveTo>
                    <a:pt x="0" y="0"/>
                  </a:moveTo>
                  <a:lnTo>
                    <a:pt x="4816592" y="0"/>
                  </a:lnTo>
                  <a:lnTo>
                    <a:pt x="4816592" y="406400"/>
                  </a:lnTo>
                  <a:lnTo>
                    <a:pt x="0" y="406400"/>
                  </a:lnTo>
                  <a:close/>
                </a:path>
              </a:pathLst>
            </a:custGeom>
            <a:solidFill>
              <a:srgbClr val="A9CBD4"/>
            </a:solidFill>
          </p:spPr>
        </p:sp>
        <p:sp>
          <p:nvSpPr>
            <p:cNvPr id="7" name="TextBox 7"/>
            <p:cNvSpPr txBox="1"/>
            <p:nvPr/>
          </p:nvSpPr>
          <p:spPr>
            <a:xfrm>
              <a:off x="0" y="-38100"/>
              <a:ext cx="4816593" cy="444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0" y="8743950"/>
            <a:ext cx="18288000" cy="1543050"/>
            <a:chOff x="0" y="0"/>
            <a:chExt cx="4816593" cy="406400"/>
          </a:xfrm>
        </p:grpSpPr>
        <p:sp>
          <p:nvSpPr>
            <p:cNvPr id="9" name="Freeform 9"/>
            <p:cNvSpPr/>
            <p:nvPr/>
          </p:nvSpPr>
          <p:spPr>
            <a:xfrm>
              <a:off x="0" y="0"/>
              <a:ext cx="4816592" cy="406400"/>
            </a:xfrm>
            <a:custGeom>
              <a:avLst/>
              <a:gdLst/>
              <a:ahLst/>
              <a:cxnLst/>
              <a:rect l="l" t="t" r="r" b="b"/>
              <a:pathLst>
                <a:path w="4816592" h="406400">
                  <a:moveTo>
                    <a:pt x="0" y="0"/>
                  </a:moveTo>
                  <a:lnTo>
                    <a:pt x="4816592" y="0"/>
                  </a:lnTo>
                  <a:lnTo>
                    <a:pt x="4816592" y="406400"/>
                  </a:lnTo>
                  <a:lnTo>
                    <a:pt x="0" y="406400"/>
                  </a:lnTo>
                  <a:close/>
                </a:path>
              </a:pathLst>
            </a:custGeom>
            <a:solidFill>
              <a:srgbClr val="A9CBD4"/>
            </a:solidFill>
          </p:spPr>
        </p:sp>
        <p:sp>
          <p:nvSpPr>
            <p:cNvPr id="10" name="TextBox 10"/>
            <p:cNvSpPr txBox="1"/>
            <p:nvPr/>
          </p:nvSpPr>
          <p:spPr>
            <a:xfrm>
              <a:off x="0" y="-38100"/>
              <a:ext cx="4816593" cy="444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0" y="3746146"/>
            <a:ext cx="16744948" cy="3378554"/>
          </a:xfrm>
          <a:prstGeom prst="rect">
            <a:avLst/>
          </a:prstGeom>
        </p:spPr>
        <p:txBody>
          <a:bodyPr wrap="square" lIns="0" tIns="0" rIns="0" bIns="0" rtlCol="0" anchor="t">
            <a:spAutoFit/>
          </a:bodyPr>
          <a:lstStyle/>
          <a:p>
            <a:pPr algn="ctr">
              <a:lnSpc>
                <a:spcPct val="150000"/>
              </a:lnSpc>
            </a:pPr>
            <a:r>
              <a:rPr lang="en-US" sz="7800" b="1">
                <a:solidFill>
                  <a:srgbClr val="1F4152"/>
                </a:solidFill>
                <a:latin typeface="Arial" panose="020B0604020202020204" pitchFamily="34" charset="0"/>
                <a:ea typeface="Glacial Indifference"/>
                <a:cs typeface="Arial" panose="020B0604020202020204" pitchFamily="34" charset="0"/>
                <a:sym typeface="Glacial Indifference"/>
              </a:rPr>
              <a:t>CẢM ƠN CÁC EM ĐÃ CHÚ Ý </a:t>
            </a:r>
          </a:p>
          <a:p>
            <a:pPr algn="ctr">
              <a:lnSpc>
                <a:spcPct val="150000"/>
              </a:lnSpc>
            </a:pPr>
            <a:r>
              <a:rPr lang="en-US" sz="7800" b="1">
                <a:solidFill>
                  <a:srgbClr val="1F4152"/>
                </a:solidFill>
                <a:latin typeface="Arial" panose="020B0604020202020204" pitchFamily="34" charset="0"/>
                <a:ea typeface="Glacial Indifference"/>
                <a:cs typeface="Arial" panose="020B0604020202020204" pitchFamily="34" charset="0"/>
                <a:sym typeface="Glacial Indifference"/>
              </a:rPr>
              <a:t>LẮNG NGHE BÀI GIẢNG!</a:t>
            </a:r>
          </a:p>
        </p:txBody>
      </p:sp>
      <p:grpSp>
        <p:nvGrpSpPr>
          <p:cNvPr id="16" name="Group 16"/>
          <p:cNvGrpSpPr/>
          <p:nvPr/>
        </p:nvGrpSpPr>
        <p:grpSpPr>
          <a:xfrm rot="5400000">
            <a:off x="12372975" y="4371975"/>
            <a:ext cx="10287000" cy="1543050"/>
            <a:chOff x="0" y="0"/>
            <a:chExt cx="2709333" cy="406400"/>
          </a:xfrm>
        </p:grpSpPr>
        <p:sp>
          <p:nvSpPr>
            <p:cNvPr id="17" name="Freeform 17"/>
            <p:cNvSpPr/>
            <p:nvPr/>
          </p:nvSpPr>
          <p:spPr>
            <a:xfrm>
              <a:off x="0" y="0"/>
              <a:ext cx="2709333" cy="406400"/>
            </a:xfrm>
            <a:custGeom>
              <a:avLst/>
              <a:gdLst/>
              <a:ahLst/>
              <a:cxnLst/>
              <a:rect l="l" t="t" r="r" b="b"/>
              <a:pathLst>
                <a:path w="2709333" h="406400">
                  <a:moveTo>
                    <a:pt x="0" y="0"/>
                  </a:moveTo>
                  <a:lnTo>
                    <a:pt x="2709333" y="0"/>
                  </a:lnTo>
                  <a:lnTo>
                    <a:pt x="2709333" y="406400"/>
                  </a:lnTo>
                  <a:lnTo>
                    <a:pt x="0" y="406400"/>
                  </a:lnTo>
                  <a:close/>
                </a:path>
              </a:pathLst>
            </a:custGeom>
            <a:solidFill>
              <a:srgbClr val="A9CBD4"/>
            </a:solidFill>
          </p:spPr>
        </p:sp>
        <p:sp>
          <p:nvSpPr>
            <p:cNvPr id="18" name="TextBox 18"/>
            <p:cNvSpPr txBox="1"/>
            <p:nvPr/>
          </p:nvSpPr>
          <p:spPr>
            <a:xfrm>
              <a:off x="0" y="-38100"/>
              <a:ext cx="2709333" cy="444500"/>
            </a:xfrm>
            <a:prstGeom prst="rect">
              <a:avLst/>
            </a:prstGeom>
          </p:spPr>
          <p:txBody>
            <a:bodyPr lIns="50800" tIns="50800" rIns="50800" bIns="50800" rtlCol="0" anchor="ctr"/>
            <a:lstStyle/>
            <a:p>
              <a:pPr algn="ctr">
                <a:lnSpc>
                  <a:spcPts val="2659"/>
                </a:lnSpc>
              </a:pPr>
              <a:endParaRPr/>
            </a:p>
          </p:txBody>
        </p:sp>
      </p:grpSp>
      <p:sp>
        <p:nvSpPr>
          <p:cNvPr id="19" name="Freeform 22">
            <a:extLst>
              <a:ext uri="{FF2B5EF4-FFF2-40B4-BE49-F238E27FC236}">
                <a16:creationId xmlns:a16="http://schemas.microsoft.com/office/drawing/2014/main" id="{32257E8E-8396-9797-B206-8DACCFE55AAC}"/>
              </a:ext>
            </a:extLst>
          </p:cNvPr>
          <p:cNvSpPr/>
          <p:nvPr/>
        </p:nvSpPr>
        <p:spPr>
          <a:xfrm>
            <a:off x="14706600" y="5980572"/>
            <a:ext cx="3158507" cy="3681602"/>
          </a:xfrm>
          <a:custGeom>
            <a:avLst/>
            <a:gdLst/>
            <a:ahLst/>
            <a:cxnLst/>
            <a:rect l="l" t="t" r="r" b="b"/>
            <a:pathLst>
              <a:path w="1561322" h="1819900">
                <a:moveTo>
                  <a:pt x="0" y="0"/>
                </a:moveTo>
                <a:lnTo>
                  <a:pt x="1561322" y="0"/>
                </a:lnTo>
                <a:lnTo>
                  <a:pt x="1561322" y="1819900"/>
                </a:lnTo>
                <a:lnTo>
                  <a:pt x="0" y="1819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effectLst>
            <a:outerShdw blurRad="50800" dist="38100" dir="8100000" algn="tr" rotWithShape="0">
              <a:prstClr val="black">
                <a:alpha val="40000"/>
              </a:prstClr>
            </a:outerShdw>
          </a:effectLst>
        </p:spPr>
      </p:sp>
    </p:spTree>
    <p:extLst>
      <p:ext uri="{BB962C8B-B14F-4D97-AF65-F5344CB8AC3E}">
        <p14:creationId xmlns:p14="http://schemas.microsoft.com/office/powerpoint/2010/main" val="16566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1F1D67E9-A37A-F6EC-CE99-44C7AEE99592}"/>
              </a:ext>
            </a:extLst>
          </p:cNvPr>
          <p:cNvGrpSpPr/>
          <p:nvPr/>
        </p:nvGrpSpPr>
        <p:grpSpPr>
          <a:xfrm>
            <a:off x="1465625" y="1714500"/>
            <a:ext cx="15356747" cy="1824923"/>
            <a:chOff x="990600" y="1306218"/>
            <a:chExt cx="15356747" cy="1824923"/>
          </a:xfrm>
        </p:grpSpPr>
        <p:sp>
          <p:nvSpPr>
            <p:cNvPr id="4" name="TextBox 3">
              <a:extLst>
                <a:ext uri="{FF2B5EF4-FFF2-40B4-BE49-F238E27FC236}">
                  <a16:creationId xmlns:a16="http://schemas.microsoft.com/office/drawing/2014/main" id="{B1C1730D-7C08-213A-23F8-03ECB02F7D66}"/>
                </a:ext>
              </a:extLst>
            </p:cNvPr>
            <p:cNvSpPr txBox="1"/>
            <p:nvPr/>
          </p:nvSpPr>
          <p:spPr>
            <a:xfrm>
              <a:off x="2555147" y="1306218"/>
              <a:ext cx="13792200"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Đọc thông tin trong SGK và </a:t>
              </a:r>
              <a:r>
                <a:rPr lang="vi-VN" sz="4000">
                  <a:latin typeface="Arial" panose="020B0604020202020204" pitchFamily="34" charset="0"/>
                  <a:cs typeface="Arial" panose="020B0604020202020204" pitchFamily="34" charset="0"/>
                </a:rPr>
                <a:t>nêu khái niệm sơ đồ mạng điện trong nhà.</a:t>
              </a:r>
              <a:endParaRPr lang="en-US" sz="4000">
                <a:latin typeface="Arial" panose="020B0604020202020204" pitchFamily="34" charset="0"/>
                <a:cs typeface="Arial" panose="020B0604020202020204" pitchFamily="34" charset="0"/>
              </a:endParaRPr>
            </a:p>
          </p:txBody>
        </p:sp>
        <p:sp>
          <p:nvSpPr>
            <p:cNvPr id="6" name="Freeform 12">
              <a:extLst>
                <a:ext uri="{FF2B5EF4-FFF2-40B4-BE49-F238E27FC236}">
                  <a16:creationId xmlns:a16="http://schemas.microsoft.com/office/drawing/2014/main" id="{9DB36B90-4D28-37BD-93CE-8D11E311DA6E}"/>
                </a:ext>
              </a:extLst>
            </p:cNvPr>
            <p:cNvSpPr/>
            <p:nvPr/>
          </p:nvSpPr>
          <p:spPr>
            <a:xfrm>
              <a:off x="990600" y="1547804"/>
              <a:ext cx="1071693" cy="1257732"/>
            </a:xfrm>
            <a:custGeom>
              <a:avLst/>
              <a:gdLst/>
              <a:ahLst/>
              <a:cxnLst/>
              <a:rect l="l" t="t" r="r" b="b"/>
              <a:pathLst>
                <a:path w="3506153" h="4114800">
                  <a:moveTo>
                    <a:pt x="0" y="0"/>
                  </a:moveTo>
                  <a:lnTo>
                    <a:pt x="3506152" y="0"/>
                  </a:lnTo>
                  <a:lnTo>
                    <a:pt x="350615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a:extLst>
              <a:ext uri="{FF2B5EF4-FFF2-40B4-BE49-F238E27FC236}">
                <a16:creationId xmlns:a16="http://schemas.microsoft.com/office/drawing/2014/main" id="{AF31B4F1-1EF1-D0AB-44BB-8896E49EBA34}"/>
              </a:ext>
            </a:extLst>
          </p:cNvPr>
          <p:cNvSpPr txBox="1"/>
          <p:nvPr/>
        </p:nvSpPr>
        <p:spPr>
          <a:xfrm>
            <a:off x="2314574" y="394004"/>
            <a:ext cx="13658850" cy="1002710"/>
          </a:xfrm>
          <a:prstGeom prst="rect">
            <a:avLst/>
          </a:prstGeom>
          <a:noFill/>
        </p:spPr>
        <p:txBody>
          <a:bodyPr wrap="square">
            <a:spAutoFit/>
          </a:bodyPr>
          <a:lstStyle/>
          <a:p>
            <a:pPr marR="0" lvl="0" algn="ctr">
              <a:lnSpc>
                <a:spcPct val="150000"/>
              </a:lnSpc>
              <a:spcBef>
                <a:spcPts val="0"/>
              </a:spcBef>
              <a:spcAft>
                <a:spcPts val="0"/>
              </a:spcAft>
            </a:pPr>
            <a:r>
              <a:rPr lang="en-US" sz="4500" b="1">
                <a:solidFill>
                  <a:srgbClr val="0070C0"/>
                </a:solidFill>
                <a:effectLst/>
                <a:latin typeface="Arial" panose="020B0604020202020204" pitchFamily="34" charset="0"/>
                <a:ea typeface="Calibri" panose="020F0502020204030204" pitchFamily="34" charset="0"/>
                <a:cs typeface="Arial" panose="020B0604020202020204" pitchFamily="34" charset="0"/>
              </a:rPr>
              <a:t>1. Khái niệm sơ đồ mạng điện trong nhà</a:t>
            </a:r>
            <a:endParaRPr lang="en-US" sz="45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99DA4609-C16F-1178-F29D-F2507951FDC0}"/>
              </a:ext>
            </a:extLst>
          </p:cNvPr>
          <p:cNvGrpSpPr/>
          <p:nvPr/>
        </p:nvGrpSpPr>
        <p:grpSpPr>
          <a:xfrm>
            <a:off x="533400" y="4098795"/>
            <a:ext cx="8458200" cy="5257800"/>
            <a:chOff x="990600" y="4229100"/>
            <a:chExt cx="8458200" cy="5257800"/>
          </a:xfrm>
        </p:grpSpPr>
        <p:sp>
          <p:nvSpPr>
            <p:cNvPr id="13" name="Rectangle: Rounded Corners 12">
              <a:extLst>
                <a:ext uri="{FF2B5EF4-FFF2-40B4-BE49-F238E27FC236}">
                  <a16:creationId xmlns:a16="http://schemas.microsoft.com/office/drawing/2014/main" id="{6E8D3565-3217-343C-7CA8-6237F74933FA}"/>
                </a:ext>
              </a:extLst>
            </p:cNvPr>
            <p:cNvSpPr/>
            <p:nvPr/>
          </p:nvSpPr>
          <p:spPr>
            <a:xfrm>
              <a:off x="990600" y="4229100"/>
              <a:ext cx="8458200" cy="5257800"/>
            </a:xfrm>
            <a:prstGeom prst="roundRect">
              <a:avLst>
                <a:gd name="adj" fmla="val 5473"/>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BAB8D06-E1F4-0F4C-CE50-8CF0CFD23D4B}"/>
                </a:ext>
              </a:extLst>
            </p:cNvPr>
            <p:cNvSpPr txBox="1"/>
            <p:nvPr/>
          </p:nvSpPr>
          <p:spPr>
            <a:xfrm>
              <a:off x="1143000" y="4554705"/>
              <a:ext cx="8153400" cy="4609595"/>
            </a:xfrm>
            <a:prstGeom prst="rect">
              <a:avLst/>
            </a:prstGeom>
            <a:noFill/>
          </p:spPr>
          <p:txBody>
            <a:bodyPr wrap="square">
              <a:spAutoFit/>
            </a:bodyPr>
            <a:lstStyle/>
            <a:p>
              <a:pPr algn="just">
                <a:lnSpc>
                  <a:spcPct val="150000"/>
                </a:lnSpc>
              </a:pPr>
              <a:r>
                <a:rPr lang="en-US" sz="4000" b="1" i="1">
                  <a:latin typeface="Arial" panose="020B0604020202020204" pitchFamily="34" charset="0"/>
                  <a:cs typeface="Arial" panose="020B0604020202020204" pitchFamily="34" charset="0"/>
                </a:rPr>
                <a:t>Khái niệm: </a:t>
              </a:r>
              <a:r>
                <a:rPr lang="vi-VN" sz="4000"/>
                <a:t>Sơ đồ mạng điện trong nhà là hình biểu diễn quy ước 1 mạng điện bằng kí hiệu các thiết bị điện và sơ đồ dùng điện liên kết với nhau bằng dây dẫn điện.</a:t>
              </a:r>
              <a:endParaRPr lang="en-US" sz="4000"/>
            </a:p>
          </p:txBody>
        </p:sp>
      </p:grpSp>
      <p:pic>
        <p:nvPicPr>
          <p:cNvPr id="2050" name="Picture 2" descr="Rất Hay: Công nghệ 9 Bài 6: Thực hành lắp mạch điện bảng điện - Luật Trẻ Em">
            <a:extLst>
              <a:ext uri="{FF2B5EF4-FFF2-40B4-BE49-F238E27FC236}">
                <a16:creationId xmlns:a16="http://schemas.microsoft.com/office/drawing/2014/main" id="{3AAB31ED-344D-516C-AA2A-F63BE9275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4429125"/>
            <a:ext cx="8666185" cy="467677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up)">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A31E71E-7212-7A78-C185-4FA21DB844D1}"/>
              </a:ext>
            </a:extLst>
          </p:cNvPr>
          <p:cNvSpPr/>
          <p:nvPr/>
        </p:nvSpPr>
        <p:spPr>
          <a:xfrm>
            <a:off x="6324600" y="723900"/>
            <a:ext cx="5638800" cy="1062038"/>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Cấu tạo </a:t>
            </a:r>
          </a:p>
        </p:txBody>
      </p:sp>
      <p:sp>
        <p:nvSpPr>
          <p:cNvPr id="5" name="Rectangle: Rounded Corners 4">
            <a:extLst>
              <a:ext uri="{FF2B5EF4-FFF2-40B4-BE49-F238E27FC236}">
                <a16:creationId xmlns:a16="http://schemas.microsoft.com/office/drawing/2014/main" id="{86685ED1-68C1-86C7-7FB0-CE487F97AD50}"/>
              </a:ext>
            </a:extLst>
          </p:cNvPr>
          <p:cNvSpPr/>
          <p:nvPr/>
        </p:nvSpPr>
        <p:spPr>
          <a:xfrm>
            <a:off x="2286000" y="2476500"/>
            <a:ext cx="5867400" cy="1524000"/>
          </a:xfrm>
          <a:prstGeom prst="roundRect">
            <a:avLst>
              <a:gd name="adj" fmla="val 1021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Mạch điện chính </a:t>
            </a:r>
          </a:p>
        </p:txBody>
      </p:sp>
      <p:sp>
        <p:nvSpPr>
          <p:cNvPr id="7" name="Rectangle: Rounded Corners 6">
            <a:extLst>
              <a:ext uri="{FF2B5EF4-FFF2-40B4-BE49-F238E27FC236}">
                <a16:creationId xmlns:a16="http://schemas.microsoft.com/office/drawing/2014/main" id="{5E70696A-16FC-E88C-9999-9E45B804C644}"/>
              </a:ext>
            </a:extLst>
          </p:cNvPr>
          <p:cNvSpPr/>
          <p:nvPr/>
        </p:nvSpPr>
        <p:spPr>
          <a:xfrm>
            <a:off x="9982200" y="2476500"/>
            <a:ext cx="5867400" cy="1524000"/>
          </a:xfrm>
          <a:prstGeom prst="roundRect">
            <a:avLst>
              <a:gd name="adj" fmla="val 1021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Mạch điện nhánh</a:t>
            </a:r>
          </a:p>
        </p:txBody>
      </p:sp>
      <p:cxnSp>
        <p:nvCxnSpPr>
          <p:cNvPr id="8" name="Straight Connector 7">
            <a:extLst>
              <a:ext uri="{FF2B5EF4-FFF2-40B4-BE49-F238E27FC236}">
                <a16:creationId xmlns:a16="http://schemas.microsoft.com/office/drawing/2014/main" id="{FE526B9C-052B-8CE5-8C92-2339EEAEFBE9}"/>
              </a:ext>
            </a:extLst>
          </p:cNvPr>
          <p:cNvCxnSpPr>
            <a:cxnSpLocks/>
            <a:stCxn id="2" idx="2"/>
            <a:endCxn id="5" idx="0"/>
          </p:cNvCxnSpPr>
          <p:nvPr/>
        </p:nvCxnSpPr>
        <p:spPr>
          <a:xfrm flipH="1">
            <a:off x="5219700" y="1785938"/>
            <a:ext cx="3924300" cy="690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E0C09D-EF7C-B3F0-A93E-ABA21F8C3924}"/>
              </a:ext>
            </a:extLst>
          </p:cNvPr>
          <p:cNvCxnSpPr>
            <a:cxnSpLocks/>
            <a:stCxn id="2" idx="2"/>
            <a:endCxn id="7" idx="0"/>
          </p:cNvCxnSpPr>
          <p:nvPr/>
        </p:nvCxnSpPr>
        <p:spPr>
          <a:xfrm>
            <a:off x="9144000" y="1785938"/>
            <a:ext cx="3771900" cy="690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35AD784-3B01-2F9B-56E5-C8069F951CFD}"/>
              </a:ext>
            </a:extLst>
          </p:cNvPr>
          <p:cNvGrpSpPr/>
          <p:nvPr/>
        </p:nvGrpSpPr>
        <p:grpSpPr>
          <a:xfrm>
            <a:off x="1905000" y="4223777"/>
            <a:ext cx="15395747" cy="5796523"/>
            <a:chOff x="987253" y="4223777"/>
            <a:chExt cx="15395747" cy="5796523"/>
          </a:xfrm>
        </p:grpSpPr>
        <p:pic>
          <p:nvPicPr>
            <p:cNvPr id="23" name="Picture 22">
              <a:extLst>
                <a:ext uri="{FF2B5EF4-FFF2-40B4-BE49-F238E27FC236}">
                  <a16:creationId xmlns:a16="http://schemas.microsoft.com/office/drawing/2014/main" id="{D602422F-9119-B76A-8076-701CFFE10D01}"/>
                </a:ext>
              </a:extLst>
            </p:cNvPr>
            <p:cNvPicPr>
              <a:picLocks noChangeAspect="1"/>
            </p:cNvPicPr>
            <p:nvPr/>
          </p:nvPicPr>
          <p:blipFill>
            <a:blip r:embed="rId2"/>
            <a:stretch>
              <a:fillRect/>
            </a:stretch>
          </p:blipFill>
          <p:spPr>
            <a:xfrm>
              <a:off x="987253" y="4223777"/>
              <a:ext cx="10957097" cy="5796523"/>
            </a:xfrm>
            <a:prstGeom prst="rect">
              <a:avLst/>
            </a:prstGeom>
          </p:spPr>
        </p:pic>
        <p:sp>
          <p:nvSpPr>
            <p:cNvPr id="26" name="TextBox 25">
              <a:extLst>
                <a:ext uri="{FF2B5EF4-FFF2-40B4-BE49-F238E27FC236}">
                  <a16:creationId xmlns:a16="http://schemas.microsoft.com/office/drawing/2014/main" id="{6FDF6D9E-2FFD-3C8F-235D-F6C3F93872EE}"/>
                </a:ext>
              </a:extLst>
            </p:cNvPr>
            <p:cNvSpPr txBox="1"/>
            <p:nvPr/>
          </p:nvSpPr>
          <p:spPr>
            <a:xfrm>
              <a:off x="12192000" y="7243578"/>
              <a:ext cx="4191000" cy="2776722"/>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Sơ đồ mạng điện cho một căn hộ hai phòng gồm mạch chính và hai mạch nhánh </a:t>
              </a:r>
            </a:p>
          </p:txBody>
        </p:sp>
      </p:grpSp>
    </p:spTree>
    <p:extLst>
      <p:ext uri="{BB962C8B-B14F-4D97-AF65-F5344CB8AC3E}">
        <p14:creationId xmlns:p14="http://schemas.microsoft.com/office/powerpoint/2010/main" val="184927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68604ED9-951E-E4AD-20FF-91C24DCA2A43}"/>
              </a:ext>
            </a:extLst>
          </p:cNvPr>
          <p:cNvGrpSpPr/>
          <p:nvPr/>
        </p:nvGrpSpPr>
        <p:grpSpPr>
          <a:xfrm>
            <a:off x="571499" y="571499"/>
            <a:ext cx="17145000" cy="9553466"/>
            <a:chOff x="571499" y="571499"/>
            <a:chExt cx="17145000" cy="9553466"/>
          </a:xfrm>
        </p:grpSpPr>
        <p:pic>
          <p:nvPicPr>
            <p:cNvPr id="21" name="Picture 20">
              <a:extLst>
                <a:ext uri="{FF2B5EF4-FFF2-40B4-BE49-F238E27FC236}">
                  <a16:creationId xmlns:a16="http://schemas.microsoft.com/office/drawing/2014/main" id="{0AF72CFB-EA53-BAA2-2AF8-098A6DE955FC}"/>
                </a:ext>
              </a:extLst>
            </p:cNvPr>
            <p:cNvPicPr>
              <a:picLocks noChangeAspect="1"/>
            </p:cNvPicPr>
            <p:nvPr/>
          </p:nvPicPr>
          <p:blipFill>
            <a:blip r:embed="rId2"/>
            <a:srcRect l="2415" t="7851" r="2428"/>
            <a:stretch/>
          </p:blipFill>
          <p:spPr>
            <a:xfrm>
              <a:off x="1638298" y="1181100"/>
              <a:ext cx="15011401" cy="8943865"/>
            </a:xfrm>
            <a:prstGeom prst="rect">
              <a:avLst/>
            </a:prstGeom>
          </p:spPr>
        </p:pic>
        <p:sp>
          <p:nvSpPr>
            <p:cNvPr id="3" name="TextBox 2">
              <a:extLst>
                <a:ext uri="{FF2B5EF4-FFF2-40B4-BE49-F238E27FC236}">
                  <a16:creationId xmlns:a16="http://schemas.microsoft.com/office/drawing/2014/main" id="{3E494CA6-4457-1D73-0CE9-5C944A1C9A9F}"/>
                </a:ext>
              </a:extLst>
            </p:cNvPr>
            <p:cNvSpPr txBox="1"/>
            <p:nvPr/>
          </p:nvSpPr>
          <p:spPr>
            <a:xfrm>
              <a:off x="571499" y="571499"/>
              <a:ext cx="171450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Bảng 4.1. </a:t>
              </a:r>
              <a:r>
                <a:rPr lang="en-US" sz="3000" i="1">
                  <a:latin typeface="Arial" panose="020B0604020202020204" pitchFamily="34" charset="0"/>
                  <a:cs typeface="Arial" panose="020B0604020202020204" pitchFamily="34" charset="0"/>
                </a:rPr>
                <a:t>Một số kí hiệu thường dùng trong sơ đồ mạng điện trong nhà (theo TCVN 2008)</a:t>
              </a:r>
            </a:p>
          </p:txBody>
        </p:sp>
      </p:grpSp>
    </p:spTree>
    <p:extLst>
      <p:ext uri="{BB962C8B-B14F-4D97-AF65-F5344CB8AC3E}">
        <p14:creationId xmlns:p14="http://schemas.microsoft.com/office/powerpoint/2010/main" val="15047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307842ED-4788-8C35-B0E4-708DAD5D4E21}"/>
              </a:ext>
            </a:extLst>
          </p:cNvPr>
          <p:cNvGrpSpPr/>
          <p:nvPr/>
        </p:nvGrpSpPr>
        <p:grpSpPr>
          <a:xfrm>
            <a:off x="193258" y="3310823"/>
            <a:ext cx="12801600" cy="6226758"/>
            <a:chOff x="-533400" y="2671140"/>
            <a:chExt cx="12801600" cy="6226758"/>
          </a:xfrm>
        </p:grpSpPr>
        <p:pic>
          <p:nvPicPr>
            <p:cNvPr id="5" name="Picture 4">
              <a:extLst>
                <a:ext uri="{FF2B5EF4-FFF2-40B4-BE49-F238E27FC236}">
                  <a16:creationId xmlns:a16="http://schemas.microsoft.com/office/drawing/2014/main" id="{7112EE34-7911-AD0B-8DC5-48031A0BE9FD}"/>
                </a:ext>
              </a:extLst>
            </p:cNvPr>
            <p:cNvPicPr>
              <a:picLocks noChangeAspect="1"/>
            </p:cNvPicPr>
            <p:nvPr/>
          </p:nvPicPr>
          <p:blipFill>
            <a:blip r:embed="rId2"/>
            <a:stretch>
              <a:fillRect/>
            </a:stretch>
          </p:blipFill>
          <p:spPr>
            <a:xfrm>
              <a:off x="685800" y="2671140"/>
              <a:ext cx="10363200" cy="5520583"/>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C5374FD4-BDFB-061D-CAE8-1A1BD03978F5}"/>
                </a:ext>
              </a:extLst>
            </p:cNvPr>
            <p:cNvSpPr txBox="1"/>
            <p:nvPr/>
          </p:nvSpPr>
          <p:spPr>
            <a:xfrm>
              <a:off x="-533400" y="8343900"/>
              <a:ext cx="128016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Hình 4.1. </a:t>
              </a:r>
              <a:r>
                <a:rPr lang="en-US" sz="3000" i="1">
                  <a:latin typeface="Arial" panose="020B0604020202020204" pitchFamily="34" charset="0"/>
                  <a:cs typeface="Arial" panose="020B0604020202020204" pitchFamily="34" charset="0"/>
                </a:rPr>
                <a:t>Sơ đồ mạng điện của một căn hộ hai phòng  </a:t>
              </a:r>
            </a:p>
          </p:txBody>
        </p:sp>
      </p:grpSp>
      <p:grpSp>
        <p:nvGrpSpPr>
          <p:cNvPr id="13" name="Group 12">
            <a:extLst>
              <a:ext uri="{FF2B5EF4-FFF2-40B4-BE49-F238E27FC236}">
                <a16:creationId xmlns:a16="http://schemas.microsoft.com/office/drawing/2014/main" id="{1D856B6B-2BE3-5614-DF03-DDD4BDC280DE}"/>
              </a:ext>
            </a:extLst>
          </p:cNvPr>
          <p:cNvGrpSpPr/>
          <p:nvPr/>
        </p:nvGrpSpPr>
        <p:grpSpPr>
          <a:xfrm>
            <a:off x="685800" y="723900"/>
            <a:ext cx="16916400" cy="1824923"/>
            <a:chOff x="609600" y="1263386"/>
            <a:chExt cx="16521112" cy="1824923"/>
          </a:xfrm>
        </p:grpSpPr>
        <p:sp>
          <p:nvSpPr>
            <p:cNvPr id="11" name="TextBox 10">
              <a:extLst>
                <a:ext uri="{FF2B5EF4-FFF2-40B4-BE49-F238E27FC236}">
                  <a16:creationId xmlns:a16="http://schemas.microsoft.com/office/drawing/2014/main" id="{75EE9D27-B5A4-6E49-2DC7-75FBE8DC3C67}"/>
                </a:ext>
              </a:extLst>
            </p:cNvPr>
            <p:cNvSpPr txBox="1"/>
            <p:nvPr/>
          </p:nvSpPr>
          <p:spPr>
            <a:xfrm>
              <a:off x="2286000" y="1263386"/>
              <a:ext cx="14844712" cy="1824923"/>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Trả lời câu hỏi khám phá </a:t>
              </a:r>
              <a:r>
                <a:rPr lang="en-US" sz="4000">
                  <a:latin typeface="Arial" panose="020B0604020202020204" pitchFamily="34" charset="0"/>
                  <a:cs typeface="Arial" panose="020B0604020202020204" pitchFamily="34" charset="0"/>
                </a:rPr>
                <a:t>SGK</a:t>
              </a:r>
              <a:r>
                <a:rPr lang="vi-VN" sz="4000">
                  <a:latin typeface="Arial" panose="020B0604020202020204" pitchFamily="34" charset="0"/>
                  <a:cs typeface="Arial" panose="020B0604020202020204" pitchFamily="34" charset="0"/>
                </a:rPr>
                <a:t> trang 23:</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Kể tên các phần tử điện trong hai mạch nhánh ở sơ đồ Hình 4.1.</a:t>
              </a:r>
            </a:p>
          </p:txBody>
        </p:sp>
        <p:sp>
          <p:nvSpPr>
            <p:cNvPr id="12" name="Freeform 2">
              <a:extLst>
                <a:ext uri="{FF2B5EF4-FFF2-40B4-BE49-F238E27FC236}">
                  <a16:creationId xmlns:a16="http://schemas.microsoft.com/office/drawing/2014/main" id="{9C8A871A-198E-9747-4A2B-B9AC982271B9}"/>
                </a:ext>
              </a:extLst>
            </p:cNvPr>
            <p:cNvSpPr/>
            <p:nvPr/>
          </p:nvSpPr>
          <p:spPr>
            <a:xfrm>
              <a:off x="609600" y="1566163"/>
              <a:ext cx="1426162" cy="1219368"/>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
        <p:nvSpPr>
          <p:cNvPr id="14" name="Freeform 2">
            <a:extLst>
              <a:ext uri="{FF2B5EF4-FFF2-40B4-BE49-F238E27FC236}">
                <a16:creationId xmlns:a16="http://schemas.microsoft.com/office/drawing/2014/main" id="{6CA50D9D-9D58-AA81-071E-64FDC196A6D8}"/>
              </a:ext>
            </a:extLst>
          </p:cNvPr>
          <p:cNvSpPr/>
          <p:nvPr/>
        </p:nvSpPr>
        <p:spPr>
          <a:xfrm flipH="1">
            <a:off x="12801600" y="4076700"/>
            <a:ext cx="5293142" cy="6210300"/>
          </a:xfrm>
          <a:custGeom>
            <a:avLst/>
            <a:gdLst/>
            <a:ahLst/>
            <a:cxnLst/>
            <a:rect l="l" t="t" r="r" b="b"/>
            <a:pathLst>
              <a:path w="4342711" h="5095185">
                <a:moveTo>
                  <a:pt x="4342711" y="0"/>
                </a:moveTo>
                <a:lnTo>
                  <a:pt x="0" y="0"/>
                </a:lnTo>
                <a:lnTo>
                  <a:pt x="0" y="5095184"/>
                </a:lnTo>
                <a:lnTo>
                  <a:pt x="4342711" y="5095184"/>
                </a:lnTo>
                <a:lnTo>
                  <a:pt x="4342711" y="0"/>
                </a:lnTo>
                <a:close/>
              </a:path>
            </a:pathLst>
          </a:custGeom>
          <a:blipFill>
            <a:blip r:embed="rId5">
              <a:extLst>
                <a:ext uri="{96DAC541-7B7A-43D3-8B79-37D633B846F1}">
                  <asvg:svgBlip xmlns:asvg="http://schemas.microsoft.com/office/drawing/2016/SVG/main" xmlns="" r:embed="rId6"/>
                </a:ext>
              </a:extLst>
            </a:blip>
            <a:stretch>
              <a:fillRect b="-85622"/>
            </a:stretch>
          </a:blipFill>
        </p:spPr>
      </p:sp>
    </p:spTree>
    <p:extLst>
      <p:ext uri="{BB962C8B-B14F-4D97-AF65-F5344CB8AC3E}">
        <p14:creationId xmlns:p14="http://schemas.microsoft.com/office/powerpoint/2010/main" val="9975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307842ED-4788-8C35-B0E4-708DAD5D4E21}"/>
              </a:ext>
            </a:extLst>
          </p:cNvPr>
          <p:cNvGrpSpPr/>
          <p:nvPr/>
        </p:nvGrpSpPr>
        <p:grpSpPr>
          <a:xfrm>
            <a:off x="-457200" y="952500"/>
            <a:ext cx="12801600" cy="6226758"/>
            <a:chOff x="-533400" y="2671140"/>
            <a:chExt cx="12801600" cy="6226758"/>
          </a:xfrm>
        </p:grpSpPr>
        <p:pic>
          <p:nvPicPr>
            <p:cNvPr id="5" name="Picture 4">
              <a:extLst>
                <a:ext uri="{FF2B5EF4-FFF2-40B4-BE49-F238E27FC236}">
                  <a16:creationId xmlns:a16="http://schemas.microsoft.com/office/drawing/2014/main" id="{7112EE34-7911-AD0B-8DC5-48031A0BE9FD}"/>
                </a:ext>
              </a:extLst>
            </p:cNvPr>
            <p:cNvPicPr>
              <a:picLocks noChangeAspect="1"/>
            </p:cNvPicPr>
            <p:nvPr/>
          </p:nvPicPr>
          <p:blipFill>
            <a:blip r:embed="rId2"/>
            <a:stretch>
              <a:fillRect/>
            </a:stretch>
          </p:blipFill>
          <p:spPr>
            <a:xfrm>
              <a:off x="685800" y="2671140"/>
              <a:ext cx="10363200" cy="5520583"/>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C5374FD4-BDFB-061D-CAE8-1A1BD03978F5}"/>
                </a:ext>
              </a:extLst>
            </p:cNvPr>
            <p:cNvSpPr txBox="1"/>
            <p:nvPr/>
          </p:nvSpPr>
          <p:spPr>
            <a:xfrm>
              <a:off x="-533400" y="8343900"/>
              <a:ext cx="128016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Hình 4.1. </a:t>
              </a:r>
              <a:r>
                <a:rPr lang="en-US" sz="3000" i="1">
                  <a:latin typeface="Arial" panose="020B0604020202020204" pitchFamily="34" charset="0"/>
                  <a:cs typeface="Arial" panose="020B0604020202020204" pitchFamily="34" charset="0"/>
                </a:rPr>
                <a:t>Sơ đồ mạng điện của một căn hộ hai phòng  </a:t>
              </a:r>
            </a:p>
          </p:txBody>
        </p:sp>
      </p:grpSp>
      <p:sp>
        <p:nvSpPr>
          <p:cNvPr id="7" name="Rectangle: Rounded Corners 6">
            <a:extLst>
              <a:ext uri="{FF2B5EF4-FFF2-40B4-BE49-F238E27FC236}">
                <a16:creationId xmlns:a16="http://schemas.microsoft.com/office/drawing/2014/main" id="{979D9E40-FE03-1B96-2A12-47B2AF221673}"/>
              </a:ext>
            </a:extLst>
          </p:cNvPr>
          <p:cNvSpPr/>
          <p:nvPr/>
        </p:nvSpPr>
        <p:spPr>
          <a:xfrm>
            <a:off x="11660120" y="3478083"/>
            <a:ext cx="5884930" cy="5990000"/>
          </a:xfrm>
          <a:prstGeom prst="roundRect">
            <a:avLst>
              <a:gd name="adj" fmla="val 10183"/>
            </a:avLst>
          </a:prstGeom>
          <a:solidFill>
            <a:srgbClr val="B9E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i="1">
                <a:solidFill>
                  <a:schemeClr val="tx1"/>
                </a:solidFill>
                <a:latin typeface="Arial" panose="020B0604020202020204" pitchFamily="34" charset="0"/>
                <a:cs typeface="Arial" panose="020B0604020202020204" pitchFamily="34" charset="0"/>
              </a:rPr>
              <a:t>Các phần tử trong hai mạch nhánh ở sơ đồ: </a:t>
            </a:r>
            <a:endParaRPr lang="en-US" sz="4000" i="1">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Aptomat </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Công tắc</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Bóng đèn</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Ổ cắm điện</a:t>
            </a:r>
          </a:p>
        </p:txBody>
      </p:sp>
      <p:sp>
        <p:nvSpPr>
          <p:cNvPr id="15" name="Freeform 8">
            <a:extLst>
              <a:ext uri="{FF2B5EF4-FFF2-40B4-BE49-F238E27FC236}">
                <a16:creationId xmlns:a16="http://schemas.microsoft.com/office/drawing/2014/main" id="{D91CAAA6-3B22-ECC0-20C5-E096D2AFB725}"/>
              </a:ext>
            </a:extLst>
          </p:cNvPr>
          <p:cNvSpPr/>
          <p:nvPr/>
        </p:nvSpPr>
        <p:spPr>
          <a:xfrm>
            <a:off x="1943860" y="7665531"/>
            <a:ext cx="7315200" cy="2660904"/>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9">
            <a:extLst>
              <a:ext uri="{FF2B5EF4-FFF2-40B4-BE49-F238E27FC236}">
                <a16:creationId xmlns:a16="http://schemas.microsoft.com/office/drawing/2014/main" id="{43AF4B7E-66C4-0E99-FB97-BACC71ED3B95}"/>
              </a:ext>
            </a:extLst>
          </p:cNvPr>
          <p:cNvSpPr/>
          <p:nvPr/>
        </p:nvSpPr>
        <p:spPr>
          <a:xfrm>
            <a:off x="13573125" y="33337"/>
            <a:ext cx="4724400" cy="3017710"/>
          </a:xfrm>
          <a:custGeom>
            <a:avLst/>
            <a:gdLst/>
            <a:ahLst/>
            <a:cxnLst/>
            <a:rect l="l" t="t" r="r" b="b"/>
            <a:pathLst>
              <a:path w="6441957" h="4114800">
                <a:moveTo>
                  <a:pt x="0" y="0"/>
                </a:moveTo>
                <a:lnTo>
                  <a:pt x="6441957" y="0"/>
                </a:lnTo>
                <a:lnTo>
                  <a:pt x="644195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5789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F649B291-38FD-43F9-41BA-B734E4D36DD8}"/>
              </a:ext>
            </a:extLst>
          </p:cNvPr>
          <p:cNvSpPr txBox="1"/>
          <p:nvPr/>
        </p:nvSpPr>
        <p:spPr>
          <a:xfrm>
            <a:off x="2314573" y="406990"/>
            <a:ext cx="13658850" cy="1002710"/>
          </a:xfrm>
          <a:prstGeom prst="rect">
            <a:avLst/>
          </a:prstGeom>
          <a:noFill/>
        </p:spPr>
        <p:txBody>
          <a:bodyPr wrap="square">
            <a:spAutoFit/>
          </a:bodyPr>
          <a:lstStyle/>
          <a:p>
            <a:pPr marR="0" lvl="0" algn="ctr">
              <a:lnSpc>
                <a:spcPct val="150000"/>
              </a:lnSpc>
              <a:spcBef>
                <a:spcPts val="0"/>
              </a:spcBef>
              <a:spcAft>
                <a:spcPts val="0"/>
              </a:spcAft>
            </a:pPr>
            <a:r>
              <a:rPr lang="en-US" sz="4500" b="1">
                <a:solidFill>
                  <a:srgbClr val="0070C0"/>
                </a:solidFill>
                <a:effectLst/>
                <a:latin typeface="Arial" panose="020B0604020202020204" pitchFamily="34" charset="0"/>
                <a:ea typeface="Calibri" panose="020F0502020204030204" pitchFamily="34" charset="0"/>
                <a:cs typeface="Arial" panose="020B0604020202020204" pitchFamily="34" charset="0"/>
              </a:rPr>
              <a:t>2. Phân loại sơ đồ mạng điện </a:t>
            </a:r>
            <a:endParaRPr lang="en-US" sz="45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D77AB24-28A3-0771-67AB-8C59C5F62AEF}"/>
              </a:ext>
            </a:extLst>
          </p:cNvPr>
          <p:cNvGrpSpPr/>
          <p:nvPr/>
        </p:nvGrpSpPr>
        <p:grpSpPr>
          <a:xfrm>
            <a:off x="647699" y="3543300"/>
            <a:ext cx="16992600" cy="5638800"/>
            <a:chOff x="647698" y="3571875"/>
            <a:chExt cx="16992600" cy="5638800"/>
          </a:xfrm>
        </p:grpSpPr>
        <p:sp>
          <p:nvSpPr>
            <p:cNvPr id="6" name="Rectangle: Rounded Corners 5">
              <a:extLst>
                <a:ext uri="{FF2B5EF4-FFF2-40B4-BE49-F238E27FC236}">
                  <a16:creationId xmlns:a16="http://schemas.microsoft.com/office/drawing/2014/main" id="{E2458DE8-6ED4-0B4C-BE5E-0EDE9D503DC4}"/>
                </a:ext>
              </a:extLst>
            </p:cNvPr>
            <p:cNvSpPr/>
            <p:nvPr/>
          </p:nvSpPr>
          <p:spPr>
            <a:xfrm>
              <a:off x="647698" y="3571875"/>
              <a:ext cx="16992600" cy="5638800"/>
            </a:xfrm>
            <a:prstGeom prst="roundRect">
              <a:avLst>
                <a:gd name="adj" fmla="val 6785"/>
              </a:avLst>
            </a:prstGeom>
            <a:solidFill>
              <a:schemeClr val="bg1"/>
            </a:solidFill>
            <a:ln w="38100">
              <a:solidFill>
                <a:srgbClr val="609D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57B380-4B66-4AF0-E976-461BB5803311}"/>
                </a:ext>
              </a:extLst>
            </p:cNvPr>
            <p:cNvSpPr txBox="1"/>
            <p:nvPr/>
          </p:nvSpPr>
          <p:spPr>
            <a:xfrm>
              <a:off x="850294" y="3587658"/>
              <a:ext cx="16587407" cy="5518242"/>
            </a:xfrm>
            <a:prstGeom prst="rect">
              <a:avLst/>
            </a:prstGeom>
            <a:noFill/>
          </p:spPr>
          <p:txBody>
            <a:bodyPr wrap="square">
              <a:spAutoFit/>
            </a:bodyPr>
            <a:lstStyle/>
            <a:p>
              <a:pPr marL="742950" indent="-742950" algn="just">
                <a:lnSpc>
                  <a:spcPct val="150000"/>
                </a:lnSpc>
                <a:buFont typeface="+mj-lt"/>
                <a:buAutoNum type="alphaLcParenR"/>
              </a:pPr>
              <a:r>
                <a:rPr lang="vi-VN" sz="4000"/>
                <a:t>Tìm hiểu về sơ đồ nguyên lí và cho biết sơ đồ nguyên lí là cơ ở cho sơ đồ nào? </a:t>
              </a:r>
            </a:p>
            <a:p>
              <a:pPr marL="742950" indent="-742950" algn="just">
                <a:lnSpc>
                  <a:spcPct val="150000"/>
                </a:lnSpc>
                <a:buFont typeface="+mj-lt"/>
                <a:buAutoNum type="alphaLcParenR"/>
              </a:pPr>
              <a:r>
                <a:rPr lang="vi-VN" sz="4000"/>
                <a:t>Tìm hiểu về sơ đồ lắp đặt và cho biết sơ đồ lắp đặt được dùng để làm gì?</a:t>
              </a:r>
            </a:p>
            <a:p>
              <a:pPr marL="742950" indent="-742950" algn="just">
                <a:lnSpc>
                  <a:spcPct val="150000"/>
                </a:lnSpc>
                <a:buFont typeface="+mj-lt"/>
                <a:buAutoNum type="alphaLcParenR"/>
              </a:pPr>
              <a:r>
                <a:rPr lang="vi-VN" sz="4000"/>
                <a:t>Cùng 1 sơ đồ nguyên lí có thể có mấy sơ đồ lắp đặt?</a:t>
              </a:r>
            </a:p>
            <a:p>
              <a:pPr marL="742950" indent="-742950" algn="just">
                <a:lnSpc>
                  <a:spcPct val="150000"/>
                </a:lnSpc>
                <a:buFont typeface="+mj-lt"/>
                <a:buAutoNum type="alphaLcParenR"/>
              </a:pPr>
              <a:r>
                <a:rPr lang="vi-VN" sz="4000"/>
                <a:t>Sơ đồ mạng điện ở hình 4.1 là sơ đồ nguyên lí hay sơ đồ lắp đặt?</a:t>
              </a:r>
            </a:p>
          </p:txBody>
        </p:sp>
      </p:grpSp>
      <p:grpSp>
        <p:nvGrpSpPr>
          <p:cNvPr id="11" name="Group 10">
            <a:extLst>
              <a:ext uri="{FF2B5EF4-FFF2-40B4-BE49-F238E27FC236}">
                <a16:creationId xmlns:a16="http://schemas.microsoft.com/office/drawing/2014/main" id="{FE345646-DD3F-A6DB-F91F-9BBF9386533C}"/>
              </a:ext>
            </a:extLst>
          </p:cNvPr>
          <p:cNvGrpSpPr/>
          <p:nvPr/>
        </p:nvGrpSpPr>
        <p:grpSpPr>
          <a:xfrm>
            <a:off x="3276600" y="1693169"/>
            <a:ext cx="12954000" cy="1257732"/>
            <a:chOff x="990600" y="1547804"/>
            <a:chExt cx="12954000" cy="1257732"/>
          </a:xfrm>
        </p:grpSpPr>
        <p:sp>
          <p:nvSpPr>
            <p:cNvPr id="12" name="TextBox 11">
              <a:extLst>
                <a:ext uri="{FF2B5EF4-FFF2-40B4-BE49-F238E27FC236}">
                  <a16:creationId xmlns:a16="http://schemas.microsoft.com/office/drawing/2014/main" id="{A5B56D97-96E7-F767-E7DD-D120CDD476A3}"/>
                </a:ext>
              </a:extLst>
            </p:cNvPr>
            <p:cNvSpPr txBox="1"/>
            <p:nvPr/>
          </p:nvSpPr>
          <p:spPr>
            <a:xfrm>
              <a:off x="2438400" y="1763634"/>
              <a:ext cx="11506200" cy="90159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Đọc thông tin trong SGK và trả lời các câu hỏi: </a:t>
              </a:r>
            </a:p>
          </p:txBody>
        </p:sp>
        <p:sp>
          <p:nvSpPr>
            <p:cNvPr id="13" name="Freeform 12">
              <a:extLst>
                <a:ext uri="{FF2B5EF4-FFF2-40B4-BE49-F238E27FC236}">
                  <a16:creationId xmlns:a16="http://schemas.microsoft.com/office/drawing/2014/main" id="{16DEDA7E-B481-26FE-62E9-4DEB94FBA55F}"/>
                </a:ext>
              </a:extLst>
            </p:cNvPr>
            <p:cNvSpPr/>
            <p:nvPr/>
          </p:nvSpPr>
          <p:spPr>
            <a:xfrm>
              <a:off x="990600" y="1547804"/>
              <a:ext cx="1071693" cy="1257732"/>
            </a:xfrm>
            <a:custGeom>
              <a:avLst/>
              <a:gdLst/>
              <a:ahLst/>
              <a:cxnLst/>
              <a:rect l="l" t="t" r="r" b="b"/>
              <a:pathLst>
                <a:path w="3506153" h="4114800">
                  <a:moveTo>
                    <a:pt x="0" y="0"/>
                  </a:moveTo>
                  <a:lnTo>
                    <a:pt x="3506152" y="0"/>
                  </a:lnTo>
                  <a:lnTo>
                    <a:pt x="350615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Tree>
    <p:extLst>
      <p:ext uri="{BB962C8B-B14F-4D97-AF65-F5344CB8AC3E}">
        <p14:creationId xmlns:p14="http://schemas.microsoft.com/office/powerpoint/2010/main" val="39242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E9"/>
        </a:solidFill>
        <a:effectLst/>
      </p:bgPr>
    </p:bg>
    <p:spTree>
      <p:nvGrpSpPr>
        <p:cNvPr id="1" name=""/>
        <p:cNvGrpSpPr/>
        <p:nvPr/>
      </p:nvGrpSpPr>
      <p:grpSpPr>
        <a:xfrm>
          <a:off x="0" y="0"/>
          <a:ext cx="0" cy="0"/>
          <a:chOff x="0" y="0"/>
          <a:chExt cx="0" cy="0"/>
        </a:xfrm>
      </p:grpSpPr>
      <p:sp>
        <p:nvSpPr>
          <p:cNvPr id="29" name="Isosceles Triangle 28">
            <a:extLst>
              <a:ext uri="{FF2B5EF4-FFF2-40B4-BE49-F238E27FC236}">
                <a16:creationId xmlns:a16="http://schemas.microsoft.com/office/drawing/2014/main" id="{0A307BBE-BF6C-AC16-5A26-A8E8961FD7D1}"/>
              </a:ext>
            </a:extLst>
          </p:cNvPr>
          <p:cNvSpPr/>
          <p:nvPr/>
        </p:nvSpPr>
        <p:spPr>
          <a:xfrm>
            <a:off x="-348044" y="-14288"/>
            <a:ext cx="696087" cy="600075"/>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DB319D6-B85B-0194-DA98-63EE7B23899A}"/>
              </a:ext>
            </a:extLst>
          </p:cNvPr>
          <p:cNvSpPr/>
          <p:nvPr/>
        </p:nvSpPr>
        <p:spPr>
          <a:xfrm>
            <a:off x="17939956" y="-28576"/>
            <a:ext cx="696087" cy="600075"/>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E3296A75-A7AE-1BAF-F26D-8FB20271553D}"/>
              </a:ext>
            </a:extLst>
          </p:cNvPr>
          <p:cNvSpPr/>
          <p:nvPr/>
        </p:nvSpPr>
        <p:spPr>
          <a:xfrm flipV="1">
            <a:off x="-348044" y="9686926"/>
            <a:ext cx="696087" cy="600074"/>
          </a:xfrm>
          <a:prstGeom prst="triangle">
            <a:avLst/>
          </a:prstGeom>
          <a:solidFill>
            <a:srgbClr val="FDA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961BAF18-F642-6342-71DB-C423DD9BACC5}"/>
              </a:ext>
            </a:extLst>
          </p:cNvPr>
          <p:cNvSpPr/>
          <p:nvPr/>
        </p:nvSpPr>
        <p:spPr>
          <a:xfrm flipV="1">
            <a:off x="17939955" y="9686926"/>
            <a:ext cx="696087" cy="600074"/>
          </a:xfrm>
          <a:prstGeom prst="triangle">
            <a:avLst/>
          </a:prstGeom>
          <a:solidFill>
            <a:srgbClr val="A9C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Arrow: Pentagon 2">
            <a:extLst>
              <a:ext uri="{FF2B5EF4-FFF2-40B4-BE49-F238E27FC236}">
                <a16:creationId xmlns:a16="http://schemas.microsoft.com/office/drawing/2014/main" id="{75B230EC-48FB-2511-7D8A-22FA484381AC}"/>
              </a:ext>
            </a:extLst>
          </p:cNvPr>
          <p:cNvSpPr/>
          <p:nvPr/>
        </p:nvSpPr>
        <p:spPr>
          <a:xfrm>
            <a:off x="-348044" y="800100"/>
            <a:ext cx="7053644" cy="1143000"/>
          </a:xfrm>
          <a:prstGeom prst="homePlate">
            <a:avLst/>
          </a:prstGeom>
          <a:solidFill>
            <a:schemeClr val="bg1"/>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a. Sơ đồ nguyên lí </a:t>
            </a:r>
          </a:p>
        </p:txBody>
      </p:sp>
      <p:sp>
        <p:nvSpPr>
          <p:cNvPr id="7" name="TextBox 6">
            <a:extLst>
              <a:ext uri="{FF2B5EF4-FFF2-40B4-BE49-F238E27FC236}">
                <a16:creationId xmlns:a16="http://schemas.microsoft.com/office/drawing/2014/main" id="{F34B5716-A488-3E9C-44A4-4C834003C5B1}"/>
              </a:ext>
            </a:extLst>
          </p:cNvPr>
          <p:cNvSpPr txBox="1"/>
          <p:nvPr/>
        </p:nvSpPr>
        <p:spPr>
          <a:xfrm>
            <a:off x="762000" y="2400300"/>
            <a:ext cx="16764000"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en-US" sz="4000" b="1" i="1">
                <a:latin typeface="Arial" panose="020B0604020202020204" pitchFamily="34" charset="0"/>
                <a:cs typeface="Arial" panose="020B0604020202020204" pitchFamily="34" charset="0"/>
              </a:rPr>
              <a:t>Khái niệm: </a:t>
            </a:r>
            <a:r>
              <a:rPr lang="vi-VN" sz="4000">
                <a:latin typeface="Arial" panose="020B0604020202020204" pitchFamily="34" charset="0"/>
                <a:cs typeface="Arial" panose="020B0604020202020204" pitchFamily="34" charset="0"/>
              </a:rPr>
              <a:t>Thể hiện mối liên hệ của các phần tử trong mạng điện nhưng không thể hiện vị trí lắp đặt của chúng trong thực tế.</a:t>
            </a:r>
            <a:endParaRPr lang="en-US" sz="400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6EA2EF0-36E5-D9F3-38B3-DC1F0BF92E67}"/>
              </a:ext>
            </a:extLst>
          </p:cNvPr>
          <p:cNvGrpSpPr/>
          <p:nvPr/>
        </p:nvGrpSpPr>
        <p:grpSpPr>
          <a:xfrm>
            <a:off x="800100" y="4395787"/>
            <a:ext cx="9566617" cy="5610226"/>
            <a:chOff x="1049967" y="4391024"/>
            <a:chExt cx="9566617" cy="5610226"/>
          </a:xfrm>
        </p:grpSpPr>
        <p:pic>
          <p:nvPicPr>
            <p:cNvPr id="9" name="Picture 8">
              <a:extLst>
                <a:ext uri="{FF2B5EF4-FFF2-40B4-BE49-F238E27FC236}">
                  <a16:creationId xmlns:a16="http://schemas.microsoft.com/office/drawing/2014/main" id="{08A954A2-A3AB-E0AE-8EBB-7161F5214ED7}"/>
                </a:ext>
              </a:extLst>
            </p:cNvPr>
            <p:cNvPicPr>
              <a:picLocks noChangeAspect="1"/>
            </p:cNvPicPr>
            <p:nvPr/>
          </p:nvPicPr>
          <p:blipFill>
            <a:blip r:embed="rId2">
              <a:clrChange>
                <a:clrFrom>
                  <a:srgbClr val="FFFFFF"/>
                </a:clrFrom>
                <a:clrTo>
                  <a:srgbClr val="FFFFFF">
                    <a:alpha val="0"/>
                  </a:srgbClr>
                </a:clrTo>
              </a:clrChange>
            </a:blip>
            <a:srcRect b="20124"/>
            <a:stretch/>
          </p:blipFill>
          <p:spPr>
            <a:xfrm>
              <a:off x="1049967" y="4391024"/>
              <a:ext cx="6510446" cy="5610226"/>
            </a:xfrm>
            <a:prstGeom prst="rect">
              <a:avLst/>
            </a:prstGeom>
          </p:spPr>
        </p:pic>
        <p:sp>
          <p:nvSpPr>
            <p:cNvPr id="14" name="TextBox 13">
              <a:extLst>
                <a:ext uri="{FF2B5EF4-FFF2-40B4-BE49-F238E27FC236}">
                  <a16:creationId xmlns:a16="http://schemas.microsoft.com/office/drawing/2014/main" id="{4DA501C4-F5C0-64ED-9071-CDDF4C10C454}"/>
                </a:ext>
              </a:extLst>
            </p:cNvPr>
            <p:cNvSpPr txBox="1"/>
            <p:nvPr/>
          </p:nvSpPr>
          <p:spPr>
            <a:xfrm>
              <a:off x="6349384" y="7602701"/>
              <a:ext cx="4267200" cy="2084225"/>
            </a:xfrm>
            <a:prstGeom prst="rect">
              <a:avLst/>
            </a:prstGeom>
            <a:noFill/>
          </p:spPr>
          <p:txBody>
            <a:bodyPr wrap="square" rtlCol="0">
              <a:spAutoFit/>
            </a:bodyPr>
            <a:lstStyle/>
            <a:p>
              <a:pPr>
                <a:lnSpc>
                  <a:spcPct val="150000"/>
                </a:lnSpc>
              </a:pPr>
              <a:r>
                <a:rPr lang="en-US" sz="3000" b="1" i="1">
                  <a:latin typeface="Arial" panose="020B0604020202020204" pitchFamily="34" charset="0"/>
                  <a:cs typeface="Arial" panose="020B0604020202020204" pitchFamily="34" charset="0"/>
                </a:rPr>
                <a:t>Hình 4.2. </a:t>
              </a:r>
              <a:r>
                <a:rPr lang="en-US" sz="3000" i="1">
                  <a:latin typeface="Arial" panose="020B0604020202020204" pitchFamily="34" charset="0"/>
                  <a:cs typeface="Arial" panose="020B0604020202020204" pitchFamily="34" charset="0"/>
                </a:rPr>
                <a:t>Sơ đồ nguyên lí của một mạng điện đơn giản </a:t>
              </a:r>
            </a:p>
          </p:txBody>
        </p:sp>
      </p:grpSp>
      <p:sp>
        <p:nvSpPr>
          <p:cNvPr id="16" name="Speech Bubble: Rectangle with Corners Rounded 15">
            <a:extLst>
              <a:ext uri="{FF2B5EF4-FFF2-40B4-BE49-F238E27FC236}">
                <a16:creationId xmlns:a16="http://schemas.microsoft.com/office/drawing/2014/main" id="{6E543C47-29DF-9560-244E-5495CBDD13D6}"/>
              </a:ext>
            </a:extLst>
          </p:cNvPr>
          <p:cNvSpPr/>
          <p:nvPr/>
        </p:nvSpPr>
        <p:spPr>
          <a:xfrm>
            <a:off x="11329987" y="5086350"/>
            <a:ext cx="6172200" cy="3810438"/>
          </a:xfrm>
          <a:prstGeom prst="wedgeRoundRectCallout">
            <a:avLst>
              <a:gd name="adj1" fmla="val -62499"/>
              <a:gd name="adj2" fmla="val 36409"/>
              <a:gd name="adj3" fmla="val 16667"/>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Là cơ sở để xây dựng sơ đồ lắp đặt.</a:t>
            </a:r>
            <a:endParaRPr lang="en-US" sz="4000">
              <a:solidFill>
                <a:schemeClr val="tx1"/>
              </a:solidFill>
            </a:endParaRPr>
          </a:p>
        </p:txBody>
      </p:sp>
      <p:pic>
        <p:nvPicPr>
          <p:cNvPr id="17" name="Google Shape;223;p3">
            <a:extLst>
              <a:ext uri="{FF2B5EF4-FFF2-40B4-BE49-F238E27FC236}">
                <a16:creationId xmlns:a16="http://schemas.microsoft.com/office/drawing/2014/main" id="{B6FF3F97-60CD-F4DD-CA6D-D01355C3FAD9}"/>
              </a:ext>
            </a:extLst>
          </p:cNvPr>
          <p:cNvPicPr preferRelativeResize="0"/>
          <p:nvPr/>
        </p:nvPicPr>
        <p:blipFill rotWithShape="1">
          <a:blip r:embed="rId3">
            <a:alphaModFix/>
          </a:blip>
          <a:srcRect/>
          <a:stretch/>
        </p:blipFill>
        <p:spPr>
          <a:xfrm>
            <a:off x="14106421" y="239238"/>
            <a:ext cx="3395766" cy="664522"/>
          </a:xfrm>
          <a:prstGeom prst="rect">
            <a:avLst/>
          </a:prstGeom>
          <a:noFill/>
          <a:ln>
            <a:noFill/>
          </a:ln>
        </p:spPr>
      </p:pic>
    </p:spTree>
    <p:extLst>
      <p:ext uri="{BB962C8B-B14F-4D97-AF65-F5344CB8AC3E}">
        <p14:creationId xmlns:p14="http://schemas.microsoft.com/office/powerpoint/2010/main" val="40986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1247</Words>
  <Application>Microsoft Office PowerPoint</Application>
  <PresentationFormat>Custom</PresentationFormat>
  <Paragraphs>132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Glacial Indifference</vt: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Skills for Students Interactive Education Presentation in Navy Cream and Teal Flat Graphic Style</dc:title>
  <dc:creator>DELL</dc:creator>
  <cp:lastModifiedBy>DELL</cp:lastModifiedBy>
  <cp:revision>24</cp:revision>
  <dcterms:created xsi:type="dcterms:W3CDTF">2006-08-16T00:00:00Z</dcterms:created>
  <dcterms:modified xsi:type="dcterms:W3CDTF">2025-10-28T14:46:46Z</dcterms:modified>
  <dc:identifier>DAGP3yFIXnM</dc:identifier>
</cp:coreProperties>
</file>