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385" r:id="rId2"/>
    <p:sldId id="365" r:id="rId3"/>
    <p:sldId id="366" r:id="rId4"/>
    <p:sldId id="367" r:id="rId5"/>
    <p:sldId id="368" r:id="rId6"/>
    <p:sldId id="369" r:id="rId7"/>
    <p:sldId id="370" r:id="rId8"/>
    <p:sldId id="380" r:id="rId9"/>
    <p:sldId id="286" r:id="rId10"/>
    <p:sldId id="356" r:id="rId11"/>
    <p:sldId id="355" r:id="rId12"/>
    <p:sldId id="383" r:id="rId13"/>
    <p:sldId id="357" r:id="rId14"/>
    <p:sldId id="358" r:id="rId15"/>
    <p:sldId id="382" r:id="rId16"/>
    <p:sldId id="359" r:id="rId17"/>
    <p:sldId id="384" r:id="rId18"/>
    <p:sldId id="386" r:id="rId19"/>
    <p:sldId id="338" r:id="rId20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DDC266-C520-4DDB-923B-8C189B659E52}">
          <p14:sldIdLst>
            <p14:sldId id="385"/>
            <p14:sldId id="365"/>
            <p14:sldId id="366"/>
            <p14:sldId id="367"/>
            <p14:sldId id="368"/>
            <p14:sldId id="369"/>
            <p14:sldId id="370"/>
            <p14:sldId id="380"/>
            <p14:sldId id="286"/>
            <p14:sldId id="356"/>
            <p14:sldId id="355"/>
            <p14:sldId id="383"/>
            <p14:sldId id="357"/>
            <p14:sldId id="358"/>
            <p14:sldId id="382"/>
            <p14:sldId id="359"/>
            <p14:sldId id="384"/>
            <p14:sldId id="386"/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FF"/>
    <a:srgbClr val="FFD9FF"/>
    <a:srgbClr val="FFCCFF"/>
    <a:srgbClr val="B9E1E2"/>
    <a:srgbClr val="FDAC84"/>
    <a:srgbClr val="609DB0"/>
    <a:srgbClr val="A9CBD4"/>
    <a:srgbClr val="FCF2E9"/>
    <a:srgbClr val="7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404" autoAdjust="0"/>
  </p:normalViewPr>
  <p:slideViewPr>
    <p:cSldViewPr>
      <p:cViewPr varScale="1">
        <p:scale>
          <a:sx n="55" d="100"/>
          <a:sy n="55" d="100"/>
        </p:scale>
        <p:origin x="65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F4AC3-CAFD-4D5E-AECE-61EBF257F278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8CFA4-43E4-47B6-8F44-F47FC5CF3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5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1.sv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41.sv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4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viders_8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801100"/>
            <a:ext cx="8915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003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31" y="0"/>
            <a:ext cx="285750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dividers_8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9191625"/>
            <a:ext cx="92583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457700" y="5943601"/>
            <a:ext cx="64008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700">
              <a:solidFill>
                <a:srgbClr val="000000"/>
              </a:solidFill>
            </a:endParaRPr>
          </a:p>
        </p:txBody>
      </p:sp>
      <p:pic>
        <p:nvPicPr>
          <p:cNvPr id="6150" name="Picture 6" descr="flowers_2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0325" y="8491538"/>
            <a:ext cx="1971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flowers_2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2296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flower2DivWHT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7150" y="5657850"/>
            <a:ext cx="5600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flower2DivWHT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58700" y="5486400"/>
            <a:ext cx="548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flowers_14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20574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!dk8_1l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1" y="6451432"/>
            <a:ext cx="1943100" cy="133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fireworks_big_burst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143000"/>
            <a:ext cx="539353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 descr="dividers_6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 descr="Bellcoll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0825" y="1688307"/>
            <a:ext cx="1371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WordArt 15"/>
          <p:cNvSpPr>
            <a:spLocks noChangeArrowheads="1" noChangeShapeType="1" noTextEdit="1"/>
          </p:cNvSpPr>
          <p:nvPr/>
        </p:nvSpPr>
        <p:spPr bwMode="auto">
          <a:xfrm>
            <a:off x="1943101" y="2400300"/>
            <a:ext cx="13715999" cy="10287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0"/>
                <a:gd name="adj2" fmla="val 50000"/>
              </a:avLst>
            </a:prstTxWarp>
          </a:bodyPr>
          <a:lstStyle/>
          <a:p>
            <a:pPr algn="ctr"/>
            <a:r>
              <a:rPr lang="en-US" sz="27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NHIỆT LIỆT  </a:t>
            </a:r>
            <a:r>
              <a:rPr lang="en-US" sz="27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CHÀO </a:t>
            </a:r>
            <a:r>
              <a:rPr lang="en-US" sz="27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MỪNG NGÀY PHỤ NỮ VIỆT NAM 20-10</a:t>
            </a:r>
            <a:endParaRPr lang="en-US" sz="27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CC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715773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011011" y="5119688"/>
            <a:ext cx="8229600" cy="47625"/>
            <a:chOff x="0" y="0"/>
            <a:chExt cx="2167467" cy="125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7467" cy="12543"/>
            </a:xfrm>
            <a:custGeom>
              <a:avLst/>
              <a:gdLst/>
              <a:ahLst/>
              <a:cxnLst/>
              <a:rect l="l" t="t" r="r" b="b"/>
              <a:pathLst>
                <a:path w="2167467" h="12543">
                  <a:moveTo>
                    <a:pt x="0" y="0"/>
                  </a:moveTo>
                  <a:lnTo>
                    <a:pt x="2167467" y="0"/>
                  </a:lnTo>
                  <a:lnTo>
                    <a:pt x="2167467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88B9C5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67467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784827" y="1028700"/>
            <a:ext cx="8229600" cy="82296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AC8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783036" y="4762500"/>
            <a:ext cx="12109676" cy="4847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b="1" dirty="0" smtClean="0">
                <a:solidFill>
                  <a:srgbClr val="1F4152"/>
                </a:solidFill>
                <a:latin typeface="Arial" panose="020B0604020202020204" pitchFamily="34" charset="0"/>
                <a:ea typeface="Glacial Indifference"/>
                <a:cs typeface="Arial" panose="020B0604020202020204" pitchFamily="34" charset="0"/>
                <a:sym typeface="Glacial Indifference"/>
              </a:rPr>
              <a:t>III</a:t>
            </a:r>
            <a:r>
              <a:rPr kumimoji="0" lang="en-US" sz="7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152"/>
                </a:solidFill>
                <a:effectLst/>
                <a:uLnTx/>
                <a:uFillTx/>
                <a:latin typeface="Arial" panose="020B0604020202020204" pitchFamily="34" charset="0"/>
                <a:ea typeface="Glacial Indifference"/>
                <a:cs typeface="Arial" panose="020B0604020202020204" pitchFamily="34" charset="0"/>
                <a:sym typeface="Glacial Indifference"/>
              </a:rPr>
              <a:t>. </a:t>
            </a:r>
            <a:r>
              <a:rPr kumimoji="0" lang="vi-VN" sz="7000" b="1" i="0" u="none" strike="noStrike" kern="1200" cap="none" spc="0" normalizeH="0" baseline="0" noProof="0" dirty="0">
                <a:ln>
                  <a:noFill/>
                </a:ln>
                <a:solidFill>
                  <a:srgbClr val="706D64"/>
                </a:solidFill>
                <a:effectLst/>
                <a:uLnTx/>
                <a:uFillTx/>
                <a:latin typeface="Arial" panose="020B0604020202020204" pitchFamily="34" charset="0"/>
                <a:ea typeface="Glacial Indifference"/>
                <a:cs typeface="Arial" panose="020B0604020202020204" pitchFamily="34" charset="0"/>
                <a:sym typeface="Glacial Indifference"/>
              </a:rPr>
              <a:t>THIẾT KẾ SƠ ĐỒ NGUYÊN LÍ MẠNG ĐIỆN TRONG NHÀ</a:t>
            </a:r>
          </a:p>
        </p:txBody>
      </p:sp>
      <p:sp>
        <p:nvSpPr>
          <p:cNvPr id="11" name="Freeform 11"/>
          <p:cNvSpPr/>
          <p:nvPr/>
        </p:nvSpPr>
        <p:spPr>
          <a:xfrm>
            <a:off x="136595" y="1028700"/>
            <a:ext cx="3778758" cy="8229600"/>
          </a:xfrm>
          <a:custGeom>
            <a:avLst/>
            <a:gdLst/>
            <a:ahLst/>
            <a:cxnLst/>
            <a:rect l="l" t="t" r="r" b="b"/>
            <a:pathLst>
              <a:path w="3778758" h="8229600">
                <a:moveTo>
                  <a:pt x="0" y="0"/>
                </a:moveTo>
                <a:lnTo>
                  <a:pt x="3778758" y="0"/>
                </a:lnTo>
                <a:lnTo>
                  <a:pt x="377875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4">
            <a:extLst>
              <a:ext uri="{FF2B5EF4-FFF2-40B4-BE49-F238E27FC236}">
                <a16:creationId xmlns:a16="http://schemas.microsoft.com/office/drawing/2014/main" id="{27A9A168-6F46-97DD-5193-B923855FB80C}"/>
              </a:ext>
            </a:extLst>
          </p:cNvPr>
          <p:cNvSpPr/>
          <p:nvPr/>
        </p:nvSpPr>
        <p:spPr>
          <a:xfrm>
            <a:off x="5941237" y="459121"/>
            <a:ext cx="12375338" cy="3657600"/>
          </a:xfrm>
          <a:custGeom>
            <a:avLst/>
            <a:gdLst/>
            <a:ahLst/>
            <a:cxnLst/>
            <a:rect l="l" t="t" r="r" b="b"/>
            <a:pathLst>
              <a:path w="12375338" h="8229600">
                <a:moveTo>
                  <a:pt x="0" y="0"/>
                </a:moveTo>
                <a:lnTo>
                  <a:pt x="12375338" y="0"/>
                </a:lnTo>
                <a:lnTo>
                  <a:pt x="1237533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1250" b="-93750"/>
            </a:stretch>
          </a:blipFill>
        </p:spPr>
      </p:sp>
    </p:spTree>
    <p:extLst>
      <p:ext uri="{BB962C8B-B14F-4D97-AF65-F5344CB8AC3E}">
        <p14:creationId xmlns:p14="http://schemas.microsoft.com/office/powerpoint/2010/main" val="321900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0A307BBE-BF6C-AC16-5A26-A8E8961FD7D1}"/>
              </a:ext>
            </a:extLst>
          </p:cNvPr>
          <p:cNvSpPr/>
          <p:nvPr/>
        </p:nvSpPr>
        <p:spPr>
          <a:xfrm>
            <a:off x="-348044" y="-14288"/>
            <a:ext cx="696087" cy="600075"/>
          </a:xfrm>
          <a:prstGeom prst="triangle">
            <a:avLst/>
          </a:prstGeom>
          <a:solidFill>
            <a:srgbClr val="A9CB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FDB319D6-B85B-0194-DA98-63EE7B23899A}"/>
              </a:ext>
            </a:extLst>
          </p:cNvPr>
          <p:cNvSpPr/>
          <p:nvPr/>
        </p:nvSpPr>
        <p:spPr>
          <a:xfrm>
            <a:off x="17939956" y="-28576"/>
            <a:ext cx="696087" cy="600075"/>
          </a:xfrm>
          <a:prstGeom prst="triangle">
            <a:avLst/>
          </a:prstGeom>
          <a:solidFill>
            <a:srgbClr val="FDA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3296A75-A7AE-1BAF-F26D-8FB20271553D}"/>
              </a:ext>
            </a:extLst>
          </p:cNvPr>
          <p:cNvSpPr/>
          <p:nvPr/>
        </p:nvSpPr>
        <p:spPr>
          <a:xfrm flipV="1">
            <a:off x="-348044" y="9686926"/>
            <a:ext cx="696087" cy="600074"/>
          </a:xfrm>
          <a:prstGeom prst="triangle">
            <a:avLst/>
          </a:prstGeom>
          <a:solidFill>
            <a:srgbClr val="FDA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961BAF18-F642-6342-71DB-C423DD9BACC5}"/>
              </a:ext>
            </a:extLst>
          </p:cNvPr>
          <p:cNvSpPr/>
          <p:nvPr/>
        </p:nvSpPr>
        <p:spPr>
          <a:xfrm flipV="1">
            <a:off x="17939955" y="9686926"/>
            <a:ext cx="696087" cy="600074"/>
          </a:xfrm>
          <a:prstGeom prst="triangle">
            <a:avLst/>
          </a:prstGeom>
          <a:solidFill>
            <a:srgbClr val="A9CB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A86374-CB1B-2796-C996-0EF8B0AF8317}"/>
              </a:ext>
            </a:extLst>
          </p:cNvPr>
          <p:cNvSpPr txBox="1"/>
          <p:nvPr/>
        </p:nvSpPr>
        <p:spPr>
          <a:xfrm>
            <a:off x="332803" y="2453173"/>
            <a:ext cx="174065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aptomat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1 text-to-speech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7353300"/>
            <a:ext cx="487363" cy="487363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ED04DEB-DAC5-EF95-581B-2A623ABFD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951149"/>
              </p:ext>
            </p:extLst>
          </p:nvPr>
        </p:nvGraphicFramePr>
        <p:xfrm>
          <a:off x="332803" y="4754350"/>
          <a:ext cx="17787555" cy="4910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7160">
                  <a:extLst>
                    <a:ext uri="{9D8B030D-6E8A-4147-A177-3AD203B41FA5}">
                      <a16:colId xmlns:a16="http://schemas.microsoft.com/office/drawing/2014/main" val="3976509592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595341007"/>
                    </a:ext>
                  </a:extLst>
                </a:gridCol>
                <a:gridCol w="7134795">
                  <a:extLst>
                    <a:ext uri="{9D8B030D-6E8A-4147-A177-3AD203B41FA5}">
                      <a16:colId xmlns:a16="http://schemas.microsoft.com/office/drawing/2014/main" val="470042173"/>
                    </a:ext>
                  </a:extLst>
                </a:gridCol>
              </a:tblGrid>
              <a:tr h="12276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bước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endParaRPr 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minh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họa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144380"/>
                  </a:ext>
                </a:extLst>
              </a:tr>
              <a:tr h="12276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981382"/>
                  </a:ext>
                </a:extLst>
              </a:tr>
              <a:tr h="12276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749088"/>
                  </a:ext>
                </a:extLst>
              </a:tr>
              <a:tr h="12276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37638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3A86374-CB1B-2796-C996-0EF8B0AF8317}"/>
              </a:ext>
            </a:extLst>
          </p:cNvPr>
          <p:cNvSpPr txBox="1"/>
          <p:nvPr/>
        </p:nvSpPr>
        <p:spPr>
          <a:xfrm>
            <a:off x="621123" y="571499"/>
            <a:ext cx="174065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PHIẾU HỌC TẬP</a:t>
            </a: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63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5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0A307BBE-BF6C-AC16-5A26-A8E8961FD7D1}"/>
              </a:ext>
            </a:extLst>
          </p:cNvPr>
          <p:cNvSpPr/>
          <p:nvPr/>
        </p:nvSpPr>
        <p:spPr>
          <a:xfrm>
            <a:off x="-348044" y="-14288"/>
            <a:ext cx="696087" cy="600075"/>
          </a:xfrm>
          <a:prstGeom prst="triangle">
            <a:avLst/>
          </a:prstGeom>
          <a:solidFill>
            <a:srgbClr val="A9CB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FDB319D6-B85B-0194-DA98-63EE7B23899A}"/>
              </a:ext>
            </a:extLst>
          </p:cNvPr>
          <p:cNvSpPr/>
          <p:nvPr/>
        </p:nvSpPr>
        <p:spPr>
          <a:xfrm>
            <a:off x="17939956" y="-28576"/>
            <a:ext cx="696087" cy="600075"/>
          </a:xfrm>
          <a:prstGeom prst="triangle">
            <a:avLst/>
          </a:prstGeom>
          <a:solidFill>
            <a:srgbClr val="FDA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3296A75-A7AE-1BAF-F26D-8FB20271553D}"/>
              </a:ext>
            </a:extLst>
          </p:cNvPr>
          <p:cNvSpPr/>
          <p:nvPr/>
        </p:nvSpPr>
        <p:spPr>
          <a:xfrm flipV="1">
            <a:off x="-348044" y="9686926"/>
            <a:ext cx="696087" cy="600074"/>
          </a:xfrm>
          <a:prstGeom prst="triangle">
            <a:avLst/>
          </a:prstGeom>
          <a:solidFill>
            <a:srgbClr val="FDA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961BAF18-F642-6342-71DB-C423DD9BACC5}"/>
              </a:ext>
            </a:extLst>
          </p:cNvPr>
          <p:cNvSpPr/>
          <p:nvPr/>
        </p:nvSpPr>
        <p:spPr>
          <a:xfrm flipV="1">
            <a:off x="17939955" y="9686926"/>
            <a:ext cx="696087" cy="600074"/>
          </a:xfrm>
          <a:prstGeom prst="triangle">
            <a:avLst/>
          </a:prstGeom>
          <a:solidFill>
            <a:srgbClr val="A9CB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ED04DEB-DAC5-EF95-581B-2A623ABFD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073835"/>
              </p:ext>
            </p:extLst>
          </p:nvPr>
        </p:nvGraphicFramePr>
        <p:xfrm>
          <a:off x="332803" y="1758367"/>
          <a:ext cx="17787555" cy="4610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779">
                  <a:extLst>
                    <a:ext uri="{9D8B030D-6E8A-4147-A177-3AD203B41FA5}">
                      <a16:colId xmlns:a16="http://schemas.microsoft.com/office/drawing/2014/main" val="3976509592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595341007"/>
                    </a:ext>
                  </a:extLst>
                </a:gridCol>
                <a:gridCol w="6836376">
                  <a:extLst>
                    <a:ext uri="{9D8B030D-6E8A-4147-A177-3AD203B41FA5}">
                      <a16:colId xmlns:a16="http://schemas.microsoft.com/office/drawing/2014/main" val="470042173"/>
                    </a:ext>
                  </a:extLst>
                </a:gridCol>
              </a:tblGrid>
              <a:tr h="12276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 bước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endParaRPr 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 dụ minh họa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144380"/>
                  </a:ext>
                </a:extLst>
              </a:tr>
              <a:tr h="12276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600" b="1" i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Bước 1.</a:t>
                      </a:r>
                      <a:r>
                        <a:rPr lang="en-US" sz="3600" b="1" i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Xác định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nhiệm vụ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thiết kế.</a:t>
                      </a:r>
                      <a:endParaRPr 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Xác định những khu vực, đồ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dùng điện được mạng điện cung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cấp điện.</a:t>
                      </a:r>
                      <a:endParaRPr 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mạng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chiếu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gồm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dùng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chiếu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bàn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chiếu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giữa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phòng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981382"/>
                  </a:ext>
                </a:extLst>
              </a:tr>
            </a:tbl>
          </a:graphicData>
        </a:graphic>
      </p:graphicFrame>
      <p:pic>
        <p:nvPicPr>
          <p:cNvPr id="2" name="B1 text-to-speech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5676900"/>
            <a:ext cx="487363" cy="487363"/>
          </a:xfrm>
          <a:prstGeom prst="rect">
            <a:avLst/>
          </a:prstGeom>
        </p:spPr>
      </p:pic>
      <p:sp>
        <p:nvSpPr>
          <p:cNvPr id="8" name="Freeform 8">
            <a:extLst>
              <a:ext uri="{FF2B5EF4-FFF2-40B4-BE49-F238E27FC236}">
                <a16:creationId xmlns:a16="http://schemas.microsoft.com/office/drawing/2014/main" id="{C688A5B7-4AE0-2D5A-C1EC-26A5648864E4}"/>
              </a:ext>
            </a:extLst>
          </p:cNvPr>
          <p:cNvSpPr/>
          <p:nvPr/>
        </p:nvSpPr>
        <p:spPr>
          <a:xfrm>
            <a:off x="5481635" y="7626096"/>
            <a:ext cx="7315200" cy="2660904"/>
          </a:xfrm>
          <a:custGeom>
            <a:avLst/>
            <a:gdLst/>
            <a:ahLst/>
            <a:cxnLst/>
            <a:rect l="l" t="t" r="r" b="b"/>
            <a:pathLst>
              <a:path w="7315200" h="2660904">
                <a:moveTo>
                  <a:pt x="0" y="0"/>
                </a:moveTo>
                <a:lnTo>
                  <a:pt x="7315200" y="0"/>
                </a:lnTo>
                <a:lnTo>
                  <a:pt x="7315200" y="2660904"/>
                </a:lnTo>
                <a:lnTo>
                  <a:pt x="0" y="26609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5019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5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0A307BBE-BF6C-AC16-5A26-A8E8961FD7D1}"/>
              </a:ext>
            </a:extLst>
          </p:cNvPr>
          <p:cNvSpPr/>
          <p:nvPr/>
        </p:nvSpPr>
        <p:spPr>
          <a:xfrm>
            <a:off x="-348044" y="-14288"/>
            <a:ext cx="696087" cy="600075"/>
          </a:xfrm>
          <a:prstGeom prst="triangle">
            <a:avLst/>
          </a:prstGeom>
          <a:solidFill>
            <a:srgbClr val="A9CB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FDB319D6-B85B-0194-DA98-63EE7B23899A}"/>
              </a:ext>
            </a:extLst>
          </p:cNvPr>
          <p:cNvSpPr/>
          <p:nvPr/>
        </p:nvSpPr>
        <p:spPr>
          <a:xfrm>
            <a:off x="17939956" y="-28576"/>
            <a:ext cx="696087" cy="600075"/>
          </a:xfrm>
          <a:prstGeom prst="triangle">
            <a:avLst/>
          </a:prstGeom>
          <a:solidFill>
            <a:srgbClr val="FDA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3296A75-A7AE-1BAF-F26D-8FB20271553D}"/>
              </a:ext>
            </a:extLst>
          </p:cNvPr>
          <p:cNvSpPr/>
          <p:nvPr/>
        </p:nvSpPr>
        <p:spPr>
          <a:xfrm flipV="1">
            <a:off x="-348044" y="9686926"/>
            <a:ext cx="696087" cy="600074"/>
          </a:xfrm>
          <a:prstGeom prst="triangle">
            <a:avLst/>
          </a:prstGeom>
          <a:solidFill>
            <a:srgbClr val="FDA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961BAF18-F642-6342-71DB-C423DD9BACC5}"/>
              </a:ext>
            </a:extLst>
          </p:cNvPr>
          <p:cNvSpPr/>
          <p:nvPr/>
        </p:nvSpPr>
        <p:spPr>
          <a:xfrm flipV="1">
            <a:off x="17939955" y="9686926"/>
            <a:ext cx="696087" cy="600074"/>
          </a:xfrm>
          <a:prstGeom prst="triangle">
            <a:avLst/>
          </a:prstGeom>
          <a:solidFill>
            <a:srgbClr val="A9CB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ED04DEB-DAC5-EF95-581B-2A623ABFD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273854"/>
              </p:ext>
            </p:extLst>
          </p:nvPr>
        </p:nvGraphicFramePr>
        <p:xfrm>
          <a:off x="245458" y="368669"/>
          <a:ext cx="17787555" cy="9548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142">
                  <a:extLst>
                    <a:ext uri="{9D8B030D-6E8A-4147-A177-3AD203B41FA5}">
                      <a16:colId xmlns:a16="http://schemas.microsoft.com/office/drawing/2014/main" val="3976509592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595341007"/>
                    </a:ext>
                  </a:extLst>
                </a:gridCol>
                <a:gridCol w="7441213">
                  <a:extLst>
                    <a:ext uri="{9D8B030D-6E8A-4147-A177-3AD203B41FA5}">
                      <a16:colId xmlns:a16="http://schemas.microsoft.com/office/drawing/2014/main" val="470042173"/>
                    </a:ext>
                  </a:extLst>
                </a:gridCol>
              </a:tblGrid>
              <a:tr h="12276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 bước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endParaRPr lang="en-US" sz="3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 dụ minh họa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144380"/>
                  </a:ext>
                </a:extLst>
              </a:tr>
              <a:tr h="12276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000" b="1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Bước</a:t>
                      </a:r>
                      <a:r>
                        <a:rPr lang="en-US" sz="30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2: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Xác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dùng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mối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liên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hệ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giữa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chúng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vi-VN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Xác định số lượng, loại phần tử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điện (thiết bị điện, đồ dùng điện).</a:t>
                      </a:r>
                      <a:endParaRPr lang="en-US" sz="3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571500" indent="-571500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vi-VN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Xác định kí hiệu của các phần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tử điện đó.</a:t>
                      </a:r>
                      <a:endParaRPr lang="en-US" sz="3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571500" indent="-571500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vi-VN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Xác định mối liên hệ điện giữa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 phần tử điện (các phần tử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điện được nối với nhau như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thế nào?)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vi-VN" sz="3000" i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Lưu ý: </a:t>
                      </a:r>
                      <a:r>
                        <a:rPr lang="vi-VN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 phần tử điện được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sắp xếp theo thứ tự dây pha đến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dây trung tính như sau: cầu dao,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cầu chì hoặc aptomat; thiết bị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lấy điện; công tắc; đồ dùng điện.</a:t>
                      </a:r>
                      <a:endParaRPr lang="en-US" sz="3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Mạng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gồm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nguồn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xoay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chiều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220 V,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aptomat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cực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tắc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cực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457200" indent="-457200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FontTx/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buFontTx/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buFontTx/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457200" indent="-457200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vi-VN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Từ dây pha của nguồn nối đến aptomat,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rẽ làm hai nhánh song song, mỗi nhánh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gồm một công tắc, một đèn; cả hai nhánh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được nối về dây trung tính.</a:t>
                      </a:r>
                      <a:endParaRPr lang="en-US" sz="3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74908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B23538A-80CF-EE4A-C298-0BB18DF1B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600" y="4829091"/>
            <a:ext cx="6944200" cy="1228809"/>
          </a:xfrm>
          <a:prstGeom prst="rect">
            <a:avLst/>
          </a:prstGeom>
        </p:spPr>
      </p:pic>
      <p:pic>
        <p:nvPicPr>
          <p:cNvPr id="4" name="B2 text-to-speech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0200" y="7810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42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0A307BBE-BF6C-AC16-5A26-A8E8961FD7D1}"/>
              </a:ext>
            </a:extLst>
          </p:cNvPr>
          <p:cNvSpPr/>
          <p:nvPr/>
        </p:nvSpPr>
        <p:spPr>
          <a:xfrm>
            <a:off x="-348044" y="-14288"/>
            <a:ext cx="696087" cy="600075"/>
          </a:xfrm>
          <a:prstGeom prst="triangle">
            <a:avLst/>
          </a:prstGeom>
          <a:solidFill>
            <a:srgbClr val="A9CB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FDB319D6-B85B-0194-DA98-63EE7B23899A}"/>
              </a:ext>
            </a:extLst>
          </p:cNvPr>
          <p:cNvSpPr/>
          <p:nvPr/>
        </p:nvSpPr>
        <p:spPr>
          <a:xfrm>
            <a:off x="17939956" y="-28576"/>
            <a:ext cx="696087" cy="600075"/>
          </a:xfrm>
          <a:prstGeom prst="triangle">
            <a:avLst/>
          </a:prstGeom>
          <a:solidFill>
            <a:srgbClr val="FDA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3296A75-A7AE-1BAF-F26D-8FB20271553D}"/>
              </a:ext>
            </a:extLst>
          </p:cNvPr>
          <p:cNvSpPr/>
          <p:nvPr/>
        </p:nvSpPr>
        <p:spPr>
          <a:xfrm flipV="1">
            <a:off x="-348044" y="9686926"/>
            <a:ext cx="696087" cy="600074"/>
          </a:xfrm>
          <a:prstGeom prst="triangle">
            <a:avLst/>
          </a:prstGeom>
          <a:solidFill>
            <a:srgbClr val="FDA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961BAF18-F642-6342-71DB-C423DD9BACC5}"/>
              </a:ext>
            </a:extLst>
          </p:cNvPr>
          <p:cNvSpPr/>
          <p:nvPr/>
        </p:nvSpPr>
        <p:spPr>
          <a:xfrm flipV="1">
            <a:off x="17939955" y="9686926"/>
            <a:ext cx="696087" cy="600074"/>
          </a:xfrm>
          <a:prstGeom prst="triangle">
            <a:avLst/>
          </a:prstGeom>
          <a:solidFill>
            <a:srgbClr val="A9CB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ED04DEB-DAC5-EF95-581B-2A623ABFD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282335"/>
              </p:ext>
            </p:extLst>
          </p:nvPr>
        </p:nvGraphicFramePr>
        <p:xfrm>
          <a:off x="245458" y="368669"/>
          <a:ext cx="17787555" cy="7406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142">
                  <a:extLst>
                    <a:ext uri="{9D8B030D-6E8A-4147-A177-3AD203B41FA5}">
                      <a16:colId xmlns:a16="http://schemas.microsoft.com/office/drawing/2014/main" val="3976509592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595341007"/>
                    </a:ext>
                  </a:extLst>
                </a:gridCol>
                <a:gridCol w="7441213">
                  <a:extLst>
                    <a:ext uri="{9D8B030D-6E8A-4147-A177-3AD203B41FA5}">
                      <a16:colId xmlns:a16="http://schemas.microsoft.com/office/drawing/2014/main" val="470042173"/>
                    </a:ext>
                  </a:extLst>
                </a:gridCol>
              </a:tblGrid>
              <a:tr h="12276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 bước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 dung thực hiện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 dụ minh họa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144380"/>
                  </a:ext>
                </a:extLst>
              </a:tr>
              <a:tr h="12276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000" b="1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Bước</a:t>
                      </a:r>
                      <a:r>
                        <a:rPr lang="en-US" sz="30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3: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vẽ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sơ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vi-VN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Vẽ hai dây nguồn gồm dây pha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(A) ở trên và dây trung tính (O)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ở dưới.</a:t>
                      </a:r>
                      <a:endParaRPr lang="en-US" sz="3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571500" indent="-571500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vi-VN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Từ hai dây nguồn nối với các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phần tử trong mạch điện theo vị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trí và mối liên hệ điện như đã xác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định trong bước 2.</a:t>
                      </a:r>
                      <a:endParaRPr lang="en-US" sz="3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FontTx/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buFontTx/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buFontTx/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buFontTx/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buFontTx/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buFontTx/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3000" b="1" i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000" b="1" i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Hình </a:t>
                      </a:r>
                      <a:r>
                        <a:rPr lang="vi-VN" sz="3000" b="1" i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4.4</a:t>
                      </a:r>
                      <a:r>
                        <a:rPr lang="vi-VN" sz="3000" i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 Sơ đồ nguyên lí của mạng </a:t>
                      </a:r>
                      <a:r>
                        <a:rPr lang="vi-VN" sz="3000" i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3000" i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000" i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gồm </a:t>
                      </a:r>
                      <a:r>
                        <a:rPr lang="vi-VN" sz="3000" i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hai công tắc hai cực điều </a:t>
                      </a:r>
                      <a:r>
                        <a:rPr lang="vi-VN" sz="3000" i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khiển</a:t>
                      </a:r>
                      <a:r>
                        <a:rPr lang="en-US" sz="3000" i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000" i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hai </a:t>
                      </a:r>
                      <a:r>
                        <a:rPr lang="vi-VN" sz="3000" i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đèn độc lập</a:t>
                      </a:r>
                      <a:endParaRPr lang="en-US" sz="30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74908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0DD3F5D-2CC8-A16B-0BF3-57B6F004A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2019300"/>
            <a:ext cx="6586155" cy="3487676"/>
          </a:xfrm>
          <a:prstGeom prst="rect">
            <a:avLst/>
          </a:prstGeom>
        </p:spPr>
      </p:pic>
      <p:sp>
        <p:nvSpPr>
          <p:cNvPr id="5" name="Freeform 8">
            <a:extLst>
              <a:ext uri="{FF2B5EF4-FFF2-40B4-BE49-F238E27FC236}">
                <a16:creationId xmlns:a16="http://schemas.microsoft.com/office/drawing/2014/main" id="{C688A5B7-4AE0-2D5A-C1EC-26A5648864E4}"/>
              </a:ext>
            </a:extLst>
          </p:cNvPr>
          <p:cNvSpPr/>
          <p:nvPr/>
        </p:nvSpPr>
        <p:spPr>
          <a:xfrm>
            <a:off x="5481635" y="7626096"/>
            <a:ext cx="7315200" cy="2660904"/>
          </a:xfrm>
          <a:custGeom>
            <a:avLst/>
            <a:gdLst/>
            <a:ahLst/>
            <a:cxnLst/>
            <a:rect l="l" t="t" r="r" b="b"/>
            <a:pathLst>
              <a:path w="7315200" h="2660904">
                <a:moveTo>
                  <a:pt x="0" y="0"/>
                </a:moveTo>
                <a:lnTo>
                  <a:pt x="7315200" y="0"/>
                </a:lnTo>
                <a:lnTo>
                  <a:pt x="7315200" y="2660904"/>
                </a:lnTo>
                <a:lnTo>
                  <a:pt x="0" y="26609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2" name="B3 text-to-speech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28800" y="62103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0A307BBE-BF6C-AC16-5A26-A8E8961FD7D1}"/>
              </a:ext>
            </a:extLst>
          </p:cNvPr>
          <p:cNvSpPr/>
          <p:nvPr/>
        </p:nvSpPr>
        <p:spPr>
          <a:xfrm>
            <a:off x="-348044" y="-14288"/>
            <a:ext cx="696087" cy="600075"/>
          </a:xfrm>
          <a:prstGeom prst="triangle">
            <a:avLst/>
          </a:prstGeom>
          <a:solidFill>
            <a:srgbClr val="A9CB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FDB319D6-B85B-0194-DA98-63EE7B23899A}"/>
              </a:ext>
            </a:extLst>
          </p:cNvPr>
          <p:cNvSpPr/>
          <p:nvPr/>
        </p:nvSpPr>
        <p:spPr>
          <a:xfrm>
            <a:off x="17939956" y="-28576"/>
            <a:ext cx="696087" cy="600075"/>
          </a:xfrm>
          <a:prstGeom prst="triangle">
            <a:avLst/>
          </a:prstGeom>
          <a:solidFill>
            <a:srgbClr val="FDA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3296A75-A7AE-1BAF-F26D-8FB20271553D}"/>
              </a:ext>
            </a:extLst>
          </p:cNvPr>
          <p:cNvSpPr/>
          <p:nvPr/>
        </p:nvSpPr>
        <p:spPr>
          <a:xfrm flipV="1">
            <a:off x="-348044" y="9686926"/>
            <a:ext cx="696087" cy="600074"/>
          </a:xfrm>
          <a:prstGeom prst="triangle">
            <a:avLst/>
          </a:prstGeom>
          <a:solidFill>
            <a:srgbClr val="FDA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961BAF18-F642-6342-71DB-C423DD9BACC5}"/>
              </a:ext>
            </a:extLst>
          </p:cNvPr>
          <p:cNvSpPr/>
          <p:nvPr/>
        </p:nvSpPr>
        <p:spPr>
          <a:xfrm flipV="1">
            <a:off x="17939955" y="9686926"/>
            <a:ext cx="696087" cy="600074"/>
          </a:xfrm>
          <a:prstGeom prst="triangle">
            <a:avLst/>
          </a:prstGeom>
          <a:solidFill>
            <a:srgbClr val="A9CB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C688A5B7-4AE0-2D5A-C1EC-26A5648864E4}"/>
              </a:ext>
            </a:extLst>
          </p:cNvPr>
          <p:cNvSpPr/>
          <p:nvPr/>
        </p:nvSpPr>
        <p:spPr>
          <a:xfrm>
            <a:off x="4934380" y="7974276"/>
            <a:ext cx="7548565" cy="2394204"/>
          </a:xfrm>
          <a:custGeom>
            <a:avLst/>
            <a:gdLst/>
            <a:ahLst/>
            <a:cxnLst/>
            <a:rect l="l" t="t" r="r" b="b"/>
            <a:pathLst>
              <a:path w="7315200" h="2660904">
                <a:moveTo>
                  <a:pt x="0" y="0"/>
                </a:moveTo>
                <a:lnTo>
                  <a:pt x="7315200" y="0"/>
                </a:lnTo>
                <a:lnTo>
                  <a:pt x="7315200" y="2660904"/>
                </a:lnTo>
                <a:lnTo>
                  <a:pt x="0" y="26609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/>
          <p:cNvGrpSpPr/>
          <p:nvPr/>
        </p:nvGrpSpPr>
        <p:grpSpPr>
          <a:xfrm>
            <a:off x="8610600" y="3446780"/>
            <a:ext cx="2057400" cy="583832"/>
            <a:chOff x="13944600" y="3387549"/>
            <a:chExt cx="2057400" cy="583832"/>
          </a:xfrm>
        </p:grpSpPr>
        <p:grpSp>
          <p:nvGrpSpPr>
            <p:cNvPr id="14" name="Group 20"/>
            <p:cNvGrpSpPr>
              <a:grpSpLocks/>
            </p:cNvGrpSpPr>
            <p:nvPr/>
          </p:nvGrpSpPr>
          <p:grpSpPr bwMode="auto">
            <a:xfrm>
              <a:off x="13944600" y="3387549"/>
              <a:ext cx="595745" cy="583832"/>
              <a:chOff x="0" y="0"/>
              <a:chExt cx="336" cy="336"/>
            </a:xfrm>
          </p:grpSpPr>
          <p:sp>
            <p:nvSpPr>
              <p:cNvPr id="15" name="Oval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700"/>
              </a:p>
            </p:txBody>
          </p:sp>
          <p:sp>
            <p:nvSpPr>
              <p:cNvPr id="16" name="AutoShape 20"/>
              <p:cNvSpPr>
                <a:spLocks noChangeArrowheads="1"/>
              </p:cNvSpPr>
              <p:nvPr/>
            </p:nvSpPr>
            <p:spPr bwMode="auto">
              <a:xfrm>
                <a:off x="48" y="144"/>
                <a:ext cx="48" cy="48"/>
              </a:xfrm>
              <a:prstGeom prst="flowChartConnector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700"/>
              </a:p>
            </p:txBody>
          </p:sp>
          <p:sp>
            <p:nvSpPr>
              <p:cNvPr id="17" name="AutoShape 21"/>
              <p:cNvSpPr>
                <a:spLocks noChangeArrowheads="1"/>
              </p:cNvSpPr>
              <p:nvPr/>
            </p:nvSpPr>
            <p:spPr bwMode="auto">
              <a:xfrm>
                <a:off x="240" y="144"/>
                <a:ext cx="48" cy="48"/>
              </a:xfrm>
              <a:prstGeom prst="flowChartConnector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700"/>
              </a:p>
            </p:txBody>
          </p:sp>
          <p:sp>
            <p:nvSpPr>
              <p:cNvPr id="18" name="Line 24"/>
              <p:cNvSpPr>
                <a:spLocks noChangeShapeType="1"/>
              </p:cNvSpPr>
              <p:nvPr/>
            </p:nvSpPr>
            <p:spPr bwMode="auto">
              <a:xfrm flipV="1">
                <a:off x="48" y="96"/>
                <a:ext cx="192" cy="48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2700"/>
              </a:p>
            </p:txBody>
          </p:sp>
        </p:grpSp>
        <p:sp>
          <p:nvSpPr>
            <p:cNvPr id="19" name="AutoShape 13"/>
            <p:cNvSpPr>
              <a:spLocks noChangeArrowheads="1"/>
            </p:cNvSpPr>
            <p:nvPr/>
          </p:nvSpPr>
          <p:spPr bwMode="auto">
            <a:xfrm>
              <a:off x="15392400" y="3411680"/>
              <a:ext cx="609600" cy="559701"/>
            </a:xfrm>
            <a:prstGeom prst="flowChartSummingJunction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>
                <a:solidFill>
                  <a:srgbClr val="0033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10600" y="4813668"/>
            <a:ext cx="2057400" cy="583832"/>
            <a:chOff x="13944600" y="3387549"/>
            <a:chExt cx="2057400" cy="583832"/>
          </a:xfrm>
        </p:grpSpPr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13944600" y="3387549"/>
              <a:ext cx="595745" cy="583832"/>
              <a:chOff x="0" y="0"/>
              <a:chExt cx="336" cy="336"/>
            </a:xfrm>
          </p:grpSpPr>
          <p:sp>
            <p:nvSpPr>
              <p:cNvPr id="23" name="Oval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36" cy="336"/>
              </a:xfrm>
              <a:prstGeom prst="ellipse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700"/>
              </a:p>
            </p:txBody>
          </p:sp>
          <p:sp>
            <p:nvSpPr>
              <p:cNvPr id="24" name="AutoShape 20"/>
              <p:cNvSpPr>
                <a:spLocks noChangeArrowheads="1"/>
              </p:cNvSpPr>
              <p:nvPr/>
            </p:nvSpPr>
            <p:spPr bwMode="auto">
              <a:xfrm>
                <a:off x="48" y="144"/>
                <a:ext cx="48" cy="48"/>
              </a:xfrm>
              <a:prstGeom prst="flowChartConnector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700"/>
              </a:p>
            </p:txBody>
          </p:sp>
          <p:sp>
            <p:nvSpPr>
              <p:cNvPr id="25" name="AutoShape 21"/>
              <p:cNvSpPr>
                <a:spLocks noChangeArrowheads="1"/>
              </p:cNvSpPr>
              <p:nvPr/>
            </p:nvSpPr>
            <p:spPr bwMode="auto">
              <a:xfrm>
                <a:off x="240" y="144"/>
                <a:ext cx="48" cy="48"/>
              </a:xfrm>
              <a:prstGeom prst="flowChartConnector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700"/>
              </a:p>
            </p:txBody>
          </p:sp>
          <p:sp>
            <p:nvSpPr>
              <p:cNvPr id="26" name="Line 24"/>
              <p:cNvSpPr>
                <a:spLocks noChangeShapeType="1"/>
              </p:cNvSpPr>
              <p:nvPr/>
            </p:nvSpPr>
            <p:spPr bwMode="auto">
              <a:xfrm flipV="1">
                <a:off x="48" y="96"/>
                <a:ext cx="192" cy="48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2700"/>
              </a:p>
            </p:txBody>
          </p:sp>
        </p:grpSp>
        <p:sp>
          <p:nvSpPr>
            <p:cNvPr id="22" name="AutoShape 13"/>
            <p:cNvSpPr>
              <a:spLocks noChangeArrowheads="1"/>
            </p:cNvSpPr>
            <p:nvPr/>
          </p:nvSpPr>
          <p:spPr bwMode="auto">
            <a:xfrm>
              <a:off x="15392400" y="3411680"/>
              <a:ext cx="609600" cy="559701"/>
            </a:xfrm>
            <a:prstGeom prst="flowChartSummingJunction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>
                <a:solidFill>
                  <a:srgbClr val="0033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E5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8448">
            <a:off x="6331348" y="3898728"/>
            <a:ext cx="963877" cy="74573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581400" y="1350667"/>
            <a:ext cx="10363200" cy="1089541"/>
            <a:chOff x="3581400" y="1350667"/>
            <a:chExt cx="10363200" cy="108954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31406F5-04A3-565C-40E1-717EA7D7911F}"/>
                </a:ext>
              </a:extLst>
            </p:cNvPr>
            <p:cNvGrpSpPr/>
            <p:nvPr/>
          </p:nvGrpSpPr>
          <p:grpSpPr>
            <a:xfrm>
              <a:off x="3581400" y="1350667"/>
              <a:ext cx="10363200" cy="565510"/>
              <a:chOff x="876301" y="5023799"/>
              <a:chExt cx="16192499" cy="707886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8FD800F-0043-D243-D751-5E0B74EEAF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8800" y="5372100"/>
                <a:ext cx="1524000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66BA5C-6A61-05F3-3B11-1E75F6F33B5F}"/>
                  </a:ext>
                </a:extLst>
              </p:cNvPr>
              <p:cNvSpPr txBox="1"/>
              <p:nvPr/>
            </p:nvSpPr>
            <p:spPr>
              <a:xfrm>
                <a:off x="876301" y="5023799"/>
                <a:ext cx="9524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49BED9A-1AE8-8551-BE17-104BD32910F9}"/>
                </a:ext>
              </a:extLst>
            </p:cNvPr>
            <p:cNvGrpSpPr/>
            <p:nvPr/>
          </p:nvGrpSpPr>
          <p:grpSpPr>
            <a:xfrm>
              <a:off x="3581400" y="1859792"/>
              <a:ext cx="10363200" cy="580416"/>
              <a:chOff x="876301" y="5023799"/>
              <a:chExt cx="16192499" cy="707886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F2B6A7E-AC31-50D9-576E-D23DB7EAFC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8800" y="5372100"/>
                <a:ext cx="1524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724BDA7-3C72-D0A4-9C8B-43394D432D24}"/>
                  </a:ext>
                </a:extLst>
              </p:cNvPr>
              <p:cNvSpPr txBox="1"/>
              <p:nvPr/>
            </p:nvSpPr>
            <p:spPr>
              <a:xfrm>
                <a:off x="876301" y="5023799"/>
                <a:ext cx="9524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</p:grp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E494A1-4B47-0E05-88C1-E4BF436E6351}"/>
              </a:ext>
            </a:extLst>
          </p:cNvPr>
          <p:cNvCxnSpPr/>
          <p:nvPr/>
        </p:nvCxnSpPr>
        <p:spPr>
          <a:xfrm>
            <a:off x="5638800" y="1663964"/>
            <a:ext cx="0" cy="2691872"/>
          </a:xfrm>
          <a:prstGeom prst="line">
            <a:avLst/>
          </a:prstGeom>
          <a:ln w="38100"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5BA038A-96DC-9327-5AC0-3AE8156182F2}"/>
              </a:ext>
            </a:extLst>
          </p:cNvPr>
          <p:cNvCxnSpPr>
            <a:cxnSpLocks/>
          </p:cNvCxnSpPr>
          <p:nvPr/>
        </p:nvCxnSpPr>
        <p:spPr>
          <a:xfrm flipH="1">
            <a:off x="12265660" y="2163154"/>
            <a:ext cx="20320" cy="2220622"/>
          </a:xfrm>
          <a:prstGeom prst="line">
            <a:avLst/>
          </a:prstGeom>
          <a:ln w="38100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459010D-EA28-A659-9566-220972979E62}"/>
              </a:ext>
            </a:extLst>
          </p:cNvPr>
          <p:cNvCxnSpPr>
            <a:cxnSpLocks/>
          </p:cNvCxnSpPr>
          <p:nvPr/>
        </p:nvCxnSpPr>
        <p:spPr>
          <a:xfrm flipH="1">
            <a:off x="7970520" y="3736340"/>
            <a:ext cx="745573" cy="4126"/>
          </a:xfrm>
          <a:prstGeom prst="line">
            <a:avLst/>
          </a:prstGeom>
          <a:ln w="38100">
            <a:solidFill>
              <a:srgbClr val="C0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459010D-EA28-A659-9566-220972979E62}"/>
              </a:ext>
            </a:extLst>
          </p:cNvPr>
          <p:cNvCxnSpPr>
            <a:cxnSpLocks/>
          </p:cNvCxnSpPr>
          <p:nvPr/>
        </p:nvCxnSpPr>
        <p:spPr>
          <a:xfrm>
            <a:off x="7970520" y="3722394"/>
            <a:ext cx="0" cy="1393349"/>
          </a:xfrm>
          <a:prstGeom prst="line">
            <a:avLst/>
          </a:prstGeom>
          <a:ln w="38100">
            <a:solidFill>
              <a:srgbClr val="C0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21C0C70-0965-9F11-CBE8-BCB1671ACD55}"/>
              </a:ext>
            </a:extLst>
          </p:cNvPr>
          <p:cNvCxnSpPr>
            <a:cxnSpLocks/>
          </p:cNvCxnSpPr>
          <p:nvPr/>
        </p:nvCxnSpPr>
        <p:spPr>
          <a:xfrm>
            <a:off x="10659969" y="3757229"/>
            <a:ext cx="851311" cy="197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459010D-EA28-A659-9566-220972979E62}"/>
              </a:ext>
            </a:extLst>
          </p:cNvPr>
          <p:cNvCxnSpPr>
            <a:cxnSpLocks/>
          </p:cNvCxnSpPr>
          <p:nvPr/>
        </p:nvCxnSpPr>
        <p:spPr>
          <a:xfrm flipH="1">
            <a:off x="5638024" y="4355836"/>
            <a:ext cx="686576" cy="1"/>
          </a:xfrm>
          <a:prstGeom prst="line">
            <a:avLst/>
          </a:prstGeom>
          <a:ln w="38100">
            <a:solidFill>
              <a:srgbClr val="C0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459010D-EA28-A659-9566-220972979E62}"/>
              </a:ext>
            </a:extLst>
          </p:cNvPr>
          <p:cNvCxnSpPr>
            <a:cxnSpLocks/>
          </p:cNvCxnSpPr>
          <p:nvPr/>
        </p:nvCxnSpPr>
        <p:spPr>
          <a:xfrm flipH="1">
            <a:off x="7274670" y="4365996"/>
            <a:ext cx="686576" cy="1"/>
          </a:xfrm>
          <a:prstGeom prst="line">
            <a:avLst/>
          </a:prstGeom>
          <a:ln w="38100">
            <a:solidFill>
              <a:srgbClr val="C0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459010D-EA28-A659-9566-220972979E62}"/>
              </a:ext>
            </a:extLst>
          </p:cNvPr>
          <p:cNvCxnSpPr>
            <a:cxnSpLocks/>
          </p:cNvCxnSpPr>
          <p:nvPr/>
        </p:nvCxnSpPr>
        <p:spPr>
          <a:xfrm flipH="1">
            <a:off x="7970486" y="5088898"/>
            <a:ext cx="745573" cy="4126"/>
          </a:xfrm>
          <a:prstGeom prst="line">
            <a:avLst/>
          </a:prstGeom>
          <a:ln w="38100">
            <a:solidFill>
              <a:srgbClr val="C0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459010D-EA28-A659-9566-220972979E62}"/>
              </a:ext>
            </a:extLst>
          </p:cNvPr>
          <p:cNvCxnSpPr>
            <a:cxnSpLocks/>
            <a:stCxn id="19" idx="2"/>
          </p:cNvCxnSpPr>
          <p:nvPr/>
        </p:nvCxnSpPr>
        <p:spPr>
          <a:xfrm flipH="1" flipV="1">
            <a:off x="9119260" y="3733800"/>
            <a:ext cx="939140" cy="16962"/>
          </a:xfrm>
          <a:prstGeom prst="line">
            <a:avLst/>
          </a:prstGeom>
          <a:ln w="38100">
            <a:solidFill>
              <a:srgbClr val="C0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459010D-EA28-A659-9566-220972979E62}"/>
              </a:ext>
            </a:extLst>
          </p:cNvPr>
          <p:cNvCxnSpPr>
            <a:cxnSpLocks/>
          </p:cNvCxnSpPr>
          <p:nvPr/>
        </p:nvCxnSpPr>
        <p:spPr>
          <a:xfrm flipH="1" flipV="1">
            <a:off x="9098215" y="5095496"/>
            <a:ext cx="939140" cy="16962"/>
          </a:xfrm>
          <a:prstGeom prst="line">
            <a:avLst/>
          </a:prstGeom>
          <a:ln w="38100">
            <a:solidFill>
              <a:srgbClr val="C0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21C0C70-0965-9F11-CBE8-BCB1671ACD55}"/>
              </a:ext>
            </a:extLst>
          </p:cNvPr>
          <p:cNvCxnSpPr>
            <a:cxnSpLocks/>
          </p:cNvCxnSpPr>
          <p:nvPr/>
        </p:nvCxnSpPr>
        <p:spPr>
          <a:xfrm>
            <a:off x="11503660" y="3763756"/>
            <a:ext cx="0" cy="13563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21C0C70-0965-9F11-CBE8-BCB1671ACD55}"/>
              </a:ext>
            </a:extLst>
          </p:cNvPr>
          <p:cNvCxnSpPr>
            <a:cxnSpLocks/>
          </p:cNvCxnSpPr>
          <p:nvPr/>
        </p:nvCxnSpPr>
        <p:spPr>
          <a:xfrm flipV="1">
            <a:off x="11487265" y="4380301"/>
            <a:ext cx="780935" cy="243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21C0C70-0965-9F11-CBE8-BCB1671ACD55}"/>
              </a:ext>
            </a:extLst>
          </p:cNvPr>
          <p:cNvCxnSpPr>
            <a:cxnSpLocks/>
          </p:cNvCxnSpPr>
          <p:nvPr/>
        </p:nvCxnSpPr>
        <p:spPr>
          <a:xfrm>
            <a:off x="10660381" y="5111049"/>
            <a:ext cx="851311" cy="197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72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0A307BBE-BF6C-AC16-5A26-A8E8961FD7D1}"/>
              </a:ext>
            </a:extLst>
          </p:cNvPr>
          <p:cNvSpPr/>
          <p:nvPr/>
        </p:nvSpPr>
        <p:spPr>
          <a:xfrm>
            <a:off x="-348044" y="-14288"/>
            <a:ext cx="696087" cy="600075"/>
          </a:xfrm>
          <a:prstGeom prst="triangle">
            <a:avLst/>
          </a:prstGeom>
          <a:solidFill>
            <a:srgbClr val="A9CB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FDB319D6-B85B-0194-DA98-63EE7B23899A}"/>
              </a:ext>
            </a:extLst>
          </p:cNvPr>
          <p:cNvSpPr/>
          <p:nvPr/>
        </p:nvSpPr>
        <p:spPr>
          <a:xfrm>
            <a:off x="17939956" y="-28576"/>
            <a:ext cx="696087" cy="600075"/>
          </a:xfrm>
          <a:prstGeom prst="triangle">
            <a:avLst/>
          </a:prstGeom>
          <a:solidFill>
            <a:srgbClr val="FDA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3296A75-A7AE-1BAF-F26D-8FB20271553D}"/>
              </a:ext>
            </a:extLst>
          </p:cNvPr>
          <p:cNvSpPr/>
          <p:nvPr/>
        </p:nvSpPr>
        <p:spPr>
          <a:xfrm flipV="1">
            <a:off x="-348044" y="9686926"/>
            <a:ext cx="696087" cy="600074"/>
          </a:xfrm>
          <a:prstGeom prst="triangle">
            <a:avLst/>
          </a:prstGeom>
          <a:solidFill>
            <a:srgbClr val="FDA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961BAF18-F642-6342-71DB-C423DD9BACC5}"/>
              </a:ext>
            </a:extLst>
          </p:cNvPr>
          <p:cNvSpPr/>
          <p:nvPr/>
        </p:nvSpPr>
        <p:spPr>
          <a:xfrm flipV="1">
            <a:off x="17939955" y="9686926"/>
            <a:ext cx="696087" cy="600074"/>
          </a:xfrm>
          <a:prstGeom prst="triangle">
            <a:avLst/>
          </a:prstGeom>
          <a:solidFill>
            <a:srgbClr val="A9CB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C2DCDE-1F09-FA2D-3F95-7153536CBC5E}"/>
              </a:ext>
            </a:extLst>
          </p:cNvPr>
          <p:cNvSpPr txBox="1"/>
          <p:nvPr/>
        </p:nvSpPr>
        <p:spPr>
          <a:xfrm>
            <a:off x="4229099" y="419100"/>
            <a:ext cx="9829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Thực hành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3AF570-B0BD-A13A-49F9-00AA5D70C207}"/>
              </a:ext>
            </a:extLst>
          </p:cNvPr>
          <p:cNvGrpSpPr/>
          <p:nvPr/>
        </p:nvGrpSpPr>
        <p:grpSpPr>
          <a:xfrm>
            <a:off x="348043" y="1327332"/>
            <a:ext cx="17482755" cy="1706494"/>
            <a:chOff x="457200" y="2171700"/>
            <a:chExt cx="17482755" cy="24384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E64746F-B543-230D-F139-8132337A2053}"/>
                </a:ext>
              </a:extLst>
            </p:cNvPr>
            <p:cNvSpPr/>
            <p:nvPr/>
          </p:nvSpPr>
          <p:spPr>
            <a:xfrm>
              <a:off x="457200" y="2171700"/>
              <a:ext cx="17482755" cy="2438400"/>
            </a:xfrm>
            <a:prstGeom prst="roundRect">
              <a:avLst>
                <a:gd name="adj" fmla="val 11394"/>
              </a:avLst>
            </a:prstGeom>
            <a:solidFill>
              <a:schemeClr val="bg1"/>
            </a:solidFill>
            <a:ln w="38100">
              <a:solidFill>
                <a:srgbClr val="FDAC8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D48D9E-DE35-552B-E1FD-699638B94509}"/>
                </a:ext>
              </a:extLst>
            </p:cNvPr>
            <p:cNvSpPr txBox="1"/>
            <p:nvPr/>
          </p:nvSpPr>
          <p:spPr>
            <a:xfrm>
              <a:off x="800099" y="2478438"/>
              <a:ext cx="16796955" cy="2043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32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Hãy thiết kế sơ đồ nguyên lí của một mạng điện đơn giản gồm một aptomat, một ổ cắm và một công tắc điều khiển một đèn.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33400" y="4838700"/>
            <a:ext cx="11277600" cy="4048126"/>
            <a:chOff x="2209800" y="3771900"/>
            <a:chExt cx="13716000" cy="412281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31406F5-04A3-565C-40E1-717EA7D7911F}"/>
                </a:ext>
              </a:extLst>
            </p:cNvPr>
            <p:cNvGrpSpPr/>
            <p:nvPr/>
          </p:nvGrpSpPr>
          <p:grpSpPr>
            <a:xfrm>
              <a:off x="2209800" y="3771900"/>
              <a:ext cx="13716000" cy="707886"/>
              <a:chOff x="876301" y="5023799"/>
              <a:chExt cx="16192499" cy="707886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8FD800F-0043-D243-D751-5E0B74EEAF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8800" y="5372100"/>
                <a:ext cx="1524000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66BA5C-6A61-05F3-3B11-1E75F6F33B5F}"/>
                  </a:ext>
                </a:extLst>
              </p:cNvPr>
              <p:cNvSpPr txBox="1"/>
              <p:nvPr/>
            </p:nvSpPr>
            <p:spPr>
              <a:xfrm>
                <a:off x="876301" y="5023799"/>
                <a:ext cx="9524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49BED9A-1AE8-8551-BE17-104BD32910F9}"/>
                </a:ext>
              </a:extLst>
            </p:cNvPr>
            <p:cNvGrpSpPr/>
            <p:nvPr/>
          </p:nvGrpSpPr>
          <p:grpSpPr>
            <a:xfrm>
              <a:off x="2209800" y="4359414"/>
              <a:ext cx="13716000" cy="707886"/>
              <a:chOff x="876301" y="5023799"/>
              <a:chExt cx="16192499" cy="70788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F2B6A7E-AC31-50D9-576E-D23DB7EAFC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8800" y="5372100"/>
                <a:ext cx="1524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24BDA7-3C72-D0A4-9C8B-43394D432D24}"/>
                  </a:ext>
                </a:extLst>
              </p:cNvPr>
              <p:cNvSpPr txBox="1"/>
              <p:nvPr/>
            </p:nvSpPr>
            <p:spPr>
              <a:xfrm>
                <a:off x="876301" y="5023799"/>
                <a:ext cx="9524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FE494A1-4B47-0E05-88C1-E4BF436E6351}"/>
                </a:ext>
              </a:extLst>
            </p:cNvPr>
            <p:cNvCxnSpPr/>
            <p:nvPr/>
          </p:nvCxnSpPr>
          <p:spPr>
            <a:xfrm>
              <a:off x="5202845" y="4120201"/>
              <a:ext cx="0" cy="2691872"/>
            </a:xfrm>
            <a:prstGeom prst="line">
              <a:avLst/>
            </a:prstGeom>
            <a:ln w="38100">
              <a:solidFill>
                <a:srgbClr val="C000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5BA038A-96DC-9327-5AC0-3AE8156182F2}"/>
                </a:ext>
              </a:extLst>
            </p:cNvPr>
            <p:cNvCxnSpPr>
              <a:cxnSpLocks/>
            </p:cNvCxnSpPr>
            <p:nvPr/>
          </p:nvCxnSpPr>
          <p:spPr>
            <a:xfrm>
              <a:off x="13335000" y="4740946"/>
              <a:ext cx="0" cy="2077910"/>
            </a:xfrm>
            <a:prstGeom prst="line">
              <a:avLst/>
            </a:prstGeom>
            <a:ln w="38100">
              <a:solidFill>
                <a:srgbClr val="0070C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6A7CCCE-55D9-DA27-1FF2-B2FDC7FB46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05255" y="6819900"/>
              <a:ext cx="762000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52DC74A-A537-616C-6DC3-3397CCB33C33}"/>
                </a:ext>
              </a:extLst>
            </p:cNvPr>
            <p:cNvCxnSpPr>
              <a:cxnSpLocks/>
              <a:stCxn id="38" idx="2"/>
            </p:cNvCxnSpPr>
            <p:nvPr/>
          </p:nvCxnSpPr>
          <p:spPr>
            <a:xfrm flipH="1" flipV="1">
              <a:off x="9448800" y="7609610"/>
              <a:ext cx="990600" cy="5254"/>
            </a:xfrm>
            <a:prstGeom prst="line">
              <a:avLst/>
            </a:prstGeom>
            <a:ln w="38100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2896" y="5577132"/>
              <a:ext cx="1028903" cy="862951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8991600" y="7310882"/>
              <a:ext cx="2057400" cy="583832"/>
              <a:chOff x="13944600" y="3387549"/>
              <a:chExt cx="2057400" cy="583832"/>
            </a:xfrm>
          </p:grpSpPr>
          <p:grpSp>
            <p:nvGrpSpPr>
              <p:cNvPr id="37" name="Group 36"/>
              <p:cNvGrpSpPr>
                <a:grpSpLocks/>
              </p:cNvGrpSpPr>
              <p:nvPr/>
            </p:nvGrpSpPr>
            <p:grpSpPr bwMode="auto">
              <a:xfrm>
                <a:off x="13944600" y="3387549"/>
                <a:ext cx="595745" cy="583832"/>
                <a:chOff x="0" y="0"/>
                <a:chExt cx="336" cy="336"/>
              </a:xfrm>
            </p:grpSpPr>
            <p:sp>
              <p:nvSpPr>
                <p:cNvPr id="40" name="Oval 1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36" cy="336"/>
                </a:xfrm>
                <a:prstGeom prst="ellipse">
                  <a:avLst/>
                </a:prstGeom>
                <a:noFill/>
                <a:ln w="38100">
                  <a:solidFill>
                    <a:srgbClr val="00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700"/>
                </a:p>
              </p:txBody>
            </p:sp>
            <p:sp>
              <p:nvSpPr>
                <p:cNvPr id="41" name="AutoShape 20"/>
                <p:cNvSpPr>
                  <a:spLocks noChangeArrowheads="1"/>
                </p:cNvSpPr>
                <p:nvPr/>
              </p:nvSpPr>
              <p:spPr bwMode="auto">
                <a:xfrm>
                  <a:off x="48" y="144"/>
                  <a:ext cx="48" cy="48"/>
                </a:xfrm>
                <a:prstGeom prst="flowChartConnector">
                  <a:avLst/>
                </a:prstGeom>
                <a:noFill/>
                <a:ln w="38100">
                  <a:solidFill>
                    <a:srgbClr val="00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700"/>
                </a:p>
              </p:txBody>
            </p:sp>
            <p:sp>
              <p:nvSpPr>
                <p:cNvPr id="42" name="AutoShape 21"/>
                <p:cNvSpPr>
                  <a:spLocks noChangeArrowheads="1"/>
                </p:cNvSpPr>
                <p:nvPr/>
              </p:nvSpPr>
              <p:spPr bwMode="auto">
                <a:xfrm>
                  <a:off x="240" y="144"/>
                  <a:ext cx="48" cy="48"/>
                </a:xfrm>
                <a:prstGeom prst="flowChartConnector">
                  <a:avLst/>
                </a:prstGeom>
                <a:noFill/>
                <a:ln w="38100">
                  <a:solidFill>
                    <a:srgbClr val="00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700"/>
                </a:p>
              </p:txBody>
            </p:sp>
            <p:sp>
              <p:nvSpPr>
                <p:cNvPr id="44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48" y="96"/>
                  <a:ext cx="192" cy="48"/>
                </a:xfrm>
                <a:prstGeom prst="line">
                  <a:avLst/>
                </a:prstGeom>
                <a:noFill/>
                <a:ln w="38100">
                  <a:solidFill>
                    <a:srgbClr val="00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 sz="2700"/>
                </a:p>
              </p:txBody>
            </p:sp>
          </p:grpSp>
          <p:sp>
            <p:nvSpPr>
              <p:cNvPr id="38" name="AutoShape 13"/>
              <p:cNvSpPr>
                <a:spLocks noChangeArrowheads="1"/>
              </p:cNvSpPr>
              <p:nvPr/>
            </p:nvSpPr>
            <p:spPr bwMode="auto">
              <a:xfrm>
                <a:off x="15392400" y="3411680"/>
                <a:ext cx="609600" cy="559701"/>
              </a:xfrm>
              <a:prstGeom prst="flowChartSummingJunction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700">
                  <a:solidFill>
                    <a:srgbClr val="003300"/>
                  </a:solidFill>
                </a:endParaRPr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459010D-EA28-A659-9566-220972979E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3400" y="6008607"/>
              <a:ext cx="1683790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459010D-EA28-A659-9566-220972979E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3400" y="7598672"/>
              <a:ext cx="1008412" cy="4126"/>
            </a:xfrm>
            <a:prstGeom prst="line">
              <a:avLst/>
            </a:prstGeom>
            <a:ln w="38100">
              <a:solidFill>
                <a:srgbClr val="C00000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459010D-EA28-A659-9566-220972979E62}"/>
                </a:ext>
              </a:extLst>
            </p:cNvPr>
            <p:cNvCxnSpPr>
              <a:cxnSpLocks/>
            </p:cNvCxnSpPr>
            <p:nvPr/>
          </p:nvCxnSpPr>
          <p:spPr>
            <a:xfrm>
              <a:off x="8167255" y="6028392"/>
              <a:ext cx="0" cy="1567363"/>
            </a:xfrm>
            <a:prstGeom prst="line">
              <a:avLst/>
            </a:prstGeom>
            <a:ln w="38100">
              <a:solidFill>
                <a:srgbClr val="C00000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FFE5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58448">
              <a:off x="6629397" y="6445095"/>
              <a:ext cx="749050" cy="579526"/>
            </a:xfrm>
            <a:prstGeom prst="rect">
              <a:avLst/>
            </a:prstGeom>
          </p:spPr>
        </p:pic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6A7CCCE-55D9-DA27-1FF2-B2FDC7FB46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02845" y="6787828"/>
              <a:ext cx="1371600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21C0C70-0965-9F11-CBE8-BCB1671ACD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65914" y="7609610"/>
              <a:ext cx="1292275" cy="646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21C0C70-0965-9F11-CBE8-BCB1671ACD55}"/>
                </a:ext>
              </a:extLst>
            </p:cNvPr>
            <p:cNvCxnSpPr>
              <a:cxnSpLocks/>
            </p:cNvCxnSpPr>
            <p:nvPr/>
          </p:nvCxnSpPr>
          <p:spPr>
            <a:xfrm>
              <a:off x="10254026" y="6018601"/>
              <a:ext cx="2104163" cy="1714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21C0C70-0965-9F11-CBE8-BCB1671ACD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39320" y="6807212"/>
              <a:ext cx="995680" cy="486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21C0C70-0965-9F11-CBE8-BCB1671ACD55}"/>
                </a:ext>
              </a:extLst>
            </p:cNvPr>
            <p:cNvCxnSpPr>
              <a:cxnSpLocks/>
            </p:cNvCxnSpPr>
            <p:nvPr/>
          </p:nvCxnSpPr>
          <p:spPr>
            <a:xfrm>
              <a:off x="12339320" y="6042660"/>
              <a:ext cx="0" cy="155239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507356"/>
              </p:ext>
            </p:extLst>
          </p:nvPr>
        </p:nvGraphicFramePr>
        <p:xfrm>
          <a:off x="12181966" y="4695826"/>
          <a:ext cx="5771844" cy="4935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3543">
                  <a:extLst>
                    <a:ext uri="{9D8B030D-6E8A-4147-A177-3AD203B41FA5}">
                      <a16:colId xmlns:a16="http://schemas.microsoft.com/office/drawing/2014/main" val="3509464726"/>
                    </a:ext>
                  </a:extLst>
                </a:gridCol>
                <a:gridCol w="2478301">
                  <a:extLst>
                    <a:ext uri="{9D8B030D-6E8A-4147-A177-3AD203B41FA5}">
                      <a16:colId xmlns:a16="http://schemas.microsoft.com/office/drawing/2014/main" val="2769259204"/>
                    </a:ext>
                  </a:extLst>
                </a:gridCol>
              </a:tblGrid>
              <a:tr h="511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07947"/>
                  </a:ext>
                </a:extLst>
              </a:tr>
              <a:tr h="5811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545262"/>
                  </a:ext>
                </a:extLst>
              </a:tr>
              <a:tr h="5811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áptomat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557957"/>
                  </a:ext>
                </a:extLst>
              </a:tr>
              <a:tr h="5811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ổ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534486"/>
                  </a:ext>
                </a:extLst>
              </a:tr>
              <a:tr h="5811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31512"/>
                  </a:ext>
                </a:extLst>
              </a:tr>
              <a:tr h="5811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747042"/>
                  </a:ext>
                </a:extLst>
              </a:tr>
              <a:tr h="5771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931787"/>
                  </a:ext>
                </a:extLst>
              </a:tr>
              <a:tr h="5771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494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17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0A307BBE-BF6C-AC16-5A26-A8E8961FD7D1}"/>
              </a:ext>
            </a:extLst>
          </p:cNvPr>
          <p:cNvSpPr/>
          <p:nvPr/>
        </p:nvSpPr>
        <p:spPr>
          <a:xfrm>
            <a:off x="-348044" y="-14288"/>
            <a:ext cx="696087" cy="600075"/>
          </a:xfrm>
          <a:prstGeom prst="triangle">
            <a:avLst/>
          </a:prstGeom>
          <a:solidFill>
            <a:srgbClr val="A9CB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FDB319D6-B85B-0194-DA98-63EE7B23899A}"/>
              </a:ext>
            </a:extLst>
          </p:cNvPr>
          <p:cNvSpPr/>
          <p:nvPr/>
        </p:nvSpPr>
        <p:spPr>
          <a:xfrm>
            <a:off x="17939956" y="-28576"/>
            <a:ext cx="696087" cy="600075"/>
          </a:xfrm>
          <a:prstGeom prst="triangle">
            <a:avLst/>
          </a:prstGeom>
          <a:solidFill>
            <a:srgbClr val="FDA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3296A75-A7AE-1BAF-F26D-8FB20271553D}"/>
              </a:ext>
            </a:extLst>
          </p:cNvPr>
          <p:cNvSpPr/>
          <p:nvPr/>
        </p:nvSpPr>
        <p:spPr>
          <a:xfrm flipV="1">
            <a:off x="-348044" y="9686926"/>
            <a:ext cx="696087" cy="600074"/>
          </a:xfrm>
          <a:prstGeom prst="triangle">
            <a:avLst/>
          </a:prstGeom>
          <a:solidFill>
            <a:srgbClr val="FDA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961BAF18-F642-6342-71DB-C423DD9BACC5}"/>
              </a:ext>
            </a:extLst>
          </p:cNvPr>
          <p:cNvSpPr/>
          <p:nvPr/>
        </p:nvSpPr>
        <p:spPr>
          <a:xfrm flipV="1">
            <a:off x="17939955" y="9686926"/>
            <a:ext cx="696087" cy="600074"/>
          </a:xfrm>
          <a:prstGeom prst="triangle">
            <a:avLst/>
          </a:prstGeom>
          <a:solidFill>
            <a:srgbClr val="A9CB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C2DCDE-1F09-FA2D-3F95-7153536CBC5E}"/>
              </a:ext>
            </a:extLst>
          </p:cNvPr>
          <p:cNvSpPr txBox="1"/>
          <p:nvPr/>
        </p:nvSpPr>
        <p:spPr>
          <a:xfrm>
            <a:off x="4229099" y="419100"/>
            <a:ext cx="9829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Thực hành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3AF570-B0BD-A13A-49F9-00AA5D70C207}"/>
              </a:ext>
            </a:extLst>
          </p:cNvPr>
          <p:cNvGrpSpPr/>
          <p:nvPr/>
        </p:nvGrpSpPr>
        <p:grpSpPr>
          <a:xfrm>
            <a:off x="348043" y="1327332"/>
            <a:ext cx="17482755" cy="1872701"/>
            <a:chOff x="457200" y="2171700"/>
            <a:chExt cx="17482755" cy="24384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E64746F-B543-230D-F139-8132337A2053}"/>
                </a:ext>
              </a:extLst>
            </p:cNvPr>
            <p:cNvSpPr/>
            <p:nvPr/>
          </p:nvSpPr>
          <p:spPr>
            <a:xfrm>
              <a:off x="457200" y="2171700"/>
              <a:ext cx="17482755" cy="2438400"/>
            </a:xfrm>
            <a:prstGeom prst="roundRect">
              <a:avLst>
                <a:gd name="adj" fmla="val 11394"/>
              </a:avLst>
            </a:prstGeom>
            <a:solidFill>
              <a:schemeClr val="bg1"/>
            </a:solidFill>
            <a:ln w="38100">
              <a:solidFill>
                <a:srgbClr val="FDAC8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D48D9E-DE35-552B-E1FD-699638B94509}"/>
                </a:ext>
              </a:extLst>
            </p:cNvPr>
            <p:cNvSpPr txBox="1"/>
            <p:nvPr/>
          </p:nvSpPr>
          <p:spPr>
            <a:xfrm>
              <a:off x="800099" y="2478438"/>
              <a:ext cx="16796955" cy="2043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32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2: 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Hãy thiết kế sơ đồ nguyên lí của một mạng điện đơn giản gồm một aptomat, một </a:t>
              </a:r>
              <a:r>
                <a:rPr lang="vi-VN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công 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tắc điều khiển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đèn.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09800" y="3771900"/>
            <a:ext cx="13716000" cy="3338872"/>
            <a:chOff x="2209800" y="3771900"/>
            <a:chExt cx="13716000" cy="33388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31406F5-04A3-565C-40E1-717EA7D7911F}"/>
                </a:ext>
              </a:extLst>
            </p:cNvPr>
            <p:cNvGrpSpPr/>
            <p:nvPr/>
          </p:nvGrpSpPr>
          <p:grpSpPr>
            <a:xfrm>
              <a:off x="2209800" y="3771900"/>
              <a:ext cx="13716000" cy="707886"/>
              <a:chOff x="876301" y="5023799"/>
              <a:chExt cx="16192499" cy="707886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8FD800F-0043-D243-D751-5E0B74EEAF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8800" y="5372100"/>
                <a:ext cx="1524000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66BA5C-6A61-05F3-3B11-1E75F6F33B5F}"/>
                  </a:ext>
                </a:extLst>
              </p:cNvPr>
              <p:cNvSpPr txBox="1"/>
              <p:nvPr/>
            </p:nvSpPr>
            <p:spPr>
              <a:xfrm>
                <a:off x="876301" y="5023799"/>
                <a:ext cx="9524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49BED9A-1AE8-8551-BE17-104BD32910F9}"/>
                </a:ext>
              </a:extLst>
            </p:cNvPr>
            <p:cNvGrpSpPr/>
            <p:nvPr/>
          </p:nvGrpSpPr>
          <p:grpSpPr>
            <a:xfrm>
              <a:off x="2209800" y="4359414"/>
              <a:ext cx="13716000" cy="707886"/>
              <a:chOff x="876301" y="5023799"/>
              <a:chExt cx="16192499" cy="70788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F2B6A7E-AC31-50D9-576E-D23DB7EAFC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8800" y="5372100"/>
                <a:ext cx="1524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24BDA7-3C72-D0A4-9C8B-43394D432D24}"/>
                  </a:ext>
                </a:extLst>
              </p:cNvPr>
              <p:cNvSpPr txBox="1"/>
              <p:nvPr/>
            </p:nvSpPr>
            <p:spPr>
              <a:xfrm>
                <a:off x="876301" y="5023799"/>
                <a:ext cx="9524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FE494A1-4B47-0E05-88C1-E4BF436E6351}"/>
                </a:ext>
              </a:extLst>
            </p:cNvPr>
            <p:cNvCxnSpPr/>
            <p:nvPr/>
          </p:nvCxnSpPr>
          <p:spPr>
            <a:xfrm>
              <a:off x="5202845" y="4120201"/>
              <a:ext cx="0" cy="2691872"/>
            </a:xfrm>
            <a:prstGeom prst="line">
              <a:avLst/>
            </a:prstGeom>
            <a:ln w="38100">
              <a:solidFill>
                <a:srgbClr val="C000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5BA038A-96DC-9327-5AC0-3AE8156182F2}"/>
                </a:ext>
              </a:extLst>
            </p:cNvPr>
            <p:cNvCxnSpPr>
              <a:cxnSpLocks/>
            </p:cNvCxnSpPr>
            <p:nvPr/>
          </p:nvCxnSpPr>
          <p:spPr>
            <a:xfrm>
              <a:off x="13335000" y="4740946"/>
              <a:ext cx="0" cy="2077910"/>
            </a:xfrm>
            <a:prstGeom prst="line">
              <a:avLst/>
            </a:prstGeom>
            <a:ln w="38100">
              <a:solidFill>
                <a:srgbClr val="0070C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6A7CCCE-55D9-DA27-1FF2-B2FDC7FB46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05255" y="6819900"/>
              <a:ext cx="762000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52DC74A-A537-616C-6DC3-3397CCB33C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42729" y="6818856"/>
              <a:ext cx="990600" cy="5254"/>
            </a:xfrm>
            <a:prstGeom prst="line">
              <a:avLst/>
            </a:prstGeom>
            <a:ln w="38100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8181110" y="6526940"/>
              <a:ext cx="2057400" cy="583832"/>
              <a:chOff x="13944600" y="3387549"/>
              <a:chExt cx="2057400" cy="583832"/>
            </a:xfrm>
          </p:grpSpPr>
          <p:grpSp>
            <p:nvGrpSpPr>
              <p:cNvPr id="37" name="Group 36"/>
              <p:cNvGrpSpPr>
                <a:grpSpLocks/>
              </p:cNvGrpSpPr>
              <p:nvPr/>
            </p:nvGrpSpPr>
            <p:grpSpPr bwMode="auto">
              <a:xfrm>
                <a:off x="13944600" y="3387549"/>
                <a:ext cx="595745" cy="583832"/>
                <a:chOff x="0" y="0"/>
                <a:chExt cx="336" cy="336"/>
              </a:xfrm>
            </p:grpSpPr>
            <p:sp>
              <p:nvSpPr>
                <p:cNvPr id="40" name="Oval 1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36" cy="336"/>
                </a:xfrm>
                <a:prstGeom prst="ellipse">
                  <a:avLst/>
                </a:prstGeom>
                <a:noFill/>
                <a:ln w="38100">
                  <a:solidFill>
                    <a:srgbClr val="00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700"/>
                </a:p>
              </p:txBody>
            </p:sp>
            <p:sp>
              <p:nvSpPr>
                <p:cNvPr id="41" name="AutoShape 20"/>
                <p:cNvSpPr>
                  <a:spLocks noChangeArrowheads="1"/>
                </p:cNvSpPr>
                <p:nvPr/>
              </p:nvSpPr>
              <p:spPr bwMode="auto">
                <a:xfrm>
                  <a:off x="48" y="144"/>
                  <a:ext cx="48" cy="48"/>
                </a:xfrm>
                <a:prstGeom prst="flowChartConnector">
                  <a:avLst/>
                </a:prstGeom>
                <a:noFill/>
                <a:ln w="38100">
                  <a:solidFill>
                    <a:srgbClr val="00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700"/>
                </a:p>
              </p:txBody>
            </p:sp>
            <p:sp>
              <p:nvSpPr>
                <p:cNvPr id="42" name="AutoShape 21"/>
                <p:cNvSpPr>
                  <a:spLocks noChangeArrowheads="1"/>
                </p:cNvSpPr>
                <p:nvPr/>
              </p:nvSpPr>
              <p:spPr bwMode="auto">
                <a:xfrm>
                  <a:off x="240" y="144"/>
                  <a:ext cx="48" cy="48"/>
                </a:xfrm>
                <a:prstGeom prst="flowChartConnector">
                  <a:avLst/>
                </a:prstGeom>
                <a:noFill/>
                <a:ln w="38100">
                  <a:solidFill>
                    <a:srgbClr val="00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700"/>
                </a:p>
              </p:txBody>
            </p:sp>
            <p:sp>
              <p:nvSpPr>
                <p:cNvPr id="44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48" y="96"/>
                  <a:ext cx="192" cy="48"/>
                </a:xfrm>
                <a:prstGeom prst="line">
                  <a:avLst/>
                </a:prstGeom>
                <a:noFill/>
                <a:ln w="38100">
                  <a:solidFill>
                    <a:srgbClr val="00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 sz="2700"/>
                </a:p>
              </p:txBody>
            </p:sp>
          </p:grpSp>
          <p:sp>
            <p:nvSpPr>
              <p:cNvPr id="38" name="AutoShape 13"/>
              <p:cNvSpPr>
                <a:spLocks noChangeArrowheads="1"/>
              </p:cNvSpPr>
              <p:nvPr/>
            </p:nvSpPr>
            <p:spPr bwMode="auto">
              <a:xfrm>
                <a:off x="15392400" y="3411680"/>
                <a:ext cx="609600" cy="559701"/>
              </a:xfrm>
              <a:prstGeom prst="flowChartSummingJunction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700">
                  <a:solidFill>
                    <a:srgbClr val="003300"/>
                  </a:solidFill>
                </a:endParaRPr>
              </a:p>
            </p:txBody>
          </p:sp>
        </p:grp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E5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58448">
              <a:off x="6629397" y="6445095"/>
              <a:ext cx="749050" cy="579526"/>
            </a:xfrm>
            <a:prstGeom prst="rect">
              <a:avLst/>
            </a:prstGeom>
          </p:spPr>
        </p:pic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6A7CCCE-55D9-DA27-1FF2-B2FDC7FB46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02845" y="6787828"/>
              <a:ext cx="1371600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21C0C70-0965-9F11-CBE8-BCB1671ACD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38510" y="6807211"/>
              <a:ext cx="3096490" cy="2371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328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0A307BBE-BF6C-AC16-5A26-A8E8961FD7D1}"/>
              </a:ext>
            </a:extLst>
          </p:cNvPr>
          <p:cNvSpPr/>
          <p:nvPr/>
        </p:nvSpPr>
        <p:spPr>
          <a:xfrm>
            <a:off x="-348044" y="-14288"/>
            <a:ext cx="696087" cy="600075"/>
          </a:xfrm>
          <a:prstGeom prst="triangle">
            <a:avLst/>
          </a:prstGeom>
          <a:solidFill>
            <a:srgbClr val="A9CB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FDB319D6-B85B-0194-DA98-63EE7B23899A}"/>
              </a:ext>
            </a:extLst>
          </p:cNvPr>
          <p:cNvSpPr/>
          <p:nvPr/>
        </p:nvSpPr>
        <p:spPr>
          <a:xfrm>
            <a:off x="17939956" y="-28576"/>
            <a:ext cx="696087" cy="600075"/>
          </a:xfrm>
          <a:prstGeom prst="triangle">
            <a:avLst/>
          </a:prstGeom>
          <a:solidFill>
            <a:srgbClr val="FDA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3296A75-A7AE-1BAF-F26D-8FB20271553D}"/>
              </a:ext>
            </a:extLst>
          </p:cNvPr>
          <p:cNvSpPr/>
          <p:nvPr/>
        </p:nvSpPr>
        <p:spPr>
          <a:xfrm flipV="1">
            <a:off x="-348044" y="9686926"/>
            <a:ext cx="696087" cy="600074"/>
          </a:xfrm>
          <a:prstGeom prst="triangle">
            <a:avLst/>
          </a:prstGeom>
          <a:solidFill>
            <a:srgbClr val="FDA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961BAF18-F642-6342-71DB-C423DD9BACC5}"/>
              </a:ext>
            </a:extLst>
          </p:cNvPr>
          <p:cNvSpPr/>
          <p:nvPr/>
        </p:nvSpPr>
        <p:spPr>
          <a:xfrm flipV="1">
            <a:off x="17939955" y="9686926"/>
            <a:ext cx="696087" cy="600074"/>
          </a:xfrm>
          <a:prstGeom prst="triangle">
            <a:avLst/>
          </a:prstGeom>
          <a:solidFill>
            <a:srgbClr val="A9CB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C2DCDE-1F09-FA2D-3F95-7153536CBC5E}"/>
              </a:ext>
            </a:extLst>
          </p:cNvPr>
          <p:cNvSpPr txBox="1"/>
          <p:nvPr/>
        </p:nvSpPr>
        <p:spPr>
          <a:xfrm>
            <a:off x="4229099" y="419100"/>
            <a:ext cx="9829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Thực hành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3AF570-B0BD-A13A-49F9-00AA5D70C207}"/>
              </a:ext>
            </a:extLst>
          </p:cNvPr>
          <p:cNvGrpSpPr/>
          <p:nvPr/>
        </p:nvGrpSpPr>
        <p:grpSpPr>
          <a:xfrm>
            <a:off x="348043" y="1327332"/>
            <a:ext cx="17482755" cy="1872701"/>
            <a:chOff x="457200" y="2171700"/>
            <a:chExt cx="17482755" cy="24384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E64746F-B543-230D-F139-8132337A2053}"/>
                </a:ext>
              </a:extLst>
            </p:cNvPr>
            <p:cNvSpPr/>
            <p:nvPr/>
          </p:nvSpPr>
          <p:spPr>
            <a:xfrm>
              <a:off x="457200" y="2171700"/>
              <a:ext cx="17482755" cy="2438400"/>
            </a:xfrm>
            <a:prstGeom prst="roundRect">
              <a:avLst>
                <a:gd name="adj" fmla="val 11394"/>
              </a:avLst>
            </a:prstGeom>
            <a:solidFill>
              <a:schemeClr val="bg1"/>
            </a:solidFill>
            <a:ln w="38100">
              <a:solidFill>
                <a:srgbClr val="FDAC8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D48D9E-DE35-552B-E1FD-699638B94509}"/>
                </a:ext>
              </a:extLst>
            </p:cNvPr>
            <p:cNvSpPr txBox="1"/>
            <p:nvPr/>
          </p:nvSpPr>
          <p:spPr>
            <a:xfrm>
              <a:off x="800099" y="2478438"/>
              <a:ext cx="16796955" cy="2043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32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3: 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Hãy thiết kế sơ đồ nguyên lí của một mạng điện đơn giản gồm một aptomat, một ổ cắm và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vi-VN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công tắc điều khiển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đèn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độc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lập</a:t>
              </a:r>
              <a:r>
                <a:rPr lang="vi-VN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209800" y="3771900"/>
            <a:ext cx="13716000" cy="4122814"/>
            <a:chOff x="2209800" y="3771900"/>
            <a:chExt cx="13716000" cy="412281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31406F5-04A3-565C-40E1-717EA7D7911F}"/>
                </a:ext>
              </a:extLst>
            </p:cNvPr>
            <p:cNvGrpSpPr/>
            <p:nvPr/>
          </p:nvGrpSpPr>
          <p:grpSpPr>
            <a:xfrm>
              <a:off x="2209800" y="3771900"/>
              <a:ext cx="13716000" cy="707886"/>
              <a:chOff x="876301" y="5023799"/>
              <a:chExt cx="16192499" cy="707886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8FD800F-0043-D243-D751-5E0B74EEAF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8800" y="5372100"/>
                <a:ext cx="1524000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66BA5C-6A61-05F3-3B11-1E75F6F33B5F}"/>
                  </a:ext>
                </a:extLst>
              </p:cNvPr>
              <p:cNvSpPr txBox="1"/>
              <p:nvPr/>
            </p:nvSpPr>
            <p:spPr>
              <a:xfrm>
                <a:off x="876301" y="5023799"/>
                <a:ext cx="9524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49BED9A-1AE8-8551-BE17-104BD32910F9}"/>
                </a:ext>
              </a:extLst>
            </p:cNvPr>
            <p:cNvGrpSpPr/>
            <p:nvPr/>
          </p:nvGrpSpPr>
          <p:grpSpPr>
            <a:xfrm>
              <a:off x="2209800" y="4359414"/>
              <a:ext cx="13716000" cy="707886"/>
              <a:chOff x="876301" y="5023799"/>
              <a:chExt cx="16192499" cy="70788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F2B6A7E-AC31-50D9-576E-D23DB7EAFC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8800" y="5372100"/>
                <a:ext cx="1524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24BDA7-3C72-D0A4-9C8B-43394D432D24}"/>
                  </a:ext>
                </a:extLst>
              </p:cNvPr>
              <p:cNvSpPr txBox="1"/>
              <p:nvPr/>
            </p:nvSpPr>
            <p:spPr>
              <a:xfrm>
                <a:off x="876301" y="5023799"/>
                <a:ext cx="9524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FE494A1-4B47-0E05-88C1-E4BF436E6351}"/>
                </a:ext>
              </a:extLst>
            </p:cNvPr>
            <p:cNvCxnSpPr/>
            <p:nvPr/>
          </p:nvCxnSpPr>
          <p:spPr>
            <a:xfrm>
              <a:off x="5202845" y="4120201"/>
              <a:ext cx="0" cy="2691872"/>
            </a:xfrm>
            <a:prstGeom prst="line">
              <a:avLst/>
            </a:prstGeom>
            <a:ln w="38100">
              <a:solidFill>
                <a:srgbClr val="C000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5BA038A-96DC-9327-5AC0-3AE8156182F2}"/>
                </a:ext>
              </a:extLst>
            </p:cNvPr>
            <p:cNvCxnSpPr>
              <a:cxnSpLocks/>
            </p:cNvCxnSpPr>
            <p:nvPr/>
          </p:nvCxnSpPr>
          <p:spPr>
            <a:xfrm>
              <a:off x="13335000" y="4740946"/>
              <a:ext cx="0" cy="2077910"/>
            </a:xfrm>
            <a:prstGeom prst="line">
              <a:avLst/>
            </a:prstGeom>
            <a:ln w="38100">
              <a:solidFill>
                <a:srgbClr val="0070C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6A7CCCE-55D9-DA27-1FF2-B2FDC7FB46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05255" y="6819900"/>
              <a:ext cx="762000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52DC74A-A537-616C-6DC3-3397CCB33C33}"/>
                </a:ext>
              </a:extLst>
            </p:cNvPr>
            <p:cNvCxnSpPr>
              <a:cxnSpLocks/>
              <a:stCxn id="38" idx="2"/>
            </p:cNvCxnSpPr>
            <p:nvPr/>
          </p:nvCxnSpPr>
          <p:spPr>
            <a:xfrm flipH="1" flipV="1">
              <a:off x="9448800" y="7609610"/>
              <a:ext cx="990600" cy="5254"/>
            </a:xfrm>
            <a:prstGeom prst="line">
              <a:avLst/>
            </a:prstGeom>
            <a:ln w="38100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2896" y="5577132"/>
              <a:ext cx="1028903" cy="862951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8991600" y="7310882"/>
              <a:ext cx="2057400" cy="583832"/>
              <a:chOff x="13944600" y="3387549"/>
              <a:chExt cx="2057400" cy="583832"/>
            </a:xfrm>
          </p:grpSpPr>
          <p:grpSp>
            <p:nvGrpSpPr>
              <p:cNvPr id="37" name="Group 36"/>
              <p:cNvGrpSpPr>
                <a:grpSpLocks/>
              </p:cNvGrpSpPr>
              <p:nvPr/>
            </p:nvGrpSpPr>
            <p:grpSpPr bwMode="auto">
              <a:xfrm>
                <a:off x="13944600" y="3387549"/>
                <a:ext cx="595745" cy="583832"/>
                <a:chOff x="0" y="0"/>
                <a:chExt cx="336" cy="336"/>
              </a:xfrm>
            </p:grpSpPr>
            <p:sp>
              <p:nvSpPr>
                <p:cNvPr id="40" name="Oval 1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36" cy="336"/>
                </a:xfrm>
                <a:prstGeom prst="ellipse">
                  <a:avLst/>
                </a:prstGeom>
                <a:noFill/>
                <a:ln w="38100">
                  <a:solidFill>
                    <a:srgbClr val="00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700"/>
                </a:p>
              </p:txBody>
            </p:sp>
            <p:sp>
              <p:nvSpPr>
                <p:cNvPr id="41" name="AutoShape 20"/>
                <p:cNvSpPr>
                  <a:spLocks noChangeArrowheads="1"/>
                </p:cNvSpPr>
                <p:nvPr/>
              </p:nvSpPr>
              <p:spPr bwMode="auto">
                <a:xfrm>
                  <a:off x="48" y="144"/>
                  <a:ext cx="48" cy="48"/>
                </a:xfrm>
                <a:prstGeom prst="flowChartConnector">
                  <a:avLst/>
                </a:prstGeom>
                <a:noFill/>
                <a:ln w="38100">
                  <a:solidFill>
                    <a:srgbClr val="00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700"/>
                </a:p>
              </p:txBody>
            </p:sp>
            <p:sp>
              <p:nvSpPr>
                <p:cNvPr id="42" name="AutoShape 21"/>
                <p:cNvSpPr>
                  <a:spLocks noChangeArrowheads="1"/>
                </p:cNvSpPr>
                <p:nvPr/>
              </p:nvSpPr>
              <p:spPr bwMode="auto">
                <a:xfrm>
                  <a:off x="240" y="144"/>
                  <a:ext cx="48" cy="48"/>
                </a:xfrm>
                <a:prstGeom prst="flowChartConnector">
                  <a:avLst/>
                </a:prstGeom>
                <a:noFill/>
                <a:ln w="38100">
                  <a:solidFill>
                    <a:srgbClr val="00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700"/>
                </a:p>
              </p:txBody>
            </p:sp>
            <p:sp>
              <p:nvSpPr>
                <p:cNvPr id="44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48" y="96"/>
                  <a:ext cx="192" cy="48"/>
                </a:xfrm>
                <a:prstGeom prst="line">
                  <a:avLst/>
                </a:prstGeom>
                <a:noFill/>
                <a:ln w="38100">
                  <a:solidFill>
                    <a:srgbClr val="00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 sz="2700"/>
                </a:p>
              </p:txBody>
            </p:sp>
          </p:grpSp>
          <p:sp>
            <p:nvSpPr>
              <p:cNvPr id="38" name="AutoShape 13"/>
              <p:cNvSpPr>
                <a:spLocks noChangeArrowheads="1"/>
              </p:cNvSpPr>
              <p:nvPr/>
            </p:nvSpPr>
            <p:spPr bwMode="auto">
              <a:xfrm>
                <a:off x="15392400" y="3411680"/>
                <a:ext cx="609600" cy="559701"/>
              </a:xfrm>
              <a:prstGeom prst="flowChartSummingJunction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700">
                  <a:solidFill>
                    <a:srgbClr val="003300"/>
                  </a:solidFill>
                </a:endParaRPr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459010D-EA28-A659-9566-220972979E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3400" y="6008607"/>
              <a:ext cx="1683790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459010D-EA28-A659-9566-220972979E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3400" y="7598672"/>
              <a:ext cx="1008412" cy="4126"/>
            </a:xfrm>
            <a:prstGeom prst="line">
              <a:avLst/>
            </a:prstGeom>
            <a:ln w="38100">
              <a:solidFill>
                <a:srgbClr val="C00000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459010D-EA28-A659-9566-220972979E62}"/>
                </a:ext>
              </a:extLst>
            </p:cNvPr>
            <p:cNvCxnSpPr>
              <a:cxnSpLocks/>
            </p:cNvCxnSpPr>
            <p:nvPr/>
          </p:nvCxnSpPr>
          <p:spPr>
            <a:xfrm>
              <a:off x="8167255" y="6028392"/>
              <a:ext cx="0" cy="1567363"/>
            </a:xfrm>
            <a:prstGeom prst="line">
              <a:avLst/>
            </a:prstGeom>
            <a:ln w="38100">
              <a:solidFill>
                <a:srgbClr val="C00000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FFE5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58448">
              <a:off x="6629397" y="6445095"/>
              <a:ext cx="749050" cy="579526"/>
            </a:xfrm>
            <a:prstGeom prst="rect">
              <a:avLst/>
            </a:prstGeom>
          </p:spPr>
        </p:pic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6A7CCCE-55D9-DA27-1FF2-B2FDC7FB46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02845" y="6787828"/>
              <a:ext cx="1371600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21C0C70-0965-9F11-CBE8-BCB1671ACD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65914" y="7609610"/>
              <a:ext cx="1292275" cy="646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21C0C70-0965-9F11-CBE8-BCB1671ACD55}"/>
                </a:ext>
              </a:extLst>
            </p:cNvPr>
            <p:cNvCxnSpPr>
              <a:cxnSpLocks/>
            </p:cNvCxnSpPr>
            <p:nvPr/>
          </p:nvCxnSpPr>
          <p:spPr>
            <a:xfrm>
              <a:off x="10254026" y="6018601"/>
              <a:ext cx="2104163" cy="1714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21C0C70-0965-9F11-CBE8-BCB1671ACD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39320" y="6807212"/>
              <a:ext cx="995680" cy="486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21C0C70-0965-9F11-CBE8-BCB1671ACD55}"/>
                </a:ext>
              </a:extLst>
            </p:cNvPr>
            <p:cNvCxnSpPr>
              <a:cxnSpLocks/>
            </p:cNvCxnSpPr>
            <p:nvPr/>
          </p:nvCxnSpPr>
          <p:spPr>
            <a:xfrm>
              <a:off x="12339320" y="6042660"/>
              <a:ext cx="0" cy="155239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304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0"/>
            <a:ext cx="18288000" cy="2552700"/>
            <a:chOff x="0" y="0"/>
            <a:chExt cx="4816593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406400"/>
            </a:xfrm>
            <a:custGeom>
              <a:avLst/>
              <a:gdLst/>
              <a:ahLst/>
              <a:cxnLst/>
              <a:rect l="l" t="t" r="r" b="b"/>
              <a:pathLst>
                <a:path w="4816592" h="406400">
                  <a:moveTo>
                    <a:pt x="0" y="0"/>
                  </a:moveTo>
                  <a:lnTo>
                    <a:pt x="4816592" y="0"/>
                  </a:lnTo>
                  <a:lnTo>
                    <a:pt x="4816592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A9CBD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8743950"/>
            <a:ext cx="18288000" cy="1543050"/>
            <a:chOff x="0" y="0"/>
            <a:chExt cx="4816593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406400"/>
            </a:xfrm>
            <a:custGeom>
              <a:avLst/>
              <a:gdLst/>
              <a:ahLst/>
              <a:cxnLst/>
              <a:rect l="l" t="t" r="r" b="b"/>
              <a:pathLst>
                <a:path w="4816592" h="406400">
                  <a:moveTo>
                    <a:pt x="0" y="0"/>
                  </a:moveTo>
                  <a:lnTo>
                    <a:pt x="4816592" y="0"/>
                  </a:lnTo>
                  <a:lnTo>
                    <a:pt x="4816592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A9CBD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816593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0" y="3746146"/>
            <a:ext cx="16744948" cy="337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800" b="1">
                <a:solidFill>
                  <a:srgbClr val="1F4152"/>
                </a:solidFill>
                <a:latin typeface="Arial" panose="020B0604020202020204" pitchFamily="34" charset="0"/>
                <a:ea typeface="Glacial Indifference"/>
                <a:cs typeface="Arial" panose="020B0604020202020204" pitchFamily="34" charset="0"/>
                <a:sym typeface="Glacial Indifference"/>
              </a:rPr>
              <a:t>CẢM ƠN CÁC EM ĐÃ CHÚ Ý </a:t>
            </a:r>
          </a:p>
          <a:p>
            <a:pPr algn="ctr">
              <a:lnSpc>
                <a:spcPct val="150000"/>
              </a:lnSpc>
            </a:pPr>
            <a:r>
              <a:rPr lang="en-US" sz="7800" b="1">
                <a:solidFill>
                  <a:srgbClr val="1F4152"/>
                </a:solidFill>
                <a:latin typeface="Arial" panose="020B0604020202020204" pitchFamily="34" charset="0"/>
                <a:ea typeface="Glacial Indifference"/>
                <a:cs typeface="Arial" panose="020B0604020202020204" pitchFamily="34" charset="0"/>
                <a:sym typeface="Glacial Indifference"/>
              </a:rPr>
              <a:t>LẮNG NGHE BÀI GIẢNG!</a:t>
            </a:r>
          </a:p>
        </p:txBody>
      </p:sp>
      <p:grpSp>
        <p:nvGrpSpPr>
          <p:cNvPr id="16" name="Group 16"/>
          <p:cNvGrpSpPr/>
          <p:nvPr/>
        </p:nvGrpSpPr>
        <p:grpSpPr>
          <a:xfrm rot="5400000">
            <a:off x="12372975" y="4371975"/>
            <a:ext cx="10287000" cy="1543050"/>
            <a:chOff x="0" y="0"/>
            <a:chExt cx="2709333" cy="406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09333" cy="406400"/>
            </a:xfrm>
            <a:custGeom>
              <a:avLst/>
              <a:gdLst/>
              <a:ahLst/>
              <a:cxnLst/>
              <a:rect l="l" t="t" r="r" b="b"/>
              <a:pathLst>
                <a:path w="2709333" h="406400">
                  <a:moveTo>
                    <a:pt x="0" y="0"/>
                  </a:moveTo>
                  <a:lnTo>
                    <a:pt x="2709333" y="0"/>
                  </a:lnTo>
                  <a:lnTo>
                    <a:pt x="2709333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A9CBD4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709333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22">
            <a:extLst>
              <a:ext uri="{FF2B5EF4-FFF2-40B4-BE49-F238E27FC236}">
                <a16:creationId xmlns:a16="http://schemas.microsoft.com/office/drawing/2014/main" id="{32257E8E-8396-9797-B206-8DACCFE55AAC}"/>
              </a:ext>
            </a:extLst>
          </p:cNvPr>
          <p:cNvSpPr/>
          <p:nvPr/>
        </p:nvSpPr>
        <p:spPr>
          <a:xfrm>
            <a:off x="14706600" y="5980572"/>
            <a:ext cx="3158507" cy="3681602"/>
          </a:xfrm>
          <a:custGeom>
            <a:avLst/>
            <a:gdLst/>
            <a:ahLst/>
            <a:cxnLst/>
            <a:rect l="l" t="t" r="r" b="b"/>
            <a:pathLst>
              <a:path w="1561322" h="1819900">
                <a:moveTo>
                  <a:pt x="0" y="0"/>
                </a:moveTo>
                <a:lnTo>
                  <a:pt x="1561322" y="0"/>
                </a:lnTo>
                <a:lnTo>
                  <a:pt x="1561322" y="1819900"/>
                </a:lnTo>
                <a:lnTo>
                  <a:pt x="0" y="181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sp>
    </p:spTree>
    <p:extLst>
      <p:ext uri="{BB962C8B-B14F-4D97-AF65-F5344CB8AC3E}">
        <p14:creationId xmlns:p14="http://schemas.microsoft.com/office/powerpoint/2010/main" val="16566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0A307BBE-BF6C-AC16-5A26-A8E8961FD7D1}"/>
              </a:ext>
            </a:extLst>
          </p:cNvPr>
          <p:cNvSpPr/>
          <p:nvPr/>
        </p:nvSpPr>
        <p:spPr>
          <a:xfrm>
            <a:off x="-348044" y="-14288"/>
            <a:ext cx="696087" cy="600075"/>
          </a:xfrm>
          <a:prstGeom prst="triangle">
            <a:avLst/>
          </a:prstGeom>
          <a:solidFill>
            <a:srgbClr val="A9CB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FDB319D6-B85B-0194-DA98-63EE7B23899A}"/>
              </a:ext>
            </a:extLst>
          </p:cNvPr>
          <p:cNvSpPr/>
          <p:nvPr/>
        </p:nvSpPr>
        <p:spPr>
          <a:xfrm>
            <a:off x="17939956" y="-28576"/>
            <a:ext cx="696087" cy="600075"/>
          </a:xfrm>
          <a:prstGeom prst="triangle">
            <a:avLst/>
          </a:prstGeom>
          <a:solidFill>
            <a:srgbClr val="FDA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3296A75-A7AE-1BAF-F26D-8FB20271553D}"/>
              </a:ext>
            </a:extLst>
          </p:cNvPr>
          <p:cNvSpPr/>
          <p:nvPr/>
        </p:nvSpPr>
        <p:spPr>
          <a:xfrm flipV="1">
            <a:off x="-348044" y="9686926"/>
            <a:ext cx="696087" cy="600074"/>
          </a:xfrm>
          <a:prstGeom prst="triangle">
            <a:avLst/>
          </a:prstGeom>
          <a:solidFill>
            <a:srgbClr val="FDA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961BAF18-F642-6342-71DB-C423DD9BACC5}"/>
              </a:ext>
            </a:extLst>
          </p:cNvPr>
          <p:cNvSpPr/>
          <p:nvPr/>
        </p:nvSpPr>
        <p:spPr>
          <a:xfrm flipV="1">
            <a:off x="17939955" y="9686926"/>
            <a:ext cx="696087" cy="600074"/>
          </a:xfrm>
          <a:prstGeom prst="triangle">
            <a:avLst/>
          </a:prstGeom>
          <a:solidFill>
            <a:srgbClr val="A9CB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8CDE87-905A-31C4-1951-51ED68D5C230}"/>
              </a:ext>
            </a:extLst>
          </p:cNvPr>
          <p:cNvSpPr txBox="1"/>
          <p:nvPr/>
        </p:nvSpPr>
        <p:spPr>
          <a:xfrm>
            <a:off x="911277" y="231844"/>
            <a:ext cx="15563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i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vi-VN" sz="4000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 đặt trước câu trả lời đúng</a:t>
            </a:r>
            <a:endParaRPr lang="en-US" sz="40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7AC603-3B4B-857F-DF8D-C9C19463FF77}"/>
              </a:ext>
            </a:extLst>
          </p:cNvPr>
          <p:cNvSpPr txBox="1"/>
          <p:nvPr/>
        </p:nvSpPr>
        <p:spPr>
          <a:xfrm>
            <a:off x="1143000" y="1164395"/>
            <a:ext cx="15335250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vi-VN" sz="4500" dirty="0">
                <a:cs typeface="Arial" panose="020B0604020202020204" pitchFamily="34" charset="0"/>
              </a:rPr>
              <a:t>Kí hiệu của công tắc 2 cực </a:t>
            </a:r>
            <a:r>
              <a:rPr lang="en-US" sz="4500" dirty="0" err="1" smtClean="0">
                <a:cs typeface="Arial" panose="020B0604020202020204" pitchFamily="34" charset="0"/>
              </a:rPr>
              <a:t>là</a:t>
            </a:r>
            <a:r>
              <a:rPr lang="vi-VN" sz="4500" dirty="0" smtClean="0">
                <a:cs typeface="Arial" panose="020B0604020202020204" pitchFamily="34" charset="0"/>
              </a:rPr>
              <a:t>: 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85760F8-CDB7-D81F-2965-85626B25CF3B}"/>
              </a:ext>
            </a:extLst>
          </p:cNvPr>
          <p:cNvGrpSpPr/>
          <p:nvPr/>
        </p:nvGrpSpPr>
        <p:grpSpPr>
          <a:xfrm>
            <a:off x="914400" y="3390900"/>
            <a:ext cx="7543800" cy="2790826"/>
            <a:chOff x="914400" y="3390900"/>
            <a:chExt cx="7543800" cy="279082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6C2C959-AB36-E9F4-ED85-7D62B11A35D8}"/>
                </a:ext>
              </a:extLst>
            </p:cNvPr>
            <p:cNvSpPr/>
            <p:nvPr/>
          </p:nvSpPr>
          <p:spPr>
            <a:xfrm>
              <a:off x="914400" y="3390900"/>
              <a:ext cx="7543800" cy="2790826"/>
            </a:xfrm>
            <a:prstGeom prst="roundRect">
              <a:avLst>
                <a:gd name="adj" fmla="val 11310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  <a:cs typeface="Arial" panose="020B0604020202020204" pitchFamily="34" charset="0"/>
                </a:rPr>
                <a:t>A. 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86E7D8D-58BD-2A2C-2BBA-9C31963768B9}"/>
                </a:ext>
              </a:extLst>
            </p:cNvPr>
            <p:cNvGrpSpPr/>
            <p:nvPr/>
          </p:nvGrpSpPr>
          <p:grpSpPr>
            <a:xfrm>
              <a:off x="3352800" y="4176713"/>
              <a:ext cx="2667000" cy="1219200"/>
              <a:chOff x="1600200" y="1562100"/>
              <a:chExt cx="2667000" cy="12192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5898AF0-08B6-B35B-D201-23D246FC6A87}"/>
                  </a:ext>
                </a:extLst>
              </p:cNvPr>
              <p:cNvSpPr/>
              <p:nvPr/>
            </p:nvSpPr>
            <p:spPr>
              <a:xfrm>
                <a:off x="2362200" y="1562100"/>
                <a:ext cx="1219200" cy="12192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A6872777-03DF-38E7-9BF7-649136CE408D}"/>
                  </a:ext>
                </a:extLst>
              </p:cNvPr>
              <p:cNvCxnSpPr/>
              <p:nvPr/>
            </p:nvCxnSpPr>
            <p:spPr>
              <a:xfrm>
                <a:off x="3352800" y="2171700"/>
                <a:ext cx="914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CD7A8A4C-B484-8B7A-83C5-0DD0DCC0D9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00200" y="2171700"/>
                <a:ext cx="990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3427FE5-C48E-0605-6190-9439A78294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90800" y="1943100"/>
                <a:ext cx="685800" cy="215039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7A6E3AE-A968-BB00-32AC-B845009FEBC4}"/>
              </a:ext>
            </a:extLst>
          </p:cNvPr>
          <p:cNvGrpSpPr/>
          <p:nvPr/>
        </p:nvGrpSpPr>
        <p:grpSpPr>
          <a:xfrm>
            <a:off x="9829802" y="3390900"/>
            <a:ext cx="7543800" cy="2790826"/>
            <a:chOff x="9829802" y="3390900"/>
            <a:chExt cx="7543800" cy="279082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F21DBBB-DE57-8BA3-7DEE-D4D21D9C75B6}"/>
                </a:ext>
              </a:extLst>
            </p:cNvPr>
            <p:cNvSpPr/>
            <p:nvPr/>
          </p:nvSpPr>
          <p:spPr>
            <a:xfrm>
              <a:off x="9829802" y="3390900"/>
              <a:ext cx="7543800" cy="2790826"/>
            </a:xfrm>
            <a:prstGeom prst="roundRect">
              <a:avLst>
                <a:gd name="adj" fmla="val 11310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  <a:cs typeface="Arial" panose="020B0604020202020204" pitchFamily="34" charset="0"/>
                </a:rPr>
                <a:t>B. 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ED87188-E929-9A4A-AABA-12020BC2473C}"/>
                </a:ext>
              </a:extLst>
            </p:cNvPr>
            <p:cNvGrpSpPr/>
            <p:nvPr/>
          </p:nvGrpSpPr>
          <p:grpSpPr>
            <a:xfrm>
              <a:off x="12649200" y="4176713"/>
              <a:ext cx="2590800" cy="1219200"/>
              <a:chOff x="4953000" y="1596325"/>
              <a:chExt cx="2590800" cy="12192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4243057-D241-AA49-8D61-5041F3AEF8E5}"/>
                  </a:ext>
                </a:extLst>
              </p:cNvPr>
              <p:cNvSpPr/>
              <p:nvPr/>
            </p:nvSpPr>
            <p:spPr>
              <a:xfrm>
                <a:off x="5715000" y="1596325"/>
                <a:ext cx="1219200" cy="12192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99E49C9-C328-FBB1-AD29-45C3008EBB8B}"/>
                  </a:ext>
                </a:extLst>
              </p:cNvPr>
              <p:cNvCxnSpPr/>
              <p:nvPr/>
            </p:nvCxnSpPr>
            <p:spPr>
              <a:xfrm>
                <a:off x="6629400" y="2476500"/>
                <a:ext cx="914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F8AFB1E-C546-9342-7058-97A016FA5C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53000" y="2205925"/>
                <a:ext cx="990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BDE9885-16C2-44CA-B852-683707F80F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43600" y="1866901"/>
                <a:ext cx="685800" cy="325463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80AC815-58D7-E69C-6642-43024298C805}"/>
                  </a:ext>
                </a:extLst>
              </p:cNvPr>
              <p:cNvCxnSpPr/>
              <p:nvPr/>
            </p:nvCxnSpPr>
            <p:spPr>
              <a:xfrm>
                <a:off x="6629400" y="1977325"/>
                <a:ext cx="914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CE16EE-BC9D-6125-D16C-56135B4583AE}"/>
              </a:ext>
            </a:extLst>
          </p:cNvPr>
          <p:cNvGrpSpPr/>
          <p:nvPr/>
        </p:nvGrpSpPr>
        <p:grpSpPr>
          <a:xfrm>
            <a:off x="914400" y="6896100"/>
            <a:ext cx="7543800" cy="2790826"/>
            <a:chOff x="914400" y="6896100"/>
            <a:chExt cx="7543800" cy="279082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22515E9-CD56-9D9D-4314-25D5E052FAC7}"/>
                </a:ext>
              </a:extLst>
            </p:cNvPr>
            <p:cNvSpPr/>
            <p:nvPr/>
          </p:nvSpPr>
          <p:spPr>
            <a:xfrm>
              <a:off x="914400" y="6896100"/>
              <a:ext cx="7543800" cy="2790826"/>
            </a:xfrm>
            <a:prstGeom prst="roundRect">
              <a:avLst>
                <a:gd name="adj" fmla="val 11310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  <a:cs typeface="Arial" panose="020B0604020202020204" pitchFamily="34" charset="0"/>
                </a:rPr>
                <a:t>C. 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43FF0DD-AB08-855B-2C5A-7F615EF06C98}"/>
                </a:ext>
              </a:extLst>
            </p:cNvPr>
            <p:cNvGrpSpPr/>
            <p:nvPr/>
          </p:nvGrpSpPr>
          <p:grpSpPr>
            <a:xfrm>
              <a:off x="3352800" y="7681913"/>
              <a:ext cx="2667000" cy="1219200"/>
              <a:chOff x="9414577" y="1830738"/>
              <a:chExt cx="2667000" cy="12192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A6E891D-58B5-6456-F6C5-3AA54CDBB6D2}"/>
                  </a:ext>
                </a:extLst>
              </p:cNvPr>
              <p:cNvSpPr/>
              <p:nvPr/>
            </p:nvSpPr>
            <p:spPr>
              <a:xfrm>
                <a:off x="10176577" y="1830738"/>
                <a:ext cx="1219200" cy="12192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3DE82A6-20BC-1F9F-ECB1-D04A2EC58E0B}"/>
                  </a:ext>
                </a:extLst>
              </p:cNvPr>
              <p:cNvCxnSpPr/>
              <p:nvPr/>
            </p:nvCxnSpPr>
            <p:spPr>
              <a:xfrm>
                <a:off x="11167177" y="2440338"/>
                <a:ext cx="914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F433DF4-F04A-83F3-F8AD-7BC6AAFEEC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14577" y="2440338"/>
                <a:ext cx="990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33227B-2696-9FE6-5430-2781D9F1D5CC}"/>
              </a:ext>
            </a:extLst>
          </p:cNvPr>
          <p:cNvGrpSpPr/>
          <p:nvPr/>
        </p:nvGrpSpPr>
        <p:grpSpPr>
          <a:xfrm>
            <a:off x="9829802" y="6896100"/>
            <a:ext cx="7543800" cy="2790826"/>
            <a:chOff x="9829802" y="6896100"/>
            <a:chExt cx="7543800" cy="279082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ADF774E-C23A-7998-6945-C8B848A2761B}"/>
                </a:ext>
              </a:extLst>
            </p:cNvPr>
            <p:cNvSpPr/>
            <p:nvPr/>
          </p:nvSpPr>
          <p:spPr>
            <a:xfrm>
              <a:off x="9829802" y="6896100"/>
              <a:ext cx="7543800" cy="2790826"/>
            </a:xfrm>
            <a:prstGeom prst="roundRect">
              <a:avLst>
                <a:gd name="adj" fmla="val 11310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  <a:cs typeface="Arial" panose="020B0604020202020204" pitchFamily="34" charset="0"/>
                </a:rPr>
                <a:t>D. 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6B2F2ED-B11B-181D-0962-09A72B5AF6B0}"/>
                </a:ext>
              </a:extLst>
            </p:cNvPr>
            <p:cNvGrpSpPr/>
            <p:nvPr/>
          </p:nvGrpSpPr>
          <p:grpSpPr>
            <a:xfrm>
              <a:off x="12658241" y="7719367"/>
              <a:ext cx="2590800" cy="1219200"/>
              <a:chOff x="13411200" y="1943100"/>
              <a:chExt cx="2590800" cy="121920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A45573B-4E5D-0D5A-D832-D53BEF4D20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411200" y="2552700"/>
                <a:ext cx="2590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340B41C-93ED-2430-455E-E2227BEB8E59}"/>
                  </a:ext>
                </a:extLst>
              </p:cNvPr>
              <p:cNvSpPr/>
              <p:nvPr/>
            </p:nvSpPr>
            <p:spPr>
              <a:xfrm>
                <a:off x="14173200" y="1943100"/>
                <a:ext cx="1219200" cy="12192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1CC14F7-BCC3-5B5B-938A-DDC88A7E41AF}"/>
                  </a:ext>
                </a:extLst>
              </p:cNvPr>
              <p:cNvCxnSpPr>
                <a:cxnSpLocks/>
                <a:stCxn id="26" idx="5"/>
                <a:endCxn id="26" idx="1"/>
              </p:cNvCxnSpPr>
              <p:nvPr/>
            </p:nvCxnSpPr>
            <p:spPr>
              <a:xfrm flipH="1" flipV="1">
                <a:off x="14351748" y="2121648"/>
                <a:ext cx="862104" cy="862104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AB1F90F-F8B5-5F07-D116-B249937538C3}"/>
                  </a:ext>
                </a:extLst>
              </p:cNvPr>
              <p:cNvCxnSpPr>
                <a:cxnSpLocks/>
                <a:stCxn id="26" idx="7"/>
                <a:endCxn id="26" idx="3"/>
              </p:cNvCxnSpPr>
              <p:nvPr/>
            </p:nvCxnSpPr>
            <p:spPr>
              <a:xfrm flipH="1">
                <a:off x="14351748" y="2121648"/>
                <a:ext cx="862104" cy="862104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5D2560C-BC85-6994-340F-250998116FB8}"/>
              </a:ext>
            </a:extLst>
          </p:cNvPr>
          <p:cNvGrpSpPr/>
          <p:nvPr/>
        </p:nvGrpSpPr>
        <p:grpSpPr>
          <a:xfrm>
            <a:off x="911277" y="3400527"/>
            <a:ext cx="7543800" cy="2790826"/>
            <a:chOff x="914400" y="3390900"/>
            <a:chExt cx="7543800" cy="2790826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71454D5B-70AC-9B0F-9DCD-11A32629630A}"/>
                </a:ext>
              </a:extLst>
            </p:cNvPr>
            <p:cNvSpPr/>
            <p:nvPr/>
          </p:nvSpPr>
          <p:spPr>
            <a:xfrm>
              <a:off x="914400" y="3390900"/>
              <a:ext cx="7543800" cy="2790826"/>
            </a:xfrm>
            <a:prstGeom prst="roundRect">
              <a:avLst>
                <a:gd name="adj" fmla="val 11310"/>
              </a:avLst>
            </a:prstGeom>
            <a:solidFill>
              <a:srgbClr val="B9E1E2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  <a:cs typeface="Arial" panose="020B0604020202020204" pitchFamily="34" charset="0"/>
                </a:rPr>
                <a:t>A. 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2BC9026-E0A3-694B-A64F-7312C62CFDDD}"/>
                </a:ext>
              </a:extLst>
            </p:cNvPr>
            <p:cNvGrpSpPr/>
            <p:nvPr/>
          </p:nvGrpSpPr>
          <p:grpSpPr>
            <a:xfrm>
              <a:off x="3352800" y="4176713"/>
              <a:ext cx="2667000" cy="1219200"/>
              <a:chOff x="1600200" y="1562100"/>
              <a:chExt cx="2667000" cy="1219200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794150C-440F-D547-4D0B-D191B289F495}"/>
                  </a:ext>
                </a:extLst>
              </p:cNvPr>
              <p:cNvSpPr/>
              <p:nvPr/>
            </p:nvSpPr>
            <p:spPr>
              <a:xfrm>
                <a:off x="2362200" y="1562100"/>
                <a:ext cx="1219200" cy="12192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D2F4699-D564-7069-FF57-391FEA688566}"/>
                  </a:ext>
                </a:extLst>
              </p:cNvPr>
              <p:cNvCxnSpPr/>
              <p:nvPr/>
            </p:nvCxnSpPr>
            <p:spPr>
              <a:xfrm>
                <a:off x="3352800" y="2171700"/>
                <a:ext cx="914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D23B3D6-2A34-7616-1A8E-78C15C5675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00200" y="2171700"/>
                <a:ext cx="990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DD64200-6F14-8683-B473-3531DF129E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90800" y="1943100"/>
                <a:ext cx="685800" cy="215039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5723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0A307BBE-BF6C-AC16-5A26-A8E8961FD7D1}"/>
              </a:ext>
            </a:extLst>
          </p:cNvPr>
          <p:cNvSpPr/>
          <p:nvPr/>
        </p:nvSpPr>
        <p:spPr>
          <a:xfrm>
            <a:off x="-348044" y="-14288"/>
            <a:ext cx="696087" cy="600075"/>
          </a:xfrm>
          <a:prstGeom prst="triangle">
            <a:avLst/>
          </a:prstGeom>
          <a:solidFill>
            <a:srgbClr val="A9CB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FDB319D6-B85B-0194-DA98-63EE7B23899A}"/>
              </a:ext>
            </a:extLst>
          </p:cNvPr>
          <p:cNvSpPr/>
          <p:nvPr/>
        </p:nvSpPr>
        <p:spPr>
          <a:xfrm>
            <a:off x="17939956" y="-28576"/>
            <a:ext cx="696087" cy="600075"/>
          </a:xfrm>
          <a:prstGeom prst="triangle">
            <a:avLst/>
          </a:prstGeom>
          <a:solidFill>
            <a:srgbClr val="FDA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3296A75-A7AE-1BAF-F26D-8FB20271553D}"/>
              </a:ext>
            </a:extLst>
          </p:cNvPr>
          <p:cNvSpPr/>
          <p:nvPr/>
        </p:nvSpPr>
        <p:spPr>
          <a:xfrm flipV="1">
            <a:off x="-348044" y="9686926"/>
            <a:ext cx="696087" cy="600074"/>
          </a:xfrm>
          <a:prstGeom prst="triangle">
            <a:avLst/>
          </a:prstGeom>
          <a:solidFill>
            <a:srgbClr val="FDA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961BAF18-F642-6342-71DB-C423DD9BACC5}"/>
              </a:ext>
            </a:extLst>
          </p:cNvPr>
          <p:cNvSpPr/>
          <p:nvPr/>
        </p:nvSpPr>
        <p:spPr>
          <a:xfrm flipV="1">
            <a:off x="17939955" y="9686926"/>
            <a:ext cx="696087" cy="600074"/>
          </a:xfrm>
          <a:prstGeom prst="triangle">
            <a:avLst/>
          </a:prstGeom>
          <a:solidFill>
            <a:srgbClr val="A9CB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8CDE87-905A-31C4-1951-51ED68D5C230}"/>
              </a:ext>
            </a:extLst>
          </p:cNvPr>
          <p:cNvSpPr txBox="1"/>
          <p:nvPr/>
        </p:nvSpPr>
        <p:spPr>
          <a:xfrm>
            <a:off x="914400" y="271461"/>
            <a:ext cx="15563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vi-VN" sz="4000" i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đáp án đặt trước câu trả lời đúng</a:t>
            </a:r>
            <a:endParaRPr lang="en-US" sz="40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7AC603-3B4B-857F-DF8D-C9C19463FF77}"/>
              </a:ext>
            </a:extLst>
          </p:cNvPr>
          <p:cNvSpPr txBox="1"/>
          <p:nvPr/>
        </p:nvSpPr>
        <p:spPr>
          <a:xfrm>
            <a:off x="1143000" y="1164395"/>
            <a:ext cx="15335250" cy="2041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vi-VN" sz="4500" dirty="0">
                <a:cs typeface="Arial" panose="020B0604020202020204" pitchFamily="34" charset="0"/>
              </a:rPr>
              <a:t>Kí hiệu của công tắc 3 cực trên sơ đồ nguyên lí và sơ đồ lắp đặt: 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85760F8-CDB7-D81F-2965-85626B25CF3B}"/>
              </a:ext>
            </a:extLst>
          </p:cNvPr>
          <p:cNvGrpSpPr/>
          <p:nvPr/>
        </p:nvGrpSpPr>
        <p:grpSpPr>
          <a:xfrm>
            <a:off x="914400" y="3390900"/>
            <a:ext cx="7543800" cy="2790826"/>
            <a:chOff x="914400" y="3390900"/>
            <a:chExt cx="7543800" cy="279082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6C2C959-AB36-E9F4-ED85-7D62B11A35D8}"/>
                </a:ext>
              </a:extLst>
            </p:cNvPr>
            <p:cNvSpPr/>
            <p:nvPr/>
          </p:nvSpPr>
          <p:spPr>
            <a:xfrm>
              <a:off x="914400" y="3390900"/>
              <a:ext cx="7543800" cy="2790826"/>
            </a:xfrm>
            <a:prstGeom prst="roundRect">
              <a:avLst>
                <a:gd name="adj" fmla="val 11310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  <a:cs typeface="Arial" panose="020B0604020202020204" pitchFamily="34" charset="0"/>
                </a:rPr>
                <a:t>A. 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86E7D8D-58BD-2A2C-2BBA-9C31963768B9}"/>
                </a:ext>
              </a:extLst>
            </p:cNvPr>
            <p:cNvGrpSpPr/>
            <p:nvPr/>
          </p:nvGrpSpPr>
          <p:grpSpPr>
            <a:xfrm>
              <a:off x="3352800" y="4176713"/>
              <a:ext cx="2667000" cy="1219200"/>
              <a:chOff x="1600200" y="1562100"/>
              <a:chExt cx="2667000" cy="12192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5898AF0-08B6-B35B-D201-23D246FC6A87}"/>
                  </a:ext>
                </a:extLst>
              </p:cNvPr>
              <p:cNvSpPr/>
              <p:nvPr/>
            </p:nvSpPr>
            <p:spPr>
              <a:xfrm>
                <a:off x="2362200" y="1562100"/>
                <a:ext cx="1219200" cy="12192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A6872777-03DF-38E7-9BF7-649136CE408D}"/>
                  </a:ext>
                </a:extLst>
              </p:cNvPr>
              <p:cNvCxnSpPr/>
              <p:nvPr/>
            </p:nvCxnSpPr>
            <p:spPr>
              <a:xfrm>
                <a:off x="3352800" y="2171700"/>
                <a:ext cx="914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CD7A8A4C-B484-8B7A-83C5-0DD0DCC0D9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00200" y="2171700"/>
                <a:ext cx="990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3427FE5-C48E-0605-6190-9439A78294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90800" y="1943100"/>
                <a:ext cx="685800" cy="215039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7A6E3AE-A968-BB00-32AC-B845009FEBC4}"/>
              </a:ext>
            </a:extLst>
          </p:cNvPr>
          <p:cNvGrpSpPr/>
          <p:nvPr/>
        </p:nvGrpSpPr>
        <p:grpSpPr>
          <a:xfrm>
            <a:off x="9829802" y="3390900"/>
            <a:ext cx="7543800" cy="2790826"/>
            <a:chOff x="9829802" y="3390900"/>
            <a:chExt cx="7543800" cy="279082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F21DBBB-DE57-8BA3-7DEE-D4D21D9C75B6}"/>
                </a:ext>
              </a:extLst>
            </p:cNvPr>
            <p:cNvSpPr/>
            <p:nvPr/>
          </p:nvSpPr>
          <p:spPr>
            <a:xfrm>
              <a:off x="9829802" y="3390900"/>
              <a:ext cx="7543800" cy="2790826"/>
            </a:xfrm>
            <a:prstGeom prst="roundRect">
              <a:avLst>
                <a:gd name="adj" fmla="val 11310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  <a:cs typeface="Arial" panose="020B0604020202020204" pitchFamily="34" charset="0"/>
                </a:rPr>
                <a:t>B. 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ED87188-E929-9A4A-AABA-12020BC2473C}"/>
                </a:ext>
              </a:extLst>
            </p:cNvPr>
            <p:cNvGrpSpPr/>
            <p:nvPr/>
          </p:nvGrpSpPr>
          <p:grpSpPr>
            <a:xfrm>
              <a:off x="12649200" y="4176713"/>
              <a:ext cx="2590800" cy="1219200"/>
              <a:chOff x="4953000" y="1596325"/>
              <a:chExt cx="2590800" cy="12192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4243057-D241-AA49-8D61-5041F3AEF8E5}"/>
                  </a:ext>
                </a:extLst>
              </p:cNvPr>
              <p:cNvSpPr/>
              <p:nvPr/>
            </p:nvSpPr>
            <p:spPr>
              <a:xfrm>
                <a:off x="5715000" y="1596325"/>
                <a:ext cx="1219200" cy="12192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99E49C9-C328-FBB1-AD29-45C3008EBB8B}"/>
                  </a:ext>
                </a:extLst>
              </p:cNvPr>
              <p:cNvCxnSpPr/>
              <p:nvPr/>
            </p:nvCxnSpPr>
            <p:spPr>
              <a:xfrm>
                <a:off x="6629400" y="2476500"/>
                <a:ext cx="914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F8AFB1E-C546-9342-7058-97A016FA5C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53000" y="2205925"/>
                <a:ext cx="990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BDE9885-16C2-44CA-B852-683707F80F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43600" y="1866901"/>
                <a:ext cx="685800" cy="325463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80AC815-58D7-E69C-6642-43024298C805}"/>
                  </a:ext>
                </a:extLst>
              </p:cNvPr>
              <p:cNvCxnSpPr/>
              <p:nvPr/>
            </p:nvCxnSpPr>
            <p:spPr>
              <a:xfrm>
                <a:off x="6629400" y="1977325"/>
                <a:ext cx="914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CE16EE-BC9D-6125-D16C-56135B4583AE}"/>
              </a:ext>
            </a:extLst>
          </p:cNvPr>
          <p:cNvGrpSpPr/>
          <p:nvPr/>
        </p:nvGrpSpPr>
        <p:grpSpPr>
          <a:xfrm>
            <a:off x="914400" y="6896100"/>
            <a:ext cx="7543800" cy="2790826"/>
            <a:chOff x="914400" y="6896100"/>
            <a:chExt cx="7543800" cy="279082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22515E9-CD56-9D9D-4314-25D5E052FAC7}"/>
                </a:ext>
              </a:extLst>
            </p:cNvPr>
            <p:cNvSpPr/>
            <p:nvPr/>
          </p:nvSpPr>
          <p:spPr>
            <a:xfrm>
              <a:off x="914400" y="6896100"/>
              <a:ext cx="7543800" cy="2790826"/>
            </a:xfrm>
            <a:prstGeom prst="roundRect">
              <a:avLst>
                <a:gd name="adj" fmla="val 11310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  <a:cs typeface="Arial" panose="020B0604020202020204" pitchFamily="34" charset="0"/>
                </a:rPr>
                <a:t>C. 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43FF0DD-AB08-855B-2C5A-7F615EF06C98}"/>
                </a:ext>
              </a:extLst>
            </p:cNvPr>
            <p:cNvGrpSpPr/>
            <p:nvPr/>
          </p:nvGrpSpPr>
          <p:grpSpPr>
            <a:xfrm>
              <a:off x="3352800" y="7681913"/>
              <a:ext cx="2667000" cy="1219200"/>
              <a:chOff x="9414577" y="1830738"/>
              <a:chExt cx="2667000" cy="12192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A6E891D-58B5-6456-F6C5-3AA54CDBB6D2}"/>
                  </a:ext>
                </a:extLst>
              </p:cNvPr>
              <p:cNvSpPr/>
              <p:nvPr/>
            </p:nvSpPr>
            <p:spPr>
              <a:xfrm>
                <a:off x="10176577" y="1830738"/>
                <a:ext cx="1219200" cy="12192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3DE82A6-20BC-1F9F-ECB1-D04A2EC58E0B}"/>
                  </a:ext>
                </a:extLst>
              </p:cNvPr>
              <p:cNvCxnSpPr/>
              <p:nvPr/>
            </p:nvCxnSpPr>
            <p:spPr>
              <a:xfrm>
                <a:off x="11167177" y="2440338"/>
                <a:ext cx="914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F433DF4-F04A-83F3-F8AD-7BC6AAFEEC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14577" y="2440338"/>
                <a:ext cx="990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33227B-2696-9FE6-5430-2781D9F1D5CC}"/>
              </a:ext>
            </a:extLst>
          </p:cNvPr>
          <p:cNvGrpSpPr/>
          <p:nvPr/>
        </p:nvGrpSpPr>
        <p:grpSpPr>
          <a:xfrm>
            <a:off x="9829802" y="6896100"/>
            <a:ext cx="7543800" cy="2790826"/>
            <a:chOff x="9829802" y="6896100"/>
            <a:chExt cx="7543800" cy="279082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ADF774E-C23A-7998-6945-C8B848A2761B}"/>
                </a:ext>
              </a:extLst>
            </p:cNvPr>
            <p:cNvSpPr/>
            <p:nvPr/>
          </p:nvSpPr>
          <p:spPr>
            <a:xfrm>
              <a:off x="9829802" y="6896100"/>
              <a:ext cx="7543800" cy="2790826"/>
            </a:xfrm>
            <a:prstGeom prst="roundRect">
              <a:avLst>
                <a:gd name="adj" fmla="val 11310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  <a:cs typeface="Arial" panose="020B0604020202020204" pitchFamily="34" charset="0"/>
                </a:rPr>
                <a:t>D. 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6B2F2ED-B11B-181D-0962-09A72B5AF6B0}"/>
                </a:ext>
              </a:extLst>
            </p:cNvPr>
            <p:cNvGrpSpPr/>
            <p:nvPr/>
          </p:nvGrpSpPr>
          <p:grpSpPr>
            <a:xfrm>
              <a:off x="12658241" y="7719367"/>
              <a:ext cx="2590800" cy="1219200"/>
              <a:chOff x="13411200" y="1943100"/>
              <a:chExt cx="2590800" cy="121920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A45573B-4E5D-0D5A-D832-D53BEF4D20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411200" y="2552700"/>
                <a:ext cx="2590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340B41C-93ED-2430-455E-E2227BEB8E59}"/>
                  </a:ext>
                </a:extLst>
              </p:cNvPr>
              <p:cNvSpPr/>
              <p:nvPr/>
            </p:nvSpPr>
            <p:spPr>
              <a:xfrm>
                <a:off x="14173200" y="1943100"/>
                <a:ext cx="1219200" cy="12192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1CC14F7-BCC3-5B5B-938A-DDC88A7E41AF}"/>
                  </a:ext>
                </a:extLst>
              </p:cNvPr>
              <p:cNvCxnSpPr>
                <a:cxnSpLocks/>
                <a:stCxn id="26" idx="5"/>
                <a:endCxn id="26" idx="1"/>
              </p:cNvCxnSpPr>
              <p:nvPr/>
            </p:nvCxnSpPr>
            <p:spPr>
              <a:xfrm flipH="1" flipV="1">
                <a:off x="14351748" y="2121648"/>
                <a:ext cx="862104" cy="862104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AB1F90F-F8B5-5F07-D116-B249937538C3}"/>
                  </a:ext>
                </a:extLst>
              </p:cNvPr>
              <p:cNvCxnSpPr>
                <a:cxnSpLocks/>
                <a:stCxn id="26" idx="7"/>
                <a:endCxn id="26" idx="3"/>
              </p:cNvCxnSpPr>
              <p:nvPr/>
            </p:nvCxnSpPr>
            <p:spPr>
              <a:xfrm flipH="1">
                <a:off x="14351748" y="2121648"/>
                <a:ext cx="862104" cy="862104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5FEEFD4-2221-BC33-8F4D-879694614C03}"/>
              </a:ext>
            </a:extLst>
          </p:cNvPr>
          <p:cNvGrpSpPr/>
          <p:nvPr/>
        </p:nvGrpSpPr>
        <p:grpSpPr>
          <a:xfrm>
            <a:off x="9826889" y="3404838"/>
            <a:ext cx="7543800" cy="2790826"/>
            <a:chOff x="9829802" y="3390900"/>
            <a:chExt cx="7543800" cy="2790826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F809427A-B675-909A-DEE1-B6E171873EBF}"/>
                </a:ext>
              </a:extLst>
            </p:cNvPr>
            <p:cNvSpPr/>
            <p:nvPr/>
          </p:nvSpPr>
          <p:spPr>
            <a:xfrm>
              <a:off x="9829802" y="3390900"/>
              <a:ext cx="7543800" cy="2790826"/>
            </a:xfrm>
            <a:prstGeom prst="roundRect">
              <a:avLst>
                <a:gd name="adj" fmla="val 11310"/>
              </a:avLst>
            </a:prstGeom>
            <a:solidFill>
              <a:srgbClr val="B9E1E2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  <a:cs typeface="Arial" panose="020B0604020202020204" pitchFamily="34" charset="0"/>
                </a:rPr>
                <a:t>B. 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AFC21CB-2E4C-0147-C35E-7485B1880452}"/>
                </a:ext>
              </a:extLst>
            </p:cNvPr>
            <p:cNvGrpSpPr/>
            <p:nvPr/>
          </p:nvGrpSpPr>
          <p:grpSpPr>
            <a:xfrm>
              <a:off x="12649200" y="4176713"/>
              <a:ext cx="2590800" cy="1219200"/>
              <a:chOff x="4953000" y="1596325"/>
              <a:chExt cx="2590800" cy="12192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1B8A91C-24A1-27E3-00C8-15C024EB9FF3}"/>
                  </a:ext>
                </a:extLst>
              </p:cNvPr>
              <p:cNvSpPr/>
              <p:nvPr/>
            </p:nvSpPr>
            <p:spPr>
              <a:xfrm>
                <a:off x="5715000" y="1596325"/>
                <a:ext cx="1219200" cy="12192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4C912EC-F6AC-AFEE-68B7-ED6D1462BDF3}"/>
                  </a:ext>
                </a:extLst>
              </p:cNvPr>
              <p:cNvCxnSpPr/>
              <p:nvPr/>
            </p:nvCxnSpPr>
            <p:spPr>
              <a:xfrm>
                <a:off x="6629400" y="2476500"/>
                <a:ext cx="914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A1F3C90-CE15-831D-3005-6B4FFD2133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53000" y="2205925"/>
                <a:ext cx="990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05F32602-70DC-6CD2-DD1F-2646681DE9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43600" y="1866901"/>
                <a:ext cx="685800" cy="325463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0F1E3E8-0F70-D2D9-BF0A-01FCD9BB208B}"/>
                  </a:ext>
                </a:extLst>
              </p:cNvPr>
              <p:cNvCxnSpPr/>
              <p:nvPr/>
            </p:nvCxnSpPr>
            <p:spPr>
              <a:xfrm>
                <a:off x="6629400" y="1977325"/>
                <a:ext cx="914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1400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0A307BBE-BF6C-AC16-5A26-A8E8961FD7D1}"/>
              </a:ext>
            </a:extLst>
          </p:cNvPr>
          <p:cNvSpPr/>
          <p:nvPr/>
        </p:nvSpPr>
        <p:spPr>
          <a:xfrm>
            <a:off x="-348044" y="-14288"/>
            <a:ext cx="696087" cy="600075"/>
          </a:xfrm>
          <a:prstGeom prst="triangle">
            <a:avLst/>
          </a:prstGeom>
          <a:solidFill>
            <a:srgbClr val="A9CB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FDB319D6-B85B-0194-DA98-63EE7B23899A}"/>
              </a:ext>
            </a:extLst>
          </p:cNvPr>
          <p:cNvSpPr/>
          <p:nvPr/>
        </p:nvSpPr>
        <p:spPr>
          <a:xfrm>
            <a:off x="17939956" y="-28576"/>
            <a:ext cx="696087" cy="600075"/>
          </a:xfrm>
          <a:prstGeom prst="triangle">
            <a:avLst/>
          </a:prstGeom>
          <a:solidFill>
            <a:srgbClr val="FDA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3296A75-A7AE-1BAF-F26D-8FB20271553D}"/>
              </a:ext>
            </a:extLst>
          </p:cNvPr>
          <p:cNvSpPr/>
          <p:nvPr/>
        </p:nvSpPr>
        <p:spPr>
          <a:xfrm flipV="1">
            <a:off x="-348044" y="9686926"/>
            <a:ext cx="696087" cy="600074"/>
          </a:xfrm>
          <a:prstGeom prst="triangle">
            <a:avLst/>
          </a:prstGeom>
          <a:solidFill>
            <a:srgbClr val="FDA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961BAF18-F642-6342-71DB-C423DD9BACC5}"/>
              </a:ext>
            </a:extLst>
          </p:cNvPr>
          <p:cNvSpPr/>
          <p:nvPr/>
        </p:nvSpPr>
        <p:spPr>
          <a:xfrm flipV="1">
            <a:off x="17939955" y="9686926"/>
            <a:ext cx="696087" cy="600074"/>
          </a:xfrm>
          <a:prstGeom prst="triangle">
            <a:avLst/>
          </a:prstGeom>
          <a:solidFill>
            <a:srgbClr val="A9CB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8CDE87-905A-31C4-1951-51ED68D5C230}"/>
              </a:ext>
            </a:extLst>
          </p:cNvPr>
          <p:cNvSpPr txBox="1"/>
          <p:nvPr/>
        </p:nvSpPr>
        <p:spPr>
          <a:xfrm>
            <a:off x="914400" y="271461"/>
            <a:ext cx="15563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vi-VN" sz="4000" i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đáp án đặt trước câu trả lời đúng</a:t>
            </a:r>
            <a:endParaRPr lang="en-US" sz="40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7AC603-3B4B-857F-DF8D-C9C19463FF77}"/>
              </a:ext>
            </a:extLst>
          </p:cNvPr>
          <p:cNvSpPr txBox="1"/>
          <p:nvPr/>
        </p:nvSpPr>
        <p:spPr>
          <a:xfrm>
            <a:off x="1143000" y="1164395"/>
            <a:ext cx="15335250" cy="2041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vi-VN" sz="4500" dirty="0">
                <a:cs typeface="Arial" panose="020B0604020202020204" pitchFamily="34" charset="0"/>
              </a:rPr>
              <a:t>Kí hiệu của ổ cắm điện trên sơ đồ nguyên lí và sơ đồ lắp đặt: 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85760F8-CDB7-D81F-2965-85626B25CF3B}"/>
              </a:ext>
            </a:extLst>
          </p:cNvPr>
          <p:cNvGrpSpPr/>
          <p:nvPr/>
        </p:nvGrpSpPr>
        <p:grpSpPr>
          <a:xfrm>
            <a:off x="914400" y="3390900"/>
            <a:ext cx="7543800" cy="2790826"/>
            <a:chOff x="914400" y="3390900"/>
            <a:chExt cx="7543800" cy="279082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6C2C959-AB36-E9F4-ED85-7D62B11A35D8}"/>
                </a:ext>
              </a:extLst>
            </p:cNvPr>
            <p:cNvSpPr/>
            <p:nvPr/>
          </p:nvSpPr>
          <p:spPr>
            <a:xfrm>
              <a:off x="914400" y="3390900"/>
              <a:ext cx="7543800" cy="2790826"/>
            </a:xfrm>
            <a:prstGeom prst="roundRect">
              <a:avLst>
                <a:gd name="adj" fmla="val 11310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  <a:cs typeface="Arial" panose="020B0604020202020204" pitchFamily="34" charset="0"/>
                </a:rPr>
                <a:t>A. 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86E7D8D-58BD-2A2C-2BBA-9C31963768B9}"/>
                </a:ext>
              </a:extLst>
            </p:cNvPr>
            <p:cNvGrpSpPr/>
            <p:nvPr/>
          </p:nvGrpSpPr>
          <p:grpSpPr>
            <a:xfrm>
              <a:off x="3352800" y="4176713"/>
              <a:ext cx="2667000" cy="1219200"/>
              <a:chOff x="1600200" y="1562100"/>
              <a:chExt cx="2667000" cy="12192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5898AF0-08B6-B35B-D201-23D246FC6A87}"/>
                  </a:ext>
                </a:extLst>
              </p:cNvPr>
              <p:cNvSpPr/>
              <p:nvPr/>
            </p:nvSpPr>
            <p:spPr>
              <a:xfrm>
                <a:off x="2362200" y="1562100"/>
                <a:ext cx="1219200" cy="12192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A6872777-03DF-38E7-9BF7-649136CE408D}"/>
                  </a:ext>
                </a:extLst>
              </p:cNvPr>
              <p:cNvCxnSpPr/>
              <p:nvPr/>
            </p:nvCxnSpPr>
            <p:spPr>
              <a:xfrm>
                <a:off x="3352800" y="2171700"/>
                <a:ext cx="914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CD7A8A4C-B484-8B7A-83C5-0DD0DCC0D9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00200" y="2171700"/>
                <a:ext cx="990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3427FE5-C48E-0605-6190-9439A78294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90800" y="1943100"/>
                <a:ext cx="685800" cy="215039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7A6E3AE-A968-BB00-32AC-B845009FEBC4}"/>
              </a:ext>
            </a:extLst>
          </p:cNvPr>
          <p:cNvGrpSpPr/>
          <p:nvPr/>
        </p:nvGrpSpPr>
        <p:grpSpPr>
          <a:xfrm>
            <a:off x="9829802" y="3390900"/>
            <a:ext cx="7543800" cy="2790826"/>
            <a:chOff x="9829802" y="3390900"/>
            <a:chExt cx="7543800" cy="279082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F21DBBB-DE57-8BA3-7DEE-D4D21D9C75B6}"/>
                </a:ext>
              </a:extLst>
            </p:cNvPr>
            <p:cNvSpPr/>
            <p:nvPr/>
          </p:nvSpPr>
          <p:spPr>
            <a:xfrm>
              <a:off x="9829802" y="3390900"/>
              <a:ext cx="7543800" cy="2790826"/>
            </a:xfrm>
            <a:prstGeom prst="roundRect">
              <a:avLst>
                <a:gd name="adj" fmla="val 11310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  <a:cs typeface="Arial" panose="020B0604020202020204" pitchFamily="34" charset="0"/>
                </a:rPr>
                <a:t>B. 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ED87188-E929-9A4A-AABA-12020BC2473C}"/>
                </a:ext>
              </a:extLst>
            </p:cNvPr>
            <p:cNvGrpSpPr/>
            <p:nvPr/>
          </p:nvGrpSpPr>
          <p:grpSpPr>
            <a:xfrm>
              <a:off x="12649200" y="4176713"/>
              <a:ext cx="2590800" cy="1219200"/>
              <a:chOff x="4953000" y="1596325"/>
              <a:chExt cx="2590800" cy="12192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4243057-D241-AA49-8D61-5041F3AEF8E5}"/>
                  </a:ext>
                </a:extLst>
              </p:cNvPr>
              <p:cNvSpPr/>
              <p:nvPr/>
            </p:nvSpPr>
            <p:spPr>
              <a:xfrm>
                <a:off x="5715000" y="1596325"/>
                <a:ext cx="1219200" cy="12192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99E49C9-C328-FBB1-AD29-45C3008EBB8B}"/>
                  </a:ext>
                </a:extLst>
              </p:cNvPr>
              <p:cNvCxnSpPr/>
              <p:nvPr/>
            </p:nvCxnSpPr>
            <p:spPr>
              <a:xfrm>
                <a:off x="6629400" y="2476500"/>
                <a:ext cx="914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F8AFB1E-C546-9342-7058-97A016FA5C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53000" y="2205925"/>
                <a:ext cx="990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BDE9885-16C2-44CA-B852-683707F80F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43600" y="1866901"/>
                <a:ext cx="685800" cy="325463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80AC815-58D7-E69C-6642-43024298C805}"/>
                  </a:ext>
                </a:extLst>
              </p:cNvPr>
              <p:cNvCxnSpPr/>
              <p:nvPr/>
            </p:nvCxnSpPr>
            <p:spPr>
              <a:xfrm>
                <a:off x="6629400" y="1977325"/>
                <a:ext cx="914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CE16EE-BC9D-6125-D16C-56135B4583AE}"/>
              </a:ext>
            </a:extLst>
          </p:cNvPr>
          <p:cNvGrpSpPr/>
          <p:nvPr/>
        </p:nvGrpSpPr>
        <p:grpSpPr>
          <a:xfrm>
            <a:off x="914400" y="6896100"/>
            <a:ext cx="7543800" cy="2790826"/>
            <a:chOff x="914400" y="6896100"/>
            <a:chExt cx="7543800" cy="279082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22515E9-CD56-9D9D-4314-25D5E052FAC7}"/>
                </a:ext>
              </a:extLst>
            </p:cNvPr>
            <p:cNvSpPr/>
            <p:nvPr/>
          </p:nvSpPr>
          <p:spPr>
            <a:xfrm>
              <a:off x="914400" y="6896100"/>
              <a:ext cx="7543800" cy="2790826"/>
            </a:xfrm>
            <a:prstGeom prst="roundRect">
              <a:avLst>
                <a:gd name="adj" fmla="val 11310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  <a:cs typeface="Arial" panose="020B0604020202020204" pitchFamily="34" charset="0"/>
                </a:rPr>
                <a:t>C. 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43FF0DD-AB08-855B-2C5A-7F615EF06C98}"/>
                </a:ext>
              </a:extLst>
            </p:cNvPr>
            <p:cNvGrpSpPr/>
            <p:nvPr/>
          </p:nvGrpSpPr>
          <p:grpSpPr>
            <a:xfrm>
              <a:off x="3352800" y="7681913"/>
              <a:ext cx="2667000" cy="1219200"/>
              <a:chOff x="9414577" y="1830738"/>
              <a:chExt cx="2667000" cy="12192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A6E891D-58B5-6456-F6C5-3AA54CDBB6D2}"/>
                  </a:ext>
                </a:extLst>
              </p:cNvPr>
              <p:cNvSpPr/>
              <p:nvPr/>
            </p:nvSpPr>
            <p:spPr>
              <a:xfrm>
                <a:off x="10176577" y="1830738"/>
                <a:ext cx="1219200" cy="12192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3DE82A6-20BC-1F9F-ECB1-D04A2EC58E0B}"/>
                  </a:ext>
                </a:extLst>
              </p:cNvPr>
              <p:cNvCxnSpPr/>
              <p:nvPr/>
            </p:nvCxnSpPr>
            <p:spPr>
              <a:xfrm>
                <a:off x="11167177" y="2440338"/>
                <a:ext cx="914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F433DF4-F04A-83F3-F8AD-7BC6AAFEEC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14577" y="2440338"/>
                <a:ext cx="990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33227B-2696-9FE6-5430-2781D9F1D5CC}"/>
              </a:ext>
            </a:extLst>
          </p:cNvPr>
          <p:cNvGrpSpPr/>
          <p:nvPr/>
        </p:nvGrpSpPr>
        <p:grpSpPr>
          <a:xfrm>
            <a:off x="9829802" y="6896100"/>
            <a:ext cx="7543800" cy="2790826"/>
            <a:chOff x="9829802" y="6896100"/>
            <a:chExt cx="7543800" cy="279082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ADF774E-C23A-7998-6945-C8B848A2761B}"/>
                </a:ext>
              </a:extLst>
            </p:cNvPr>
            <p:cNvSpPr/>
            <p:nvPr/>
          </p:nvSpPr>
          <p:spPr>
            <a:xfrm>
              <a:off x="9829802" y="6896100"/>
              <a:ext cx="7543800" cy="2790826"/>
            </a:xfrm>
            <a:prstGeom prst="roundRect">
              <a:avLst>
                <a:gd name="adj" fmla="val 11310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  <a:cs typeface="Arial" panose="020B0604020202020204" pitchFamily="34" charset="0"/>
                </a:rPr>
                <a:t>D. 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6B2F2ED-B11B-181D-0962-09A72B5AF6B0}"/>
                </a:ext>
              </a:extLst>
            </p:cNvPr>
            <p:cNvGrpSpPr/>
            <p:nvPr/>
          </p:nvGrpSpPr>
          <p:grpSpPr>
            <a:xfrm>
              <a:off x="12658241" y="7719367"/>
              <a:ext cx="2590800" cy="1219200"/>
              <a:chOff x="13411200" y="1943100"/>
              <a:chExt cx="2590800" cy="121920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A45573B-4E5D-0D5A-D832-D53BEF4D20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411200" y="2552700"/>
                <a:ext cx="2590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340B41C-93ED-2430-455E-E2227BEB8E59}"/>
                  </a:ext>
                </a:extLst>
              </p:cNvPr>
              <p:cNvSpPr/>
              <p:nvPr/>
            </p:nvSpPr>
            <p:spPr>
              <a:xfrm>
                <a:off x="14173200" y="1943100"/>
                <a:ext cx="1219200" cy="12192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1CC14F7-BCC3-5B5B-938A-DDC88A7E41AF}"/>
                  </a:ext>
                </a:extLst>
              </p:cNvPr>
              <p:cNvCxnSpPr>
                <a:cxnSpLocks/>
                <a:stCxn id="26" idx="5"/>
                <a:endCxn id="26" idx="1"/>
              </p:cNvCxnSpPr>
              <p:nvPr/>
            </p:nvCxnSpPr>
            <p:spPr>
              <a:xfrm flipH="1" flipV="1">
                <a:off x="14351748" y="2121648"/>
                <a:ext cx="862104" cy="862104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AB1F90F-F8B5-5F07-D116-B249937538C3}"/>
                  </a:ext>
                </a:extLst>
              </p:cNvPr>
              <p:cNvCxnSpPr>
                <a:cxnSpLocks/>
                <a:stCxn id="26" idx="7"/>
                <a:endCxn id="26" idx="3"/>
              </p:cNvCxnSpPr>
              <p:nvPr/>
            </p:nvCxnSpPr>
            <p:spPr>
              <a:xfrm flipH="1">
                <a:off x="14351748" y="2121648"/>
                <a:ext cx="862104" cy="862104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1EE8498-D740-7F57-8BEE-CF502B977F0A}"/>
              </a:ext>
            </a:extLst>
          </p:cNvPr>
          <p:cNvGrpSpPr/>
          <p:nvPr/>
        </p:nvGrpSpPr>
        <p:grpSpPr>
          <a:xfrm>
            <a:off x="871783" y="6896100"/>
            <a:ext cx="7543800" cy="2790826"/>
            <a:chOff x="914400" y="6896100"/>
            <a:chExt cx="7543800" cy="2790826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D1D533F-7ABA-FBA9-3780-55A074DA46C7}"/>
                </a:ext>
              </a:extLst>
            </p:cNvPr>
            <p:cNvSpPr/>
            <p:nvPr/>
          </p:nvSpPr>
          <p:spPr>
            <a:xfrm>
              <a:off x="914400" y="6896100"/>
              <a:ext cx="7543800" cy="2790826"/>
            </a:xfrm>
            <a:prstGeom prst="roundRect">
              <a:avLst>
                <a:gd name="adj" fmla="val 11310"/>
              </a:avLst>
            </a:prstGeom>
            <a:solidFill>
              <a:srgbClr val="B9E1E2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  <a:cs typeface="Arial" panose="020B0604020202020204" pitchFamily="34" charset="0"/>
                </a:rPr>
                <a:t>C. 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7781909-C96A-E4B0-DE29-7410C8DC99D3}"/>
                </a:ext>
              </a:extLst>
            </p:cNvPr>
            <p:cNvGrpSpPr/>
            <p:nvPr/>
          </p:nvGrpSpPr>
          <p:grpSpPr>
            <a:xfrm>
              <a:off x="3352800" y="7681913"/>
              <a:ext cx="2667000" cy="1219200"/>
              <a:chOff x="9414577" y="1830738"/>
              <a:chExt cx="2667000" cy="12192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A2DB7C8-6C1D-D622-E3BF-9E0D2EAD149B}"/>
                  </a:ext>
                </a:extLst>
              </p:cNvPr>
              <p:cNvSpPr/>
              <p:nvPr/>
            </p:nvSpPr>
            <p:spPr>
              <a:xfrm>
                <a:off x="10176577" y="1830738"/>
                <a:ext cx="1219200" cy="12192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2FFC0CD-B8E7-93CF-E309-B65FF84B57E8}"/>
                  </a:ext>
                </a:extLst>
              </p:cNvPr>
              <p:cNvCxnSpPr/>
              <p:nvPr/>
            </p:nvCxnSpPr>
            <p:spPr>
              <a:xfrm>
                <a:off x="11167177" y="2440338"/>
                <a:ext cx="914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5F28751-08BD-7CDA-9CE3-DA89C37197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14577" y="2440338"/>
                <a:ext cx="990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3754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0A307BBE-BF6C-AC16-5A26-A8E8961FD7D1}"/>
              </a:ext>
            </a:extLst>
          </p:cNvPr>
          <p:cNvSpPr/>
          <p:nvPr/>
        </p:nvSpPr>
        <p:spPr>
          <a:xfrm>
            <a:off x="-348044" y="-14288"/>
            <a:ext cx="696087" cy="600075"/>
          </a:xfrm>
          <a:prstGeom prst="triangle">
            <a:avLst/>
          </a:prstGeom>
          <a:solidFill>
            <a:srgbClr val="A9CB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FDB319D6-B85B-0194-DA98-63EE7B23899A}"/>
              </a:ext>
            </a:extLst>
          </p:cNvPr>
          <p:cNvSpPr/>
          <p:nvPr/>
        </p:nvSpPr>
        <p:spPr>
          <a:xfrm>
            <a:off x="17939956" y="-28576"/>
            <a:ext cx="696087" cy="600075"/>
          </a:xfrm>
          <a:prstGeom prst="triangle">
            <a:avLst/>
          </a:prstGeom>
          <a:solidFill>
            <a:srgbClr val="FDA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3296A75-A7AE-1BAF-F26D-8FB20271553D}"/>
              </a:ext>
            </a:extLst>
          </p:cNvPr>
          <p:cNvSpPr/>
          <p:nvPr/>
        </p:nvSpPr>
        <p:spPr>
          <a:xfrm flipV="1">
            <a:off x="-348044" y="9686926"/>
            <a:ext cx="696087" cy="600074"/>
          </a:xfrm>
          <a:prstGeom prst="triangle">
            <a:avLst/>
          </a:prstGeom>
          <a:solidFill>
            <a:srgbClr val="FDA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961BAF18-F642-6342-71DB-C423DD9BACC5}"/>
              </a:ext>
            </a:extLst>
          </p:cNvPr>
          <p:cNvSpPr/>
          <p:nvPr/>
        </p:nvSpPr>
        <p:spPr>
          <a:xfrm flipV="1">
            <a:off x="17939955" y="9686926"/>
            <a:ext cx="696087" cy="600074"/>
          </a:xfrm>
          <a:prstGeom prst="triangle">
            <a:avLst/>
          </a:prstGeom>
          <a:solidFill>
            <a:srgbClr val="A9CB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8CDE87-905A-31C4-1951-51ED68D5C230}"/>
              </a:ext>
            </a:extLst>
          </p:cNvPr>
          <p:cNvSpPr txBox="1"/>
          <p:nvPr/>
        </p:nvSpPr>
        <p:spPr>
          <a:xfrm>
            <a:off x="914400" y="271461"/>
            <a:ext cx="15563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vi-VN" sz="4000" i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đáp án đặt trước câu trả lời đúng</a:t>
            </a:r>
            <a:endParaRPr lang="en-US" sz="40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7AC603-3B4B-857F-DF8D-C9C19463FF77}"/>
              </a:ext>
            </a:extLst>
          </p:cNvPr>
          <p:cNvSpPr txBox="1"/>
          <p:nvPr/>
        </p:nvSpPr>
        <p:spPr>
          <a:xfrm>
            <a:off x="1143000" y="1164395"/>
            <a:ext cx="15335250" cy="2041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vi-VN" sz="4500" dirty="0">
                <a:cs typeface="Arial" panose="020B0604020202020204" pitchFamily="34" charset="0"/>
              </a:rPr>
              <a:t>Kí hiệu của bóng đèn trên sơ đồ nguyên lí và sơ đồ lắp đặt: 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85760F8-CDB7-D81F-2965-85626B25CF3B}"/>
              </a:ext>
            </a:extLst>
          </p:cNvPr>
          <p:cNvGrpSpPr/>
          <p:nvPr/>
        </p:nvGrpSpPr>
        <p:grpSpPr>
          <a:xfrm>
            <a:off x="914400" y="3390900"/>
            <a:ext cx="7543800" cy="2790826"/>
            <a:chOff x="914400" y="3390900"/>
            <a:chExt cx="7543800" cy="279082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6C2C959-AB36-E9F4-ED85-7D62B11A35D8}"/>
                </a:ext>
              </a:extLst>
            </p:cNvPr>
            <p:cNvSpPr/>
            <p:nvPr/>
          </p:nvSpPr>
          <p:spPr>
            <a:xfrm>
              <a:off x="914400" y="3390900"/>
              <a:ext cx="7543800" cy="2790826"/>
            </a:xfrm>
            <a:prstGeom prst="roundRect">
              <a:avLst>
                <a:gd name="adj" fmla="val 11310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  <a:cs typeface="Arial" panose="020B0604020202020204" pitchFamily="34" charset="0"/>
                </a:rPr>
                <a:t>A. 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86E7D8D-58BD-2A2C-2BBA-9C31963768B9}"/>
                </a:ext>
              </a:extLst>
            </p:cNvPr>
            <p:cNvGrpSpPr/>
            <p:nvPr/>
          </p:nvGrpSpPr>
          <p:grpSpPr>
            <a:xfrm>
              <a:off x="3352800" y="4176713"/>
              <a:ext cx="2667000" cy="1219200"/>
              <a:chOff x="1600200" y="1562100"/>
              <a:chExt cx="2667000" cy="12192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5898AF0-08B6-B35B-D201-23D246FC6A87}"/>
                  </a:ext>
                </a:extLst>
              </p:cNvPr>
              <p:cNvSpPr/>
              <p:nvPr/>
            </p:nvSpPr>
            <p:spPr>
              <a:xfrm>
                <a:off x="2362200" y="1562100"/>
                <a:ext cx="1219200" cy="12192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A6872777-03DF-38E7-9BF7-649136CE408D}"/>
                  </a:ext>
                </a:extLst>
              </p:cNvPr>
              <p:cNvCxnSpPr/>
              <p:nvPr/>
            </p:nvCxnSpPr>
            <p:spPr>
              <a:xfrm>
                <a:off x="3352800" y="2171700"/>
                <a:ext cx="914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CD7A8A4C-B484-8B7A-83C5-0DD0DCC0D9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00200" y="2171700"/>
                <a:ext cx="990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3427FE5-C48E-0605-6190-9439A78294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90800" y="1943100"/>
                <a:ext cx="685800" cy="215039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7A6E3AE-A968-BB00-32AC-B845009FEBC4}"/>
              </a:ext>
            </a:extLst>
          </p:cNvPr>
          <p:cNvGrpSpPr/>
          <p:nvPr/>
        </p:nvGrpSpPr>
        <p:grpSpPr>
          <a:xfrm>
            <a:off x="9829802" y="3390900"/>
            <a:ext cx="7543800" cy="2790826"/>
            <a:chOff x="9829802" y="3390900"/>
            <a:chExt cx="7543800" cy="279082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F21DBBB-DE57-8BA3-7DEE-D4D21D9C75B6}"/>
                </a:ext>
              </a:extLst>
            </p:cNvPr>
            <p:cNvSpPr/>
            <p:nvPr/>
          </p:nvSpPr>
          <p:spPr>
            <a:xfrm>
              <a:off x="9829802" y="3390900"/>
              <a:ext cx="7543800" cy="2790826"/>
            </a:xfrm>
            <a:prstGeom prst="roundRect">
              <a:avLst>
                <a:gd name="adj" fmla="val 11310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  <a:cs typeface="Arial" panose="020B0604020202020204" pitchFamily="34" charset="0"/>
                </a:rPr>
                <a:t>B. 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ED87188-E929-9A4A-AABA-12020BC2473C}"/>
                </a:ext>
              </a:extLst>
            </p:cNvPr>
            <p:cNvGrpSpPr/>
            <p:nvPr/>
          </p:nvGrpSpPr>
          <p:grpSpPr>
            <a:xfrm>
              <a:off x="12649200" y="4176713"/>
              <a:ext cx="2590800" cy="1219200"/>
              <a:chOff x="4953000" y="1596325"/>
              <a:chExt cx="2590800" cy="12192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4243057-D241-AA49-8D61-5041F3AEF8E5}"/>
                  </a:ext>
                </a:extLst>
              </p:cNvPr>
              <p:cNvSpPr/>
              <p:nvPr/>
            </p:nvSpPr>
            <p:spPr>
              <a:xfrm>
                <a:off x="5715000" y="1596325"/>
                <a:ext cx="1219200" cy="12192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99E49C9-C328-FBB1-AD29-45C3008EBB8B}"/>
                  </a:ext>
                </a:extLst>
              </p:cNvPr>
              <p:cNvCxnSpPr/>
              <p:nvPr/>
            </p:nvCxnSpPr>
            <p:spPr>
              <a:xfrm>
                <a:off x="6629400" y="2476500"/>
                <a:ext cx="914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F8AFB1E-C546-9342-7058-97A016FA5C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53000" y="2205925"/>
                <a:ext cx="990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BDE9885-16C2-44CA-B852-683707F80F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43600" y="1866901"/>
                <a:ext cx="685800" cy="325463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80AC815-58D7-E69C-6642-43024298C805}"/>
                  </a:ext>
                </a:extLst>
              </p:cNvPr>
              <p:cNvCxnSpPr/>
              <p:nvPr/>
            </p:nvCxnSpPr>
            <p:spPr>
              <a:xfrm>
                <a:off x="6629400" y="1977325"/>
                <a:ext cx="914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CE16EE-BC9D-6125-D16C-56135B4583AE}"/>
              </a:ext>
            </a:extLst>
          </p:cNvPr>
          <p:cNvGrpSpPr/>
          <p:nvPr/>
        </p:nvGrpSpPr>
        <p:grpSpPr>
          <a:xfrm>
            <a:off x="914400" y="6896100"/>
            <a:ext cx="7543800" cy="2790826"/>
            <a:chOff x="914400" y="6896100"/>
            <a:chExt cx="7543800" cy="279082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22515E9-CD56-9D9D-4314-25D5E052FAC7}"/>
                </a:ext>
              </a:extLst>
            </p:cNvPr>
            <p:cNvSpPr/>
            <p:nvPr/>
          </p:nvSpPr>
          <p:spPr>
            <a:xfrm>
              <a:off x="914400" y="6896100"/>
              <a:ext cx="7543800" cy="2790826"/>
            </a:xfrm>
            <a:prstGeom prst="roundRect">
              <a:avLst>
                <a:gd name="adj" fmla="val 11310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  <a:cs typeface="Arial" panose="020B0604020202020204" pitchFamily="34" charset="0"/>
                </a:rPr>
                <a:t>C. 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43FF0DD-AB08-855B-2C5A-7F615EF06C98}"/>
                </a:ext>
              </a:extLst>
            </p:cNvPr>
            <p:cNvGrpSpPr/>
            <p:nvPr/>
          </p:nvGrpSpPr>
          <p:grpSpPr>
            <a:xfrm>
              <a:off x="3352800" y="7681913"/>
              <a:ext cx="2667000" cy="1219200"/>
              <a:chOff x="9414577" y="1830738"/>
              <a:chExt cx="2667000" cy="12192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A6E891D-58B5-6456-F6C5-3AA54CDBB6D2}"/>
                  </a:ext>
                </a:extLst>
              </p:cNvPr>
              <p:cNvSpPr/>
              <p:nvPr/>
            </p:nvSpPr>
            <p:spPr>
              <a:xfrm>
                <a:off x="10176577" y="1830738"/>
                <a:ext cx="1219200" cy="12192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3DE82A6-20BC-1F9F-ECB1-D04A2EC58E0B}"/>
                  </a:ext>
                </a:extLst>
              </p:cNvPr>
              <p:cNvCxnSpPr/>
              <p:nvPr/>
            </p:nvCxnSpPr>
            <p:spPr>
              <a:xfrm>
                <a:off x="11167177" y="2440338"/>
                <a:ext cx="914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F433DF4-F04A-83F3-F8AD-7BC6AAFEEC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14577" y="2440338"/>
                <a:ext cx="990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33227B-2696-9FE6-5430-2781D9F1D5CC}"/>
              </a:ext>
            </a:extLst>
          </p:cNvPr>
          <p:cNvGrpSpPr/>
          <p:nvPr/>
        </p:nvGrpSpPr>
        <p:grpSpPr>
          <a:xfrm>
            <a:off x="9829802" y="6896100"/>
            <a:ext cx="7543800" cy="2790826"/>
            <a:chOff x="9829802" y="6896100"/>
            <a:chExt cx="7543800" cy="279082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ADF774E-C23A-7998-6945-C8B848A2761B}"/>
                </a:ext>
              </a:extLst>
            </p:cNvPr>
            <p:cNvSpPr/>
            <p:nvPr/>
          </p:nvSpPr>
          <p:spPr>
            <a:xfrm>
              <a:off x="9829802" y="6896100"/>
              <a:ext cx="7543800" cy="2790826"/>
            </a:xfrm>
            <a:prstGeom prst="roundRect">
              <a:avLst>
                <a:gd name="adj" fmla="val 11310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  <a:cs typeface="Arial" panose="020B0604020202020204" pitchFamily="34" charset="0"/>
                </a:rPr>
                <a:t>D. 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6B2F2ED-B11B-181D-0962-09A72B5AF6B0}"/>
                </a:ext>
              </a:extLst>
            </p:cNvPr>
            <p:cNvGrpSpPr/>
            <p:nvPr/>
          </p:nvGrpSpPr>
          <p:grpSpPr>
            <a:xfrm>
              <a:off x="12658241" y="7719367"/>
              <a:ext cx="2590800" cy="1219200"/>
              <a:chOff x="13411200" y="1943100"/>
              <a:chExt cx="2590800" cy="121920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A45573B-4E5D-0D5A-D832-D53BEF4D20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411200" y="2552700"/>
                <a:ext cx="2590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340B41C-93ED-2430-455E-E2227BEB8E59}"/>
                  </a:ext>
                </a:extLst>
              </p:cNvPr>
              <p:cNvSpPr/>
              <p:nvPr/>
            </p:nvSpPr>
            <p:spPr>
              <a:xfrm>
                <a:off x="14173200" y="1943100"/>
                <a:ext cx="1219200" cy="12192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1CC14F7-BCC3-5B5B-938A-DDC88A7E41AF}"/>
                  </a:ext>
                </a:extLst>
              </p:cNvPr>
              <p:cNvCxnSpPr>
                <a:cxnSpLocks/>
                <a:stCxn id="26" idx="5"/>
                <a:endCxn id="26" idx="1"/>
              </p:cNvCxnSpPr>
              <p:nvPr/>
            </p:nvCxnSpPr>
            <p:spPr>
              <a:xfrm flipH="1" flipV="1">
                <a:off x="14351748" y="2121648"/>
                <a:ext cx="862104" cy="862104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AB1F90F-F8B5-5F07-D116-B249937538C3}"/>
                  </a:ext>
                </a:extLst>
              </p:cNvPr>
              <p:cNvCxnSpPr>
                <a:cxnSpLocks/>
                <a:stCxn id="26" idx="7"/>
                <a:endCxn id="26" idx="3"/>
              </p:cNvCxnSpPr>
              <p:nvPr/>
            </p:nvCxnSpPr>
            <p:spPr>
              <a:xfrm flipH="1">
                <a:off x="14351748" y="2121648"/>
                <a:ext cx="862104" cy="862104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4C7E1E-BC18-C9F7-EEBD-38723248F11B}"/>
              </a:ext>
            </a:extLst>
          </p:cNvPr>
          <p:cNvGrpSpPr/>
          <p:nvPr/>
        </p:nvGrpSpPr>
        <p:grpSpPr>
          <a:xfrm>
            <a:off x="9826889" y="6869557"/>
            <a:ext cx="7543800" cy="2790826"/>
            <a:chOff x="9829802" y="6896100"/>
            <a:chExt cx="7543800" cy="2790826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BF142850-4FDB-75F1-3E8B-6818CD3E8815}"/>
                </a:ext>
              </a:extLst>
            </p:cNvPr>
            <p:cNvSpPr/>
            <p:nvPr/>
          </p:nvSpPr>
          <p:spPr>
            <a:xfrm>
              <a:off x="9829802" y="6896100"/>
              <a:ext cx="7543800" cy="2790826"/>
            </a:xfrm>
            <a:prstGeom prst="roundRect">
              <a:avLst>
                <a:gd name="adj" fmla="val 11310"/>
              </a:avLst>
            </a:prstGeom>
            <a:solidFill>
              <a:srgbClr val="B9E1E2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  <a:cs typeface="Arial" panose="020B0604020202020204" pitchFamily="34" charset="0"/>
                </a:rPr>
                <a:t>D. 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2CD4119-E9C7-B9D5-1147-6C4818A9AAB0}"/>
                </a:ext>
              </a:extLst>
            </p:cNvPr>
            <p:cNvGrpSpPr/>
            <p:nvPr/>
          </p:nvGrpSpPr>
          <p:grpSpPr>
            <a:xfrm>
              <a:off x="12658241" y="7719367"/>
              <a:ext cx="2590800" cy="1219200"/>
              <a:chOff x="13411200" y="1943100"/>
              <a:chExt cx="2590800" cy="1219200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8DB46F56-2965-18F6-36E7-2D2796119A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411200" y="2552700"/>
                <a:ext cx="2590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B11E813-5172-90E3-FD9B-A1C53995BD46}"/>
                  </a:ext>
                </a:extLst>
              </p:cNvPr>
              <p:cNvSpPr/>
              <p:nvPr/>
            </p:nvSpPr>
            <p:spPr>
              <a:xfrm>
                <a:off x="14173200" y="1943100"/>
                <a:ext cx="1219200" cy="12192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B1230142-72A8-418A-8DDF-69859AB77ADD}"/>
                  </a:ext>
                </a:extLst>
              </p:cNvPr>
              <p:cNvCxnSpPr>
                <a:cxnSpLocks/>
                <a:stCxn id="41" idx="5"/>
                <a:endCxn id="41" idx="1"/>
              </p:cNvCxnSpPr>
              <p:nvPr/>
            </p:nvCxnSpPr>
            <p:spPr>
              <a:xfrm flipH="1" flipV="1">
                <a:off x="14351748" y="2121648"/>
                <a:ext cx="862104" cy="862104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0BE65A0F-66D1-12B4-3DF5-9E4EF4D8895F}"/>
                  </a:ext>
                </a:extLst>
              </p:cNvPr>
              <p:cNvCxnSpPr>
                <a:cxnSpLocks/>
                <a:stCxn id="41" idx="7"/>
                <a:endCxn id="41" idx="3"/>
              </p:cNvCxnSpPr>
              <p:nvPr/>
            </p:nvCxnSpPr>
            <p:spPr>
              <a:xfrm flipH="1">
                <a:off x="14351748" y="2121648"/>
                <a:ext cx="862104" cy="862104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403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0A307BBE-BF6C-AC16-5A26-A8E8961FD7D1}"/>
              </a:ext>
            </a:extLst>
          </p:cNvPr>
          <p:cNvSpPr/>
          <p:nvPr/>
        </p:nvSpPr>
        <p:spPr>
          <a:xfrm>
            <a:off x="-348044" y="-14288"/>
            <a:ext cx="696087" cy="600075"/>
          </a:xfrm>
          <a:prstGeom prst="triangle">
            <a:avLst/>
          </a:prstGeom>
          <a:solidFill>
            <a:srgbClr val="A9CB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FDB319D6-B85B-0194-DA98-63EE7B23899A}"/>
              </a:ext>
            </a:extLst>
          </p:cNvPr>
          <p:cNvSpPr/>
          <p:nvPr/>
        </p:nvSpPr>
        <p:spPr>
          <a:xfrm>
            <a:off x="17939956" y="-28576"/>
            <a:ext cx="696087" cy="600075"/>
          </a:xfrm>
          <a:prstGeom prst="triangle">
            <a:avLst/>
          </a:prstGeom>
          <a:solidFill>
            <a:srgbClr val="FDA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3296A75-A7AE-1BAF-F26D-8FB20271553D}"/>
              </a:ext>
            </a:extLst>
          </p:cNvPr>
          <p:cNvSpPr/>
          <p:nvPr/>
        </p:nvSpPr>
        <p:spPr>
          <a:xfrm flipV="1">
            <a:off x="-348044" y="9686926"/>
            <a:ext cx="696087" cy="600074"/>
          </a:xfrm>
          <a:prstGeom prst="triangle">
            <a:avLst/>
          </a:prstGeom>
          <a:solidFill>
            <a:srgbClr val="FDA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961BAF18-F642-6342-71DB-C423DD9BACC5}"/>
              </a:ext>
            </a:extLst>
          </p:cNvPr>
          <p:cNvSpPr/>
          <p:nvPr/>
        </p:nvSpPr>
        <p:spPr>
          <a:xfrm flipV="1">
            <a:off x="17939955" y="9686926"/>
            <a:ext cx="696087" cy="600074"/>
          </a:xfrm>
          <a:prstGeom prst="triangle">
            <a:avLst/>
          </a:prstGeom>
          <a:solidFill>
            <a:srgbClr val="A9CB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8CDE87-905A-31C4-1951-51ED68D5C230}"/>
              </a:ext>
            </a:extLst>
          </p:cNvPr>
          <p:cNvSpPr txBox="1"/>
          <p:nvPr/>
        </p:nvSpPr>
        <p:spPr>
          <a:xfrm>
            <a:off x="914400" y="271461"/>
            <a:ext cx="15563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vi-VN" sz="4000" i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đáp án đặt trước câu trả lời đúng</a:t>
            </a:r>
            <a:endParaRPr lang="en-US" sz="40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7AC603-3B4B-857F-DF8D-C9C19463FF77}"/>
              </a:ext>
            </a:extLst>
          </p:cNvPr>
          <p:cNvSpPr txBox="1"/>
          <p:nvPr/>
        </p:nvSpPr>
        <p:spPr>
          <a:xfrm>
            <a:off x="1143000" y="1164395"/>
            <a:ext cx="15335250" cy="1002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5: </a:t>
            </a:r>
            <a:r>
              <a:rPr lang="vi-VN" sz="4500" dirty="0">
                <a:cs typeface="Arial" panose="020B0604020202020204" pitchFamily="34" charset="0"/>
              </a:rPr>
              <a:t>Kí hiệu dưới đây là của loại dây nào ?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6C2C959-AB36-E9F4-ED85-7D62B11A35D8}"/>
              </a:ext>
            </a:extLst>
          </p:cNvPr>
          <p:cNvSpPr/>
          <p:nvPr/>
        </p:nvSpPr>
        <p:spPr>
          <a:xfrm>
            <a:off x="914400" y="4305300"/>
            <a:ext cx="7543800" cy="2333626"/>
          </a:xfrm>
          <a:prstGeom prst="roundRect">
            <a:avLst>
              <a:gd name="adj" fmla="val 11310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  <a:cs typeface="Arial" panose="020B0604020202020204" pitchFamily="34" charset="0"/>
              </a:rPr>
              <a:t>A. Dây pha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F21DBBB-DE57-8BA3-7DEE-D4D21D9C75B6}"/>
              </a:ext>
            </a:extLst>
          </p:cNvPr>
          <p:cNvSpPr/>
          <p:nvPr/>
        </p:nvSpPr>
        <p:spPr>
          <a:xfrm>
            <a:off x="9829802" y="4305300"/>
            <a:ext cx="7543800" cy="2333626"/>
          </a:xfrm>
          <a:prstGeom prst="roundRect">
            <a:avLst>
              <a:gd name="adj" fmla="val 11310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  <a:cs typeface="Arial" panose="020B0604020202020204" pitchFamily="34" charset="0"/>
              </a:rPr>
              <a:t>B. Dây tải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2515E9-CD56-9D9D-4314-25D5E052FAC7}"/>
              </a:ext>
            </a:extLst>
          </p:cNvPr>
          <p:cNvSpPr/>
          <p:nvPr/>
        </p:nvSpPr>
        <p:spPr>
          <a:xfrm>
            <a:off x="914400" y="7353300"/>
            <a:ext cx="7543800" cy="2333626"/>
          </a:xfrm>
          <a:prstGeom prst="roundRect">
            <a:avLst>
              <a:gd name="adj" fmla="val 11310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  <a:cs typeface="Arial" panose="020B0604020202020204" pitchFamily="34" charset="0"/>
              </a:rPr>
              <a:t>C. Dây trung tính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ADF774E-C23A-7998-6945-C8B848A2761B}"/>
              </a:ext>
            </a:extLst>
          </p:cNvPr>
          <p:cNvSpPr/>
          <p:nvPr/>
        </p:nvSpPr>
        <p:spPr>
          <a:xfrm>
            <a:off x="9829802" y="7353300"/>
            <a:ext cx="7543800" cy="2333626"/>
          </a:xfrm>
          <a:prstGeom prst="roundRect">
            <a:avLst>
              <a:gd name="adj" fmla="val 11310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  <a:cs typeface="Arial" panose="020B0604020202020204" pitchFamily="34" charset="0"/>
              </a:rPr>
              <a:t>D. Dây dẫn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D63B6B6-4C47-B7AD-8142-D1CEE6059EA5}"/>
              </a:ext>
            </a:extLst>
          </p:cNvPr>
          <p:cNvSpPr/>
          <p:nvPr/>
        </p:nvSpPr>
        <p:spPr>
          <a:xfrm>
            <a:off x="914400" y="4305300"/>
            <a:ext cx="7543800" cy="2333626"/>
          </a:xfrm>
          <a:prstGeom prst="roundRect">
            <a:avLst>
              <a:gd name="adj" fmla="val 11310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Dây pha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CB3E9EB-5EDA-CF73-49BC-E7CACB4ECE1B}"/>
              </a:ext>
            </a:extLst>
          </p:cNvPr>
          <p:cNvGrpSpPr/>
          <p:nvPr/>
        </p:nvGrpSpPr>
        <p:grpSpPr>
          <a:xfrm>
            <a:off x="6057254" y="2851709"/>
            <a:ext cx="6019800" cy="707886"/>
            <a:chOff x="304800" y="5856357"/>
            <a:chExt cx="6019800" cy="70788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70BD54C-CAE5-9729-5034-264F53BCAD26}"/>
                </a:ext>
              </a:extLst>
            </p:cNvPr>
            <p:cNvCxnSpPr/>
            <p:nvPr/>
          </p:nvCxnSpPr>
          <p:spPr>
            <a:xfrm>
              <a:off x="1600200" y="6210300"/>
              <a:ext cx="47244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E4D0969-D6FC-5FB5-DCF2-5E149C84631D}"/>
                </a:ext>
              </a:extLst>
            </p:cNvPr>
            <p:cNvCxnSpPr/>
            <p:nvPr/>
          </p:nvCxnSpPr>
          <p:spPr>
            <a:xfrm flipH="1">
              <a:off x="1409700" y="6032215"/>
              <a:ext cx="381000" cy="35617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5FBE6EB-0E1B-CC6A-6031-6B630E340CEA}"/>
                </a:ext>
              </a:extLst>
            </p:cNvPr>
            <p:cNvSpPr txBox="1"/>
            <p:nvPr/>
          </p:nvSpPr>
          <p:spPr>
            <a:xfrm>
              <a:off x="304800" y="5856357"/>
              <a:ext cx="1295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256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0A307BBE-BF6C-AC16-5A26-A8E8961FD7D1}"/>
              </a:ext>
            </a:extLst>
          </p:cNvPr>
          <p:cNvSpPr/>
          <p:nvPr/>
        </p:nvSpPr>
        <p:spPr>
          <a:xfrm>
            <a:off x="-348044" y="-14288"/>
            <a:ext cx="696087" cy="600075"/>
          </a:xfrm>
          <a:prstGeom prst="triangle">
            <a:avLst/>
          </a:prstGeom>
          <a:solidFill>
            <a:srgbClr val="A9CB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FDB319D6-B85B-0194-DA98-63EE7B23899A}"/>
              </a:ext>
            </a:extLst>
          </p:cNvPr>
          <p:cNvSpPr/>
          <p:nvPr/>
        </p:nvSpPr>
        <p:spPr>
          <a:xfrm>
            <a:off x="17939956" y="-28576"/>
            <a:ext cx="696087" cy="600075"/>
          </a:xfrm>
          <a:prstGeom prst="triangle">
            <a:avLst/>
          </a:prstGeom>
          <a:solidFill>
            <a:srgbClr val="FDA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3296A75-A7AE-1BAF-F26D-8FB20271553D}"/>
              </a:ext>
            </a:extLst>
          </p:cNvPr>
          <p:cNvSpPr/>
          <p:nvPr/>
        </p:nvSpPr>
        <p:spPr>
          <a:xfrm flipV="1">
            <a:off x="-348044" y="9686926"/>
            <a:ext cx="696087" cy="600074"/>
          </a:xfrm>
          <a:prstGeom prst="triangle">
            <a:avLst/>
          </a:prstGeom>
          <a:solidFill>
            <a:srgbClr val="FDA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961BAF18-F642-6342-71DB-C423DD9BACC5}"/>
              </a:ext>
            </a:extLst>
          </p:cNvPr>
          <p:cNvSpPr/>
          <p:nvPr/>
        </p:nvSpPr>
        <p:spPr>
          <a:xfrm flipV="1">
            <a:off x="17939955" y="9686926"/>
            <a:ext cx="696087" cy="600074"/>
          </a:xfrm>
          <a:prstGeom prst="triangle">
            <a:avLst/>
          </a:prstGeom>
          <a:solidFill>
            <a:srgbClr val="A9CB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8CDE87-905A-31C4-1951-51ED68D5C230}"/>
              </a:ext>
            </a:extLst>
          </p:cNvPr>
          <p:cNvSpPr txBox="1"/>
          <p:nvPr/>
        </p:nvSpPr>
        <p:spPr>
          <a:xfrm>
            <a:off x="914400" y="271461"/>
            <a:ext cx="15563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vi-VN" sz="4000" i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đáp án đặt trước câu trả lời đúng</a:t>
            </a:r>
            <a:endParaRPr lang="en-US" sz="40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7AC603-3B4B-857F-DF8D-C9C19463FF77}"/>
              </a:ext>
            </a:extLst>
          </p:cNvPr>
          <p:cNvSpPr txBox="1"/>
          <p:nvPr/>
        </p:nvSpPr>
        <p:spPr>
          <a:xfrm>
            <a:off x="1143000" y="1164395"/>
            <a:ext cx="15335250" cy="1002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6: </a:t>
            </a:r>
            <a:r>
              <a:rPr lang="vi-VN" sz="4500" dirty="0">
                <a:cs typeface="Arial" panose="020B0604020202020204" pitchFamily="34" charset="0"/>
              </a:rPr>
              <a:t>Kí hiệu dưới đây là của loại dây nào ?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6C2C959-AB36-E9F4-ED85-7D62B11A35D8}"/>
              </a:ext>
            </a:extLst>
          </p:cNvPr>
          <p:cNvSpPr/>
          <p:nvPr/>
        </p:nvSpPr>
        <p:spPr>
          <a:xfrm>
            <a:off x="914400" y="4305300"/>
            <a:ext cx="7543800" cy="2333626"/>
          </a:xfrm>
          <a:prstGeom prst="roundRect">
            <a:avLst>
              <a:gd name="adj" fmla="val 11310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  <a:cs typeface="Arial" panose="020B0604020202020204" pitchFamily="34" charset="0"/>
              </a:rPr>
              <a:t>A. Dây pha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F21DBBB-DE57-8BA3-7DEE-D4D21D9C75B6}"/>
              </a:ext>
            </a:extLst>
          </p:cNvPr>
          <p:cNvSpPr/>
          <p:nvPr/>
        </p:nvSpPr>
        <p:spPr>
          <a:xfrm>
            <a:off x="9829802" y="4305300"/>
            <a:ext cx="7543800" cy="2333626"/>
          </a:xfrm>
          <a:prstGeom prst="roundRect">
            <a:avLst>
              <a:gd name="adj" fmla="val 11310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  <a:cs typeface="Arial" panose="020B0604020202020204" pitchFamily="34" charset="0"/>
              </a:rPr>
              <a:t>B. Dây tải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2515E9-CD56-9D9D-4314-25D5E052FAC7}"/>
              </a:ext>
            </a:extLst>
          </p:cNvPr>
          <p:cNvSpPr/>
          <p:nvPr/>
        </p:nvSpPr>
        <p:spPr>
          <a:xfrm>
            <a:off x="914400" y="7353300"/>
            <a:ext cx="7543800" cy="2333626"/>
          </a:xfrm>
          <a:prstGeom prst="roundRect">
            <a:avLst>
              <a:gd name="adj" fmla="val 11310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  <a:cs typeface="Arial" panose="020B0604020202020204" pitchFamily="34" charset="0"/>
              </a:rPr>
              <a:t>C. Dây trung tính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ADF774E-C23A-7998-6945-C8B848A2761B}"/>
              </a:ext>
            </a:extLst>
          </p:cNvPr>
          <p:cNvSpPr/>
          <p:nvPr/>
        </p:nvSpPr>
        <p:spPr>
          <a:xfrm>
            <a:off x="9829802" y="7353300"/>
            <a:ext cx="7543800" cy="2333626"/>
          </a:xfrm>
          <a:prstGeom prst="roundRect">
            <a:avLst>
              <a:gd name="adj" fmla="val 11310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  <a:cs typeface="Arial" panose="020B0604020202020204" pitchFamily="34" charset="0"/>
              </a:rPr>
              <a:t>D. Dây dẫn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D63B6B6-4C47-B7AD-8142-D1CEE6059EA5}"/>
              </a:ext>
            </a:extLst>
          </p:cNvPr>
          <p:cNvSpPr/>
          <p:nvPr/>
        </p:nvSpPr>
        <p:spPr>
          <a:xfrm>
            <a:off x="883168" y="7353300"/>
            <a:ext cx="7543800" cy="2333626"/>
          </a:xfrm>
          <a:prstGeom prst="roundRect">
            <a:avLst>
              <a:gd name="adj" fmla="val 11310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Dây trung tính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CB3E9EB-5EDA-CF73-49BC-E7CACB4ECE1B}"/>
              </a:ext>
            </a:extLst>
          </p:cNvPr>
          <p:cNvGrpSpPr/>
          <p:nvPr/>
        </p:nvGrpSpPr>
        <p:grpSpPr>
          <a:xfrm>
            <a:off x="6057254" y="2851709"/>
            <a:ext cx="6019800" cy="707886"/>
            <a:chOff x="304800" y="5856357"/>
            <a:chExt cx="6019800" cy="70788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70BD54C-CAE5-9729-5034-264F53BCAD26}"/>
                </a:ext>
              </a:extLst>
            </p:cNvPr>
            <p:cNvCxnSpPr/>
            <p:nvPr/>
          </p:nvCxnSpPr>
          <p:spPr>
            <a:xfrm>
              <a:off x="1600200" y="6210300"/>
              <a:ext cx="4724400" cy="0"/>
            </a:xfrm>
            <a:prstGeom prst="line">
              <a:avLst/>
            </a:prstGeom>
            <a:ln w="57150">
              <a:solidFill>
                <a:srgbClr val="0070C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E4D0969-D6FC-5FB5-DCF2-5E149C84631D}"/>
                </a:ext>
              </a:extLst>
            </p:cNvPr>
            <p:cNvCxnSpPr/>
            <p:nvPr/>
          </p:nvCxnSpPr>
          <p:spPr>
            <a:xfrm flipH="1">
              <a:off x="1409700" y="6032215"/>
              <a:ext cx="381000" cy="35617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5FBE6EB-0E1B-CC6A-6031-6B630E340CEA}"/>
                </a:ext>
              </a:extLst>
            </p:cNvPr>
            <p:cNvSpPr txBox="1"/>
            <p:nvPr/>
          </p:nvSpPr>
          <p:spPr>
            <a:xfrm>
              <a:off x="304800" y="5856357"/>
              <a:ext cx="1295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439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0A307BBE-BF6C-AC16-5A26-A8E8961FD7D1}"/>
              </a:ext>
            </a:extLst>
          </p:cNvPr>
          <p:cNvSpPr/>
          <p:nvPr/>
        </p:nvSpPr>
        <p:spPr>
          <a:xfrm>
            <a:off x="-348044" y="-14288"/>
            <a:ext cx="696087" cy="600075"/>
          </a:xfrm>
          <a:prstGeom prst="triangle">
            <a:avLst/>
          </a:prstGeom>
          <a:solidFill>
            <a:srgbClr val="A9CB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FDB319D6-B85B-0194-DA98-63EE7B23899A}"/>
              </a:ext>
            </a:extLst>
          </p:cNvPr>
          <p:cNvSpPr/>
          <p:nvPr/>
        </p:nvSpPr>
        <p:spPr>
          <a:xfrm>
            <a:off x="17939956" y="-28576"/>
            <a:ext cx="696087" cy="600075"/>
          </a:xfrm>
          <a:prstGeom prst="triangle">
            <a:avLst/>
          </a:prstGeom>
          <a:solidFill>
            <a:srgbClr val="FDA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3296A75-A7AE-1BAF-F26D-8FB20271553D}"/>
              </a:ext>
            </a:extLst>
          </p:cNvPr>
          <p:cNvSpPr/>
          <p:nvPr/>
        </p:nvSpPr>
        <p:spPr>
          <a:xfrm flipV="1">
            <a:off x="-348044" y="9686926"/>
            <a:ext cx="696087" cy="600074"/>
          </a:xfrm>
          <a:prstGeom prst="triangle">
            <a:avLst/>
          </a:prstGeom>
          <a:solidFill>
            <a:srgbClr val="FDA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961BAF18-F642-6342-71DB-C423DD9BACC5}"/>
              </a:ext>
            </a:extLst>
          </p:cNvPr>
          <p:cNvSpPr/>
          <p:nvPr/>
        </p:nvSpPr>
        <p:spPr>
          <a:xfrm flipV="1">
            <a:off x="17939955" y="9686926"/>
            <a:ext cx="696087" cy="600074"/>
          </a:xfrm>
          <a:prstGeom prst="triangle">
            <a:avLst/>
          </a:prstGeom>
          <a:solidFill>
            <a:srgbClr val="A9CB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8CDE87-905A-31C4-1951-51ED68D5C230}"/>
              </a:ext>
            </a:extLst>
          </p:cNvPr>
          <p:cNvSpPr txBox="1"/>
          <p:nvPr/>
        </p:nvSpPr>
        <p:spPr>
          <a:xfrm>
            <a:off x="914400" y="271461"/>
            <a:ext cx="15563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vi-VN" sz="4000" i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đáp án đặt trước câu trả lời đúng</a:t>
            </a:r>
            <a:endParaRPr lang="en-US" sz="40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7AC603-3B4B-857F-DF8D-C9C19463FF77}"/>
              </a:ext>
            </a:extLst>
          </p:cNvPr>
          <p:cNvSpPr txBox="1"/>
          <p:nvPr/>
        </p:nvSpPr>
        <p:spPr>
          <a:xfrm>
            <a:off x="1143000" y="1164395"/>
            <a:ext cx="15335250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 </a:t>
            </a:r>
            <a:r>
              <a:rPr lang="vi-V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 </a:t>
            </a:r>
            <a:r>
              <a:rPr lang="vi-VN" sz="4500" dirty="0">
                <a:cs typeface="Arial" panose="020B0604020202020204" pitchFamily="34" charset="0"/>
              </a:rPr>
              <a:t>?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8A954A2-A3AB-E0AE-8EBB-7161F5214ED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124"/>
          <a:stretch/>
        </p:blipFill>
        <p:spPr>
          <a:xfrm>
            <a:off x="2514600" y="2488142"/>
            <a:ext cx="6560993" cy="62096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CBBE7E0-71E5-951E-42D1-FC5CCFE4E4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236" b="16526"/>
          <a:stretch/>
        </p:blipFill>
        <p:spPr>
          <a:xfrm>
            <a:off x="10134600" y="2945815"/>
            <a:ext cx="5455587" cy="51443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91000" y="8697762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0751993" y="8691977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endParaRPr lang="en-US" sz="2400" dirty="0"/>
          </a:p>
        </p:txBody>
      </p:sp>
      <p:sp>
        <p:nvSpPr>
          <p:cNvPr id="12" name="Speech Bubble: Rectangle with Corners Rounded 15">
            <a:extLst>
              <a:ext uri="{FF2B5EF4-FFF2-40B4-BE49-F238E27FC236}">
                <a16:creationId xmlns:a16="http://schemas.microsoft.com/office/drawing/2014/main" id="{6E543C47-29DF-9560-244E-5495CBDD13D6}"/>
              </a:ext>
            </a:extLst>
          </p:cNvPr>
          <p:cNvSpPr/>
          <p:nvPr/>
        </p:nvSpPr>
        <p:spPr>
          <a:xfrm>
            <a:off x="609600" y="8100517"/>
            <a:ext cx="4149003" cy="911757"/>
          </a:xfrm>
          <a:prstGeom prst="wedgeRoundRectCallout">
            <a:avLst>
              <a:gd name="adj1" fmla="val 39682"/>
              <a:gd name="adj2" fmla="val -145937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 </a:t>
            </a:r>
            <a:r>
              <a:rPr lang="vi-VN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peech Bubble: Rectangle with Corners Rounded 15">
            <a:extLst>
              <a:ext uri="{FF2B5EF4-FFF2-40B4-BE49-F238E27FC236}">
                <a16:creationId xmlns:a16="http://schemas.microsoft.com/office/drawing/2014/main" id="{6E543C47-29DF-9560-244E-5495CBDD13D6}"/>
              </a:ext>
            </a:extLst>
          </p:cNvPr>
          <p:cNvSpPr/>
          <p:nvPr/>
        </p:nvSpPr>
        <p:spPr>
          <a:xfrm>
            <a:off x="13182600" y="8284588"/>
            <a:ext cx="3572308" cy="911757"/>
          </a:xfrm>
          <a:prstGeom prst="wedgeRoundRectCallout">
            <a:avLst>
              <a:gd name="adj1" fmla="val -37789"/>
              <a:gd name="adj2" fmla="val -196082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 đồ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VB text-to-speech (4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1" y="9012274"/>
            <a:ext cx="928003" cy="92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8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9571" y="8802699"/>
            <a:ext cx="13988854" cy="247973"/>
            <a:chOff x="0" y="0"/>
            <a:chExt cx="18651805" cy="3306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753600" cy="330631"/>
            </a:xfrm>
            <a:custGeom>
              <a:avLst/>
              <a:gdLst/>
              <a:ahLst/>
              <a:cxnLst/>
              <a:rect l="l" t="t" r="r" b="b"/>
              <a:pathLst>
                <a:path w="9753600" h="330631">
                  <a:moveTo>
                    <a:pt x="0" y="0"/>
                  </a:moveTo>
                  <a:lnTo>
                    <a:pt x="9753600" y="0"/>
                  </a:lnTo>
                  <a:lnTo>
                    <a:pt x="9753600" y="330631"/>
                  </a:lnTo>
                  <a:lnTo>
                    <a:pt x="0" y="330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0050605" y="0"/>
              <a:ext cx="8601200" cy="330631"/>
            </a:xfrm>
            <a:custGeom>
              <a:avLst/>
              <a:gdLst/>
              <a:ahLst/>
              <a:cxnLst/>
              <a:rect l="l" t="t" r="r" b="b"/>
              <a:pathLst>
                <a:path w="8601200" h="330631">
                  <a:moveTo>
                    <a:pt x="0" y="0"/>
                  </a:moveTo>
                  <a:lnTo>
                    <a:pt x="8601200" y="0"/>
                  </a:lnTo>
                  <a:lnTo>
                    <a:pt x="8601200" y="330631"/>
                  </a:lnTo>
                  <a:lnTo>
                    <a:pt x="0" y="330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r="-13398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0" y="-495300"/>
            <a:ext cx="18288000" cy="1543050"/>
            <a:chOff x="0" y="0"/>
            <a:chExt cx="4816593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406400"/>
            </a:xfrm>
            <a:custGeom>
              <a:avLst/>
              <a:gdLst/>
              <a:ahLst/>
              <a:cxnLst/>
              <a:rect l="l" t="t" r="r" b="b"/>
              <a:pathLst>
                <a:path w="4816592" h="406400">
                  <a:moveTo>
                    <a:pt x="0" y="0"/>
                  </a:moveTo>
                  <a:lnTo>
                    <a:pt x="4816592" y="0"/>
                  </a:lnTo>
                  <a:lnTo>
                    <a:pt x="4816592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A9CBD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9391650"/>
            <a:ext cx="18288000" cy="1543050"/>
            <a:chOff x="0" y="0"/>
            <a:chExt cx="4816593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406400"/>
            </a:xfrm>
            <a:custGeom>
              <a:avLst/>
              <a:gdLst/>
              <a:ahLst/>
              <a:cxnLst/>
              <a:rect l="l" t="t" r="r" b="b"/>
              <a:pathLst>
                <a:path w="4816592" h="406400">
                  <a:moveTo>
                    <a:pt x="0" y="0"/>
                  </a:moveTo>
                  <a:lnTo>
                    <a:pt x="4816592" y="0"/>
                  </a:lnTo>
                  <a:lnTo>
                    <a:pt x="4816592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A9CBD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816593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14350" y="4105002"/>
            <a:ext cx="17259296" cy="3681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8500" b="1">
                <a:solidFill>
                  <a:srgbClr val="1F4152"/>
                </a:solidFill>
                <a:latin typeface="Arial" panose="020B0604020202020204" pitchFamily="34" charset="0"/>
                <a:ea typeface="Glacial Indifference"/>
                <a:cs typeface="Arial" panose="020B0604020202020204" pitchFamily="34" charset="0"/>
                <a:sym typeface="Glacial Indifference"/>
              </a:rPr>
              <a:t>THIẾT KẾ MẠNG ĐIỆN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sz="8500" b="1">
                <a:solidFill>
                  <a:srgbClr val="1F4152"/>
                </a:solidFill>
                <a:latin typeface="Arial" panose="020B0604020202020204" pitchFamily="34" charset="0"/>
                <a:ea typeface="Glacial Indifference"/>
                <a:cs typeface="Arial" panose="020B0604020202020204" pitchFamily="34" charset="0"/>
                <a:sym typeface="Glacial Indifference"/>
              </a:rPr>
              <a:t>TRONG NHÀ</a:t>
            </a:r>
            <a:endParaRPr kumimoji="0" lang="en-US" sz="8500" b="1" i="0" u="none" strike="noStrike" kern="1200" cap="none" spc="0" normalizeH="0" baseline="0" noProof="0">
              <a:ln>
                <a:noFill/>
              </a:ln>
              <a:solidFill>
                <a:srgbClr val="1F4152"/>
              </a:solidFill>
              <a:effectLst/>
              <a:uLnTx/>
              <a:uFillTx/>
              <a:latin typeface="Arial" panose="020B0604020202020204" pitchFamily="34" charset="0"/>
              <a:ea typeface="Glacial Indifference"/>
              <a:cs typeface="Arial" panose="020B0604020202020204" pitchFamily="34" charset="0"/>
              <a:sym typeface="Glacial Indifference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66D3F72-0823-A0DB-5533-066493380DB8}"/>
              </a:ext>
            </a:extLst>
          </p:cNvPr>
          <p:cNvSpPr/>
          <p:nvPr/>
        </p:nvSpPr>
        <p:spPr>
          <a:xfrm>
            <a:off x="6286498" y="1943100"/>
            <a:ext cx="5715000" cy="143910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</a:p>
        </p:txBody>
      </p:sp>
    </p:spTree>
    <p:extLst>
      <p:ext uri="{BB962C8B-B14F-4D97-AF65-F5344CB8AC3E}">
        <p14:creationId xmlns:p14="http://schemas.microsoft.com/office/powerpoint/2010/main" val="231161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899</Words>
  <Application>Microsoft Office PowerPoint</Application>
  <PresentationFormat>Custom</PresentationFormat>
  <Paragraphs>126</Paragraphs>
  <Slides>19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Glacial Indifference</vt:lpstr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Thinking Skills for Students Interactive Education Presentation in Navy Cream and Teal Flat Graphic Style</dc:title>
  <dc:creator>DELL</dc:creator>
  <cp:lastModifiedBy>DELL</cp:lastModifiedBy>
  <cp:revision>106</cp:revision>
  <dcterms:created xsi:type="dcterms:W3CDTF">2006-08-16T00:00:00Z</dcterms:created>
  <dcterms:modified xsi:type="dcterms:W3CDTF">2025-10-28T14:44:29Z</dcterms:modified>
  <dc:identifier>DAGP3yFIXnM</dc:identifier>
</cp:coreProperties>
</file>