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61" r:id="rId5"/>
    <p:sldId id="322" r:id="rId6"/>
    <p:sldId id="309" r:id="rId7"/>
    <p:sldId id="323" r:id="rId8"/>
    <p:sldId id="324" r:id="rId9"/>
    <p:sldId id="317" r:id="rId10"/>
    <p:sldId id="276" r:id="rId11"/>
    <p:sldId id="32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24/11/2025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892" y="123246"/>
            <a:ext cx="33826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5</a:t>
            </a:r>
            <a:r>
              <a:rPr lang="en-US" sz="2400" b="1" smtClean="0">
                <a:solidFill>
                  <a:srgbClr val="FF0000"/>
                </a:solidFill>
                <a:latin typeface="Times New Roman" panose="02020603050405020304" pitchFamily="18" charset="0"/>
                <a:cs typeface="Times New Roman" panose="02020603050405020304" pitchFamily="18" charset="0"/>
              </a:rPr>
              <a:t>. BẢN VẼ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36330" y="584911"/>
            <a:ext cx="11192608" cy="59532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3"/>
          <a:stretch>
            <a:fillRect/>
          </a:stretch>
        </p:blipFill>
        <p:spPr>
          <a:xfrm>
            <a:off x="1041020" y="1107995"/>
            <a:ext cx="9343951" cy="5644534"/>
          </a:xfrm>
          <a:prstGeom prst="rect">
            <a:avLst/>
          </a:prstGeom>
        </p:spPr>
      </p:pic>
    </p:spTree>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2"/>
          <a:stretch>
            <a:fillRect/>
          </a:stretch>
        </p:blipFill>
        <p:spPr>
          <a:xfrm>
            <a:off x="499387" y="450846"/>
            <a:ext cx="8134659" cy="59563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2"/>
          <a:stretch>
            <a:fillRect/>
          </a:stretch>
        </p:blipFill>
        <p:spPr>
          <a:xfrm>
            <a:off x="499388" y="450846"/>
            <a:ext cx="7070790" cy="5956308"/>
          </a:xfrm>
          <a:prstGeom prst="rect">
            <a:avLst/>
          </a:prstGeom>
        </p:spPr>
      </p:pic>
    </p:spTree>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5.1. và cho biết: Bản vẽ nhà gồm mấy hình biểu diễn? Tên gọi mấy hình biểu diễn đó</a:t>
            </a:r>
          </a:p>
          <a:p>
            <a:r>
              <a:rPr lang="en-US" sz="2800" b="1">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pic>
        <p:nvPicPr>
          <p:cNvPr id="3" name="Picture 2"/>
          <p:cNvPicPr>
            <a:picLocks noChangeAspect="1"/>
          </p:cNvPicPr>
          <p:nvPr/>
        </p:nvPicPr>
        <p:blipFill>
          <a:blip r:embed="rId3"/>
          <a:stretch>
            <a:fillRect/>
          </a:stretch>
        </p:blipFill>
        <p:spPr>
          <a:xfrm>
            <a:off x="475284" y="953268"/>
            <a:ext cx="10488723" cy="5148594"/>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5.1. và cho biết: Bản vẽ nhà gồm mấy hình biểu diễn? Tên gọi mấy hình biểu diễn đó</a:t>
            </a:r>
          </a:p>
          <a:p>
            <a:r>
              <a:rPr lang="en-US" sz="2800" b="1">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pic>
        <p:nvPicPr>
          <p:cNvPr id="3" name="Picture 2"/>
          <p:cNvPicPr>
            <a:picLocks noChangeAspect="1"/>
          </p:cNvPicPr>
          <p:nvPr/>
        </p:nvPicPr>
        <p:blipFill>
          <a:blip r:embed="rId3"/>
          <a:stretch>
            <a:fillRect/>
          </a:stretch>
        </p:blipFill>
        <p:spPr>
          <a:xfrm>
            <a:off x="298579" y="944476"/>
            <a:ext cx="5336431" cy="5148594"/>
          </a:xfrm>
          <a:prstGeom prst="rect">
            <a:avLst/>
          </a:prstGeom>
        </p:spPr>
      </p:pic>
      <p:sp>
        <p:nvSpPr>
          <p:cNvPr id="2" name="Rectangle 1"/>
          <p:cNvSpPr/>
          <p:nvPr/>
        </p:nvSpPr>
        <p:spPr>
          <a:xfrm>
            <a:off x="5545014" y="667368"/>
            <a:ext cx="6482143" cy="501675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1.Gồm 3 hình biểu diễn là mặt đứng, mặt cắt A-A, mặt bằng.</a:t>
            </a:r>
          </a:p>
          <a:p>
            <a:r>
              <a:rPr lang="vi-VN" sz="2000">
                <a:solidFill>
                  <a:srgbClr val="FF0000"/>
                </a:solidFill>
                <a:latin typeface="Times New Roman" panose="02020603050405020304" pitchFamily="18" charset="0"/>
                <a:cs typeface="Times New Roman" panose="02020603050405020304" pitchFamily="18" charset="0"/>
              </a:rPr>
              <a:t>2. Bản vẽ nhà là bản vẽ kỹ thuật, dùng trong thiết kế và thi công xây dựng nguôi nhà.</a:t>
            </a:r>
          </a:p>
          <a:p>
            <a:r>
              <a:rPr lang="vi-VN" sz="2000">
                <a:solidFill>
                  <a:srgbClr val="FF0000"/>
                </a:solidFill>
                <a:latin typeface="Times New Roman" panose="02020603050405020304" pitchFamily="18" charset="0"/>
                <a:cs typeface="Times New Roman" panose="02020603050405020304" pitchFamily="18" charset="0"/>
              </a:rPr>
              <a:t>- Bản vẽ nhà gồm các hình biểu diễn và các số liệu xác định hình dạng, kích thước và bố cục của ngôi nhà.</a:t>
            </a:r>
          </a:p>
          <a:p>
            <a:r>
              <a:rPr lang="vi-VN" sz="2000">
                <a:solidFill>
                  <a:srgbClr val="FF0000"/>
                </a:solidFill>
                <a:latin typeface="Times New Roman" panose="02020603050405020304" pitchFamily="18" charset="0"/>
                <a:cs typeface="Times New Roman" panose="02020603050405020304" pitchFamily="18" charset="0"/>
              </a:rPr>
              <a:t>- Bản vẽ nhà thường có các bình biểu diễn sau:</a:t>
            </a:r>
          </a:p>
          <a:p>
            <a:r>
              <a:rPr lang="vi-VN" sz="2000">
                <a:solidFill>
                  <a:srgbClr val="FF0000"/>
                </a:solidFill>
                <a:latin typeface="Times New Roman" panose="02020603050405020304" pitchFamily="18" charset="0"/>
                <a:cs typeface="Times New Roman" panose="02020603050405020304" pitchFamily="18" charset="0"/>
              </a:rPr>
              <a:t>+ Mặt đứng: là hình chiều vuông góc của mặt ngoài ngôi nhà lên mặt phẳng chiếu đứng hoặc mặt phẳng hình chiếu cạnh, được dùng để biểu diễn hình dạng bên ngoài ngôi nhà.</a:t>
            </a:r>
          </a:p>
          <a:p>
            <a:r>
              <a:rPr lang="vi-VN" sz="2000">
                <a:solidFill>
                  <a:srgbClr val="FF0000"/>
                </a:solidFill>
                <a:latin typeface="Times New Roman" panose="02020603050405020304" pitchFamily="18" charset="0"/>
                <a:cs typeface="Times New Roman" panose="02020603050405020304" pitchFamily="18" charset="0"/>
              </a:rPr>
              <a:t>+ Mặt bằng: là hình chiếu vuông góc phần còn lại của ngôi nhà sau khi dã tưởng tưởng cắt bỏ đi phần trên bằng một phần nằm ngang, được dùng để diễn tả vị trí, kích thước các tường, vách, cửa đi, cửa sổ</a:t>
            </a:r>
          </a:p>
          <a:p>
            <a:r>
              <a:rPr lang="vi-VN" sz="2000">
                <a:solidFill>
                  <a:srgbClr val="FF0000"/>
                </a:solidFill>
                <a:latin typeface="Times New Roman" panose="02020603050405020304" pitchFamily="18" charset="0"/>
                <a:cs typeface="Times New Roman" panose="02020603050405020304" pitchFamily="18" charset="0"/>
              </a:rPr>
              <a:t>+ Mặt cắt: là hình cắt có mặt phảng cắt song song với mặt phẳng hình chiếu đứng hoặc hình chiếu cạnh, nhằm biểu diễn các bộ phận và kích thước của ngôi nhà theo chiều cao.</a:t>
            </a:r>
          </a:p>
        </p:txBody>
      </p:sp>
    </p:spTree>
    <p:extLst>
      <p:ext uri="{BB962C8B-B14F-4D97-AF65-F5344CB8AC3E}">
        <p14:creationId xmlns:p14="http://schemas.microsoft.com/office/powerpoint/2010/main" val="35239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55499" y="435931"/>
            <a:ext cx="11582400" cy="655564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I.Nội dung bản vẽ nhà</a:t>
            </a:r>
          </a:p>
          <a:p>
            <a:r>
              <a:rPr lang="en-US" sz="2800">
                <a:latin typeface="Times New Roman" panose="02020603050405020304" pitchFamily="18" charset="0"/>
                <a:cs typeface="Times New Roman" panose="02020603050405020304" pitchFamily="18" charset="0"/>
              </a:rPr>
              <a:t>- Bản vẽ nhà là bản vẽ kỹ thuật, dùng trong thiết kế và thi công xây dựng nguôi nhà.</a:t>
            </a:r>
          </a:p>
          <a:p>
            <a:r>
              <a:rPr lang="en-US" sz="2800">
                <a:latin typeface="Times New Roman" panose="02020603050405020304" pitchFamily="18" charset="0"/>
                <a:cs typeface="Times New Roman" panose="02020603050405020304" pitchFamily="18" charset="0"/>
              </a:rPr>
              <a:t>- Bản vẽ nhà gồm các hình biểu diễn và các số liệu xác định hình dạng, kích thước và bố cục của ngôi nhà.</a:t>
            </a:r>
          </a:p>
          <a:p>
            <a:r>
              <a:rPr lang="en-US" sz="2800">
                <a:latin typeface="Times New Roman" panose="02020603050405020304" pitchFamily="18" charset="0"/>
                <a:cs typeface="Times New Roman" panose="02020603050405020304" pitchFamily="18" charset="0"/>
              </a:rPr>
              <a:t>- Bản vẽ nhà thường có các bình biểu diễn sau:</a:t>
            </a:r>
          </a:p>
          <a:p>
            <a:r>
              <a:rPr lang="en-US" sz="2800">
                <a:latin typeface="Times New Roman" panose="02020603050405020304" pitchFamily="18" charset="0"/>
                <a:cs typeface="Times New Roman" panose="02020603050405020304" pitchFamily="18" charset="0"/>
              </a:rPr>
              <a:t>+ Mặt đứng: là hình chiều vuông góc của mặt ngoài ngôi nhà lên mặt phẳng chiếu đứng hoặc mặt phẳng hình chiếu cạnh, được dùng để biểu diễn hình dạng bên ngoài ngôi nhà.</a:t>
            </a:r>
          </a:p>
          <a:p>
            <a:r>
              <a:rPr lang="en-US" sz="2800">
                <a:latin typeface="Times New Roman" panose="02020603050405020304" pitchFamily="18" charset="0"/>
                <a:cs typeface="Times New Roman" panose="02020603050405020304" pitchFamily="18" charset="0"/>
              </a:rPr>
              <a:t>+ Mặt bằng: là hình chiếu vuông góc phần còn lại của ngôi nhà sau khi dã tưởng tưởng cắt bỏ đi phần trên bằng một phần nằm ngang, được dùng để diễn tả vị trí, kích thước các tường, vách, cửa đi, cửa sổ</a:t>
            </a:r>
          </a:p>
          <a:p>
            <a:r>
              <a:rPr lang="en-US" sz="2800">
                <a:latin typeface="Times New Roman" panose="02020603050405020304" pitchFamily="18" charset="0"/>
                <a:cs typeface="Times New Roman" panose="02020603050405020304" pitchFamily="18" charset="0"/>
              </a:rPr>
              <a:t>+ Mặt cắt: là hình cắt có mặt phảng cắt song song với mặt phẳng hình chiếu đứng hoặc hình chiếu cạnh, nhằm biểu diễn các bộ phận và kích thước của ngôi nhà theo chiều cao.</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122" y="0"/>
            <a:ext cx="1145177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dưới đây và cho biết các kí hiệu quy ước một số bộ phận của ngôi nhà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27566" y="1080655"/>
            <a:ext cx="11273022" cy="5366798"/>
          </a:xfrm>
          <a:prstGeom prst="rect">
            <a:avLst/>
          </a:prstGeom>
        </p:spPr>
      </p:pic>
    </p:spTree>
    <p:extLst>
      <p:ext uri="{BB962C8B-B14F-4D97-AF65-F5344CB8AC3E}">
        <p14:creationId xmlns:p14="http://schemas.microsoft.com/office/powerpoint/2010/main" val="19857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122" y="0"/>
            <a:ext cx="1145177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dưới đây và cho biết các kí hiệu quy ước một số bộ phận của ngôi nhà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27566" y="1080655"/>
            <a:ext cx="7941993" cy="5366798"/>
          </a:xfrm>
          <a:prstGeom prst="rect">
            <a:avLst/>
          </a:prstGeom>
        </p:spPr>
      </p:pic>
      <p:sp>
        <p:nvSpPr>
          <p:cNvPr id="2" name="TextBox 1"/>
          <p:cNvSpPr txBox="1"/>
          <p:nvPr/>
        </p:nvSpPr>
        <p:spPr>
          <a:xfrm>
            <a:off x="9013371" y="1250302"/>
            <a:ext cx="2593911" cy="646331"/>
          </a:xfrm>
          <a:prstGeom prst="rect">
            <a:avLst/>
          </a:prstGeom>
          <a:noFill/>
        </p:spPr>
        <p:txBody>
          <a:bodyPr wrap="square" rtlCol="0">
            <a:spAutoFit/>
          </a:bodyPr>
          <a:lstStyle/>
          <a:p>
            <a:r>
              <a:rPr lang="en-US" smtClean="0"/>
              <a:t>- Cửa đi một cánh</a:t>
            </a:r>
          </a:p>
          <a:p>
            <a:r>
              <a:rPr lang="en-US" smtClean="0"/>
              <a:t>- Cửa đi bốn cánh</a:t>
            </a:r>
            <a:endParaRPr lang="en-US"/>
          </a:p>
        </p:txBody>
      </p:sp>
    </p:spTree>
    <p:extLst>
      <p:ext uri="{BB962C8B-B14F-4D97-AF65-F5344CB8AC3E}">
        <p14:creationId xmlns:p14="http://schemas.microsoft.com/office/powerpoint/2010/main" val="2790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II.Kí hiệu quy ước một số bộ phận của ngôi nhà</a:t>
            </a:r>
          </a:p>
          <a:p>
            <a:r>
              <a:rPr lang="en-US" sz="2800" b="1" smtClean="0">
                <a:latin typeface="Times New Roman" panose="02020603050405020304" pitchFamily="18" charset="0"/>
                <a:cs typeface="Times New Roman" panose="02020603050405020304" pitchFamily="18" charset="0"/>
              </a:rPr>
              <a:t>Bảng 5.1. SGK - T27</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453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537</TotalTime>
  <Words>608</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58</cp:revision>
  <dcterms:created xsi:type="dcterms:W3CDTF">2023-06-21T22:05:51Z</dcterms:created>
  <dcterms:modified xsi:type="dcterms:W3CDTF">2025-11-24T10:10:27Z</dcterms:modified>
</cp:coreProperties>
</file>