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5" r:id="rId2"/>
    <p:sldId id="361" r:id="rId3"/>
    <p:sldId id="357" r:id="rId4"/>
    <p:sldId id="359" r:id="rId5"/>
    <p:sldId id="354" r:id="rId6"/>
    <p:sldId id="406" r:id="rId7"/>
    <p:sldId id="407" r:id="rId8"/>
    <p:sldId id="409" r:id="rId9"/>
    <p:sldId id="411" r:id="rId10"/>
    <p:sldId id="412" r:id="rId11"/>
    <p:sldId id="410" r:id="rId12"/>
    <p:sldId id="360" r:id="rId13"/>
    <p:sldId id="363" r:id="rId14"/>
    <p:sldId id="376" r:id="rId15"/>
    <p:sldId id="34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F5E73B-318B-4163-882A-FFC94AB12C5E}">
          <p14:sldIdLst>
            <p14:sldId id="295"/>
            <p14:sldId id="361"/>
            <p14:sldId id="357"/>
            <p14:sldId id="359"/>
            <p14:sldId id="354"/>
            <p14:sldId id="406"/>
            <p14:sldId id="407"/>
            <p14:sldId id="409"/>
            <p14:sldId id="411"/>
            <p14:sldId id="412"/>
            <p14:sldId id="410"/>
            <p14:sldId id="360"/>
            <p14:sldId id="363"/>
            <p14:sldId id="376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0"/>
    <a:srgbClr val="ABDEB6"/>
    <a:srgbClr val="BA1455"/>
    <a:srgbClr val="FBFFC4"/>
    <a:srgbClr val="C1F9CF"/>
    <a:srgbClr val="E2F4FE"/>
    <a:srgbClr val="FFE9E9"/>
    <a:srgbClr val="FFF7E8"/>
    <a:srgbClr val="ECEFFF"/>
    <a:srgbClr val="DE6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1" autoAdjust="0"/>
    <p:restoredTop sz="94554" autoAdjust="0"/>
  </p:normalViewPr>
  <p:slideViewPr>
    <p:cSldViewPr>
      <p:cViewPr varScale="1">
        <p:scale>
          <a:sx n="56" d="100"/>
          <a:sy n="56" d="100"/>
        </p:scale>
        <p:origin x="9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251EC-575E-4528-9615-7D2497CFC5F4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B4C7-9995-4734-92EE-B67DF299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4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B3B43-E813-E9E4-2FF2-DF6E8B6D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80C4D14-7D39-9722-5D47-E058961C7ACD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8A2EDB-3663-9769-010E-3E9639FA1D4E}"/>
              </a:ext>
            </a:extLst>
          </p:cNvPr>
          <p:cNvSpPr/>
          <p:nvPr/>
        </p:nvSpPr>
        <p:spPr>
          <a:xfrm>
            <a:off x="-857250" y="-423160"/>
            <a:ext cx="1905000" cy="1905000"/>
          </a:xfrm>
          <a:prstGeom prst="ellipse">
            <a:avLst/>
          </a:prstGeom>
          <a:solidFill>
            <a:srgbClr val="86B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9FE16E-E426-7A59-553B-36DDCF6B0F5F}"/>
              </a:ext>
            </a:extLst>
          </p:cNvPr>
          <p:cNvSpPr/>
          <p:nvPr/>
        </p:nvSpPr>
        <p:spPr>
          <a:xfrm>
            <a:off x="4108640" y="-790575"/>
            <a:ext cx="1905000" cy="1905000"/>
          </a:xfrm>
          <a:prstGeom prst="ellipse">
            <a:avLst/>
          </a:prstGeom>
          <a:solidFill>
            <a:srgbClr val="ABD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634D2-A91A-9BF5-CE2A-14B21A39BA85}"/>
              </a:ext>
            </a:extLst>
          </p:cNvPr>
          <p:cNvSpPr/>
          <p:nvPr/>
        </p:nvSpPr>
        <p:spPr>
          <a:xfrm>
            <a:off x="-952500" y="4191000"/>
            <a:ext cx="1905000" cy="1905000"/>
          </a:xfrm>
          <a:prstGeom prst="ellipse">
            <a:avLst/>
          </a:prstGeom>
          <a:solidFill>
            <a:srgbClr val="F8D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8C1633-35E1-7C25-5811-CDB7730D5B23}"/>
              </a:ext>
            </a:extLst>
          </p:cNvPr>
          <p:cNvSpPr/>
          <p:nvPr/>
        </p:nvSpPr>
        <p:spPr>
          <a:xfrm>
            <a:off x="17068800" y="4682971"/>
            <a:ext cx="1905000" cy="1905000"/>
          </a:xfrm>
          <a:prstGeom prst="ellipse">
            <a:avLst/>
          </a:prstGeom>
          <a:solidFill>
            <a:srgbClr val="86B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B02079-5B12-A2F7-ABE5-746979CDB03E}"/>
              </a:ext>
            </a:extLst>
          </p:cNvPr>
          <p:cNvSpPr/>
          <p:nvPr/>
        </p:nvSpPr>
        <p:spPr>
          <a:xfrm>
            <a:off x="12115800" y="9210675"/>
            <a:ext cx="1905000" cy="1905000"/>
          </a:xfrm>
          <a:prstGeom prst="ellipse">
            <a:avLst/>
          </a:prstGeom>
          <a:solidFill>
            <a:srgbClr val="ABD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2A50D1-1321-B6F7-FAC0-296A5EFE426B}"/>
              </a:ext>
            </a:extLst>
          </p:cNvPr>
          <p:cNvSpPr/>
          <p:nvPr/>
        </p:nvSpPr>
        <p:spPr>
          <a:xfrm>
            <a:off x="12649200" y="-800100"/>
            <a:ext cx="1905000" cy="1905000"/>
          </a:xfrm>
          <a:prstGeom prst="ellipse">
            <a:avLst/>
          </a:prstGeom>
          <a:solidFill>
            <a:srgbClr val="F8D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1649D3-887C-CBBF-2A4D-5759FA5D8FF1}"/>
              </a:ext>
            </a:extLst>
          </p:cNvPr>
          <p:cNvSpPr/>
          <p:nvPr/>
        </p:nvSpPr>
        <p:spPr>
          <a:xfrm>
            <a:off x="-762000" y="8801100"/>
            <a:ext cx="1905000" cy="1905000"/>
          </a:xfrm>
          <a:prstGeom prst="ellipse">
            <a:avLst/>
          </a:prstGeom>
          <a:solidFill>
            <a:srgbClr val="86B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60E4E9-12A0-0937-96B7-53B2858C507C}"/>
              </a:ext>
            </a:extLst>
          </p:cNvPr>
          <p:cNvGrpSpPr/>
          <p:nvPr/>
        </p:nvGrpSpPr>
        <p:grpSpPr>
          <a:xfrm>
            <a:off x="552448" y="1770783"/>
            <a:ext cx="17183099" cy="7182717"/>
            <a:chOff x="666748" y="2933705"/>
            <a:chExt cx="17183099" cy="517297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3484A7-C3E2-A047-37EE-E8E3B938C643}"/>
                </a:ext>
              </a:extLst>
            </p:cNvPr>
            <p:cNvSpPr/>
            <p:nvPr/>
          </p:nvSpPr>
          <p:spPr>
            <a:xfrm>
              <a:off x="1143000" y="2933705"/>
              <a:ext cx="16230600" cy="5172970"/>
            </a:xfrm>
            <a:prstGeom prst="roundRect">
              <a:avLst>
                <a:gd name="adj" fmla="val 838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>
                <a:solidFill>
                  <a:srgbClr val="B583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47A075-97C5-4A41-9A2A-C2E031716E76}"/>
                </a:ext>
              </a:extLst>
            </p:cNvPr>
            <p:cNvSpPr txBox="1"/>
            <p:nvPr/>
          </p:nvSpPr>
          <p:spPr>
            <a:xfrm>
              <a:off x="666748" y="2992197"/>
              <a:ext cx="17183099" cy="2718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 6. </a:t>
              </a:r>
              <a:r>
                <a:rPr kumimoji="0" lang="en-US" sz="8500" b="1" i="0" u="none" strike="noStrike" kern="1200" cap="none" spc="0" normalizeH="0" baseline="0" noProof="0" dirty="0">
                  <a:ln>
                    <a:noFill/>
                  </a:ln>
                  <a:solidFill>
                    <a:srgbClr val="BA1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HÀNH: LẮP ĐẶT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0" b="1" i="0" u="none" strike="noStrike" kern="1200" cap="none" spc="0" normalizeH="0" baseline="0" noProof="0" dirty="0">
                  <a:ln>
                    <a:noFill/>
                  </a:ln>
                  <a:solidFill>
                    <a:srgbClr val="BA1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MẠNG ĐIỆN TRONG NHÀ</a:t>
              </a:r>
              <a:endParaRPr lang="en-US" sz="8500" b="1" dirty="0">
                <a:solidFill>
                  <a:srgbClr val="BA14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ình ảnh Lắp đặt PNG, Vector, PSD, và biểu tượng để tải về miễn phí |  pngtree">
            <a:extLst>
              <a:ext uri="{FF2B5EF4-FFF2-40B4-BE49-F238E27FC236}">
                <a16:creationId xmlns:a16="http://schemas.microsoft.com/office/drawing/2014/main" id="{3A42AD09-BC08-7E1B-F231-D7496CA7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55" y="5143500"/>
            <a:ext cx="8735890" cy="6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156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F12F92-700B-8F3B-8AF7-60E9F6643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17212"/>
              </p:ext>
            </p:extLst>
          </p:nvPr>
        </p:nvGraphicFramePr>
        <p:xfrm>
          <a:off x="-32657" y="0"/>
          <a:ext cx="18320657" cy="10105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258">
                  <a:extLst>
                    <a:ext uri="{9D8B030D-6E8A-4147-A177-3AD203B41FA5}">
                      <a16:colId xmlns:a16="http://schemas.microsoft.com/office/drawing/2014/main" val="171907295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24528332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5233314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624516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19382854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3967873440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16570"/>
                  </a:ext>
                </a:extLst>
              </a:tr>
              <a:tr h="89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Kìm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08361"/>
                  </a:ext>
                </a:extLst>
              </a:tr>
              <a:tr h="89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Kìm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20646"/>
                  </a:ext>
                </a:extLst>
              </a:tr>
              <a:tr h="89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thử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17617"/>
                  </a:ext>
                </a:extLst>
              </a:tr>
              <a:tr h="1371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vạn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20116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vít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2831"/>
                  </a:ext>
                </a:extLst>
              </a:tr>
              <a:tr h="1922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200W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kèm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76320"/>
                  </a:ext>
                </a:extLst>
              </a:tr>
              <a:tr h="1922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Bút chì, thước kẻ, kéo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07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884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7C64DA-14A5-25FF-757A-216AC2EB3CF2}"/>
              </a:ext>
            </a:extLst>
          </p:cNvPr>
          <p:cNvGrpSpPr/>
          <p:nvPr/>
        </p:nvGrpSpPr>
        <p:grpSpPr>
          <a:xfrm>
            <a:off x="685800" y="571500"/>
            <a:ext cx="14859000" cy="914400"/>
            <a:chOff x="1447800" y="3086100"/>
            <a:chExt cx="1485900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89A7677-6163-CFCD-9B11-1792CFEDB890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DEE6A-437F-BA1C-3A17-6824477D450F}"/>
                </a:ext>
              </a:extLst>
            </p:cNvPr>
            <p:cNvSpPr txBox="1"/>
            <p:nvPr/>
          </p:nvSpPr>
          <p:spPr>
            <a:xfrm>
              <a:off x="2819400" y="3189357"/>
              <a:ext cx="13487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dirty="0"/>
                <a:t>Lắp đặt mạch điện</a:t>
              </a:r>
              <a:endParaRPr lang="en-US" sz="40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458269-BE0A-CBA1-3C04-E74E458522CB}"/>
              </a:ext>
            </a:extLst>
          </p:cNvPr>
          <p:cNvGrpSpPr/>
          <p:nvPr/>
        </p:nvGrpSpPr>
        <p:grpSpPr>
          <a:xfrm>
            <a:off x="685800" y="5284288"/>
            <a:ext cx="14859000" cy="924100"/>
            <a:chOff x="1447800" y="3086100"/>
            <a:chExt cx="14859000" cy="92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9D503C-08E6-EF4F-E517-1B14BE331143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3A1CA8-4CC1-E181-6807-82C1E656424F}"/>
                </a:ext>
              </a:extLst>
            </p:cNvPr>
            <p:cNvSpPr txBox="1"/>
            <p:nvPr/>
          </p:nvSpPr>
          <p:spPr>
            <a:xfrm>
              <a:off x="2819400" y="3302314"/>
              <a:ext cx="13487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dirty="0"/>
                <a:t>Kiểm tra, thử nghiệm hoạt động của mạch điện</a:t>
              </a:r>
              <a:endParaRPr lang="en-US" sz="40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04F403-8713-3B7B-CACB-DAF04DA84CB5}"/>
              </a:ext>
            </a:extLst>
          </p:cNvPr>
          <p:cNvSpPr txBox="1"/>
          <p:nvPr/>
        </p:nvSpPr>
        <p:spPr>
          <a:xfrm>
            <a:off x="6705600" y="153702"/>
            <a:ext cx="800100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3D4E7-4E94-3F31-B776-F8BBA06701FB}"/>
              </a:ext>
            </a:extLst>
          </p:cNvPr>
          <p:cNvSpPr txBox="1"/>
          <p:nvPr/>
        </p:nvSpPr>
        <p:spPr>
          <a:xfrm>
            <a:off x="1219200" y="6245958"/>
            <a:ext cx="1584960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6.2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Electricista Profesional Con La Ilustración Del Vector De Herramientas  Eléctricas Ilustraciones svg, vectoriales, clip art vectorizado libre de  derechos. Image 60485625">
            <a:extLst>
              <a:ext uri="{FF2B5EF4-FFF2-40B4-BE49-F238E27FC236}">
                <a16:creationId xmlns:a16="http://schemas.microsoft.com/office/drawing/2014/main" id="{458DB58F-8637-E647-8FCB-24590547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0" y="160552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236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5D4DEE-C774-5BCF-FCA0-69BC3B393493}"/>
              </a:ext>
            </a:extLst>
          </p:cNvPr>
          <p:cNvSpPr txBox="1"/>
          <p:nvPr/>
        </p:nvSpPr>
        <p:spPr>
          <a:xfrm>
            <a:off x="2152650" y="2174399"/>
            <a:ext cx="13982700" cy="4825745"/>
          </a:xfrm>
          <a:prstGeom prst="rect">
            <a:avLst/>
          </a:prstGeom>
          <a:solidFill>
            <a:srgbClr val="F1EAD8"/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6.5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Aptomat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F1E98BB4-8E87-A366-F332-F1C17F42F7B3}"/>
              </a:ext>
            </a:extLst>
          </p:cNvPr>
          <p:cNvSpPr/>
          <p:nvPr/>
        </p:nvSpPr>
        <p:spPr>
          <a:xfrm>
            <a:off x="5486400" y="7626096"/>
            <a:ext cx="7315200" cy="2660904"/>
          </a:xfrm>
          <a:custGeom>
            <a:avLst/>
            <a:gdLst/>
            <a:ahLst/>
            <a:cxnLst/>
            <a:rect l="l" t="t" r="r" b="b"/>
            <a:pathLst>
              <a:path w="7315200" h="2660904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ECC6B-5E56-E9F2-FAC3-1C1C70E7589B}"/>
              </a:ext>
            </a:extLst>
          </p:cNvPr>
          <p:cNvSpPr txBox="1"/>
          <p:nvPr/>
        </p:nvSpPr>
        <p:spPr>
          <a:xfrm>
            <a:off x="3962400" y="779007"/>
            <a:ext cx="1036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khám phá (SGK/tr.35):</a:t>
            </a:r>
            <a:endParaRPr lang="en-VN" sz="4400" b="1" i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Lắp đặt máy lạnh">
            <a:extLst>
              <a:ext uri="{FF2B5EF4-FFF2-40B4-BE49-F238E27FC236}">
                <a16:creationId xmlns:a16="http://schemas.microsoft.com/office/drawing/2014/main" id="{66CA85F1-7ABE-F48B-722E-11767984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00" y="5054345"/>
            <a:ext cx="4508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545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7834E-21BF-11C1-6882-C22B6E10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14DA55-C8ED-E57B-70C3-6E651ACD6CF7}"/>
              </a:ext>
            </a:extLst>
          </p:cNvPr>
          <p:cNvSpPr/>
          <p:nvPr/>
        </p:nvSpPr>
        <p:spPr>
          <a:xfrm rot="-1296080">
            <a:off x="-17974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394DA5-68D0-BE90-601B-56F945EDBE6F}"/>
              </a:ext>
            </a:extLst>
          </p:cNvPr>
          <p:cNvGrpSpPr/>
          <p:nvPr/>
        </p:nvGrpSpPr>
        <p:grpSpPr>
          <a:xfrm>
            <a:off x="-250244" y="2414510"/>
            <a:ext cx="6809703" cy="15744979"/>
            <a:chOff x="1028700" y="2937910"/>
            <a:chExt cx="7038578" cy="1627416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4EA27886-B05D-AF7D-D19F-4CD764379A2D}"/>
                </a:ext>
              </a:extLst>
            </p:cNvPr>
            <p:cNvGrpSpPr/>
            <p:nvPr/>
          </p:nvGrpSpPr>
          <p:grpSpPr>
            <a:xfrm>
              <a:off x="1992974" y="5964966"/>
              <a:ext cx="5110029" cy="5110029"/>
              <a:chOff x="0" y="0"/>
              <a:chExt cx="812800" cy="8128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5825895-00DC-53A8-9951-D58DA41BE7A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D873"/>
              </a:solidFill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C67A8BA6-EA29-3C20-AE01-3071F6C4562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6CA5BF4-5F4B-C83D-B3C0-B5B7DE1A9AAE}"/>
                </a:ext>
              </a:extLst>
            </p:cNvPr>
            <p:cNvSpPr/>
            <p:nvPr/>
          </p:nvSpPr>
          <p:spPr>
            <a:xfrm>
              <a:off x="1028700" y="2937910"/>
              <a:ext cx="7038578" cy="16274169"/>
            </a:xfrm>
            <a:custGeom>
              <a:avLst/>
              <a:gdLst/>
              <a:ahLst/>
              <a:cxnLst/>
              <a:rect l="l" t="t" r="r" b="b"/>
              <a:pathLst>
                <a:path w="7038578" h="16274169">
                  <a:moveTo>
                    <a:pt x="0" y="0"/>
                  </a:moveTo>
                  <a:lnTo>
                    <a:pt x="7038578" y="0"/>
                  </a:lnTo>
                  <a:lnTo>
                    <a:pt x="7038578" y="16274169"/>
                  </a:lnTo>
                  <a:lnTo>
                    <a:pt x="0" y="16274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2574BBC-95B4-6A9A-2B81-D61E47B062A0}"/>
              </a:ext>
            </a:extLst>
          </p:cNvPr>
          <p:cNvSpPr/>
          <p:nvPr/>
        </p:nvSpPr>
        <p:spPr>
          <a:xfrm rot="-1296080">
            <a:off x="14481328" y="-4157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CC3F-0821-A2B6-EA76-E50414E05F30}"/>
              </a:ext>
            </a:extLst>
          </p:cNvPr>
          <p:cNvSpPr txBox="1"/>
          <p:nvPr/>
        </p:nvSpPr>
        <p:spPr>
          <a:xfrm>
            <a:off x="5615653" y="1515498"/>
            <a:ext cx="1133676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 câu hỏi thực hành (SGK/tr.36):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4FC2B-544B-59F6-27A9-5EA82AD30F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r="28303" b="32110"/>
          <a:stretch/>
        </p:blipFill>
        <p:spPr>
          <a:xfrm>
            <a:off x="5011476" y="2987075"/>
            <a:ext cx="12560087" cy="49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04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071FF-A03A-52BF-A381-9062ADF6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4A2500-6070-D026-3479-119260660E7E}"/>
              </a:ext>
            </a:extLst>
          </p:cNvPr>
          <p:cNvSpPr/>
          <p:nvPr/>
        </p:nvSpPr>
        <p:spPr>
          <a:xfrm>
            <a:off x="11455025" y="266700"/>
            <a:ext cx="6418270" cy="5864694"/>
          </a:xfrm>
          <a:custGeom>
            <a:avLst/>
            <a:gdLst/>
            <a:ahLst/>
            <a:cxnLst/>
            <a:rect l="l" t="t" r="r" b="b"/>
            <a:pathLst>
              <a:path w="8499473" h="7766394">
                <a:moveTo>
                  <a:pt x="0" y="0"/>
                </a:moveTo>
                <a:lnTo>
                  <a:pt x="8499473" y="0"/>
                </a:lnTo>
                <a:lnTo>
                  <a:pt x="8499473" y="7766394"/>
                </a:lnTo>
                <a:lnTo>
                  <a:pt x="0" y="776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6240FB-F530-2AFA-5EDF-BA879147164A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218C8C-E5F2-C0CB-38F3-AF2347A95AF5}"/>
              </a:ext>
            </a:extLst>
          </p:cNvPr>
          <p:cNvSpPr/>
          <p:nvPr/>
        </p:nvSpPr>
        <p:spPr>
          <a:xfrm rot="2291251">
            <a:off x="-633176" y="6901652"/>
            <a:ext cx="3526569" cy="5564605"/>
          </a:xfrm>
          <a:custGeom>
            <a:avLst/>
            <a:gdLst/>
            <a:ahLst/>
            <a:cxnLst/>
            <a:rect l="l" t="t" r="r" b="b"/>
            <a:pathLst>
              <a:path w="2607755" h="4114800">
                <a:moveTo>
                  <a:pt x="0" y="0"/>
                </a:moveTo>
                <a:lnTo>
                  <a:pt x="2607754" y="0"/>
                </a:lnTo>
                <a:lnTo>
                  <a:pt x="26077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878B89-E586-9A11-5194-3B119F8EB0F7}"/>
              </a:ext>
            </a:extLst>
          </p:cNvPr>
          <p:cNvGrpSpPr/>
          <p:nvPr/>
        </p:nvGrpSpPr>
        <p:grpSpPr>
          <a:xfrm>
            <a:off x="775076" y="2394589"/>
            <a:ext cx="12115800" cy="3698967"/>
            <a:chOff x="1302316" y="2095500"/>
            <a:chExt cx="12115800" cy="3698967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FE8C9AA-F1C1-9A97-784D-66604117AA7F}"/>
                </a:ext>
              </a:extLst>
            </p:cNvPr>
            <p:cNvSpPr txBox="1"/>
            <p:nvPr/>
          </p:nvSpPr>
          <p:spPr>
            <a:xfrm>
              <a:off x="1302316" y="4686471"/>
              <a:ext cx="1211580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4DA402-8791-725C-9B84-7B257FC31A39}"/>
                </a:ext>
              </a:extLst>
            </p:cNvPr>
            <p:cNvSpPr/>
            <p:nvPr/>
          </p:nvSpPr>
          <p:spPr>
            <a:xfrm>
              <a:off x="6312281" y="2095500"/>
              <a:ext cx="2069719" cy="1943100"/>
            </a:xfrm>
            <a:prstGeom prst="roundRect">
              <a:avLst/>
            </a:prstGeom>
            <a:solidFill>
              <a:srgbClr val="F8D68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5470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C38DA-3412-42AD-1D64-2C6F979B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0BFCC8-20EB-7493-2924-F3DA5559E739}"/>
              </a:ext>
            </a:extLst>
          </p:cNvPr>
          <p:cNvSpPr/>
          <p:nvPr/>
        </p:nvSpPr>
        <p:spPr>
          <a:xfrm rot="-1296080">
            <a:off x="14985709" y="-87358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120F723-060E-C76C-31FE-CB83B6763A03}"/>
              </a:ext>
            </a:extLst>
          </p:cNvPr>
          <p:cNvSpPr/>
          <p:nvPr/>
        </p:nvSpPr>
        <p:spPr>
          <a:xfrm rot="-1296080">
            <a:off x="17610" y="659987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8472F651-01F4-0B7A-8E01-588E09CC5CF5}"/>
              </a:ext>
            </a:extLst>
          </p:cNvPr>
          <p:cNvSpPr txBox="1"/>
          <p:nvPr/>
        </p:nvSpPr>
        <p:spPr>
          <a:xfrm>
            <a:off x="1281333" y="1105233"/>
            <a:ext cx="15725334" cy="454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E6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 KẾT THÚC, CẢM ƠN CÁC EM ĐÃ LẮNG NGHE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EAC58-68CD-1321-E4B6-B09FC05F5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43500"/>
            <a:ext cx="11430000" cy="59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177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071FF-A03A-52BF-A381-9062ADF6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4A2500-6070-D026-3479-119260660E7E}"/>
              </a:ext>
            </a:extLst>
          </p:cNvPr>
          <p:cNvSpPr/>
          <p:nvPr/>
        </p:nvSpPr>
        <p:spPr>
          <a:xfrm>
            <a:off x="11421265" y="159567"/>
            <a:ext cx="6418270" cy="5864694"/>
          </a:xfrm>
          <a:custGeom>
            <a:avLst/>
            <a:gdLst/>
            <a:ahLst/>
            <a:cxnLst/>
            <a:rect l="l" t="t" r="r" b="b"/>
            <a:pathLst>
              <a:path w="8499473" h="7766394">
                <a:moveTo>
                  <a:pt x="0" y="0"/>
                </a:moveTo>
                <a:lnTo>
                  <a:pt x="8499473" y="0"/>
                </a:lnTo>
                <a:lnTo>
                  <a:pt x="8499473" y="7766394"/>
                </a:lnTo>
                <a:lnTo>
                  <a:pt x="0" y="776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6240FB-F530-2AFA-5EDF-BA879147164A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878B89-E586-9A11-5194-3B119F8EB0F7}"/>
              </a:ext>
            </a:extLst>
          </p:cNvPr>
          <p:cNvGrpSpPr/>
          <p:nvPr/>
        </p:nvGrpSpPr>
        <p:grpSpPr>
          <a:xfrm>
            <a:off x="1194748" y="1393641"/>
            <a:ext cx="12115800" cy="5431537"/>
            <a:chOff x="1289240" y="2095500"/>
            <a:chExt cx="12115800" cy="5431537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FE8C9AA-F1C1-9A97-784D-66604117AA7F}"/>
                </a:ext>
              </a:extLst>
            </p:cNvPr>
            <p:cNvSpPr txBox="1"/>
            <p:nvPr/>
          </p:nvSpPr>
          <p:spPr>
            <a:xfrm>
              <a:off x="1289240" y="4494989"/>
              <a:ext cx="12115800" cy="303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lắp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mạch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điện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hai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công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tắc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cực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đèn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4DA402-8791-725C-9B84-7B257FC31A39}"/>
                </a:ext>
              </a:extLst>
            </p:cNvPr>
            <p:cNvSpPr/>
            <p:nvPr/>
          </p:nvSpPr>
          <p:spPr>
            <a:xfrm>
              <a:off x="6312281" y="2095500"/>
              <a:ext cx="2069719" cy="1943100"/>
            </a:xfrm>
            <a:prstGeom prst="roundRect">
              <a:avLst/>
            </a:prstGeom>
            <a:solidFill>
              <a:srgbClr val="F8D68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71CB91D-737E-B501-92B0-6F13992B0531}"/>
              </a:ext>
            </a:extLst>
          </p:cNvPr>
          <p:cNvSpPr/>
          <p:nvPr/>
        </p:nvSpPr>
        <p:spPr>
          <a:xfrm>
            <a:off x="10972800" y="7626096"/>
            <a:ext cx="7315200" cy="2660904"/>
          </a:xfrm>
          <a:custGeom>
            <a:avLst/>
            <a:gdLst/>
            <a:ahLst/>
            <a:cxnLst/>
            <a:rect l="l" t="t" r="r" b="b"/>
            <a:pathLst>
              <a:path w="7315200" h="2660904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25581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E266EE-FA35-9142-9560-C844D6542E99}"/>
              </a:ext>
            </a:extLst>
          </p:cNvPr>
          <p:cNvSpPr/>
          <p:nvPr/>
        </p:nvSpPr>
        <p:spPr>
          <a:xfrm>
            <a:off x="952500" y="304800"/>
            <a:ext cx="16383000" cy="9677400"/>
          </a:xfrm>
          <a:prstGeom prst="roundRect">
            <a:avLst/>
          </a:prstGeom>
          <a:solidFill>
            <a:srgbClr val="FBFF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nhỏ (khoảng 5 HS)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luận, trả lời câu hỏi khám phá (SGK/tr.35):</a:t>
            </a:r>
          </a:p>
          <a:p>
            <a:pPr algn="ctr">
              <a:lnSpc>
                <a:spcPct val="150000"/>
              </a:lnSpc>
            </a:pPr>
            <a:r>
              <a:rPr lang="en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thiết bị điện trong hình 6.5 được nối với nhau như thế nào?</a:t>
            </a:r>
          </a:p>
          <a:p>
            <a:pPr algn="ctr">
              <a:lnSpc>
                <a:spcPct val="150000"/>
              </a:lnSpc>
            </a:pPr>
            <a:endParaRPr lang="en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6.5. Sơ đồ nguyên lĩ mạch điện, hai công tắc ba cực, điều khiển 1 đèn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BE77A-1C3B-7EAE-708D-CD24B11D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r="28303" b="32110"/>
          <a:stretch/>
        </p:blipFill>
        <p:spPr>
          <a:xfrm>
            <a:off x="3529913" y="3543300"/>
            <a:ext cx="112281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40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24B065-7D4B-FEBA-D347-0FDEB9F10944}"/>
              </a:ext>
            </a:extLst>
          </p:cNvPr>
          <p:cNvSpPr/>
          <p:nvPr/>
        </p:nvSpPr>
        <p:spPr>
          <a:xfrm>
            <a:off x="898922" y="647700"/>
            <a:ext cx="16490156" cy="8991600"/>
          </a:xfrm>
          <a:prstGeom prst="roundRect">
            <a:avLst/>
          </a:prstGeom>
          <a:solidFill>
            <a:srgbClr val="E2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thực hành (SGK/tr.36): </a:t>
            </a:r>
            <a:r>
              <a:rPr lang="en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thiện vào vở của em sơ đồ lắp đặt ở Hình 6.6?</a:t>
            </a:r>
          </a:p>
          <a:p>
            <a:pPr algn="ctr">
              <a:lnSpc>
                <a:spcPct val="150000"/>
              </a:lnSpc>
            </a:pP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6.6.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9A427-9892-766A-90B9-CBB19E1DF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20886" r="24563" b="17722"/>
          <a:stretch/>
        </p:blipFill>
        <p:spPr>
          <a:xfrm>
            <a:off x="7010400" y="1714500"/>
            <a:ext cx="985561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84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2D4B1C-31AD-2F15-D883-B24454BDA4AB}"/>
              </a:ext>
            </a:extLst>
          </p:cNvPr>
          <p:cNvSpPr/>
          <p:nvPr/>
        </p:nvSpPr>
        <p:spPr>
          <a:xfrm>
            <a:off x="647699" y="274183"/>
            <a:ext cx="16992600" cy="1351871"/>
          </a:xfrm>
          <a:prstGeom prst="rect">
            <a:avLst/>
          </a:prstGeom>
          <a:solidFill>
            <a:srgbClr val="ABD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cực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đèn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3BE470-2C5F-1EA4-E7C4-050F4672A6F5}"/>
              </a:ext>
            </a:extLst>
          </p:cNvPr>
          <p:cNvSpPr/>
          <p:nvPr/>
        </p:nvSpPr>
        <p:spPr>
          <a:xfrm>
            <a:off x="3124200" y="1766208"/>
            <a:ext cx="11974286" cy="1333500"/>
          </a:xfrm>
          <a:prstGeom prst="roundRect">
            <a:avLst/>
          </a:prstGeom>
          <a:solidFill>
            <a:srgbClr val="FBFF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en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sơ đồ nguyên lí (Hình 6.5)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9E79B2-9FEE-CE80-69E5-943EE712A46F}"/>
              </a:ext>
            </a:extLst>
          </p:cNvPr>
          <p:cNvSpPr/>
          <p:nvPr/>
        </p:nvSpPr>
        <p:spPr>
          <a:xfrm>
            <a:off x="3091543" y="3348718"/>
            <a:ext cx="12039599" cy="1333500"/>
          </a:xfrm>
          <a:prstGeom prst="roundRect">
            <a:avLst/>
          </a:prstGeom>
          <a:solidFill>
            <a:srgbClr val="FBFF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sơ đồ lắp đặt (Hình 6.6)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384B2B-098C-C41A-11B7-57BEF7705A46}"/>
              </a:ext>
            </a:extLst>
          </p:cNvPr>
          <p:cNvSpPr/>
          <p:nvPr/>
        </p:nvSpPr>
        <p:spPr>
          <a:xfrm>
            <a:off x="3091543" y="5096555"/>
            <a:ext cx="12039599" cy="1333500"/>
          </a:xfrm>
          <a:prstGeom prst="roundRect">
            <a:avLst/>
          </a:prstGeom>
          <a:solidFill>
            <a:srgbClr val="FBFF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thiết bị, vật liệu và dụng cụ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16FFEA3-920C-4644-B789-8C21927AEC21}"/>
              </a:ext>
            </a:extLst>
          </p:cNvPr>
          <p:cNvSpPr/>
          <p:nvPr/>
        </p:nvSpPr>
        <p:spPr>
          <a:xfrm>
            <a:off x="3091543" y="6844392"/>
            <a:ext cx="12039599" cy="1333500"/>
          </a:xfrm>
          <a:prstGeom prst="roundRect">
            <a:avLst/>
          </a:prstGeom>
          <a:solidFill>
            <a:srgbClr val="FBFF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</a:t>
            </a:r>
            <a:r>
              <a:rPr lang="en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đặt mạch điện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03EA78-EF62-A912-6262-4712CCF2E7E0}"/>
              </a:ext>
            </a:extLst>
          </p:cNvPr>
          <p:cNvSpPr/>
          <p:nvPr/>
        </p:nvSpPr>
        <p:spPr>
          <a:xfrm>
            <a:off x="3124200" y="8458200"/>
            <a:ext cx="12039599" cy="1333500"/>
          </a:xfrm>
          <a:prstGeom prst="roundRect">
            <a:avLst/>
          </a:prstGeom>
          <a:solidFill>
            <a:srgbClr val="FBFF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5: </a:t>
            </a:r>
            <a:r>
              <a:rPr lang="en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tra, thử nghiệm hoạt động mạch điện</a:t>
            </a:r>
          </a:p>
        </p:txBody>
      </p:sp>
    </p:spTree>
    <p:extLst>
      <p:ext uri="{BB962C8B-B14F-4D97-AF65-F5344CB8AC3E}">
        <p14:creationId xmlns:p14="http://schemas.microsoft.com/office/powerpoint/2010/main" val="17666660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7C64DA-14A5-25FF-757A-216AC2EB3CF2}"/>
              </a:ext>
            </a:extLst>
          </p:cNvPr>
          <p:cNvGrpSpPr/>
          <p:nvPr/>
        </p:nvGrpSpPr>
        <p:grpSpPr>
          <a:xfrm>
            <a:off x="685800" y="571500"/>
            <a:ext cx="14859000" cy="914400"/>
            <a:chOff x="1447800" y="3086100"/>
            <a:chExt cx="1485900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89A7677-6163-CFCD-9B11-1792CFEDB890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DEE6A-437F-BA1C-3A17-6824477D450F}"/>
                </a:ext>
              </a:extLst>
            </p:cNvPr>
            <p:cNvSpPr txBox="1"/>
            <p:nvPr/>
          </p:nvSpPr>
          <p:spPr>
            <a:xfrm>
              <a:off x="2819400" y="3189357"/>
              <a:ext cx="13487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dirty="0"/>
                <a:t>Tìm hiểu sơ đồ nguyên lí.</a:t>
              </a:r>
              <a:endParaRPr lang="en-US" sz="40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9AE3464-5FF2-7448-3206-BED5EFCE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r="28303" b="32110"/>
          <a:stretch/>
        </p:blipFill>
        <p:spPr>
          <a:xfrm>
            <a:off x="3529912" y="2122400"/>
            <a:ext cx="11228173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BACFB-29D5-1C4C-7F37-F6CFD2C91D72}"/>
              </a:ext>
            </a:extLst>
          </p:cNvPr>
          <p:cNvSpPr txBox="1"/>
          <p:nvPr/>
        </p:nvSpPr>
        <p:spPr>
          <a:xfrm>
            <a:off x="571499" y="7429500"/>
            <a:ext cx="17145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6.5.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194;p2">
            <a:extLst>
              <a:ext uri="{FF2B5EF4-FFF2-40B4-BE49-F238E27FC236}">
                <a16:creationId xmlns:a16="http://schemas.microsoft.com/office/drawing/2014/main" id="{9984357B-3ACA-5C63-B17A-622A910EB3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82" y="9402982"/>
            <a:ext cx="2663436" cy="62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2713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7C64DA-14A5-25FF-757A-216AC2EB3CF2}"/>
              </a:ext>
            </a:extLst>
          </p:cNvPr>
          <p:cNvGrpSpPr/>
          <p:nvPr/>
        </p:nvGrpSpPr>
        <p:grpSpPr>
          <a:xfrm>
            <a:off x="685800" y="571500"/>
            <a:ext cx="14859000" cy="914400"/>
            <a:chOff x="1447800" y="3086100"/>
            <a:chExt cx="1485900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89A7677-6163-CFCD-9B11-1792CFEDB890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DEE6A-437F-BA1C-3A17-6824477D450F}"/>
                </a:ext>
              </a:extLst>
            </p:cNvPr>
            <p:cNvSpPr txBox="1"/>
            <p:nvPr/>
          </p:nvSpPr>
          <p:spPr>
            <a:xfrm>
              <a:off x="2819400" y="3189357"/>
              <a:ext cx="13487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dirty="0"/>
                <a:t>Vẽ sơ đồ lắp đặt</a:t>
              </a:r>
              <a:endParaRPr lang="en-US" sz="4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EBACFB-29D5-1C4C-7F37-F6CFD2C91D72}"/>
              </a:ext>
            </a:extLst>
          </p:cNvPr>
          <p:cNvSpPr txBox="1"/>
          <p:nvPr/>
        </p:nvSpPr>
        <p:spPr>
          <a:xfrm>
            <a:off x="571500" y="7795136"/>
            <a:ext cx="17145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6.6.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G_256">
            <a:extLst>
              <a:ext uri="{FF2B5EF4-FFF2-40B4-BE49-F238E27FC236}">
                <a16:creationId xmlns:a16="http://schemas.microsoft.com/office/drawing/2014/main" id="{81EF8B66-BDE5-C024-20EC-8E51D3CF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680" t="1191" r="5929" b="9491"/>
          <a:stretch>
            <a:fillRect/>
          </a:stretch>
        </p:blipFill>
        <p:spPr>
          <a:xfrm>
            <a:off x="3974373" y="1783978"/>
            <a:ext cx="10339254" cy="556932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83062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7C64DA-14A5-25FF-757A-216AC2EB3CF2}"/>
              </a:ext>
            </a:extLst>
          </p:cNvPr>
          <p:cNvGrpSpPr/>
          <p:nvPr/>
        </p:nvGrpSpPr>
        <p:grpSpPr>
          <a:xfrm>
            <a:off x="685800" y="571500"/>
            <a:ext cx="14859000" cy="914400"/>
            <a:chOff x="1447800" y="3086100"/>
            <a:chExt cx="1485900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89A7677-6163-CFCD-9B11-1792CFEDB890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DEE6A-437F-BA1C-3A17-6824477D450F}"/>
                </a:ext>
              </a:extLst>
            </p:cNvPr>
            <p:cNvSpPr txBox="1"/>
            <p:nvPr/>
          </p:nvSpPr>
          <p:spPr>
            <a:xfrm>
              <a:off x="2819400" y="3189357"/>
              <a:ext cx="13487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dirty="0"/>
                <a:t>Chuẩn bị thiết bị, dụng cụ, vật liệu</a:t>
              </a:r>
              <a:endParaRPr lang="en-US" sz="4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EBACFB-29D5-1C4C-7F37-F6CFD2C91D72}"/>
              </a:ext>
            </a:extLst>
          </p:cNvPr>
          <p:cNvSpPr txBox="1"/>
          <p:nvPr/>
        </p:nvSpPr>
        <p:spPr>
          <a:xfrm>
            <a:off x="3676649" y="1638300"/>
            <a:ext cx="10934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6.3.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endParaRPr lang="en-VN" sz="4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F12F92-700B-8F3B-8AF7-60E9F6643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58358"/>
              </p:ext>
            </p:extLst>
          </p:nvPr>
        </p:nvGraphicFramePr>
        <p:xfrm>
          <a:off x="0" y="2906644"/>
          <a:ext cx="18288000" cy="7380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71907295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245283322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419495397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23839503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411115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747548876"/>
                    </a:ext>
                  </a:extLst>
                </a:gridCol>
              </a:tblGrid>
              <a:tr h="2045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64970"/>
                  </a:ext>
                </a:extLst>
              </a:tr>
              <a:tr h="1022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endParaRPr lang="en-VN" sz="3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0463933"/>
                  </a:ext>
                </a:extLst>
              </a:tr>
              <a:tr h="1354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Aptomat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16A - 250V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3467"/>
                  </a:ext>
                </a:extLst>
              </a:tr>
              <a:tr h="1436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4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tắc</a:t>
                      </a:r>
                      <a:endParaRPr lang="en-VN" sz="34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16A - 230V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43524"/>
                  </a:ext>
                </a:extLst>
              </a:tr>
              <a:tr h="1520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34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 đèn, đui đèn</a:t>
                      </a:r>
                      <a:endParaRPr lang="en-VN" sz="34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LED, 250V - 12W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Đui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xoáy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gắn</a:t>
                      </a:r>
                      <a:r>
                        <a:rPr lang="en-US" sz="3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tường</a:t>
                      </a:r>
                      <a:endParaRPr lang="en-VN" sz="3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6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588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F12F92-700B-8F3B-8AF7-60E9F6643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3623"/>
              </p:ext>
            </p:extLst>
          </p:nvPr>
        </p:nvGraphicFramePr>
        <p:xfrm>
          <a:off x="32658" y="5442"/>
          <a:ext cx="18255343" cy="1028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542">
                  <a:extLst>
                    <a:ext uri="{9D8B030D-6E8A-4147-A177-3AD203B41FA5}">
                      <a16:colId xmlns:a16="http://schemas.microsoft.com/office/drawing/2014/main" val="1719072956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245283322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5233314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62451697"/>
                    </a:ext>
                  </a:extLst>
                </a:gridCol>
                <a:gridCol w="1975572">
                  <a:extLst>
                    <a:ext uri="{9D8B030D-6E8A-4147-A177-3AD203B41FA5}">
                      <a16:colId xmlns:a16="http://schemas.microsoft.com/office/drawing/2014/main" val="1319382854"/>
                    </a:ext>
                  </a:extLst>
                </a:gridCol>
                <a:gridCol w="3358429">
                  <a:extLst>
                    <a:ext uri="{9D8B030D-6E8A-4147-A177-3AD203B41FA5}">
                      <a16:colId xmlns:a16="http://schemas.microsoft.com/office/drawing/2014/main" val="3967873440"/>
                    </a:ext>
                  </a:extLst>
                </a:gridCol>
              </a:tblGrid>
              <a:tr h="1163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VN" sz="4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VN" sz="4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4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4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4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4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55261"/>
                  </a:ext>
                </a:extLst>
              </a:tr>
              <a:tr h="116376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1,5mm</a:t>
                      </a:r>
                      <a:r>
                        <a:rPr lang="en-US" sz="4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89051"/>
                  </a:ext>
                </a:extLst>
              </a:tr>
              <a:tr h="116376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1,5 mm</a:t>
                      </a:r>
                      <a:r>
                        <a:rPr lang="en-US" sz="4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đỏ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57165"/>
                  </a:ext>
                </a:extLst>
              </a:tr>
              <a:tr h="116376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1,5 mm</a:t>
                      </a:r>
                      <a:r>
                        <a:rPr lang="en-US" sz="4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đen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95721"/>
                  </a:ext>
                </a:extLst>
              </a:tr>
              <a:tr h="162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 x 300) mm</a:t>
                      </a:r>
                      <a:r>
                        <a:rPr lang="en-US" sz="4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69225"/>
                  </a:ext>
                </a:extLst>
              </a:tr>
              <a:tr h="2081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 ráp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nhám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tờ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52484"/>
                  </a:ext>
                </a:extLst>
              </a:tr>
              <a:tr h="1921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 dính cách điện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thông dụng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cuộn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4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4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80" marR="39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2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530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604</Words>
  <Application>Microsoft Office PowerPoint</Application>
  <PresentationFormat>Custom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Illustration Creative Portofolio Presentation</dc:title>
  <dc:creator>DELL</dc:creator>
  <cp:lastModifiedBy>DELL</cp:lastModifiedBy>
  <cp:revision>15</cp:revision>
  <dcterms:created xsi:type="dcterms:W3CDTF">2006-08-16T00:00:00Z</dcterms:created>
  <dcterms:modified xsi:type="dcterms:W3CDTF">2025-12-24T15:33:44Z</dcterms:modified>
  <dc:identifier>DAF5f5MRm_o</dc:identifier>
</cp:coreProperties>
</file>