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346" r:id="rId3"/>
    <p:sldId id="347" r:id="rId4"/>
    <p:sldId id="348" r:id="rId5"/>
    <p:sldId id="338" r:id="rId6"/>
    <p:sldId id="265" r:id="rId7"/>
    <p:sldId id="268" r:id="rId8"/>
    <p:sldId id="340" r:id="rId9"/>
    <p:sldId id="341" r:id="rId10"/>
    <p:sldId id="358" r:id="rId11"/>
    <p:sldId id="360" r:id="rId12"/>
    <p:sldId id="279" r:id="rId13"/>
    <p:sldId id="356" r:id="rId14"/>
    <p:sldId id="354" r:id="rId15"/>
    <p:sldId id="355" r:id="rId16"/>
    <p:sldId id="342" r:id="rId17"/>
    <p:sldId id="280" r:id="rId18"/>
    <p:sldId id="281" r:id="rId19"/>
    <p:sldId id="282" r:id="rId20"/>
    <p:sldId id="283" r:id="rId21"/>
    <p:sldId id="285" r:id="rId22"/>
    <p:sldId id="286" r:id="rId23"/>
    <p:sldId id="287" r:id="rId2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89AC0-A4E5-41A6-A7F1-3747247BA5C1}" type="datetimeFigureOut">
              <a:rPr lang="en-US" smtClean="0"/>
              <a:t>24/12/2025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B7B28-44F7-4FA3-A2C2-90E4DFE2C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88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B7B28-44F7-4FA3-A2C2-90E4DFE2CF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07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2E04C-A581-78AD-B91A-8A03F576A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EF16D0-0612-795A-28A2-D4333E6243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00CA6-5465-F69B-DC72-5049707B5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6319-4824-4BB4-8BCD-9D8EBAD8C0D2}" type="datetimeFigureOut">
              <a:rPr lang="en-US" smtClean="0"/>
              <a:t>24/12/2025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6235B-F553-5730-27A2-63F8C7324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1D6A1-F8F0-DDFE-C474-6C36A2CC7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9035-D78F-4D35-840D-5A1A5EE1D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37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11F62-E40B-95C8-28D1-4F7ED504F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1E4C16-1D7C-16F1-2773-71C3A1DAC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A56A3-4930-CDAA-704B-CE93327C9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6319-4824-4BB4-8BCD-9D8EBAD8C0D2}" type="datetimeFigureOut">
              <a:rPr lang="en-US" smtClean="0"/>
              <a:t>24/12/2025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1D02E-E8BE-08B7-13AA-FD39E0AC0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21A7D-C1CE-3342-F965-152F20990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9035-D78F-4D35-840D-5A1A5EE1D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747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88720A-A48A-819C-6022-E05AF32D5F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532BB2-719E-2F75-7340-D2D551BD48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5EDD3-2E02-CF67-C334-3D0F148E3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6319-4824-4BB4-8BCD-9D8EBAD8C0D2}" type="datetimeFigureOut">
              <a:rPr lang="en-US" smtClean="0"/>
              <a:t>24/12/2025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2ABCD-344F-8739-93E4-0D3849F30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F7686-DDF9-ADF6-24FB-396321C2A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9035-D78F-4D35-840D-5A1A5EE1D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189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595D-4D73-4201-A3E7-DABDBEB57FAC}" type="datetime1">
              <a:rPr lang="en-US" smtClean="0"/>
              <a:t>24/12/2025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34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80780-4231-434D-BCD8-5F6B1B63976A}" type="datetime1">
              <a:rPr lang="en-US" smtClean="0"/>
              <a:t>24/12/2025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530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0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15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24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3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38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4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65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46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6156-8D4E-40A7-AAEC-B492090E9EA0}" type="datetime1">
              <a:rPr lang="en-US" smtClean="0"/>
              <a:t>24/12/2025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654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388C1-31B3-4B5A-ADD1-3151FA8220F0}" type="datetime1">
              <a:rPr lang="en-US" smtClean="0"/>
              <a:t>24/12/2025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36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11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067" b="1"/>
            </a:lvl4pPr>
            <a:lvl5pPr marL="1219231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11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067" b="1"/>
            </a:lvl4pPr>
            <a:lvl5pPr marL="1219231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9148-96EC-403A-927C-126C8E26B6A5}" type="datetime1">
              <a:rPr lang="en-US" smtClean="0"/>
              <a:t>24/12/2025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41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C1AD-258B-4FCA-B712-AD5EA3CC7A64}" type="datetime1">
              <a:rPr lang="en-US" smtClean="0"/>
              <a:t>24/12/2025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58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B8D2-391A-4092-92FB-D4FE49EF405B}" type="datetime1">
              <a:rPr lang="en-US" smtClean="0"/>
              <a:t>24/12/2025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223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2" y="182035"/>
            <a:ext cx="2005543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70" y="182035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2" y="956737"/>
            <a:ext cx="2005543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07" indent="0">
              <a:buNone/>
              <a:defRPr sz="800"/>
            </a:lvl2pPr>
            <a:lvl3pPr marL="609615" indent="0">
              <a:buNone/>
              <a:defRPr sz="667"/>
            </a:lvl3pPr>
            <a:lvl4pPr marL="914424" indent="0">
              <a:buNone/>
              <a:defRPr sz="600"/>
            </a:lvl4pPr>
            <a:lvl5pPr marL="1219231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8B080-C82D-454F-8292-9D7E0DDE8D60}" type="datetime1">
              <a:rPr lang="en-US" smtClean="0"/>
              <a:t>24/12/2025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42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827CC-DE34-8E20-E36D-70FB2452E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13644-14CD-CAB5-735D-C6DA6350D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F6587-34DF-1E5E-E669-8915503AD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6319-4824-4BB4-8BCD-9D8EBAD8C0D2}" type="datetimeFigureOut">
              <a:rPr lang="en-US" smtClean="0"/>
              <a:t>24/12/2025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1FD1A-42B2-9CE3-97EB-13B0BAB8A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B056F-5B5C-8014-03B5-97E73C806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9035-D78F-4D35-840D-5A1A5EE1D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521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07" indent="0">
              <a:buNone/>
              <a:defRPr sz="1867"/>
            </a:lvl2pPr>
            <a:lvl3pPr marL="609615" indent="0">
              <a:buNone/>
              <a:defRPr sz="1600"/>
            </a:lvl3pPr>
            <a:lvl4pPr marL="914424" indent="0">
              <a:buNone/>
              <a:defRPr sz="1333"/>
            </a:lvl4pPr>
            <a:lvl5pPr marL="1219231" indent="0">
              <a:buNone/>
              <a:defRPr sz="1333"/>
            </a:lvl5pPr>
            <a:lvl6pPr marL="1524038" indent="0">
              <a:buNone/>
              <a:defRPr sz="1333"/>
            </a:lvl6pPr>
            <a:lvl7pPr marL="1828845" indent="0">
              <a:buNone/>
              <a:defRPr sz="1333"/>
            </a:lvl7pPr>
            <a:lvl8pPr marL="2133653" indent="0">
              <a:buNone/>
              <a:defRPr sz="1333"/>
            </a:lvl8pPr>
            <a:lvl9pPr marL="243846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07" indent="0">
              <a:buNone/>
              <a:defRPr sz="800"/>
            </a:lvl2pPr>
            <a:lvl3pPr marL="609615" indent="0">
              <a:buNone/>
              <a:defRPr sz="667"/>
            </a:lvl3pPr>
            <a:lvl4pPr marL="914424" indent="0">
              <a:buNone/>
              <a:defRPr sz="600"/>
            </a:lvl4pPr>
            <a:lvl5pPr marL="1219231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FEE7-5AE4-486E-BCEA-0D11E63EA619}" type="datetime1">
              <a:rPr lang="en-US" smtClean="0"/>
              <a:t>24/12/2025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3223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AB0C5-90EB-495B-A802-524F2AE34AAF}" type="datetime1">
              <a:rPr lang="en-US" smtClean="0"/>
              <a:t>24/12/2025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98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4B6FF-E876-4DC1-8A98-61A87C6C2BA5}" type="datetime1">
              <a:rPr lang="en-US" smtClean="0"/>
              <a:t>24/12/2025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88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91E69-14F8-4541-713A-71D113DE2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5C1696-8538-38A5-D3A1-3C7BACAFD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83662-4364-A339-4862-06C6ECF08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6319-4824-4BB4-8BCD-9D8EBAD8C0D2}" type="datetimeFigureOut">
              <a:rPr lang="en-US" smtClean="0"/>
              <a:t>24/12/2025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34C01-97B2-5A4F-D339-42F38CFE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FD060-9206-5142-6A08-DD0E70B79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9035-D78F-4D35-840D-5A1A5EE1D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20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40776-7204-8A63-3347-ADD9DBE26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FDD31-B43E-980A-D182-D80A314A1D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9A0B55-2EC0-95F1-BFF0-9CEAD71201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3D4E4E-A30C-2CA4-A3A4-A17FC3951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6319-4824-4BB4-8BCD-9D8EBAD8C0D2}" type="datetimeFigureOut">
              <a:rPr lang="en-US" smtClean="0"/>
              <a:t>24/12/2025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F178B-4D4C-2433-CBAD-0196255B2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A644E-BB6E-A39A-F465-8A026415D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9035-D78F-4D35-840D-5A1A5EE1D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593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2A58C-33AB-0A24-BD42-D804D4FD5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84B45-803A-0BDB-1A3E-2A81D8DC2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ED357-91CC-4B5B-87B5-E45F9D79EF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F7D5A-475D-33AA-058F-FFEC662832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A82147-7EC2-2007-5FB5-CCC2A2887C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6BFA9E-44CF-BF18-8E14-D80540AFA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6319-4824-4BB4-8BCD-9D8EBAD8C0D2}" type="datetimeFigureOut">
              <a:rPr lang="en-US" smtClean="0"/>
              <a:t>24/12/2025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811421-71EE-2B96-064D-F0807206F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5A7C3-6AD4-B9CD-59CC-DFDF67BD0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9035-D78F-4D35-840D-5A1A5EE1D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5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F6703-8BCD-8544-129E-5205B2CA7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EF1B00-B92F-38D0-5859-AA9B07110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6319-4824-4BB4-8BCD-9D8EBAD8C0D2}" type="datetimeFigureOut">
              <a:rPr lang="en-US" smtClean="0"/>
              <a:t>24/12/2025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5EEF96-98D5-4583-F906-84A319B4A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3FDE48-EF69-ECD8-8732-8CAB5D48C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9035-D78F-4D35-840D-5A1A5EE1D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962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D3270E-FF3F-A9A1-D133-42308A008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6319-4824-4BB4-8BCD-9D8EBAD8C0D2}" type="datetimeFigureOut">
              <a:rPr lang="en-US" smtClean="0"/>
              <a:t>24/12/2025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17842D-86E8-EEE4-FC05-1D85AB9F5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7A6A2C-3F63-C307-2F04-A79D6EDE5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9035-D78F-4D35-840D-5A1A5EE1D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740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86885-D799-07AC-C34F-3A88E0929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77A8D-D7D1-AF3F-3D53-0479E1223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2CC4E9-40F8-8A1F-B510-3DC3B17F0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FD1853-8F7D-2C71-1C8E-C2D642968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6319-4824-4BB4-8BCD-9D8EBAD8C0D2}" type="datetimeFigureOut">
              <a:rPr lang="en-US" smtClean="0"/>
              <a:t>24/12/2025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452D19-C9E5-8418-45DF-F00C8F6C1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4D6880-FB72-2270-E2A3-CC05F5E9D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9035-D78F-4D35-840D-5A1A5EE1D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852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8A1F4-9F62-ECD6-8F18-EEF685BCF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FBF456-2C4B-E126-B2DA-B99C66259D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46D5E9-F2A0-A37F-AE5E-9CF984D6CB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8C1177-DC63-19AD-C4F7-A4124A3DF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6319-4824-4BB4-8BCD-9D8EBAD8C0D2}" type="datetimeFigureOut">
              <a:rPr lang="en-US" smtClean="0"/>
              <a:t>24/12/2025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9F3399-693D-1E83-7242-CB48EE59F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6343D5-9A2E-3476-DBF1-BE06351DB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9035-D78F-4D35-840D-5A1A5EE1D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52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0CD34B-87C0-85A2-202E-E30AB76DD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EDE0B1-FDDE-7AF0-45AD-0574C67BF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46D7D-B5D4-A377-8715-F734BF056A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76319-4824-4BB4-8BCD-9D8EBAD8C0D2}" type="datetimeFigureOut">
              <a:rPr lang="en-US" smtClean="0"/>
              <a:t>24/12/2025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C2DF9-13D9-46FE-55F3-0F4B03974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2BCBE-5DB8-BBA2-D371-F1756651CD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79035-D78F-4D35-840D-5A1A5EE1D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140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0EFDB-1E7A-45F4-ABF8-5C4CDD3AAC9C}" type="datetime1">
              <a:rPr lang="en-US" smtClean="0"/>
              <a:t>24/12/2025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70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609615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609615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13" indent="-190506" algn="l" defTabSz="609615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20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27" indent="-152404" algn="l" defTabSz="609615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5" indent="-152404" algn="l" defTabSz="609615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42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49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058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866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7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1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24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31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38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4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53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62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16" y="443345"/>
            <a:ext cx="5323420" cy="29467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1412" r="10876" b="27744"/>
          <a:stretch/>
        </p:blipFill>
        <p:spPr>
          <a:xfrm>
            <a:off x="6572386" y="612453"/>
            <a:ext cx="4809430" cy="23801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b="10338"/>
          <a:stretch/>
        </p:blipFill>
        <p:spPr>
          <a:xfrm>
            <a:off x="273816" y="3482109"/>
            <a:ext cx="6240838" cy="27616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1037" y="3547492"/>
            <a:ext cx="4770779" cy="27930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79986" y="2992582"/>
            <a:ext cx="2491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3816" y="6271644"/>
            <a:ext cx="58464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36510" y="2807916"/>
            <a:ext cx="4290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80853" y="6271644"/>
            <a:ext cx="45432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16585" y="50554"/>
            <a:ext cx="5541818" cy="8167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2. CƠ KHÍ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00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68CE851A-F8CB-085F-FF15-B6261552E5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text-to-speech (6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2071" y="61032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4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07DDC7CB-5F87-0B26-1BFF-EBB5025931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3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>
            <a:extLst>
              <a:ext uri="{FF2B5EF4-FFF2-40B4-BE49-F238E27FC236}">
                <a16:creationId xmlns:a16="http://schemas.microsoft.com/office/drawing/2014/main" id="{B745654B-EC5B-2BD8-CC6E-16E8AFCED4F0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2" t="7409" r="83106" b="72255"/>
          <a:stretch/>
        </p:blipFill>
        <p:spPr>
          <a:xfrm>
            <a:off x="1765464" y="637308"/>
            <a:ext cx="1366982" cy="13946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32445" y="840508"/>
            <a:ext cx="57252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14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90" y="73655"/>
            <a:ext cx="4693298" cy="26361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802" y="3079103"/>
            <a:ext cx="4601786" cy="32409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7606" y="2709771"/>
            <a:ext cx="188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dẻo nhiệt</a:t>
            </a:r>
            <a:endParaRPr lang="en-US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87606" y="6320069"/>
            <a:ext cx="2810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dẻo nhiệt rắn</a:t>
            </a:r>
            <a:endParaRPr lang="en-US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07428" y="18535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êu 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khác nhau cơ bản của chất dẻo nhiệt và chất dẻo nhiệt </a:t>
            </a:r>
            <a:r>
              <a:rPr lang="vi-V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088316"/>
              </p:ext>
            </p:extLst>
          </p:nvPr>
        </p:nvGraphicFramePr>
        <p:xfrm>
          <a:off x="5191080" y="1967845"/>
          <a:ext cx="6640137" cy="4093276"/>
        </p:xfrm>
        <a:graphic>
          <a:graphicData uri="http://schemas.openxmlformats.org/drawingml/2006/table">
            <a:tbl>
              <a:tblPr firstRow="1" firstCol="1" bandRow="1"/>
              <a:tblGrid>
                <a:gridCol w="2213379">
                  <a:extLst>
                    <a:ext uri="{9D8B030D-6E8A-4147-A177-3AD203B41FA5}">
                      <a16:colId xmlns:a16="http://schemas.microsoft.com/office/drawing/2014/main" val="2662451758"/>
                    </a:ext>
                  </a:extLst>
                </a:gridCol>
                <a:gridCol w="2213379">
                  <a:extLst>
                    <a:ext uri="{9D8B030D-6E8A-4147-A177-3AD203B41FA5}">
                      <a16:colId xmlns:a16="http://schemas.microsoft.com/office/drawing/2014/main" val="865455748"/>
                    </a:ext>
                  </a:extLst>
                </a:gridCol>
                <a:gridCol w="2213379">
                  <a:extLst>
                    <a:ext uri="{9D8B030D-6E8A-4147-A177-3AD203B41FA5}">
                      <a16:colId xmlns:a16="http://schemas.microsoft.com/office/drawing/2014/main" val="2219007291"/>
                    </a:ext>
                  </a:extLst>
                </a:gridCol>
              </a:tblGrid>
              <a:tr h="2355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dẻo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dẻo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rắn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834130"/>
                  </a:ext>
                </a:extLst>
              </a:tr>
              <a:tr h="2457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dẻo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Hóa rắn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64309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Khả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tái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khả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tái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khả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tái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917523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Thấp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Cao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43031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túi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nhựa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ống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…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lót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ống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trục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xe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…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754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731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43599" y="358875"/>
            <a:ext cx="60742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6.3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8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753" y="226066"/>
            <a:ext cx="4322406" cy="21087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52" y="2626718"/>
            <a:ext cx="4397051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212" y="4503240"/>
            <a:ext cx="4397051" cy="17752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38088" y="2179987"/>
            <a:ext cx="188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Dép</a:t>
            </a:r>
            <a:endParaRPr lang="en-US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38088" y="4447192"/>
            <a:ext cx="188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endParaRPr lang="en-US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15128" y="6411888"/>
            <a:ext cx="20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Lốp</a:t>
            </a:r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endParaRPr lang="en-US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45199" y="3293030"/>
            <a:ext cx="60742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4742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4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677469585"/>
              </p:ext>
            </p:extLst>
          </p:nvPr>
        </p:nvGraphicFramePr>
        <p:xfrm>
          <a:off x="285508" y="856886"/>
          <a:ext cx="11500091" cy="4587412"/>
        </p:xfrm>
        <a:graphic>
          <a:graphicData uri="http://schemas.openxmlformats.org/drawingml/2006/table">
            <a:tbl>
              <a:tblPr/>
              <a:tblGrid>
                <a:gridCol w="1129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67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3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88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 DẺO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 SU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11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0" i="0" u="none" strike="noStrike" kern="100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kern="1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73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200" b="0" i="0" u="none" strike="noStrike" kern="1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450208"/>
                  </a:ext>
                </a:extLst>
              </a:tr>
            </a:tbl>
          </a:graphicData>
        </a:graphic>
      </p:graphicFrame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1905000" y="215901"/>
            <a:ext cx="8382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alt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alt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vi-VN" altLang="vi-VN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51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82234E71-C182-5D5A-C811-FB73E8AF96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28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21249746-3E09-3760-704B-2677C239A7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9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4D4F38C8-995D-DE1C-E41A-F456225509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72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2398A102-03A7-EF8A-6704-26DDC42484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3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26" b="693"/>
          <a:stretch/>
        </p:blipFill>
        <p:spPr>
          <a:xfrm>
            <a:off x="9236" y="-64656"/>
            <a:ext cx="12228946" cy="69318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01999" y="930251"/>
            <a:ext cx="595745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14 - BÀI 6. VẬT LIỆU CƠ KHÍ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0172" y="1671783"/>
            <a:ext cx="7705993" cy="305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85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F9AAD2E5-1CE0-160C-044E-4858C0DD89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0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667E7BE8-95CF-32EE-200E-0B24223435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79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F9E32298-10FA-7E79-743B-3BAA295E3D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84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26" b="693"/>
          <a:stretch/>
        </p:blipFill>
        <p:spPr>
          <a:xfrm>
            <a:off x="9236" y="-64656"/>
            <a:ext cx="12228946" cy="69318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1125" b="5394"/>
          <a:stretch/>
        </p:blipFill>
        <p:spPr>
          <a:xfrm>
            <a:off x="2131156" y="1082105"/>
            <a:ext cx="8333644" cy="361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04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671" y="125963"/>
            <a:ext cx="4898571" cy="32057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672" y="3331709"/>
            <a:ext cx="4898571" cy="3284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3391" y="3371265"/>
            <a:ext cx="5608464" cy="29925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31636" y="2808489"/>
            <a:ext cx="45812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quặng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endParaRPr lang="en-US" sz="20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60819" y="2795940"/>
            <a:ext cx="49521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quặng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07671" y="5952680"/>
            <a:ext cx="45812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</a:t>
            </a:r>
            <a:r>
              <a:rPr lang="vi-VN" sz="2000" dirty="0" smtClean="0">
                <a:solidFill>
                  <a:srgbClr val="FF0000"/>
                </a:solidFill>
              </a:rPr>
              <a:t>ược </a:t>
            </a:r>
            <a:r>
              <a:rPr lang="vi-VN" sz="2000" dirty="0">
                <a:solidFill>
                  <a:srgbClr val="FF0000"/>
                </a:solidFill>
              </a:rPr>
              <a:t>sản xuất chủ yếu bằng phương pháp hợp chuỗi.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43391" y="6294708"/>
            <a:ext cx="5118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mủ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endParaRPr lang="en-US" sz="20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Slide19">
            <a:extLst>
              <a:ext uri="{FF2B5EF4-FFF2-40B4-BE49-F238E27FC236}">
                <a16:creationId xmlns:a16="http://schemas.microsoft.com/office/drawing/2014/main" id="{C6A7640A-2601-B956-73B6-C74E723CF079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" t="6980" r="50833" b="45612"/>
          <a:stretch/>
        </p:blipFill>
        <p:spPr>
          <a:xfrm>
            <a:off x="6343391" y="179872"/>
            <a:ext cx="5441508" cy="262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74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BF3FCE53-C3B4-DAA3-835C-3B1ABE036E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4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F0D2A3BB-F701-C81F-27D4-C8942EAA0E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92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4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932404881"/>
              </p:ext>
            </p:extLst>
          </p:nvPr>
        </p:nvGraphicFramePr>
        <p:xfrm>
          <a:off x="285508" y="856888"/>
          <a:ext cx="11620984" cy="5566962"/>
        </p:xfrm>
        <a:graphic>
          <a:graphicData uri="http://schemas.openxmlformats.org/drawingml/2006/table">
            <a:tbl>
              <a:tblPr/>
              <a:tblGrid>
                <a:gridCol w="1141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6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53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7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 LOẠI ĐEN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 LOẠI MẦU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57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0" i="0" u="none" strike="noStrike" kern="100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kern="1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78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lang="en-US" sz="2200" kern="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2200" kern="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66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200" b="0" i="0" u="none" strike="noStrike" kern="1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450208"/>
                  </a:ext>
                </a:extLst>
              </a:tr>
            </a:tbl>
          </a:graphicData>
        </a:graphic>
      </p:graphicFrame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1905000" y="215901"/>
            <a:ext cx="8382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alt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alt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vi-VN" altLang="vi-VN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01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4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16184352"/>
              </p:ext>
            </p:extLst>
          </p:nvPr>
        </p:nvGraphicFramePr>
        <p:xfrm>
          <a:off x="300941" y="162407"/>
          <a:ext cx="11620984" cy="6657702"/>
        </p:xfrm>
        <a:graphic>
          <a:graphicData uri="http://schemas.openxmlformats.org/drawingml/2006/table">
            <a:tbl>
              <a:tblPr/>
              <a:tblGrid>
                <a:gridCol w="1141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5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04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7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 LOẠI ĐEN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 LOẠI MẦU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7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 kern="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lang="en-US" sz="2200" b="0" i="0" u="none" strike="noStrike" kern="1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Thành</a:t>
                      </a:r>
                      <a:r>
                        <a:rPr lang="en-US" sz="2200" b="0" i="0" u="none" strike="noStrike" kern="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b="0" i="0" u="none" strike="noStrike" kern="1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phần</a:t>
                      </a:r>
                      <a:r>
                        <a:rPr lang="en-US" sz="2200" b="0" i="0" u="none" strike="noStrike" kern="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b="0" i="0" u="none" strike="noStrike" kern="1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chủ</a:t>
                      </a:r>
                      <a:r>
                        <a:rPr lang="en-US" sz="2200" b="0" i="0" u="none" strike="noStrike" kern="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b="0" i="0" u="none" strike="noStrike" kern="1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yếu</a:t>
                      </a:r>
                      <a:r>
                        <a:rPr lang="en-US" sz="2200" b="0" i="0" u="none" strike="noStrike" kern="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b="0" i="0" u="none" strike="noStrike" kern="1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là</a:t>
                      </a:r>
                      <a:r>
                        <a:rPr lang="en-US" sz="2200" b="0" i="0" u="none" strike="noStrike" kern="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b="0" i="0" u="none" strike="noStrike" kern="1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sắt</a:t>
                      </a:r>
                      <a:r>
                        <a:rPr lang="en-US" sz="2200" b="0" i="0" u="none" strike="noStrike" kern="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(Fe) </a:t>
                      </a:r>
                      <a:r>
                        <a:rPr lang="en-US" sz="2200" b="0" i="0" u="none" strike="noStrike" kern="1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lang="en-US" sz="2200" b="0" i="0" u="none" strike="noStrike" kern="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b="0" i="0" u="none" strike="noStrike" kern="1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cácbon</a:t>
                      </a:r>
                      <a:r>
                        <a:rPr lang="en-US" sz="2200" b="0" i="0" u="none" strike="noStrike" kern="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(C). </a:t>
                      </a:r>
                    </a:p>
                    <a:p>
                      <a:pPr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 kern="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</a:t>
                      </a:r>
                      <a:r>
                        <a:rPr lang="en-US" sz="2200" b="0" i="0" u="none" strike="noStrike" kern="1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Thép</a:t>
                      </a:r>
                      <a:r>
                        <a:rPr lang="en-US" sz="2200" b="0" i="0" u="none" strike="noStrike" kern="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lang="en-US" sz="2200" b="0" i="0" u="none" strike="noStrike" kern="1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</a:t>
                      </a:r>
                      <a:r>
                        <a:rPr lang="en-US" sz="2200" b="0" i="0" u="none" strike="noStrike" kern="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b="0" i="0" u="none" strike="noStrike" kern="1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tỉ</a:t>
                      </a:r>
                      <a:r>
                        <a:rPr lang="en-US" sz="2200" b="0" i="0" u="none" strike="noStrike" kern="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b="0" i="0" u="none" strike="noStrike" kern="1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lệ</a:t>
                      </a:r>
                      <a:r>
                        <a:rPr lang="en-US" sz="2200" b="0" i="0" u="none" strike="noStrike" kern="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C ≤ 2,14 %</a:t>
                      </a:r>
                    </a:p>
                    <a:p>
                      <a:pPr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 kern="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Gang: </a:t>
                      </a:r>
                      <a:r>
                        <a:rPr lang="en-US" sz="2200" b="0" i="0" u="none" strike="noStrike" kern="1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</a:t>
                      </a:r>
                      <a:r>
                        <a:rPr lang="en-US" sz="2200" b="0" i="0" u="none" strike="noStrike" kern="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b="0" i="0" u="none" strike="noStrike" kern="1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tỉ</a:t>
                      </a:r>
                      <a:r>
                        <a:rPr lang="en-US" sz="2200" b="0" i="0" u="none" strike="noStrike" kern="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b="0" i="0" u="none" strike="noStrike" kern="1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lệ</a:t>
                      </a:r>
                      <a:r>
                        <a:rPr lang="en-US" sz="2200" b="0" i="0" u="none" strike="noStrike" kern="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 &gt; 2,14 %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kern="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200" kern="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Kim </a:t>
                      </a:r>
                      <a:r>
                        <a:rPr lang="en-US" sz="2200" kern="1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2200" kern="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2200" kern="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chủ</a:t>
                      </a:r>
                      <a:r>
                        <a:rPr lang="en-US" sz="2200" kern="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yếu</a:t>
                      </a:r>
                      <a:r>
                        <a:rPr lang="en-US" sz="2200" kern="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200" kern="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200" kern="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(Cu) </a:t>
                      </a:r>
                      <a:r>
                        <a:rPr lang="en-US" sz="2200" kern="1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200" kern="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nhôm</a:t>
                      </a:r>
                      <a:r>
                        <a:rPr lang="en-US" sz="2200" kern="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(Al) </a:t>
                      </a:r>
                      <a:r>
                        <a:rPr lang="en-US" sz="2200" kern="1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200" kern="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hợp</a:t>
                      </a:r>
                      <a:r>
                        <a:rPr lang="en-US" sz="2200" kern="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kim</a:t>
                      </a:r>
                      <a:r>
                        <a:rPr lang="en-US" sz="2200" kern="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200" kern="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chúng</a:t>
                      </a:r>
                      <a:endParaRPr lang="en-US" sz="2200" kern="1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55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xám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trưng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200" kern="1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oxi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200" kern="1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Thép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bền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cứng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dẻo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uốn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…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Gang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cứng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giòn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khả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chịu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mài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mòn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kéo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sợi</a:t>
                      </a:r>
                      <a:endParaRPr lang="en-US" sz="2200" kern="100" baseline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200" kern="1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Dễ</a:t>
                      </a:r>
                      <a:r>
                        <a:rPr lang="en-US" sz="2200" kern="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kéo</a:t>
                      </a:r>
                      <a:r>
                        <a:rPr lang="en-US" sz="2200" kern="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dài</a:t>
                      </a:r>
                      <a:r>
                        <a:rPr lang="en-US" sz="2200" kern="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200" kern="1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dễ</a:t>
                      </a:r>
                      <a:r>
                        <a:rPr lang="en-US" sz="2200" kern="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dát</a:t>
                      </a:r>
                      <a:r>
                        <a:rPr lang="en-US" sz="2200" kern="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mỏng</a:t>
                      </a:r>
                      <a:r>
                        <a:rPr lang="en-US" sz="2200" kern="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200" kern="1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200" kern="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sz="2200" kern="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r>
                        <a:rPr lang="en-US" sz="2200" kern="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200" kern="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sz="2200" kern="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lang="en-US" sz="2200" kern="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rất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tốt</a:t>
                      </a:r>
                      <a:r>
                        <a:rPr lang="en-US" sz="2200" kern="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200" kern="1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ít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oxi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r>
                        <a:rPr lang="en-US" sz="2200" kern="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200" kern="1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nâu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đỏ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ánh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kim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oxi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bề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ngoài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thường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phủ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lớp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oxide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đen</a:t>
                      </a:r>
                      <a:endParaRPr lang="en-US" sz="2200" kern="100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Nhôm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trắng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bạc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ánh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kim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oxi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bề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nhôm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chuyển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sang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sẫm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hơn</a:t>
                      </a:r>
                      <a:endParaRPr lang="en-US" sz="2200" kern="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66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200" kern="1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Thép</a:t>
                      </a:r>
                      <a:r>
                        <a:rPr lang="en-US" sz="2200" kern="1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200" kern="1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</a:t>
                      </a:r>
                      <a:r>
                        <a:rPr lang="en-US" sz="2200" kern="1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200" kern="1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Kéo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trục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răng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…</a:t>
                      </a:r>
                      <a:endParaRPr lang="en-US" sz="2200" kern="1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kern="1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Gang: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Đúc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chi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tiết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dạng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phức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tạp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máy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cụ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bếp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…</a:t>
                      </a:r>
                      <a:endParaRPr kumimoji="0" lang="en-US" sz="2200" b="0" i="0" u="none" strike="noStrike" kern="1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200" kern="1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200" kern="1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200" kern="1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200" kern="1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200" kern="1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endParaRPr lang="en-US" sz="2200" kern="1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kern="1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200" kern="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2200" kern="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r>
                        <a:rPr lang="en-US" sz="2200" kern="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</a:t>
                      </a:r>
                      <a:r>
                        <a:rPr lang="en-US" sz="2200" kern="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lang="en-US" sz="2200" kern="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</a:t>
                      </a:r>
                      <a:r>
                        <a:rPr lang="en-US" sz="2200" kern="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đình</a:t>
                      </a:r>
                      <a:endParaRPr lang="en-US" sz="2200" kern="1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200" kern="1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2200" kern="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200" kern="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r>
                        <a:rPr lang="en-US" sz="2200" kern="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sz="2200" kern="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endParaRPr lang="en-US" sz="2200" kern="1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450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704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218" y="655782"/>
            <a:ext cx="11369964" cy="55325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87"/>
            <a:ext cx="12192000" cy="6859150"/>
          </a:xfrm>
          <a:prstGeom prst="rect">
            <a:avLst/>
          </a:prstGeom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609437" y="585356"/>
            <a:ext cx="8382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vi-VN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altLang="vi-VN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vi-VN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altLang="vi-VN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altLang="vi-VN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vi-VN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vi-VN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altLang="vi-VN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vi-VN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vi-VN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vi-VN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vi-VN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vi-VN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altLang="vi-VN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Gang, </a:t>
            </a:r>
            <a:r>
              <a:rPr lang="en-US" altLang="vi-VN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thép</a:t>
            </a:r>
            <a:r>
              <a:rPr lang="en-US" altLang="vi-VN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vi-VN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vi-VN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altLang="vi-VN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nhôm</a:t>
            </a:r>
            <a:endParaRPr lang="vi-VN" altLang="vi-VN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892" y="2314613"/>
            <a:ext cx="4740051" cy="15241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19" y="1906001"/>
            <a:ext cx="2039835" cy="24966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1486" y="1735095"/>
            <a:ext cx="983065" cy="26519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148" y="448040"/>
            <a:ext cx="1097375" cy="94496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01486" y="4594827"/>
            <a:ext cx="1007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Times New Roman (Headings)"/>
              </a:rPr>
              <a:t>Nhôm</a:t>
            </a:r>
            <a:endParaRPr lang="en-US" sz="2400" dirty="0">
              <a:solidFill>
                <a:schemeClr val="bg1"/>
              </a:solidFill>
              <a:latin typeface="Times New Roman (Headings)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41933" y="4610416"/>
            <a:ext cx="1007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Times New Roman (Headings)"/>
              </a:rPr>
              <a:t>Đồng</a:t>
            </a:r>
            <a:endParaRPr lang="en-US" sz="2400" dirty="0">
              <a:solidFill>
                <a:schemeClr val="bg1"/>
              </a:solidFill>
              <a:latin typeface="Times New Roman (Headings)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28452" y="4594827"/>
            <a:ext cx="1007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 (Headings)"/>
              </a:rPr>
              <a:t>Gang</a:t>
            </a:r>
            <a:endParaRPr lang="en-US" sz="2400" dirty="0">
              <a:solidFill>
                <a:schemeClr val="bg1"/>
              </a:solidFill>
              <a:latin typeface="Times New Roman (Headings)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983832" y="4594826"/>
            <a:ext cx="1007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Times New Roman (Headings)"/>
              </a:rPr>
              <a:t>Thép</a:t>
            </a:r>
            <a:endParaRPr lang="en-US" sz="2400" dirty="0">
              <a:solidFill>
                <a:schemeClr val="bg1"/>
              </a:solidFill>
              <a:latin typeface="Times New Roman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202544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1145</TotalTime>
  <Words>543</Words>
  <Application>Microsoft Office PowerPoint</Application>
  <PresentationFormat>Widescreen</PresentationFormat>
  <Paragraphs>78</Paragraphs>
  <Slides>22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Times New Roman (Headings)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trungduchy1980</dc:creator>
  <cp:lastModifiedBy>DELL</cp:lastModifiedBy>
  <cp:revision>118</cp:revision>
  <dcterms:created xsi:type="dcterms:W3CDTF">2025-05-31T14:28:26Z</dcterms:created>
  <dcterms:modified xsi:type="dcterms:W3CDTF">2025-12-24T14:58:43Z</dcterms:modified>
</cp:coreProperties>
</file>