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3" r:id="rId5"/>
    <p:sldId id="258" r:id="rId6"/>
    <p:sldId id="259" r:id="rId7"/>
    <p:sldId id="265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E668B-2253-477C-BF43-8203B202C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25726C-7080-456B-B542-B063FB015A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D40B4-A280-455B-9A60-BED560995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55CB-8E90-4399-9FB3-917ADF5F2DB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77BA2-55CF-4DE8-8EE5-585C5898E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266BE-7E7D-49C4-AD7F-4C25DCAFB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6829-923B-4624-80CC-062EDF7F6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40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C4AA5-2B97-4DD6-9651-9C2531973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BAC931-C0A8-4AE8-AC0D-02C603FA45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B0F785-5B19-42DE-A227-DF442C5C4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55CB-8E90-4399-9FB3-917ADF5F2DB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7E83A-132B-4F84-B283-53897A658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81AD6-51E2-4C7B-AAA4-676BE06C3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6829-923B-4624-80CC-062EDF7F6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25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3F64CF-006E-436F-B27A-1645F75B11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450999-5BB8-49CC-9D60-7B7ED6F4F4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64C40-DE7E-4D92-8040-A36971B42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55CB-8E90-4399-9FB3-917ADF5F2DB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C3BD5-B893-462C-B78F-D73D6C44C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65513-2AC9-4ECE-A7CF-A7CB3B20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6829-923B-4624-80CC-062EDF7F6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06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39755-E49A-4BBF-902E-C33BF47A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4697D-FD2A-4871-B4A3-12B0BF1B0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89E8C-FFE6-4471-BA4F-E5B45482B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55CB-8E90-4399-9FB3-917ADF5F2DB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A52D5-15F2-434C-A2C8-C0688323F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CC7E40-982B-4F10-8A25-01E16A828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6829-923B-4624-80CC-062EDF7F6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29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11230-42C3-4442-8F54-355D667F6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3D974A-4F63-4A80-AF7B-ADA1F7D0C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CD160-CDE7-46B5-9F08-520362872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55CB-8E90-4399-9FB3-917ADF5F2DB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BA520-B55D-4408-ACBB-BCAE1E1C3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70434-5EA7-426B-9517-340472367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6829-923B-4624-80CC-062EDF7F6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84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5E89F-9050-4CA9-B90E-969CD9946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CCDB8-6B2B-4BA6-85FD-2559C735B8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2E1859-0EC1-4F93-8755-A671156519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943F8B-930D-4EF5-B9BC-7DF839A31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55CB-8E90-4399-9FB3-917ADF5F2DB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15C437-E492-4B83-AEE1-356D95A62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DE66BF-6548-4A5A-A599-4F7FA5D31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6829-923B-4624-80CC-062EDF7F6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97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A0D52-EC5C-4E88-B884-F7A99B0FE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90F99E-8D74-4C88-83BE-F12FDF022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208BE7-D1C7-474C-9859-6CF189854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661C8C-84C1-4961-968F-9F8A9CDB81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D83D0B-E057-4336-B3E5-38EA3754CF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AE8A35-6539-419B-B855-DCDD83A79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55CB-8E90-4399-9FB3-917ADF5F2DB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D2C86F-098D-44FE-A072-C515B64C4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55708B-E5D4-454B-BFFA-738FC5602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6829-923B-4624-80CC-062EDF7F6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15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3A769-A278-4168-9C7F-B9384BD82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98CBD5-B27D-49B8-BB2E-88AF9FEE6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55CB-8E90-4399-9FB3-917ADF5F2DB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74F1C7-A383-4931-AA39-7788F640B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6514FC-6273-40A5-972F-0ECC01960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6829-923B-4624-80CC-062EDF7F6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823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F5C882-0806-4BD9-8C2E-A822B64A7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55CB-8E90-4399-9FB3-917ADF5F2DB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4336F7-1B44-48CB-B69C-63BA9EADE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B99AB0-9CF1-4DAF-A214-293AD39C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6829-923B-4624-80CC-062EDF7F6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641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17D8B-0566-4257-A0E3-C8D3898A3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2459A-DA22-44BB-9D41-018D48618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E88C45-4DF2-4096-8BBA-6F467DCA0A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5BE2A7-B6AB-4E43-9844-612D018DF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55CB-8E90-4399-9FB3-917ADF5F2DB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26C4B2-DA09-469F-AAEF-1B33E935D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19ADE8-A90D-4C8B-AA12-C02673C42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6829-923B-4624-80CC-062EDF7F6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04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69B73-ED2E-470D-817E-4C95FA2DE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99E20B-CB00-4985-A83F-6ADB62FAC5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91C3A5-6B21-4771-BEED-BEB2D5C58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118185-18EA-48FB-86C7-8351F886E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55CB-8E90-4399-9FB3-917ADF5F2DB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29215-6E55-4FED-9F54-71CFB5A2E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6D8A19-11D6-4E5A-979E-6E0E2C509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6829-923B-4624-80CC-062EDF7F6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174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BB7D11-0AFE-4AC3-B5EA-D9D75605A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CEED2A-A8F3-4EC2-AF72-E264203AC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CB922-8C4B-4557-9B9C-C6265BB413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B55CB-8E90-4399-9FB3-917ADF5F2DB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8CCA9-33FE-4F9A-A462-228F6743B3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9F530-E745-49E1-9042-D2B224106D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76829-923B-4624-80CC-062EDF7F6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54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588C6-4E5C-4015-AF79-834EC9DD5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461" y="565772"/>
            <a:ext cx="9144000" cy="547411"/>
          </a:xfrm>
        </p:spPr>
        <p:txBody>
          <a:bodyPr/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BÀI 15: MỘT SỐ NGÀNH NGHỀ KĨ THUẬT ĐIỆN PHỔ BIẾN </a:t>
            </a:r>
            <a:endParaRPr lang="en-US" dirty="0"/>
          </a:p>
        </p:txBody>
      </p:sp>
      <p:pic>
        <p:nvPicPr>
          <p:cNvPr id="1026" name="Picture 2" descr=" (ảnh 1)">
            <a:extLst>
              <a:ext uri="{FF2B5EF4-FFF2-40B4-BE49-F238E27FC236}">
                <a16:creationId xmlns:a16="http://schemas.microsoft.com/office/drawing/2014/main" id="{EF1D3AC1-8ECC-49FE-BC30-F4FBE98850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461" y="1850857"/>
            <a:ext cx="9730881" cy="4441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EAF8D6B-330C-4297-AA69-59D5B8D3D2A7}"/>
              </a:ext>
            </a:extLst>
          </p:cNvPr>
          <p:cNvSpPr txBox="1"/>
          <p:nvPr/>
        </p:nvSpPr>
        <p:spPr>
          <a:xfrm>
            <a:off x="1175657" y="1457739"/>
            <a:ext cx="9730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Quan sát hình ảnh và cho biết những người trong hình đang làm gì, ở đâu?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987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AC410-257D-4EE5-B1AC-E5CA3666A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913" y="434146"/>
            <a:ext cx="10515600" cy="5688357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ráp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thạo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móc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thạo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lường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hỏng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5B35385-3CDA-4E78-9C20-4282F8461A1E}"/>
              </a:ext>
            </a:extLst>
          </p:cNvPr>
          <p:cNvSpPr/>
          <p:nvPr/>
        </p:nvSpPr>
        <p:spPr>
          <a:xfrm flipH="1">
            <a:off x="742118" y="1020417"/>
            <a:ext cx="477081" cy="42407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3296F26-DC2A-482D-AD43-5900BA7DDAAE}"/>
              </a:ext>
            </a:extLst>
          </p:cNvPr>
          <p:cNvSpPr/>
          <p:nvPr/>
        </p:nvSpPr>
        <p:spPr>
          <a:xfrm>
            <a:off x="742119" y="5035827"/>
            <a:ext cx="477080" cy="4240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67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AD54E-EC25-4394-BFCC-654A8AAB9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8703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8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8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5: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cáp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8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8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6: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endParaRPr lang="en-US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endParaRPr lang="en-US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endParaRPr lang="en-US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5A10C2D-12DF-4412-A4D9-7B2DC65470AF}"/>
              </a:ext>
            </a:extLst>
          </p:cNvPr>
          <p:cNvSpPr/>
          <p:nvPr/>
        </p:nvSpPr>
        <p:spPr>
          <a:xfrm>
            <a:off x="1033670" y="1855303"/>
            <a:ext cx="424069" cy="4108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B4CBD3F-77ED-4833-8F1A-4FA60224B5EB}"/>
              </a:ext>
            </a:extLst>
          </p:cNvPr>
          <p:cNvSpPr/>
          <p:nvPr/>
        </p:nvSpPr>
        <p:spPr>
          <a:xfrm>
            <a:off x="1033670" y="5367129"/>
            <a:ext cx="424069" cy="4505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02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70C5D-5038-42A8-9A53-0427CB755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VẬN DỤNG</a:t>
            </a:r>
            <a:r>
              <a:rPr lang="vi-V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DB08B-D570-47FE-846D-4E5DD6AEA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434" y="1428059"/>
            <a:ext cx="1070444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55000"/>
              </a:lnSpc>
              <a:buClr>
                <a:srgbClr val="141414"/>
              </a:buClr>
              <a:buSzPts val="1200"/>
              <a:buNone/>
              <a:tabLst>
                <a:tab pos="172720" algn="l"/>
              </a:tabLst>
            </a:pP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55000"/>
              </a:lnSpc>
              <a:buNone/>
              <a:tabLst>
                <a:tab pos="172720" algn="l"/>
              </a:tabLst>
            </a:pP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ìm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nghề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lĩnh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kĩ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khu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phù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HS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nhà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hoàn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thành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nhiệm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vụ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báo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tiết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sau.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020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B5CC5-40C8-4F10-B85D-2D347B3D5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991" y="818460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Nghề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lắp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đặt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sửa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chữa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điện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ngành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nghề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thuộc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lĩnh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vực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kĩ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thuật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điện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Ngoài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ra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còn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nghề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khác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thuộc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lĩnh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vực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này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mỗi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nghề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lại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rất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nhiều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công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khác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nhau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mỗi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nghề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đều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đòi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hỏi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lao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phải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đáp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ứng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nhất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định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ngày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hôm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nay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chúng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ta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sẽ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tìm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hiểu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ngành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nghề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kĩ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thuật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điện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phổ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biến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698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546B9D4-45B2-4C4F-853F-DA311F9EF24D}"/>
              </a:ext>
            </a:extLst>
          </p:cNvPr>
          <p:cNvSpPr txBox="1"/>
          <p:nvPr/>
        </p:nvSpPr>
        <p:spPr>
          <a:xfrm>
            <a:off x="1179443" y="437322"/>
            <a:ext cx="9462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vi-VN" sz="1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Đặc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điểm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cơ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bản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ngành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nghề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lĩnh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vực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kĩ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thuật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điện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6C7762-B71F-4C9D-9ECD-2FCE5E293DE3}"/>
              </a:ext>
            </a:extLst>
          </p:cNvPr>
          <p:cNvSpPr txBox="1"/>
          <p:nvPr/>
        </p:nvSpPr>
        <p:spPr>
          <a:xfrm>
            <a:off x="1179443" y="1354167"/>
            <a:ext cx="93030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 cầu: </a:t>
            </a:r>
            <a:r>
              <a:rPr lang="vi-V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oạt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I,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15.2; 15.3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15.4,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nghành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PHT </a:t>
            </a:r>
            <a:r>
              <a:rPr lang="en-US" sz="24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  <a:p>
            <a:endParaRPr lang="en-US" sz="24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403A042-499C-4C6D-8B07-FAB3DB9655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694231"/>
              </p:ext>
            </p:extLst>
          </p:nvPr>
        </p:nvGraphicFramePr>
        <p:xfrm>
          <a:off x="1285461" y="2658810"/>
          <a:ext cx="10000849" cy="28875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7340">
                  <a:extLst>
                    <a:ext uri="{9D8B030D-6E8A-4147-A177-3AD203B41FA5}">
                      <a16:colId xmlns:a16="http://schemas.microsoft.com/office/drawing/2014/main" val="168097506"/>
                    </a:ext>
                  </a:extLst>
                </a:gridCol>
                <a:gridCol w="2580000">
                  <a:extLst>
                    <a:ext uri="{9D8B030D-6E8A-4147-A177-3AD203B41FA5}">
                      <a16:colId xmlns:a16="http://schemas.microsoft.com/office/drawing/2014/main" val="1114692638"/>
                    </a:ext>
                  </a:extLst>
                </a:gridCol>
                <a:gridCol w="6363509">
                  <a:extLst>
                    <a:ext uri="{9D8B030D-6E8A-4147-A177-3AD203B41FA5}">
                      <a16:colId xmlns:a16="http://schemas.microsoft.com/office/drawing/2014/main" val="673875576"/>
                    </a:ext>
                  </a:extLst>
                </a:gridCol>
              </a:tblGrid>
              <a:tr h="712887">
                <a:tc>
                  <a:txBody>
                    <a:bodyPr/>
                    <a:lstStyle/>
                    <a:p>
                      <a:pPr algn="ctr">
                        <a:lnSpc>
                          <a:spcPct val="155000"/>
                        </a:lnSpc>
                        <a:tabLst>
                          <a:tab pos="5438775" algn="l"/>
                        </a:tabLs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5000"/>
                        </a:lnSpc>
                        <a:tabLst>
                          <a:tab pos="5438775" algn="l"/>
                        </a:tabLs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nghề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5000"/>
                        </a:lnSpc>
                        <a:tabLst>
                          <a:tab pos="5438775" algn="l"/>
                        </a:tabLs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 điểm ngành nghề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9554018"/>
                  </a:ext>
                </a:extLst>
              </a:tr>
              <a:tr h="724874">
                <a:tc>
                  <a:txBody>
                    <a:bodyPr/>
                    <a:lstStyle/>
                    <a:p>
                      <a:pPr algn="ctr">
                        <a:lnSpc>
                          <a:spcPct val="155000"/>
                        </a:lnSpc>
                        <a:tabLst>
                          <a:tab pos="5438775" algn="l"/>
                        </a:tabLs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5000"/>
                        </a:lnSpc>
                        <a:tabLst>
                          <a:tab pos="5438775" algn="l"/>
                        </a:tabLs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5000"/>
                        </a:lnSpc>
                        <a:tabLst>
                          <a:tab pos="5438775" algn="l"/>
                        </a:tabLs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770356"/>
                  </a:ext>
                </a:extLst>
              </a:tr>
              <a:tr h="724874">
                <a:tc>
                  <a:txBody>
                    <a:bodyPr/>
                    <a:lstStyle/>
                    <a:p>
                      <a:pPr algn="ctr">
                        <a:lnSpc>
                          <a:spcPct val="155000"/>
                        </a:lnSpc>
                        <a:tabLst>
                          <a:tab pos="5438775" algn="l"/>
                        </a:tabLs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5000"/>
                        </a:lnSpc>
                        <a:tabLst>
                          <a:tab pos="5438775" algn="l"/>
                        </a:tabLs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5000"/>
                        </a:lnSpc>
                        <a:tabLst>
                          <a:tab pos="5438775" algn="l"/>
                        </a:tabLs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3465384"/>
                  </a:ext>
                </a:extLst>
              </a:tr>
              <a:tr h="724874">
                <a:tc>
                  <a:txBody>
                    <a:bodyPr/>
                    <a:lstStyle/>
                    <a:p>
                      <a:pPr algn="ctr">
                        <a:lnSpc>
                          <a:spcPct val="155000"/>
                        </a:lnSpc>
                        <a:tabLst>
                          <a:tab pos="5438775" algn="l"/>
                        </a:tabLs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5000"/>
                        </a:lnSpc>
                        <a:tabLst>
                          <a:tab pos="5438775" algn="l"/>
                        </a:tabLs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5000"/>
                        </a:lnSpc>
                        <a:tabLst>
                          <a:tab pos="5438775" algn="l"/>
                        </a:tabLs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0381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24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 (ảnh 2)">
            <a:extLst>
              <a:ext uri="{FF2B5EF4-FFF2-40B4-BE49-F238E27FC236}">
                <a16:creationId xmlns:a16="http://schemas.microsoft.com/office/drawing/2014/main" id="{29121AA7-C234-45A7-99C8-212CCD3C0DE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671" y="424070"/>
            <a:ext cx="10204172" cy="6162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232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 (ảnh 3)">
            <a:extLst>
              <a:ext uri="{FF2B5EF4-FFF2-40B4-BE49-F238E27FC236}">
                <a16:creationId xmlns:a16="http://schemas.microsoft.com/office/drawing/2014/main" id="{8532D93B-CE46-40BD-8EC3-456D0A9067D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71" y="239486"/>
            <a:ext cx="11190515" cy="6618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083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 (ảnh 4)">
            <a:extLst>
              <a:ext uri="{FF2B5EF4-FFF2-40B4-BE49-F238E27FC236}">
                <a16:creationId xmlns:a16="http://schemas.microsoft.com/office/drawing/2014/main" id="{6D7E7185-BDE0-4AF5-B07A-E1F6BFFDF79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14" y="435429"/>
            <a:ext cx="11364686" cy="6422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032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3A76D-5A6C-440B-96AF-321348EF6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0330"/>
            <a:ext cx="10515600" cy="763002"/>
          </a:xfrm>
        </p:spPr>
        <p:txBody>
          <a:bodyPr>
            <a:normAutofit/>
          </a:bodyPr>
          <a:lstStyle/>
          <a:p>
            <a:r>
              <a:rPr lang="vi-VN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II.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ngành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nghề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lĩnh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kĩ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F307E-ABDE-43F5-8E27-262C60C3B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vi-VN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êu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cầu: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lực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lĩnh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kĩ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4A74E3-A641-4093-B8D8-68BDE17BA722}"/>
              </a:ext>
            </a:extLst>
          </p:cNvPr>
          <p:cNvSpPr txBox="1"/>
          <p:nvPr/>
        </p:nvSpPr>
        <p:spPr>
          <a:xfrm>
            <a:off x="1020417" y="2289371"/>
            <a:ext cx="9395792" cy="2966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5000"/>
              </a:lnSpc>
            </a:pP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800"/>
              </a:spcAft>
            </a:pP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800"/>
              </a:spcAft>
            </a:pP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800"/>
              </a:spcAft>
            </a:pP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đam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mê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800"/>
              </a:spcAft>
            </a:pP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nhẫn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nại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mỉ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42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16A630F-659A-4F36-9923-4E49FC03F902}"/>
              </a:ext>
            </a:extLst>
          </p:cNvPr>
          <p:cNvSpPr txBox="1"/>
          <p:nvPr/>
        </p:nvSpPr>
        <p:spPr>
          <a:xfrm>
            <a:off x="1159565" y="350204"/>
            <a:ext cx="9872869" cy="5548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5000"/>
              </a:lnSpc>
            </a:pP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lực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5000"/>
              </a:lnSpc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Kĩ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sư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800"/>
              </a:spcAft>
            </a:pP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800"/>
              </a:spcAft>
            </a:pP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35000"/>
              </a:lnSpc>
              <a:spcAft>
                <a:spcPts val="800"/>
              </a:spcAft>
              <a:buFontTx/>
              <a:buChar char="-"/>
            </a:pP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thạo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,...</a:t>
            </a:r>
            <a:endParaRPr lang="vi-VN" sz="24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Thợ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ráp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thợ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khí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thợ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dây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vi-VN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800"/>
              </a:spcAft>
            </a:pP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thạo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móc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800"/>
              </a:spcAft>
            </a:pP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thạo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Khả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lường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nhằm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cố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hư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lnSpc>
                <a:spcPct val="135000"/>
              </a:lnSpc>
              <a:spcAft>
                <a:spcPts val="800"/>
              </a:spcAft>
              <a:buFontTx/>
              <a:buChar char="-"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2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BAEB2-46F6-4407-BDAC-13ED0C55C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49275"/>
          </a:xfrm>
        </p:spPr>
        <p:txBody>
          <a:bodyPr/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LUYỆN </a:t>
            </a:r>
            <a:r>
              <a:rPr lang="vi-VN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TẬP: 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Đọc và trả lời câu hỏi sau: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68171-7AEB-4AD1-BF4A-1073E3F6E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922" y="549275"/>
            <a:ext cx="10515600" cy="5720896"/>
          </a:xfr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>
                  <ask:type>
                    <ask:lineSketchNone/>
                  </ask:type>
                </ask:lineSketchStyleProps>
              </a:ext>
            </a:extLst>
          </a:ln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7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7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7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endParaRPr lang="en-US" sz="7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endParaRPr lang="en-US" sz="7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7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endParaRPr lang="en-US" sz="7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7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7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7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ty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ty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ty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7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ty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ty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7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ty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7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35000"/>
              </a:lnSpc>
              <a:spcAft>
                <a:spcPts val="800"/>
              </a:spcAft>
              <a:buNone/>
            </a:pP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endParaRPr lang="en-US" sz="7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41A4A81-0A4F-4CA0-B947-AF15FB85EE56}"/>
              </a:ext>
            </a:extLst>
          </p:cNvPr>
          <p:cNvSpPr/>
          <p:nvPr/>
        </p:nvSpPr>
        <p:spPr>
          <a:xfrm>
            <a:off x="838200" y="2226365"/>
            <a:ext cx="367748" cy="359431"/>
          </a:xfrm>
          <a:prstGeom prst="ellipse">
            <a:avLst/>
          </a:prstGeom>
          <a:noFill/>
          <a:ln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xmlns="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172CA84-2AFF-47A6-9A7D-F1DCA4F02974}"/>
              </a:ext>
            </a:extLst>
          </p:cNvPr>
          <p:cNvSpPr/>
          <p:nvPr/>
        </p:nvSpPr>
        <p:spPr>
          <a:xfrm flipV="1">
            <a:off x="864705" y="3903456"/>
            <a:ext cx="367748" cy="3594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91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6306</TotalTime>
  <Words>963</Words>
  <Application>Microsoft Office PowerPoint</Application>
  <PresentationFormat>Widescreen</PresentationFormat>
  <Paragraphs>68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 BÀI 15: MỘT SỐ NGÀNH NGHỀ KĨ THUẬT ĐIỆN PHỔ BIẾN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II. Yêu cầu của một số ngành nghề trong lĩnh vực kĩ thuật điện</vt:lpstr>
      <vt:lpstr>PowerPoint Presentation</vt:lpstr>
      <vt:lpstr>LUYỆN TẬP: Đọc và trả lời câu hỏi sau: </vt:lpstr>
      <vt:lpstr>PowerPoint Presentation</vt:lpstr>
      <vt:lpstr>PowerPoint Presentation</vt:lpstr>
      <vt:lpstr>VẬN DỤNG: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15: MỘT SỐ NGÀNH NGHỀ KĨ THUẬT ĐIỆN PHỔ BIẾN</dc:title>
  <dc:creator>Administrator</dc:creator>
  <cp:lastModifiedBy>DELL</cp:lastModifiedBy>
  <cp:revision>19</cp:revision>
  <dcterms:created xsi:type="dcterms:W3CDTF">2023-07-27T01:35:20Z</dcterms:created>
  <dcterms:modified xsi:type="dcterms:W3CDTF">2025-04-09T00:57:22Z</dcterms:modified>
</cp:coreProperties>
</file>