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4"/>
  </p:notesMasterIdLst>
  <p:sldIdLst>
    <p:sldId id="323" r:id="rId2"/>
    <p:sldId id="329" r:id="rId3"/>
    <p:sldId id="331" r:id="rId4"/>
    <p:sldId id="332" r:id="rId5"/>
    <p:sldId id="328" r:id="rId6"/>
    <p:sldId id="333" r:id="rId7"/>
    <p:sldId id="334" r:id="rId8"/>
    <p:sldId id="330" r:id="rId9"/>
    <p:sldId id="29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</p:sldIdLst>
  <p:sldSz cx="9144000" cy="5143500" type="screen16x9"/>
  <p:notesSz cx="6858000" cy="9144000"/>
  <p:embeddedFontLst>
    <p:embeddedFont>
      <p:font typeface="DM Sans" panose="020B0604020202020204" charset="0"/>
      <p:regular r:id="rId25"/>
      <p:bold r:id="rId26"/>
      <p:italic r:id="rId27"/>
      <p:boldItalic r:id="rId28"/>
    </p:embeddedFont>
    <p:embeddedFont>
      <p:font typeface="Mukta" panose="020B0604020202020204" charset="0"/>
      <p:regular r:id="rId29"/>
      <p:bold r:id="rId30"/>
    </p:embeddedFont>
    <p:embeddedFont>
      <p:font typeface="Raleway" panose="020B0604020202020204" charset="-93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BF0"/>
    <a:srgbClr val="FEFEF0"/>
    <a:srgbClr val="FEFEE4"/>
    <a:srgbClr val="344AA4"/>
    <a:srgbClr val="E0E6FF"/>
    <a:srgbClr val="FCFEE4"/>
    <a:srgbClr val="FFFFFF"/>
    <a:srgbClr val="FFC5C9"/>
    <a:srgbClr val="FF8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1D340D-0FE3-4844-9448-0F9298116705}">
  <a:tblStyle styleId="{3D1D340D-0FE3-4844-9448-0F92981167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62FA4A1-7EE9-40A9-97DD-AEC2521592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02" autoAdjust="0"/>
    <p:restoredTop sz="94343" autoAdjust="0"/>
  </p:normalViewPr>
  <p:slideViewPr>
    <p:cSldViewPr snapToGrid="0">
      <p:cViewPr varScale="1">
        <p:scale>
          <a:sx n="109" d="100"/>
          <a:sy n="109" d="100"/>
        </p:scale>
        <p:origin x="23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887c17118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2887c17118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18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887c17118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2887c17118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79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887c17118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2887c17118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68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887c17118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2887c17118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75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887c17118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2887c17118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27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887c17118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2887c17118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05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201150" y="177000"/>
            <a:ext cx="8741700" cy="4789500"/>
          </a:xfrm>
          <a:prstGeom prst="rect">
            <a:avLst/>
          </a:prstGeom>
          <a:solidFill>
            <a:srgbClr val="E0E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201150" y="177000"/>
            <a:ext cx="8741700" cy="4789500"/>
          </a:xfrm>
          <a:prstGeom prst="rect">
            <a:avLst/>
          </a:prstGeom>
          <a:solidFill>
            <a:srgbClr val="E0E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66338"/>
            <a:ext cx="6576000" cy="1511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1284000" y="3063763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201150" y="177000"/>
            <a:ext cx="8741700" cy="4789500"/>
          </a:xfrm>
          <a:prstGeom prst="rect">
            <a:avLst/>
          </a:prstGeom>
          <a:solidFill>
            <a:srgbClr val="E0E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824504" y="1908362"/>
            <a:ext cx="40998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9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824504" y="2995103"/>
            <a:ext cx="40998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9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1824504" y="4081850"/>
            <a:ext cx="40998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9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1824504" y="1527725"/>
            <a:ext cx="4099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824504" y="2614470"/>
            <a:ext cx="4099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824504" y="3701222"/>
            <a:ext cx="4099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854875" y="539500"/>
            <a:ext cx="743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/>
          <p:nvPr/>
        </p:nvSpPr>
        <p:spPr>
          <a:xfrm>
            <a:off x="201150" y="177000"/>
            <a:ext cx="8741700" cy="4789500"/>
          </a:xfrm>
          <a:prstGeom prst="rect">
            <a:avLst/>
          </a:prstGeom>
          <a:solidFill>
            <a:srgbClr val="E0E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27"/>
          <p:cNvGrpSpPr/>
          <p:nvPr/>
        </p:nvGrpSpPr>
        <p:grpSpPr>
          <a:xfrm>
            <a:off x="66425" y="3084125"/>
            <a:ext cx="1751575" cy="1977275"/>
            <a:chOff x="-771775" y="3007925"/>
            <a:chExt cx="1751575" cy="1977275"/>
          </a:xfrm>
        </p:grpSpPr>
        <p:sp>
          <p:nvSpPr>
            <p:cNvPr id="154" name="Google Shape;154;p27"/>
            <p:cNvSpPr/>
            <p:nvPr/>
          </p:nvSpPr>
          <p:spPr>
            <a:xfrm>
              <a:off x="-577250" y="3890925"/>
              <a:ext cx="767525" cy="927850"/>
            </a:xfrm>
            <a:custGeom>
              <a:avLst/>
              <a:gdLst/>
              <a:ahLst/>
              <a:cxnLst/>
              <a:rect l="l" t="t" r="r" b="b"/>
              <a:pathLst>
                <a:path w="30701" h="37114" fill="none" extrusionOk="0">
                  <a:moveTo>
                    <a:pt x="0" y="12919"/>
                  </a:moveTo>
                  <a:lnTo>
                    <a:pt x="30700" y="0"/>
                  </a:lnTo>
                  <a:lnTo>
                    <a:pt x="27873" y="37113"/>
                  </a:lnTo>
                  <a:close/>
                </a:path>
              </a:pathLst>
            </a:custGeom>
            <a:noFill/>
            <a:ln w="14450" cap="rnd" cmpd="sng">
              <a:solidFill>
                <a:srgbClr val="010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-5050" y="3713675"/>
              <a:ext cx="390600" cy="355275"/>
            </a:xfrm>
            <a:custGeom>
              <a:avLst/>
              <a:gdLst/>
              <a:ahLst/>
              <a:cxnLst/>
              <a:rect l="l" t="t" r="r" b="b"/>
              <a:pathLst>
                <a:path w="15624" h="14211" extrusionOk="0">
                  <a:moveTo>
                    <a:pt x="7816" y="1"/>
                  </a:moveTo>
                  <a:cubicBezTo>
                    <a:pt x="5996" y="1"/>
                    <a:pt x="4180" y="692"/>
                    <a:pt x="2797" y="2075"/>
                  </a:cubicBezTo>
                  <a:cubicBezTo>
                    <a:pt x="0" y="4841"/>
                    <a:pt x="0" y="9370"/>
                    <a:pt x="2797" y="12136"/>
                  </a:cubicBezTo>
                  <a:cubicBezTo>
                    <a:pt x="4180" y="13519"/>
                    <a:pt x="5996" y="14211"/>
                    <a:pt x="7816" y="14211"/>
                  </a:cubicBezTo>
                  <a:cubicBezTo>
                    <a:pt x="9636" y="14211"/>
                    <a:pt x="11460" y="13519"/>
                    <a:pt x="12858" y="12136"/>
                  </a:cubicBezTo>
                  <a:cubicBezTo>
                    <a:pt x="15624" y="9370"/>
                    <a:pt x="15624" y="4841"/>
                    <a:pt x="12858" y="2075"/>
                  </a:cubicBezTo>
                  <a:cubicBezTo>
                    <a:pt x="11460" y="692"/>
                    <a:pt x="9636" y="1"/>
                    <a:pt x="7816" y="1"/>
                  </a:cubicBezTo>
                  <a:close/>
                </a:path>
              </a:pathLst>
            </a:custGeom>
            <a:solidFill>
              <a:srgbClr val="FF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63325" y="3766300"/>
              <a:ext cx="104900" cy="103375"/>
            </a:xfrm>
            <a:custGeom>
              <a:avLst/>
              <a:gdLst/>
              <a:ahLst/>
              <a:cxnLst/>
              <a:rect l="l" t="t" r="r" b="b"/>
              <a:pathLst>
                <a:path w="4196" h="4135" fill="none" extrusionOk="0">
                  <a:moveTo>
                    <a:pt x="1" y="4134"/>
                  </a:moveTo>
                  <a:cubicBezTo>
                    <a:pt x="1" y="1976"/>
                    <a:pt x="2038" y="1"/>
                    <a:pt x="4196" y="92"/>
                  </a:cubicBez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771775" y="4036075"/>
              <a:ext cx="389850" cy="355825"/>
            </a:xfrm>
            <a:custGeom>
              <a:avLst/>
              <a:gdLst/>
              <a:ahLst/>
              <a:cxnLst/>
              <a:rect l="l" t="t" r="r" b="b"/>
              <a:pathLst>
                <a:path w="15594" h="14233" extrusionOk="0">
                  <a:moveTo>
                    <a:pt x="7797" y="0"/>
                  </a:moveTo>
                  <a:cubicBezTo>
                    <a:pt x="5973" y="0"/>
                    <a:pt x="4149" y="699"/>
                    <a:pt x="2766" y="2097"/>
                  </a:cubicBezTo>
                  <a:cubicBezTo>
                    <a:pt x="0" y="4863"/>
                    <a:pt x="0" y="9362"/>
                    <a:pt x="2766" y="12158"/>
                  </a:cubicBezTo>
                  <a:cubicBezTo>
                    <a:pt x="4149" y="13541"/>
                    <a:pt x="5973" y="14233"/>
                    <a:pt x="7797" y="14233"/>
                  </a:cubicBezTo>
                  <a:cubicBezTo>
                    <a:pt x="9620" y="14233"/>
                    <a:pt x="11444" y="13541"/>
                    <a:pt x="12827" y="12158"/>
                  </a:cubicBezTo>
                  <a:cubicBezTo>
                    <a:pt x="15593" y="9362"/>
                    <a:pt x="15593" y="4863"/>
                    <a:pt x="12827" y="2097"/>
                  </a:cubicBezTo>
                  <a:cubicBezTo>
                    <a:pt x="11444" y="699"/>
                    <a:pt x="9620" y="0"/>
                    <a:pt x="7797" y="0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720875" y="4095325"/>
              <a:ext cx="100325" cy="142125"/>
            </a:xfrm>
            <a:custGeom>
              <a:avLst/>
              <a:gdLst/>
              <a:ahLst/>
              <a:cxnLst/>
              <a:rect l="l" t="t" r="r" b="b"/>
              <a:pathLst>
                <a:path w="4013" h="5685" fill="none" extrusionOk="0">
                  <a:moveTo>
                    <a:pt x="396" y="5685"/>
                  </a:moveTo>
                  <a:cubicBezTo>
                    <a:pt x="1" y="4469"/>
                    <a:pt x="183" y="3071"/>
                    <a:pt x="852" y="1977"/>
                  </a:cubicBezTo>
                  <a:cubicBezTo>
                    <a:pt x="1551" y="882"/>
                    <a:pt x="2736" y="153"/>
                    <a:pt x="4013" y="1"/>
                  </a:cubicBez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62800" y="4629525"/>
              <a:ext cx="355650" cy="355675"/>
            </a:xfrm>
            <a:custGeom>
              <a:avLst/>
              <a:gdLst/>
              <a:ahLst/>
              <a:cxnLst/>
              <a:rect l="l" t="t" r="r" b="b"/>
              <a:pathLst>
                <a:path w="14226" h="14227" extrusionOk="0">
                  <a:moveTo>
                    <a:pt x="7113" y="1"/>
                  </a:moveTo>
                  <a:cubicBezTo>
                    <a:pt x="3192" y="1"/>
                    <a:pt x="0" y="3193"/>
                    <a:pt x="0" y="7114"/>
                  </a:cubicBezTo>
                  <a:cubicBezTo>
                    <a:pt x="0" y="11035"/>
                    <a:pt x="3192" y="14226"/>
                    <a:pt x="7113" y="14226"/>
                  </a:cubicBezTo>
                  <a:cubicBezTo>
                    <a:pt x="11034" y="14226"/>
                    <a:pt x="14225" y="11035"/>
                    <a:pt x="14225" y="7114"/>
                  </a:cubicBezTo>
                  <a:cubicBezTo>
                    <a:pt x="14225" y="3193"/>
                    <a:pt x="11034" y="1"/>
                    <a:pt x="7113" y="1"/>
                  </a:cubicBezTo>
                  <a:close/>
                </a:path>
              </a:pathLst>
            </a:custGeom>
            <a:solidFill>
              <a:srgbClr val="87B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-16450" y="4681975"/>
              <a:ext cx="109450" cy="120075"/>
            </a:xfrm>
            <a:custGeom>
              <a:avLst/>
              <a:gdLst/>
              <a:ahLst/>
              <a:cxnLst/>
              <a:rect l="l" t="t" r="r" b="b"/>
              <a:pathLst>
                <a:path w="4378" h="4803" fill="none" extrusionOk="0">
                  <a:moveTo>
                    <a:pt x="213" y="4803"/>
                  </a:moveTo>
                  <a:cubicBezTo>
                    <a:pt x="0" y="3587"/>
                    <a:pt x="365" y="2341"/>
                    <a:pt x="1186" y="1429"/>
                  </a:cubicBezTo>
                  <a:cubicBezTo>
                    <a:pt x="1976" y="547"/>
                    <a:pt x="3192" y="0"/>
                    <a:pt x="4377" y="61"/>
                  </a:cubicBez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-496700" y="3068725"/>
              <a:ext cx="103375" cy="368575"/>
            </a:xfrm>
            <a:custGeom>
              <a:avLst/>
              <a:gdLst/>
              <a:ahLst/>
              <a:cxnLst/>
              <a:rect l="l" t="t" r="r" b="b"/>
              <a:pathLst>
                <a:path w="4135" h="14743" fill="none" extrusionOk="0">
                  <a:moveTo>
                    <a:pt x="0" y="0"/>
                  </a:moveTo>
                  <a:lnTo>
                    <a:pt x="4134" y="14742"/>
                  </a:lnTo>
                </a:path>
              </a:pathLst>
            </a:custGeom>
            <a:noFill/>
            <a:ln w="14450" cap="rnd" cmpd="sng">
              <a:solidFill>
                <a:srgbClr val="010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-517975" y="3324425"/>
              <a:ext cx="249275" cy="226475"/>
            </a:xfrm>
            <a:custGeom>
              <a:avLst/>
              <a:gdLst/>
              <a:ahLst/>
              <a:cxnLst/>
              <a:rect l="l" t="t" r="r" b="b"/>
              <a:pathLst>
                <a:path w="9971" h="9059" extrusionOk="0">
                  <a:moveTo>
                    <a:pt x="4985" y="1"/>
                  </a:moveTo>
                  <a:cubicBezTo>
                    <a:pt x="3823" y="1"/>
                    <a:pt x="2660" y="441"/>
                    <a:pt x="1763" y="1323"/>
                  </a:cubicBezTo>
                  <a:cubicBezTo>
                    <a:pt x="0" y="3086"/>
                    <a:pt x="0" y="5973"/>
                    <a:pt x="1763" y="7736"/>
                  </a:cubicBezTo>
                  <a:cubicBezTo>
                    <a:pt x="2660" y="8618"/>
                    <a:pt x="3823" y="9058"/>
                    <a:pt x="4985" y="9058"/>
                  </a:cubicBezTo>
                  <a:cubicBezTo>
                    <a:pt x="6148" y="9058"/>
                    <a:pt x="7310" y="8618"/>
                    <a:pt x="8207" y="7736"/>
                  </a:cubicBezTo>
                  <a:cubicBezTo>
                    <a:pt x="9970" y="5973"/>
                    <a:pt x="9970" y="3086"/>
                    <a:pt x="8207" y="1323"/>
                  </a:cubicBezTo>
                  <a:cubicBezTo>
                    <a:pt x="7310" y="441"/>
                    <a:pt x="6148" y="1"/>
                    <a:pt x="4985" y="1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-474675" y="3354450"/>
              <a:ext cx="62350" cy="57000"/>
            </a:xfrm>
            <a:custGeom>
              <a:avLst/>
              <a:gdLst/>
              <a:ahLst/>
              <a:cxnLst/>
              <a:rect l="l" t="t" r="r" b="b"/>
              <a:pathLst>
                <a:path w="2494" h="2280" fill="none" extrusionOk="0">
                  <a:moveTo>
                    <a:pt x="1" y="2280"/>
                  </a:moveTo>
                  <a:cubicBezTo>
                    <a:pt x="92" y="1064"/>
                    <a:pt x="1277" y="0"/>
                    <a:pt x="2493" y="61"/>
                  </a:cubicBez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-556725" y="3007925"/>
              <a:ext cx="120850" cy="120850"/>
            </a:xfrm>
            <a:custGeom>
              <a:avLst/>
              <a:gdLst/>
              <a:ahLst/>
              <a:cxnLst/>
              <a:rect l="l" t="t" r="r" b="b"/>
              <a:pathLst>
                <a:path w="4834" h="4834" extrusionOk="0">
                  <a:moveTo>
                    <a:pt x="2401" y="1"/>
                  </a:moveTo>
                  <a:cubicBezTo>
                    <a:pt x="1094" y="1"/>
                    <a:pt x="0" y="1095"/>
                    <a:pt x="0" y="2432"/>
                  </a:cubicBezTo>
                  <a:cubicBezTo>
                    <a:pt x="0" y="3770"/>
                    <a:pt x="1094" y="4834"/>
                    <a:pt x="2401" y="4834"/>
                  </a:cubicBezTo>
                  <a:cubicBezTo>
                    <a:pt x="3739" y="4834"/>
                    <a:pt x="4833" y="3770"/>
                    <a:pt x="4833" y="2432"/>
                  </a:cubicBezTo>
                  <a:cubicBezTo>
                    <a:pt x="4833" y="1095"/>
                    <a:pt x="3739" y="1"/>
                    <a:pt x="2401" y="1"/>
                  </a:cubicBezTo>
                  <a:close/>
                </a:path>
              </a:pathLst>
            </a:custGeom>
            <a:solidFill>
              <a:srgbClr val="EF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642375" y="4161450"/>
              <a:ext cx="210525" cy="284225"/>
            </a:xfrm>
            <a:custGeom>
              <a:avLst/>
              <a:gdLst/>
              <a:ahLst/>
              <a:cxnLst/>
              <a:rect l="l" t="t" r="r" b="b"/>
              <a:pathLst>
                <a:path w="8421" h="11369" fill="none" extrusionOk="0">
                  <a:moveTo>
                    <a:pt x="1" y="11368"/>
                  </a:moveTo>
                  <a:lnTo>
                    <a:pt x="8420" y="0"/>
                  </a:lnTo>
                </a:path>
              </a:pathLst>
            </a:custGeom>
            <a:noFill/>
            <a:ln w="14450" cap="rnd" cmpd="sng">
              <a:solidFill>
                <a:srgbClr val="010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25200" y="4048125"/>
              <a:ext cx="254600" cy="227025"/>
            </a:xfrm>
            <a:custGeom>
              <a:avLst/>
              <a:gdLst/>
              <a:ahLst/>
              <a:cxnLst/>
              <a:rect l="l" t="t" r="r" b="b"/>
              <a:pathLst>
                <a:path w="10184" h="9081" extrusionOk="0">
                  <a:moveTo>
                    <a:pt x="5113" y="1"/>
                  </a:moveTo>
                  <a:cubicBezTo>
                    <a:pt x="3186" y="1"/>
                    <a:pt x="1404" y="1221"/>
                    <a:pt x="791" y="3135"/>
                  </a:cubicBezTo>
                  <a:cubicBezTo>
                    <a:pt x="1" y="5536"/>
                    <a:pt x="1308" y="8090"/>
                    <a:pt x="3709" y="8849"/>
                  </a:cubicBezTo>
                  <a:cubicBezTo>
                    <a:pt x="4178" y="9006"/>
                    <a:pt x="4654" y="9080"/>
                    <a:pt x="5122" y="9080"/>
                  </a:cubicBezTo>
                  <a:cubicBezTo>
                    <a:pt x="7021" y="9080"/>
                    <a:pt x="8789" y="7858"/>
                    <a:pt x="9423" y="5932"/>
                  </a:cubicBezTo>
                  <a:cubicBezTo>
                    <a:pt x="10183" y="3561"/>
                    <a:pt x="8876" y="1007"/>
                    <a:pt x="6505" y="217"/>
                  </a:cubicBezTo>
                  <a:cubicBezTo>
                    <a:pt x="6042" y="71"/>
                    <a:pt x="5574" y="1"/>
                    <a:pt x="5113" y="1"/>
                  </a:cubicBezTo>
                  <a:close/>
                </a:path>
              </a:pathLst>
            </a:custGeom>
            <a:solidFill>
              <a:srgbClr val="EF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57875" y="4096850"/>
              <a:ext cx="46375" cy="87425"/>
            </a:xfrm>
            <a:custGeom>
              <a:avLst/>
              <a:gdLst/>
              <a:ahLst/>
              <a:cxnLst/>
              <a:rect l="l" t="t" r="r" b="b"/>
              <a:pathLst>
                <a:path w="1855" h="3497" fill="none" extrusionOk="0">
                  <a:moveTo>
                    <a:pt x="639" y="3496"/>
                  </a:moveTo>
                  <a:cubicBezTo>
                    <a:pt x="1" y="2280"/>
                    <a:pt x="578" y="578"/>
                    <a:pt x="1855" y="1"/>
                  </a:cubicBez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573225" y="4385475"/>
              <a:ext cx="137575" cy="120700"/>
            </a:xfrm>
            <a:custGeom>
              <a:avLst/>
              <a:gdLst/>
              <a:ahLst/>
              <a:cxnLst/>
              <a:rect l="l" t="t" r="r" b="b"/>
              <a:pathLst>
                <a:path w="5503" h="4828" extrusionOk="0">
                  <a:moveTo>
                    <a:pt x="2735" y="0"/>
                  </a:moveTo>
                  <a:cubicBezTo>
                    <a:pt x="2370" y="0"/>
                    <a:pt x="1997" y="81"/>
                    <a:pt x="1642" y="249"/>
                  </a:cubicBezTo>
                  <a:cubicBezTo>
                    <a:pt x="456" y="857"/>
                    <a:pt x="1" y="2316"/>
                    <a:pt x="608" y="3501"/>
                  </a:cubicBezTo>
                  <a:cubicBezTo>
                    <a:pt x="1038" y="4339"/>
                    <a:pt x="1893" y="4828"/>
                    <a:pt x="2775" y="4828"/>
                  </a:cubicBezTo>
                  <a:cubicBezTo>
                    <a:pt x="3142" y="4828"/>
                    <a:pt x="3513" y="4744"/>
                    <a:pt x="3861" y="4565"/>
                  </a:cubicBezTo>
                  <a:cubicBezTo>
                    <a:pt x="5046" y="3957"/>
                    <a:pt x="5502" y="2498"/>
                    <a:pt x="4894" y="1313"/>
                  </a:cubicBezTo>
                  <a:cubicBezTo>
                    <a:pt x="4464" y="474"/>
                    <a:pt x="3622" y="0"/>
                    <a:pt x="2735" y="0"/>
                  </a:cubicBezTo>
                  <a:close/>
                </a:path>
              </a:pathLst>
            </a:custGeom>
            <a:solidFill>
              <a:srgbClr val="FF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/>
          <p:nvPr/>
        </p:nvSpPr>
        <p:spPr>
          <a:xfrm>
            <a:off x="201150" y="177000"/>
            <a:ext cx="8741700" cy="4789500"/>
          </a:xfrm>
          <a:prstGeom prst="rect">
            <a:avLst/>
          </a:prstGeom>
          <a:solidFill>
            <a:srgbClr val="E0E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28"/>
          <p:cNvGrpSpPr/>
          <p:nvPr/>
        </p:nvGrpSpPr>
        <p:grpSpPr>
          <a:xfrm>
            <a:off x="-483275" y="-217475"/>
            <a:ext cx="2782750" cy="1782725"/>
            <a:chOff x="-2775" y="698625"/>
            <a:chExt cx="2782750" cy="1782725"/>
          </a:xfrm>
        </p:grpSpPr>
        <p:sp>
          <p:nvSpPr>
            <p:cNvPr id="172" name="Google Shape;172;p28"/>
            <p:cNvSpPr/>
            <p:nvPr/>
          </p:nvSpPr>
          <p:spPr>
            <a:xfrm>
              <a:off x="-2775" y="1718400"/>
              <a:ext cx="734850" cy="762950"/>
            </a:xfrm>
            <a:custGeom>
              <a:avLst/>
              <a:gdLst/>
              <a:ahLst/>
              <a:cxnLst/>
              <a:rect l="l" t="t" r="r" b="b"/>
              <a:pathLst>
                <a:path w="29394" h="30518" extrusionOk="0">
                  <a:moveTo>
                    <a:pt x="25351" y="1"/>
                  </a:moveTo>
                  <a:lnTo>
                    <a:pt x="1" y="26657"/>
                  </a:lnTo>
                  <a:lnTo>
                    <a:pt x="4043" y="30518"/>
                  </a:lnTo>
                  <a:lnTo>
                    <a:pt x="29393" y="3861"/>
                  </a:lnTo>
                  <a:lnTo>
                    <a:pt x="25351" y="1"/>
                  </a:ln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460000" y="1028825"/>
              <a:ext cx="1003850" cy="885225"/>
            </a:xfrm>
            <a:custGeom>
              <a:avLst/>
              <a:gdLst/>
              <a:ahLst/>
              <a:cxnLst/>
              <a:rect l="l" t="t" r="r" b="b"/>
              <a:pathLst>
                <a:path w="40154" h="35409" extrusionOk="0">
                  <a:moveTo>
                    <a:pt x="20075" y="1"/>
                  </a:moveTo>
                  <a:cubicBezTo>
                    <a:pt x="17821" y="1"/>
                    <a:pt x="15528" y="435"/>
                    <a:pt x="13314" y="1352"/>
                  </a:cubicBezTo>
                  <a:cubicBezTo>
                    <a:pt x="4286" y="5091"/>
                    <a:pt x="1" y="15425"/>
                    <a:pt x="3739" y="24453"/>
                  </a:cubicBezTo>
                  <a:cubicBezTo>
                    <a:pt x="6561" y="31290"/>
                    <a:pt x="13142" y="35409"/>
                    <a:pt x="20082" y="35409"/>
                  </a:cubicBezTo>
                  <a:cubicBezTo>
                    <a:pt x="22336" y="35409"/>
                    <a:pt x="24627" y="34974"/>
                    <a:pt x="26840" y="34058"/>
                  </a:cubicBezTo>
                  <a:cubicBezTo>
                    <a:pt x="35867" y="30289"/>
                    <a:pt x="40153" y="19954"/>
                    <a:pt x="36415" y="10927"/>
                  </a:cubicBezTo>
                  <a:cubicBezTo>
                    <a:pt x="33593" y="4113"/>
                    <a:pt x="27014" y="1"/>
                    <a:pt x="20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539025" y="1098600"/>
              <a:ext cx="845800" cy="745250"/>
            </a:xfrm>
            <a:custGeom>
              <a:avLst/>
              <a:gdLst/>
              <a:ahLst/>
              <a:cxnLst/>
              <a:rect l="l" t="t" r="r" b="b"/>
              <a:pathLst>
                <a:path w="33832" h="29810" extrusionOk="0">
                  <a:moveTo>
                    <a:pt x="16912" y="1"/>
                  </a:moveTo>
                  <a:cubicBezTo>
                    <a:pt x="11068" y="1"/>
                    <a:pt x="5524" y="3467"/>
                    <a:pt x="3162" y="9200"/>
                  </a:cubicBezTo>
                  <a:cubicBezTo>
                    <a:pt x="1" y="16798"/>
                    <a:pt x="3618" y="25522"/>
                    <a:pt x="11217" y="28683"/>
                  </a:cubicBezTo>
                  <a:cubicBezTo>
                    <a:pt x="13072" y="29448"/>
                    <a:pt x="14995" y="29810"/>
                    <a:pt x="16887" y="29810"/>
                  </a:cubicBezTo>
                  <a:cubicBezTo>
                    <a:pt x="22743" y="29810"/>
                    <a:pt x="28304" y="26341"/>
                    <a:pt x="30670" y="20598"/>
                  </a:cubicBezTo>
                  <a:cubicBezTo>
                    <a:pt x="33831" y="12999"/>
                    <a:pt x="30214" y="4276"/>
                    <a:pt x="22615" y="1145"/>
                  </a:cubicBezTo>
                  <a:cubicBezTo>
                    <a:pt x="20749" y="368"/>
                    <a:pt x="18814" y="1"/>
                    <a:pt x="16912" y="1"/>
                  </a:cubicBezTo>
                  <a:close/>
                </a:path>
              </a:pathLst>
            </a:custGeom>
            <a:solidFill>
              <a:srgbClr val="869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680375" y="1183450"/>
              <a:ext cx="176325" cy="180875"/>
            </a:xfrm>
            <a:custGeom>
              <a:avLst/>
              <a:gdLst/>
              <a:ahLst/>
              <a:cxnLst/>
              <a:rect l="l" t="t" r="r" b="b"/>
              <a:pathLst>
                <a:path w="7053" h="7235" fill="none" extrusionOk="0">
                  <a:moveTo>
                    <a:pt x="0" y="7234"/>
                  </a:moveTo>
                  <a:cubicBezTo>
                    <a:pt x="0" y="7234"/>
                    <a:pt x="1338" y="2401"/>
                    <a:pt x="7052" y="0"/>
                  </a:cubicBez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967600" y="903800"/>
              <a:ext cx="212800" cy="569175"/>
            </a:xfrm>
            <a:custGeom>
              <a:avLst/>
              <a:gdLst/>
              <a:ahLst/>
              <a:cxnLst/>
              <a:rect l="l" t="t" r="r" b="b"/>
              <a:pathLst>
                <a:path w="8512" h="22767" extrusionOk="0">
                  <a:moveTo>
                    <a:pt x="1" y="0"/>
                  </a:moveTo>
                  <a:lnTo>
                    <a:pt x="1" y="18481"/>
                  </a:lnTo>
                  <a:cubicBezTo>
                    <a:pt x="1" y="20852"/>
                    <a:pt x="1916" y="22767"/>
                    <a:pt x="4256" y="22767"/>
                  </a:cubicBezTo>
                  <a:cubicBezTo>
                    <a:pt x="6627" y="22767"/>
                    <a:pt x="8512" y="20852"/>
                    <a:pt x="8512" y="18481"/>
                  </a:cubicBezTo>
                  <a:lnTo>
                    <a:pt x="8512" y="0"/>
                  </a:lnTo>
                  <a:close/>
                </a:path>
              </a:pathLst>
            </a:custGeom>
            <a:solidFill>
              <a:srgbClr val="87B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967600" y="727500"/>
              <a:ext cx="212800" cy="745475"/>
            </a:xfrm>
            <a:custGeom>
              <a:avLst/>
              <a:gdLst/>
              <a:ahLst/>
              <a:cxnLst/>
              <a:rect l="l" t="t" r="r" b="b"/>
              <a:pathLst>
                <a:path w="8512" h="29819" fill="none" extrusionOk="0">
                  <a:moveTo>
                    <a:pt x="4256" y="29819"/>
                  </a:moveTo>
                  <a:lnTo>
                    <a:pt x="4256" y="29819"/>
                  </a:lnTo>
                  <a:cubicBezTo>
                    <a:pt x="6627" y="29819"/>
                    <a:pt x="8512" y="27904"/>
                    <a:pt x="8512" y="25533"/>
                  </a:cubicBezTo>
                  <a:lnTo>
                    <a:pt x="8512" y="1"/>
                  </a:lnTo>
                  <a:lnTo>
                    <a:pt x="1" y="1"/>
                  </a:lnTo>
                  <a:lnTo>
                    <a:pt x="1" y="25533"/>
                  </a:lnTo>
                  <a:cubicBezTo>
                    <a:pt x="1" y="27904"/>
                    <a:pt x="1916" y="29819"/>
                    <a:pt x="4256" y="29819"/>
                  </a:cubicBezTo>
                  <a:close/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950125" y="698625"/>
              <a:ext cx="248525" cy="57775"/>
            </a:xfrm>
            <a:custGeom>
              <a:avLst/>
              <a:gdLst/>
              <a:ahLst/>
              <a:cxnLst/>
              <a:rect l="l" t="t" r="r" b="b"/>
              <a:pathLst>
                <a:path w="9941" h="2311" extrusionOk="0">
                  <a:moveTo>
                    <a:pt x="730" y="1"/>
                  </a:moveTo>
                  <a:cubicBezTo>
                    <a:pt x="305" y="1"/>
                    <a:pt x="1" y="335"/>
                    <a:pt x="1" y="730"/>
                  </a:cubicBezTo>
                  <a:lnTo>
                    <a:pt x="1" y="1581"/>
                  </a:lnTo>
                  <a:cubicBezTo>
                    <a:pt x="1" y="1976"/>
                    <a:pt x="305" y="2311"/>
                    <a:pt x="730" y="2311"/>
                  </a:cubicBezTo>
                  <a:lnTo>
                    <a:pt x="9211" y="2311"/>
                  </a:lnTo>
                  <a:cubicBezTo>
                    <a:pt x="9606" y="2311"/>
                    <a:pt x="9940" y="1976"/>
                    <a:pt x="9940" y="1581"/>
                  </a:cubicBezTo>
                  <a:lnTo>
                    <a:pt x="9940" y="730"/>
                  </a:lnTo>
                  <a:cubicBezTo>
                    <a:pt x="9940" y="335"/>
                    <a:pt x="9606" y="1"/>
                    <a:pt x="9211" y="1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1036000" y="1355925"/>
              <a:ext cx="34975" cy="35750"/>
            </a:xfrm>
            <a:custGeom>
              <a:avLst/>
              <a:gdLst/>
              <a:ahLst/>
              <a:cxnLst/>
              <a:rect l="l" t="t" r="r" b="b"/>
              <a:pathLst>
                <a:path w="1399" h="1430" fill="none" extrusionOk="0">
                  <a:moveTo>
                    <a:pt x="1399" y="700"/>
                  </a:moveTo>
                  <a:cubicBezTo>
                    <a:pt x="1399" y="1095"/>
                    <a:pt x="1095" y="1429"/>
                    <a:pt x="700" y="1429"/>
                  </a:cubicBezTo>
                  <a:cubicBezTo>
                    <a:pt x="304" y="1429"/>
                    <a:pt x="0" y="1095"/>
                    <a:pt x="0" y="700"/>
                  </a:cubicBezTo>
                  <a:cubicBezTo>
                    <a:pt x="0" y="305"/>
                    <a:pt x="304" y="1"/>
                    <a:pt x="700" y="1"/>
                  </a:cubicBezTo>
                  <a:cubicBezTo>
                    <a:pt x="1095" y="1"/>
                    <a:pt x="1399" y="305"/>
                    <a:pt x="1399" y="700"/>
                  </a:cubicBezTo>
                  <a:close/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1089200" y="1274625"/>
              <a:ext cx="34975" cy="35750"/>
            </a:xfrm>
            <a:custGeom>
              <a:avLst/>
              <a:gdLst/>
              <a:ahLst/>
              <a:cxnLst/>
              <a:rect l="l" t="t" r="r" b="b"/>
              <a:pathLst>
                <a:path w="1399" h="1430" fill="none" extrusionOk="0">
                  <a:moveTo>
                    <a:pt x="1398" y="700"/>
                  </a:moveTo>
                  <a:cubicBezTo>
                    <a:pt x="1398" y="304"/>
                    <a:pt x="1094" y="1"/>
                    <a:pt x="699" y="1"/>
                  </a:cubicBezTo>
                  <a:cubicBezTo>
                    <a:pt x="304" y="1"/>
                    <a:pt x="0" y="304"/>
                    <a:pt x="0" y="700"/>
                  </a:cubicBezTo>
                  <a:cubicBezTo>
                    <a:pt x="0" y="1095"/>
                    <a:pt x="304" y="1429"/>
                    <a:pt x="699" y="1429"/>
                  </a:cubicBezTo>
                  <a:cubicBezTo>
                    <a:pt x="1094" y="1429"/>
                    <a:pt x="1398" y="1095"/>
                    <a:pt x="1398" y="700"/>
                  </a:cubicBezTo>
                  <a:close/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998000" y="805775"/>
              <a:ext cx="25" cy="484075"/>
            </a:xfrm>
            <a:custGeom>
              <a:avLst/>
              <a:gdLst/>
              <a:ahLst/>
              <a:cxnLst/>
              <a:rect l="l" t="t" r="r" b="b"/>
              <a:pathLst>
                <a:path w="1" h="19363" fill="none" extrusionOk="0">
                  <a:moveTo>
                    <a:pt x="1" y="0"/>
                  </a:moveTo>
                  <a:lnTo>
                    <a:pt x="1" y="19362"/>
                  </a:ln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1624925" y="812725"/>
              <a:ext cx="876925" cy="686850"/>
            </a:xfrm>
            <a:custGeom>
              <a:avLst/>
              <a:gdLst/>
              <a:ahLst/>
              <a:cxnLst/>
              <a:rect l="l" t="t" r="r" b="b"/>
              <a:pathLst>
                <a:path w="35077" h="27474" extrusionOk="0">
                  <a:moveTo>
                    <a:pt x="33320" y="15030"/>
                  </a:moveTo>
                  <a:lnTo>
                    <a:pt x="33320" y="15030"/>
                  </a:lnTo>
                  <a:cubicBezTo>
                    <a:pt x="33300" y="15033"/>
                    <a:pt x="33283" y="15042"/>
                    <a:pt x="33283" y="15042"/>
                  </a:cubicBezTo>
                  <a:cubicBezTo>
                    <a:pt x="33283" y="15042"/>
                    <a:pt x="33300" y="15042"/>
                    <a:pt x="33320" y="15030"/>
                  </a:cubicBezTo>
                  <a:close/>
                  <a:moveTo>
                    <a:pt x="15988" y="6896"/>
                  </a:moveTo>
                  <a:cubicBezTo>
                    <a:pt x="17690" y="8112"/>
                    <a:pt x="18997" y="9966"/>
                    <a:pt x="19453" y="11972"/>
                  </a:cubicBezTo>
                  <a:cubicBezTo>
                    <a:pt x="20304" y="15650"/>
                    <a:pt x="20335" y="19540"/>
                    <a:pt x="19545" y="23553"/>
                  </a:cubicBezTo>
                  <a:cubicBezTo>
                    <a:pt x="19332" y="24525"/>
                    <a:pt x="18298" y="25407"/>
                    <a:pt x="17235" y="25498"/>
                  </a:cubicBezTo>
                  <a:cubicBezTo>
                    <a:pt x="17191" y="25500"/>
                    <a:pt x="17148" y="25502"/>
                    <a:pt x="17105" y="25502"/>
                  </a:cubicBezTo>
                  <a:cubicBezTo>
                    <a:pt x="16083" y="25502"/>
                    <a:pt x="15062" y="24820"/>
                    <a:pt x="14712" y="23887"/>
                  </a:cubicBezTo>
                  <a:cubicBezTo>
                    <a:pt x="13070" y="19328"/>
                    <a:pt x="13709" y="14130"/>
                    <a:pt x="14225" y="11455"/>
                  </a:cubicBezTo>
                  <a:cubicBezTo>
                    <a:pt x="14560" y="9753"/>
                    <a:pt x="15168" y="8203"/>
                    <a:pt x="15988" y="6896"/>
                  </a:cubicBezTo>
                  <a:close/>
                  <a:moveTo>
                    <a:pt x="24593" y="0"/>
                  </a:moveTo>
                  <a:cubicBezTo>
                    <a:pt x="22049" y="0"/>
                    <a:pt x="19438" y="871"/>
                    <a:pt x="17326" y="2488"/>
                  </a:cubicBezTo>
                  <a:cubicBezTo>
                    <a:pt x="16657" y="3005"/>
                    <a:pt x="16019" y="3613"/>
                    <a:pt x="15441" y="4282"/>
                  </a:cubicBezTo>
                  <a:cubicBezTo>
                    <a:pt x="15259" y="4191"/>
                    <a:pt x="15076" y="4099"/>
                    <a:pt x="14864" y="4039"/>
                  </a:cubicBezTo>
                  <a:cubicBezTo>
                    <a:pt x="13667" y="3580"/>
                    <a:pt x="12400" y="3356"/>
                    <a:pt x="11135" y="3356"/>
                  </a:cubicBezTo>
                  <a:cubicBezTo>
                    <a:pt x="8961" y="3356"/>
                    <a:pt x="6791" y="4017"/>
                    <a:pt x="4985" y="5285"/>
                  </a:cubicBezTo>
                  <a:cubicBezTo>
                    <a:pt x="2280" y="7200"/>
                    <a:pt x="669" y="10209"/>
                    <a:pt x="517" y="13735"/>
                  </a:cubicBezTo>
                  <a:lnTo>
                    <a:pt x="0" y="25468"/>
                  </a:lnTo>
                  <a:lnTo>
                    <a:pt x="1976" y="25559"/>
                  </a:lnTo>
                  <a:lnTo>
                    <a:pt x="2523" y="13826"/>
                  </a:lnTo>
                  <a:cubicBezTo>
                    <a:pt x="2645" y="10878"/>
                    <a:pt x="3891" y="8507"/>
                    <a:pt x="6140" y="6896"/>
                  </a:cubicBezTo>
                  <a:cubicBezTo>
                    <a:pt x="7591" y="5890"/>
                    <a:pt x="9386" y="5352"/>
                    <a:pt x="11173" y="5352"/>
                  </a:cubicBezTo>
                  <a:cubicBezTo>
                    <a:pt x="12195" y="5352"/>
                    <a:pt x="13214" y="5528"/>
                    <a:pt x="14165" y="5893"/>
                  </a:cubicBezTo>
                  <a:cubicBezTo>
                    <a:pt x="14195" y="5893"/>
                    <a:pt x="14225" y="5923"/>
                    <a:pt x="14256" y="5923"/>
                  </a:cubicBezTo>
                  <a:cubicBezTo>
                    <a:pt x="13313" y="7443"/>
                    <a:pt x="12645" y="9145"/>
                    <a:pt x="12280" y="11060"/>
                  </a:cubicBezTo>
                  <a:cubicBezTo>
                    <a:pt x="11703" y="13948"/>
                    <a:pt x="11003" y="19540"/>
                    <a:pt x="12858" y="24556"/>
                  </a:cubicBezTo>
                  <a:cubicBezTo>
                    <a:pt x="13465" y="26288"/>
                    <a:pt x="15228" y="27474"/>
                    <a:pt x="17052" y="27474"/>
                  </a:cubicBezTo>
                  <a:lnTo>
                    <a:pt x="17356" y="27474"/>
                  </a:lnTo>
                  <a:cubicBezTo>
                    <a:pt x="19362" y="27322"/>
                    <a:pt x="21125" y="25802"/>
                    <a:pt x="21490" y="23917"/>
                  </a:cubicBezTo>
                  <a:cubicBezTo>
                    <a:pt x="22341" y="19632"/>
                    <a:pt x="22311" y="15467"/>
                    <a:pt x="21399" y="11546"/>
                  </a:cubicBezTo>
                  <a:cubicBezTo>
                    <a:pt x="20821" y="9023"/>
                    <a:pt x="19301" y="6774"/>
                    <a:pt x="17204" y="5285"/>
                  </a:cubicBezTo>
                  <a:cubicBezTo>
                    <a:pt x="17630" y="4859"/>
                    <a:pt x="18086" y="4434"/>
                    <a:pt x="18542" y="4069"/>
                  </a:cubicBezTo>
                  <a:cubicBezTo>
                    <a:pt x="20290" y="2724"/>
                    <a:pt x="22451" y="1991"/>
                    <a:pt x="24538" y="1991"/>
                  </a:cubicBezTo>
                  <a:cubicBezTo>
                    <a:pt x="25281" y="1991"/>
                    <a:pt x="26015" y="2084"/>
                    <a:pt x="26718" y="2276"/>
                  </a:cubicBezTo>
                  <a:cubicBezTo>
                    <a:pt x="29545" y="3005"/>
                    <a:pt x="31855" y="5315"/>
                    <a:pt x="32463" y="7990"/>
                  </a:cubicBezTo>
                  <a:cubicBezTo>
                    <a:pt x="32979" y="10239"/>
                    <a:pt x="33071" y="12580"/>
                    <a:pt x="33040" y="14951"/>
                  </a:cubicBezTo>
                  <a:cubicBezTo>
                    <a:pt x="33101" y="14981"/>
                    <a:pt x="33131" y="14981"/>
                    <a:pt x="33192" y="15011"/>
                  </a:cubicBezTo>
                  <a:cubicBezTo>
                    <a:pt x="33213" y="15011"/>
                    <a:pt x="33246" y="15025"/>
                    <a:pt x="33285" y="15025"/>
                  </a:cubicBezTo>
                  <a:cubicBezTo>
                    <a:pt x="33304" y="15025"/>
                    <a:pt x="33324" y="15022"/>
                    <a:pt x="33344" y="15011"/>
                  </a:cubicBezTo>
                  <a:lnTo>
                    <a:pt x="33344" y="15011"/>
                  </a:lnTo>
                  <a:cubicBezTo>
                    <a:pt x="33336" y="15020"/>
                    <a:pt x="33328" y="15026"/>
                    <a:pt x="33320" y="15030"/>
                  </a:cubicBezTo>
                  <a:lnTo>
                    <a:pt x="33320" y="15030"/>
                  </a:lnTo>
                  <a:cubicBezTo>
                    <a:pt x="33326" y="15029"/>
                    <a:pt x="33332" y="15028"/>
                    <a:pt x="33337" y="15028"/>
                  </a:cubicBezTo>
                  <a:cubicBezTo>
                    <a:pt x="33351" y="15028"/>
                    <a:pt x="33365" y="15032"/>
                    <a:pt x="33375" y="15042"/>
                  </a:cubicBezTo>
                  <a:lnTo>
                    <a:pt x="34834" y="15042"/>
                  </a:lnTo>
                  <a:cubicBezTo>
                    <a:pt x="34894" y="15042"/>
                    <a:pt x="34955" y="15011"/>
                    <a:pt x="35016" y="15011"/>
                  </a:cubicBezTo>
                  <a:cubicBezTo>
                    <a:pt x="35077" y="12519"/>
                    <a:pt x="34955" y="9996"/>
                    <a:pt x="34408" y="7534"/>
                  </a:cubicBezTo>
                  <a:cubicBezTo>
                    <a:pt x="33618" y="4160"/>
                    <a:pt x="30761" y="1273"/>
                    <a:pt x="27235" y="330"/>
                  </a:cubicBezTo>
                  <a:cubicBezTo>
                    <a:pt x="26379" y="108"/>
                    <a:pt x="25490" y="0"/>
                    <a:pt x="24593" y="0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672025" y="916725"/>
              <a:ext cx="228750" cy="160350"/>
            </a:xfrm>
            <a:custGeom>
              <a:avLst/>
              <a:gdLst/>
              <a:ahLst/>
              <a:cxnLst/>
              <a:rect l="l" t="t" r="r" b="b"/>
              <a:pathLst>
                <a:path w="9150" h="6414" fill="none" extrusionOk="0">
                  <a:moveTo>
                    <a:pt x="1" y="6414"/>
                  </a:moveTo>
                  <a:cubicBezTo>
                    <a:pt x="609" y="4529"/>
                    <a:pt x="1885" y="2857"/>
                    <a:pt x="3496" y="1733"/>
                  </a:cubicBezTo>
                  <a:cubicBezTo>
                    <a:pt x="5138" y="608"/>
                    <a:pt x="7144" y="0"/>
                    <a:pt x="9150" y="91"/>
                  </a:cubicBez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2043625" y="1408375"/>
              <a:ext cx="88175" cy="62325"/>
            </a:xfrm>
            <a:custGeom>
              <a:avLst/>
              <a:gdLst/>
              <a:ahLst/>
              <a:cxnLst/>
              <a:rect l="l" t="t" r="r" b="b"/>
              <a:pathLst>
                <a:path w="3527" h="2493" fill="none" extrusionOk="0">
                  <a:moveTo>
                    <a:pt x="0" y="2341"/>
                  </a:moveTo>
                  <a:cubicBezTo>
                    <a:pt x="760" y="2493"/>
                    <a:pt x="1611" y="2341"/>
                    <a:pt x="2249" y="1915"/>
                  </a:cubicBezTo>
                  <a:cubicBezTo>
                    <a:pt x="2918" y="1490"/>
                    <a:pt x="3374" y="760"/>
                    <a:pt x="3526" y="0"/>
                  </a:cubicBez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345275" y="1976775"/>
              <a:ext cx="626925" cy="408075"/>
            </a:xfrm>
            <a:custGeom>
              <a:avLst/>
              <a:gdLst/>
              <a:ahLst/>
              <a:cxnLst/>
              <a:rect l="l" t="t" r="r" b="b"/>
              <a:pathLst>
                <a:path w="25077" h="16323" extrusionOk="0">
                  <a:moveTo>
                    <a:pt x="578" y="0"/>
                  </a:moveTo>
                  <a:cubicBezTo>
                    <a:pt x="183" y="1185"/>
                    <a:pt x="1" y="2462"/>
                    <a:pt x="1" y="3769"/>
                  </a:cubicBezTo>
                  <a:cubicBezTo>
                    <a:pt x="1" y="10699"/>
                    <a:pt x="5624" y="16322"/>
                    <a:pt x="12554" y="16322"/>
                  </a:cubicBezTo>
                  <a:cubicBezTo>
                    <a:pt x="19484" y="16322"/>
                    <a:pt x="25077" y="10699"/>
                    <a:pt x="25077" y="3769"/>
                  </a:cubicBezTo>
                  <a:cubicBezTo>
                    <a:pt x="25077" y="2462"/>
                    <a:pt x="24895" y="1185"/>
                    <a:pt x="24530" y="0"/>
                  </a:cubicBezTo>
                  <a:close/>
                </a:path>
              </a:pathLst>
            </a:custGeom>
            <a:solidFill>
              <a:srgbClr val="EF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1538300" y="2215375"/>
              <a:ext cx="35725" cy="35725"/>
            </a:xfrm>
            <a:custGeom>
              <a:avLst/>
              <a:gdLst/>
              <a:ahLst/>
              <a:cxnLst/>
              <a:rect l="l" t="t" r="r" b="b"/>
              <a:pathLst>
                <a:path w="1429" h="1429" fill="none" extrusionOk="0">
                  <a:moveTo>
                    <a:pt x="1429" y="730"/>
                  </a:moveTo>
                  <a:cubicBezTo>
                    <a:pt x="1429" y="1125"/>
                    <a:pt x="1125" y="1429"/>
                    <a:pt x="730" y="1429"/>
                  </a:cubicBezTo>
                  <a:cubicBezTo>
                    <a:pt x="334" y="1429"/>
                    <a:pt x="0" y="1125"/>
                    <a:pt x="0" y="730"/>
                  </a:cubicBezTo>
                  <a:cubicBezTo>
                    <a:pt x="0" y="335"/>
                    <a:pt x="334" y="0"/>
                    <a:pt x="730" y="0"/>
                  </a:cubicBezTo>
                  <a:cubicBezTo>
                    <a:pt x="1125" y="0"/>
                    <a:pt x="1429" y="335"/>
                    <a:pt x="1429" y="730"/>
                  </a:cubicBezTo>
                  <a:close/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1497250" y="2106700"/>
              <a:ext cx="34975" cy="34975"/>
            </a:xfrm>
            <a:custGeom>
              <a:avLst/>
              <a:gdLst/>
              <a:ahLst/>
              <a:cxnLst/>
              <a:rect l="l" t="t" r="r" b="b"/>
              <a:pathLst>
                <a:path w="1399" h="1399" fill="none" extrusionOk="0">
                  <a:moveTo>
                    <a:pt x="1399" y="700"/>
                  </a:moveTo>
                  <a:cubicBezTo>
                    <a:pt x="1399" y="1095"/>
                    <a:pt x="1095" y="1399"/>
                    <a:pt x="700" y="1399"/>
                  </a:cubicBezTo>
                  <a:cubicBezTo>
                    <a:pt x="305" y="1399"/>
                    <a:pt x="1" y="1095"/>
                    <a:pt x="1" y="700"/>
                  </a:cubicBezTo>
                  <a:cubicBezTo>
                    <a:pt x="1" y="305"/>
                    <a:pt x="305" y="1"/>
                    <a:pt x="700" y="1"/>
                  </a:cubicBezTo>
                  <a:cubicBezTo>
                    <a:pt x="1095" y="1"/>
                    <a:pt x="1399" y="305"/>
                    <a:pt x="1399" y="700"/>
                  </a:cubicBezTo>
                  <a:close/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1805000" y="2082400"/>
              <a:ext cx="35000" cy="34975"/>
            </a:xfrm>
            <a:custGeom>
              <a:avLst/>
              <a:gdLst/>
              <a:ahLst/>
              <a:cxnLst/>
              <a:rect l="l" t="t" r="r" b="b"/>
              <a:pathLst>
                <a:path w="1400" h="1399" fill="none" extrusionOk="0">
                  <a:moveTo>
                    <a:pt x="1399" y="699"/>
                  </a:moveTo>
                  <a:cubicBezTo>
                    <a:pt x="1399" y="1094"/>
                    <a:pt x="1095" y="1398"/>
                    <a:pt x="700" y="1398"/>
                  </a:cubicBezTo>
                  <a:cubicBezTo>
                    <a:pt x="305" y="1398"/>
                    <a:pt x="1" y="1094"/>
                    <a:pt x="1" y="699"/>
                  </a:cubicBezTo>
                  <a:cubicBezTo>
                    <a:pt x="1" y="304"/>
                    <a:pt x="305" y="0"/>
                    <a:pt x="700" y="0"/>
                  </a:cubicBezTo>
                  <a:cubicBezTo>
                    <a:pt x="1095" y="0"/>
                    <a:pt x="1399" y="304"/>
                    <a:pt x="1399" y="699"/>
                  </a:cubicBezTo>
                  <a:close/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1774625" y="2123425"/>
              <a:ext cx="156550" cy="198350"/>
            </a:xfrm>
            <a:custGeom>
              <a:avLst/>
              <a:gdLst/>
              <a:ahLst/>
              <a:cxnLst/>
              <a:rect l="l" t="t" r="r" b="b"/>
              <a:pathLst>
                <a:path w="6262" h="7934" fill="none" extrusionOk="0">
                  <a:moveTo>
                    <a:pt x="0" y="7934"/>
                  </a:moveTo>
                  <a:cubicBezTo>
                    <a:pt x="3192" y="6535"/>
                    <a:pt x="5623" y="3465"/>
                    <a:pt x="6262" y="0"/>
                  </a:cubicBez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1343000" y="1429650"/>
              <a:ext cx="629200" cy="968125"/>
            </a:xfrm>
            <a:custGeom>
              <a:avLst/>
              <a:gdLst/>
              <a:ahLst/>
              <a:cxnLst/>
              <a:rect l="l" t="t" r="r" b="b"/>
              <a:pathLst>
                <a:path w="25168" h="38725" fill="none" extrusionOk="0">
                  <a:moveTo>
                    <a:pt x="24621" y="21885"/>
                  </a:moveTo>
                  <a:cubicBezTo>
                    <a:pt x="23496" y="18329"/>
                    <a:pt x="20791" y="15441"/>
                    <a:pt x="17356" y="14043"/>
                  </a:cubicBezTo>
                  <a:cubicBezTo>
                    <a:pt x="16688" y="13769"/>
                    <a:pt x="16262" y="13101"/>
                    <a:pt x="16262" y="12371"/>
                  </a:cubicBezTo>
                  <a:lnTo>
                    <a:pt x="16262" y="0"/>
                  </a:lnTo>
                  <a:lnTo>
                    <a:pt x="8997" y="0"/>
                  </a:lnTo>
                  <a:lnTo>
                    <a:pt x="8997" y="12371"/>
                  </a:lnTo>
                  <a:cubicBezTo>
                    <a:pt x="8997" y="13101"/>
                    <a:pt x="8572" y="13769"/>
                    <a:pt x="7903" y="14043"/>
                  </a:cubicBezTo>
                  <a:cubicBezTo>
                    <a:pt x="4469" y="15441"/>
                    <a:pt x="1763" y="18329"/>
                    <a:pt x="669" y="21885"/>
                  </a:cubicBezTo>
                  <a:cubicBezTo>
                    <a:pt x="213" y="23314"/>
                    <a:pt x="0" y="24864"/>
                    <a:pt x="122" y="26475"/>
                  </a:cubicBezTo>
                  <a:cubicBezTo>
                    <a:pt x="517" y="32675"/>
                    <a:pt x="5472" y="37691"/>
                    <a:pt x="11672" y="38177"/>
                  </a:cubicBezTo>
                  <a:cubicBezTo>
                    <a:pt x="19028" y="38724"/>
                    <a:pt x="25168" y="32888"/>
                    <a:pt x="25168" y="25654"/>
                  </a:cubicBezTo>
                  <a:cubicBezTo>
                    <a:pt x="25168" y="24347"/>
                    <a:pt x="24986" y="23070"/>
                    <a:pt x="24621" y="21885"/>
                  </a:cubicBezTo>
                  <a:close/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1609725" y="1501825"/>
              <a:ext cx="25" cy="232550"/>
            </a:xfrm>
            <a:custGeom>
              <a:avLst/>
              <a:gdLst/>
              <a:ahLst/>
              <a:cxnLst/>
              <a:rect l="l" t="t" r="r" b="b"/>
              <a:pathLst>
                <a:path w="1" h="9302" fill="none" extrusionOk="0">
                  <a:moveTo>
                    <a:pt x="0" y="1"/>
                  </a:moveTo>
                  <a:lnTo>
                    <a:pt x="0" y="9302"/>
                  </a:ln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1438750" y="1808075"/>
              <a:ext cx="203675" cy="107150"/>
            </a:xfrm>
            <a:custGeom>
              <a:avLst/>
              <a:gdLst/>
              <a:ahLst/>
              <a:cxnLst/>
              <a:rect l="l" t="t" r="r" b="b"/>
              <a:pathLst>
                <a:path w="8147" h="4286" fill="none" extrusionOk="0">
                  <a:moveTo>
                    <a:pt x="0" y="4286"/>
                  </a:moveTo>
                  <a:cubicBezTo>
                    <a:pt x="1794" y="1642"/>
                    <a:pt x="4955" y="0"/>
                    <a:pt x="8146" y="0"/>
                  </a:cubicBez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1538300" y="1409875"/>
              <a:ext cx="240900" cy="50950"/>
            </a:xfrm>
            <a:custGeom>
              <a:avLst/>
              <a:gdLst/>
              <a:ahLst/>
              <a:cxnLst/>
              <a:rect l="l" t="t" r="r" b="b"/>
              <a:pathLst>
                <a:path w="9636" h="2038" extrusionOk="0">
                  <a:moveTo>
                    <a:pt x="821" y="1"/>
                  </a:moveTo>
                  <a:cubicBezTo>
                    <a:pt x="395" y="1"/>
                    <a:pt x="0" y="366"/>
                    <a:pt x="0" y="822"/>
                  </a:cubicBezTo>
                  <a:lnTo>
                    <a:pt x="0" y="1217"/>
                  </a:lnTo>
                  <a:cubicBezTo>
                    <a:pt x="0" y="1673"/>
                    <a:pt x="395" y="2037"/>
                    <a:pt x="821" y="2037"/>
                  </a:cubicBezTo>
                  <a:lnTo>
                    <a:pt x="8815" y="2037"/>
                  </a:lnTo>
                  <a:cubicBezTo>
                    <a:pt x="9271" y="2037"/>
                    <a:pt x="9635" y="1673"/>
                    <a:pt x="9635" y="1217"/>
                  </a:cubicBezTo>
                  <a:lnTo>
                    <a:pt x="9635" y="822"/>
                  </a:lnTo>
                  <a:cubicBezTo>
                    <a:pt x="9635" y="366"/>
                    <a:pt x="9271" y="1"/>
                    <a:pt x="8815" y="1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134050" y="1760950"/>
              <a:ext cx="645925" cy="230275"/>
            </a:xfrm>
            <a:custGeom>
              <a:avLst/>
              <a:gdLst/>
              <a:ahLst/>
              <a:cxnLst/>
              <a:rect l="l" t="t" r="r" b="b"/>
              <a:pathLst>
                <a:path w="25837" h="9211" extrusionOk="0">
                  <a:moveTo>
                    <a:pt x="5380" y="1"/>
                  </a:moveTo>
                  <a:lnTo>
                    <a:pt x="1885" y="3831"/>
                  </a:lnTo>
                  <a:cubicBezTo>
                    <a:pt x="0" y="5897"/>
                    <a:pt x="1490" y="9211"/>
                    <a:pt x="4286" y="9211"/>
                  </a:cubicBezTo>
                  <a:lnTo>
                    <a:pt x="21581" y="9211"/>
                  </a:lnTo>
                  <a:cubicBezTo>
                    <a:pt x="24378" y="9211"/>
                    <a:pt x="25837" y="5897"/>
                    <a:pt x="23982" y="3831"/>
                  </a:cubicBezTo>
                  <a:lnTo>
                    <a:pt x="20487" y="1"/>
                  </a:lnTo>
                  <a:close/>
                </a:path>
              </a:pathLst>
            </a:custGeom>
            <a:solidFill>
              <a:srgbClr val="FF8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265500" y="1872650"/>
              <a:ext cx="35750" cy="35750"/>
            </a:xfrm>
            <a:custGeom>
              <a:avLst/>
              <a:gdLst/>
              <a:ahLst/>
              <a:cxnLst/>
              <a:rect l="l" t="t" r="r" b="b"/>
              <a:pathLst>
                <a:path w="1430" h="1430" fill="none" extrusionOk="0">
                  <a:moveTo>
                    <a:pt x="1429" y="730"/>
                  </a:moveTo>
                  <a:cubicBezTo>
                    <a:pt x="1429" y="335"/>
                    <a:pt x="1125" y="1"/>
                    <a:pt x="730" y="1"/>
                  </a:cubicBezTo>
                  <a:cubicBezTo>
                    <a:pt x="335" y="1"/>
                    <a:pt x="1" y="335"/>
                    <a:pt x="1" y="730"/>
                  </a:cubicBezTo>
                  <a:cubicBezTo>
                    <a:pt x="1" y="1095"/>
                    <a:pt x="335" y="1429"/>
                    <a:pt x="730" y="1429"/>
                  </a:cubicBezTo>
                  <a:cubicBezTo>
                    <a:pt x="1125" y="1429"/>
                    <a:pt x="1429" y="1095"/>
                    <a:pt x="1429" y="730"/>
                  </a:cubicBezTo>
                  <a:close/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580100" y="1824775"/>
              <a:ext cx="34975" cy="35750"/>
            </a:xfrm>
            <a:custGeom>
              <a:avLst/>
              <a:gdLst/>
              <a:ahLst/>
              <a:cxnLst/>
              <a:rect l="l" t="t" r="r" b="b"/>
              <a:pathLst>
                <a:path w="1399" h="1430" fill="none" extrusionOk="0">
                  <a:moveTo>
                    <a:pt x="1399" y="700"/>
                  </a:moveTo>
                  <a:cubicBezTo>
                    <a:pt x="1399" y="1095"/>
                    <a:pt x="1095" y="1430"/>
                    <a:pt x="700" y="1430"/>
                  </a:cubicBezTo>
                  <a:cubicBezTo>
                    <a:pt x="305" y="1430"/>
                    <a:pt x="1" y="1095"/>
                    <a:pt x="1" y="700"/>
                  </a:cubicBezTo>
                  <a:cubicBezTo>
                    <a:pt x="1" y="305"/>
                    <a:pt x="305" y="1"/>
                    <a:pt x="700" y="1"/>
                  </a:cubicBezTo>
                  <a:cubicBezTo>
                    <a:pt x="1095" y="1"/>
                    <a:pt x="1399" y="305"/>
                    <a:pt x="1399" y="700"/>
                  </a:cubicBezTo>
                  <a:close/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393925" y="1901525"/>
              <a:ext cx="34975" cy="35000"/>
            </a:xfrm>
            <a:custGeom>
              <a:avLst/>
              <a:gdLst/>
              <a:ahLst/>
              <a:cxnLst/>
              <a:rect l="l" t="t" r="r" b="b"/>
              <a:pathLst>
                <a:path w="1399" h="1400" fill="none" extrusionOk="0">
                  <a:moveTo>
                    <a:pt x="1399" y="700"/>
                  </a:moveTo>
                  <a:cubicBezTo>
                    <a:pt x="1399" y="1095"/>
                    <a:pt x="1095" y="1399"/>
                    <a:pt x="700" y="1399"/>
                  </a:cubicBezTo>
                  <a:cubicBezTo>
                    <a:pt x="305" y="1399"/>
                    <a:pt x="1" y="1095"/>
                    <a:pt x="1" y="700"/>
                  </a:cubicBezTo>
                  <a:cubicBezTo>
                    <a:pt x="1" y="305"/>
                    <a:pt x="305" y="1"/>
                    <a:pt x="700" y="1"/>
                  </a:cubicBezTo>
                  <a:cubicBezTo>
                    <a:pt x="1095" y="1"/>
                    <a:pt x="1399" y="305"/>
                    <a:pt x="1399" y="700"/>
                  </a:cubicBezTo>
                  <a:close/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186475" y="1872650"/>
              <a:ext cx="20550" cy="65375"/>
            </a:xfrm>
            <a:custGeom>
              <a:avLst/>
              <a:gdLst/>
              <a:ahLst/>
              <a:cxnLst/>
              <a:rect l="l" t="t" r="r" b="b"/>
              <a:pathLst>
                <a:path w="822" h="2615" fill="none" extrusionOk="0">
                  <a:moveTo>
                    <a:pt x="760" y="1"/>
                  </a:moveTo>
                  <a:cubicBezTo>
                    <a:pt x="305" y="274"/>
                    <a:pt x="1" y="791"/>
                    <a:pt x="1" y="1308"/>
                  </a:cubicBezTo>
                  <a:cubicBezTo>
                    <a:pt x="31" y="1855"/>
                    <a:pt x="335" y="2372"/>
                    <a:pt x="821" y="2615"/>
                  </a:cubicBez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134050" y="1184200"/>
              <a:ext cx="645925" cy="807025"/>
            </a:xfrm>
            <a:custGeom>
              <a:avLst/>
              <a:gdLst/>
              <a:ahLst/>
              <a:cxnLst/>
              <a:rect l="l" t="t" r="r" b="b"/>
              <a:pathLst>
                <a:path w="25837" h="32281" fill="none" extrusionOk="0">
                  <a:moveTo>
                    <a:pt x="21581" y="32281"/>
                  </a:moveTo>
                  <a:lnTo>
                    <a:pt x="4286" y="32281"/>
                  </a:lnTo>
                  <a:cubicBezTo>
                    <a:pt x="1490" y="32281"/>
                    <a:pt x="0" y="28967"/>
                    <a:pt x="1885" y="26901"/>
                  </a:cubicBezTo>
                  <a:lnTo>
                    <a:pt x="5380" y="23071"/>
                  </a:lnTo>
                  <a:lnTo>
                    <a:pt x="9149" y="18876"/>
                  </a:lnTo>
                  <a:cubicBezTo>
                    <a:pt x="9605" y="18359"/>
                    <a:pt x="9848" y="17721"/>
                    <a:pt x="9848" y="17052"/>
                  </a:cubicBezTo>
                  <a:lnTo>
                    <a:pt x="9848" y="0"/>
                  </a:lnTo>
                  <a:lnTo>
                    <a:pt x="16019" y="0"/>
                  </a:lnTo>
                  <a:lnTo>
                    <a:pt x="16019" y="17052"/>
                  </a:lnTo>
                  <a:cubicBezTo>
                    <a:pt x="16019" y="17721"/>
                    <a:pt x="16262" y="18359"/>
                    <a:pt x="16718" y="18876"/>
                  </a:cubicBezTo>
                  <a:lnTo>
                    <a:pt x="20487" y="23071"/>
                  </a:lnTo>
                  <a:lnTo>
                    <a:pt x="23982" y="26901"/>
                  </a:lnTo>
                  <a:cubicBezTo>
                    <a:pt x="25837" y="28967"/>
                    <a:pt x="24378" y="32281"/>
                    <a:pt x="21581" y="32281"/>
                  </a:cubicBezTo>
                  <a:close/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412175" y="1242700"/>
              <a:ext cx="25" cy="362500"/>
            </a:xfrm>
            <a:custGeom>
              <a:avLst/>
              <a:gdLst/>
              <a:ahLst/>
              <a:cxnLst/>
              <a:rect l="l" t="t" r="r" b="b"/>
              <a:pathLst>
                <a:path w="1" h="14500" fill="none" extrusionOk="0">
                  <a:moveTo>
                    <a:pt x="0" y="1"/>
                  </a:moveTo>
                  <a:lnTo>
                    <a:pt x="0" y="14500"/>
                  </a:lnTo>
                </a:path>
              </a:pathLst>
            </a:custGeom>
            <a:noFill/>
            <a:ln w="14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355175" y="1160650"/>
              <a:ext cx="204425" cy="43325"/>
            </a:xfrm>
            <a:custGeom>
              <a:avLst/>
              <a:gdLst/>
              <a:ahLst/>
              <a:cxnLst/>
              <a:rect l="l" t="t" r="r" b="b"/>
              <a:pathLst>
                <a:path w="8177" h="1733" extrusionOk="0">
                  <a:moveTo>
                    <a:pt x="700" y="0"/>
                  </a:moveTo>
                  <a:cubicBezTo>
                    <a:pt x="304" y="0"/>
                    <a:pt x="0" y="304"/>
                    <a:pt x="0" y="699"/>
                  </a:cubicBezTo>
                  <a:lnTo>
                    <a:pt x="0" y="1034"/>
                  </a:lnTo>
                  <a:cubicBezTo>
                    <a:pt x="0" y="1429"/>
                    <a:pt x="304" y="1733"/>
                    <a:pt x="700" y="1733"/>
                  </a:cubicBezTo>
                  <a:lnTo>
                    <a:pt x="7478" y="1733"/>
                  </a:lnTo>
                  <a:cubicBezTo>
                    <a:pt x="7873" y="1733"/>
                    <a:pt x="8177" y="1429"/>
                    <a:pt x="8177" y="1034"/>
                  </a:cubicBezTo>
                  <a:lnTo>
                    <a:pt x="8177" y="699"/>
                  </a:lnTo>
                  <a:cubicBezTo>
                    <a:pt x="8177" y="304"/>
                    <a:pt x="7873" y="0"/>
                    <a:pt x="7478" y="0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201150" y="177000"/>
            <a:ext cx="8741700" cy="4789500"/>
          </a:xfrm>
          <a:prstGeom prst="rect">
            <a:avLst/>
          </a:prstGeom>
          <a:solidFill>
            <a:srgbClr val="E0E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534850" y="539500"/>
            <a:ext cx="6074400" cy="19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03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/>
          <p:nvPr/>
        </p:nvSpPr>
        <p:spPr>
          <a:xfrm>
            <a:off x="201150" y="177000"/>
            <a:ext cx="8741700" cy="4789500"/>
          </a:xfrm>
          <a:prstGeom prst="rect">
            <a:avLst/>
          </a:prstGeom>
          <a:solidFill>
            <a:srgbClr val="E0E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title" hasCustomPrompt="1"/>
          </p:nvPr>
        </p:nvSpPr>
        <p:spPr>
          <a:xfrm>
            <a:off x="949750" y="719525"/>
            <a:ext cx="3163800" cy="57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949750" y="1332303"/>
            <a:ext cx="3163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title" idx="2" hasCustomPrompt="1"/>
          </p:nvPr>
        </p:nvSpPr>
        <p:spPr>
          <a:xfrm>
            <a:off x="949750" y="1977379"/>
            <a:ext cx="3163800" cy="57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3"/>
          </p:nvPr>
        </p:nvSpPr>
        <p:spPr>
          <a:xfrm>
            <a:off x="949750" y="2590151"/>
            <a:ext cx="3163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 idx="4" hasCustomPrompt="1"/>
          </p:nvPr>
        </p:nvSpPr>
        <p:spPr>
          <a:xfrm>
            <a:off x="949750" y="3235232"/>
            <a:ext cx="3163800" cy="57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5"/>
          </p:nvPr>
        </p:nvSpPr>
        <p:spPr>
          <a:xfrm>
            <a:off x="949750" y="3848000"/>
            <a:ext cx="3163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21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95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●"/>
              <a:defRPr sz="12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○"/>
              <a:defRPr sz="12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■"/>
              <a:defRPr sz="12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●"/>
              <a:defRPr sz="12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○"/>
              <a:defRPr sz="12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■"/>
              <a:defRPr sz="12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●"/>
              <a:defRPr sz="12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○"/>
              <a:defRPr sz="12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■"/>
              <a:defRPr sz="12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68" r:id="rId5"/>
    <p:sldLayoutId id="2147483673" r:id="rId6"/>
    <p:sldLayoutId id="2147483674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25.jpeg"/><Relationship Id="rId10" Type="http://schemas.openxmlformats.org/officeDocument/2006/relationships/image" Target="../media/image24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24" Type="http://schemas.openxmlformats.org/officeDocument/2006/relationships/image" Target="../media/image568.sv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achkhoahanoi.edu.vn/wp-content/uploads/2024/01/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5" b="68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699532"/>
            <a:ext cx="9144000" cy="3062227"/>
            <a:chOff x="0" y="1699532"/>
            <a:chExt cx="9144000" cy="3062227"/>
          </a:xfrm>
        </p:grpSpPr>
        <p:sp>
          <p:nvSpPr>
            <p:cNvPr id="3" name="Rectangle 2"/>
            <p:cNvSpPr/>
            <p:nvPr/>
          </p:nvSpPr>
          <p:spPr>
            <a:xfrm>
              <a:off x="315685" y="1699532"/>
              <a:ext cx="8512629" cy="3062227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1799484"/>
              <a:ext cx="9144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C00000"/>
                  </a:solidFill>
                </a:rPr>
                <a:t>BÀI 5. LỰA CHỌN </a:t>
              </a:r>
              <a:endParaRPr lang="en-US" sz="4000" b="1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C00000"/>
                  </a:solidFill>
                </a:rPr>
                <a:t>NGHỀ </a:t>
              </a:r>
              <a:r>
                <a:rPr lang="en-US" sz="4000" b="1">
                  <a:solidFill>
                    <a:srgbClr val="C00000"/>
                  </a:solidFill>
                </a:rPr>
                <a:t>NGHIỆP TRONG LĨNH VỰC </a:t>
              </a:r>
              <a:endParaRPr lang="en-US" sz="4000" b="1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C00000"/>
                  </a:solidFill>
                </a:rPr>
                <a:t>KĨ </a:t>
              </a:r>
              <a:r>
                <a:rPr lang="en-US" sz="4000" b="1">
                  <a:solidFill>
                    <a:srgbClr val="C00000"/>
                  </a:solidFill>
                </a:rPr>
                <a:t>THUẬT, </a:t>
              </a:r>
              <a:r>
                <a:rPr lang="en-US" sz="4000" b="1" smtClean="0">
                  <a:solidFill>
                    <a:srgbClr val="C00000"/>
                  </a:solidFill>
                </a:rPr>
                <a:t>CÔNG NGHỆ</a:t>
              </a:r>
              <a:endParaRPr lang="en-US" sz="4000" b="1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7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5549" y="-203199"/>
            <a:ext cx="4152900" cy="80512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91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chemeClr val="accent6"/>
                </a:solidFill>
              </a:rPr>
              <a:t>1. Nhóm yếu tố chủ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827" y="874227"/>
            <a:ext cx="2641600" cy="3687537"/>
            <a:chOff x="395827" y="874227"/>
            <a:chExt cx="2641600" cy="3687537"/>
          </a:xfrm>
        </p:grpSpPr>
        <p:sp>
          <p:nvSpPr>
            <p:cNvPr id="17" name="Rounded Rectangle 16"/>
            <p:cNvSpPr/>
            <p:nvPr/>
          </p:nvSpPr>
          <p:spPr>
            <a:xfrm>
              <a:off x="395827" y="874227"/>
              <a:ext cx="2641600" cy="3687537"/>
            </a:xfrm>
            <a:prstGeom prst="roundRect">
              <a:avLst>
                <a:gd name="adj" fmla="val 4092"/>
              </a:avLst>
            </a:prstGeom>
            <a:solidFill>
              <a:srgbClr val="FEFEF0"/>
            </a:solidFill>
            <a:ln w="952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515368" y="917501"/>
              <a:ext cx="2402518" cy="3162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9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 lực bản </a:t>
              </a:r>
              <a:r>
                <a:rPr lang="en-US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thân:</a:t>
              </a:r>
              <a:endParaRPr lang="en-US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900" smtClean="0">
                  <a:latin typeface="Arial" panose="020B0604020202020204" pitchFamily="34" charset="0"/>
                  <a:cs typeface="Arial" panose="020B0604020202020204" pitchFamily="34" charset="0"/>
                </a:rPr>
                <a:t>• Yếu </a:t>
              </a: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tố quan trọng nhất: năng lực công nghệ, năng lực sáng tạo, sức khoẻ,... </a:t>
              </a:r>
            </a:p>
            <a:p>
              <a:pPr algn="just">
                <a:lnSpc>
                  <a:spcPct val="150000"/>
                </a:lnSpc>
              </a:pPr>
              <a:r>
                <a:rPr lang="en-US" sz="1900" smtClean="0">
                  <a:latin typeface="Arial" panose="020B0604020202020204" pitchFamily="34" charset="0"/>
                  <a:cs typeface="Arial" panose="020B0604020202020204" pitchFamily="34" charset="0"/>
                </a:rPr>
                <a:t>→ Giúp </a:t>
              </a: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bản thân phát huy thế mạnh.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90934" y="874226"/>
            <a:ext cx="2675951" cy="3687537"/>
            <a:chOff x="3190934" y="874226"/>
            <a:chExt cx="2675951" cy="3687537"/>
          </a:xfrm>
        </p:grpSpPr>
        <p:sp>
          <p:nvSpPr>
            <p:cNvPr id="19" name="Rounded Rectangle 18"/>
            <p:cNvSpPr/>
            <p:nvPr/>
          </p:nvSpPr>
          <p:spPr>
            <a:xfrm>
              <a:off x="3190934" y="874226"/>
              <a:ext cx="2675951" cy="3687537"/>
            </a:xfrm>
            <a:prstGeom prst="roundRect">
              <a:avLst>
                <a:gd name="adj" fmla="val 4092"/>
              </a:avLst>
            </a:prstGeom>
            <a:solidFill>
              <a:srgbClr val="FEFEF0"/>
            </a:solidFill>
            <a:ln w="952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3366304" y="917501"/>
              <a:ext cx="2325209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9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Sở thích </a:t>
              </a:r>
              <a:r>
                <a:rPr lang="vi-VN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 thân</a:t>
              </a:r>
              <a:r>
                <a:rPr lang="en-US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Yếu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tố được quan tâm: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thích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làm việc với máy móc, say mê tìm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tòi,...</a:t>
              </a:r>
              <a:endParaRPr lang="vi-VN" sz="1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→ M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ang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lại niềm vui, hình thành đam mê với công việc.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20392" y="874227"/>
            <a:ext cx="2660126" cy="3687537"/>
            <a:chOff x="6020392" y="874227"/>
            <a:chExt cx="2660126" cy="3687537"/>
          </a:xfrm>
        </p:grpSpPr>
        <p:sp>
          <p:nvSpPr>
            <p:cNvPr id="21" name="Rounded Rectangle 20"/>
            <p:cNvSpPr/>
            <p:nvPr/>
          </p:nvSpPr>
          <p:spPr>
            <a:xfrm>
              <a:off x="6020392" y="874227"/>
              <a:ext cx="2660126" cy="3687537"/>
            </a:xfrm>
            <a:prstGeom prst="roundRect">
              <a:avLst>
                <a:gd name="adj" fmla="val 4092"/>
              </a:avLst>
            </a:prstGeom>
            <a:solidFill>
              <a:srgbClr val="FEFEF0"/>
            </a:solidFill>
            <a:ln w="952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6111834" y="917501"/>
              <a:ext cx="2477242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9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 tính bản </a:t>
              </a:r>
              <a:r>
                <a:rPr lang="vi-VN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Yếu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tố cần được xem xét: thông minh, sáng tạo, thẳng thắn, trung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thực,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tỉ mỉ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,...</a:t>
              </a:r>
              <a:endParaRPr lang="vi-VN" sz="1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Ảnh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hưởng trực tiếp đến hiệu quả làm việc.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4439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528816-499E-E261-1D85-6B47DC08A2C0}"/>
              </a:ext>
            </a:extLst>
          </p:cNvPr>
          <p:cNvGrpSpPr/>
          <p:nvPr/>
        </p:nvGrpSpPr>
        <p:grpSpPr>
          <a:xfrm>
            <a:off x="591114" y="286746"/>
            <a:ext cx="5556999" cy="1677618"/>
            <a:chOff x="12203908" y="3602171"/>
            <a:chExt cx="5556999" cy="1677618"/>
          </a:xfrm>
        </p:grpSpPr>
        <p:sp>
          <p:nvSpPr>
            <p:cNvPr id="4" name="Speech Bubble: Rectangle with Corners Rounded 25">
              <a:extLst>
                <a:ext uri="{FF2B5EF4-FFF2-40B4-BE49-F238E27FC236}">
                  <a16:creationId xmlns:a16="http://schemas.microsoft.com/office/drawing/2014/main" id="{5A3725F2-3FFB-065C-7EB2-89B8E4646303}"/>
                </a:ext>
              </a:extLst>
            </p:cNvPr>
            <p:cNvSpPr/>
            <p:nvPr/>
          </p:nvSpPr>
          <p:spPr>
            <a:xfrm>
              <a:off x="12203908" y="4001926"/>
              <a:ext cx="5556999" cy="1277863"/>
            </a:xfrm>
            <a:prstGeom prst="wedgeRoundRectCallout">
              <a:avLst>
                <a:gd name="adj1" fmla="val 56427"/>
                <a:gd name="adj2" fmla="val -24484"/>
                <a:gd name="adj3" fmla="val 16667"/>
              </a:avLst>
            </a:prstGeom>
            <a:solidFill>
              <a:srgbClr val="FFEB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  <a:cs typeface="Arial" panose="020B0604020202020204" pitchFamily="34" charset="0"/>
                </a:rPr>
                <a:t>1. Vì sao nên chọn nghề nghiệp phù hợp với năng lực, sở thích và tính cách của bản </a:t>
              </a:r>
              <a:r>
                <a:rPr lang="vi-VN" sz="2000" smtClean="0">
                  <a:solidFill>
                    <a:srgbClr val="000000"/>
                  </a:solidFill>
                  <a:cs typeface="Arial" panose="020B0604020202020204" pitchFamily="34" charset="0"/>
                </a:rPr>
                <a:t>thân</a:t>
              </a:r>
              <a:r>
                <a:rPr lang="en-US" sz="2000" smtClean="0">
                  <a:solidFill>
                    <a:srgbClr val="000000"/>
                  </a:solidFill>
                  <a:cs typeface="Arial" panose="020B0604020202020204" pitchFamily="34" charset="0"/>
                </a:rPr>
                <a:t>?</a:t>
              </a:r>
              <a:endPara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19FA86E-26CA-03E0-2116-B7B2A2E80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4713566" y="3602171"/>
              <a:ext cx="537682" cy="55275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528816-499E-E261-1D85-6B47DC08A2C0}"/>
              </a:ext>
            </a:extLst>
          </p:cNvPr>
          <p:cNvGrpSpPr/>
          <p:nvPr/>
        </p:nvGrpSpPr>
        <p:grpSpPr>
          <a:xfrm>
            <a:off x="3943186" y="2280247"/>
            <a:ext cx="4597241" cy="2139044"/>
            <a:chOff x="12203908" y="3527186"/>
            <a:chExt cx="4597241" cy="2139044"/>
          </a:xfrm>
        </p:grpSpPr>
        <p:sp>
          <p:nvSpPr>
            <p:cNvPr id="7" name="Speech Bubble: Rectangle with Corners Rounded 25">
              <a:extLst>
                <a:ext uri="{FF2B5EF4-FFF2-40B4-BE49-F238E27FC236}">
                  <a16:creationId xmlns:a16="http://schemas.microsoft.com/office/drawing/2014/main" id="{5A3725F2-3FFB-065C-7EB2-89B8E4646303}"/>
                </a:ext>
              </a:extLst>
            </p:cNvPr>
            <p:cNvSpPr/>
            <p:nvPr/>
          </p:nvSpPr>
          <p:spPr>
            <a:xfrm>
              <a:off x="12203908" y="4001926"/>
              <a:ext cx="4597241" cy="1664304"/>
            </a:xfrm>
            <a:prstGeom prst="wedgeRoundRectCallout">
              <a:avLst>
                <a:gd name="adj1" fmla="val -40474"/>
                <a:gd name="adj2" fmla="val 70510"/>
                <a:gd name="adj3" fmla="val 16667"/>
              </a:avLst>
            </a:prstGeom>
            <a:solidFill>
              <a:srgbClr val="FFEB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  <a:cs typeface="Arial" panose="020B0604020202020204" pitchFamily="34" charset="0"/>
                </a:rPr>
                <a:t>2. Em có biết vì sao với một số ngành nghề, người ta tiến hành khám sức khỏe người tham gia dự tuyển?</a:t>
              </a:r>
              <a:endPara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19FA86E-26CA-03E0-2116-B7B2A2E80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4233687" y="3527186"/>
              <a:ext cx="537682" cy="552757"/>
            </a:xfrm>
            <a:prstGeom prst="rect">
              <a:avLst/>
            </a:prstGeom>
          </p:spPr>
        </p:pic>
      </p:grpSp>
      <p:sp>
        <p:nvSpPr>
          <p:cNvPr id="9" name="Freeform 23"/>
          <p:cNvSpPr/>
          <p:nvPr/>
        </p:nvSpPr>
        <p:spPr>
          <a:xfrm>
            <a:off x="6625672" y="563124"/>
            <a:ext cx="2032099" cy="1717123"/>
          </a:xfrm>
          <a:custGeom>
            <a:avLst/>
            <a:gdLst/>
            <a:ahLst/>
            <a:cxnLst/>
            <a:rect l="l" t="t" r="r" b="b"/>
            <a:pathLst>
              <a:path w="2920650" h="2467949">
                <a:moveTo>
                  <a:pt x="0" y="0"/>
                </a:moveTo>
                <a:lnTo>
                  <a:pt x="2920650" y="0"/>
                </a:lnTo>
                <a:lnTo>
                  <a:pt x="2920650" y="2467949"/>
                </a:lnTo>
                <a:lnTo>
                  <a:pt x="0" y="2467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7170" name="Picture 2" descr="https://static.vecteezy.com/system/resources/previews/022/136/955/non_2x/smiling-female-doctor-in-white-medical-uniform-check-male-patient-eyesight-woman-gp-examine-guy-sight-in-clinic-or-hospital-healthcare-illustration-free-vector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DCCBC3"/>
              </a:clrFrom>
              <a:clrTo>
                <a:srgbClr val="DCCB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7" y="2540000"/>
            <a:ext cx="3676977" cy="24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33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Callout 1 (Border and Accent Bar) 8"/>
          <p:cNvSpPr/>
          <p:nvPr/>
        </p:nvSpPr>
        <p:spPr>
          <a:xfrm>
            <a:off x="482987" y="394625"/>
            <a:ext cx="973212" cy="425450"/>
          </a:xfrm>
          <a:prstGeom prst="accentBorderCallout1">
            <a:avLst>
              <a:gd name="adj1" fmla="val 18291"/>
              <a:gd name="adj2" fmla="val -15287"/>
              <a:gd name="adj3" fmla="val 18382"/>
              <a:gd name="adj4" fmla="val -72011"/>
            </a:avLst>
          </a:prstGeom>
          <a:solidFill>
            <a:srgbClr val="7030A0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0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37979" y="312243"/>
            <a:ext cx="6110621" cy="1015663"/>
            <a:chOff x="1943101" y="2886619"/>
            <a:chExt cx="6110621" cy="10156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1" y="2886619"/>
              <a:ext cx="61106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nghề nghiệp phù hợp với năng lực, sở thích và tính cách của bản thân </a:t>
              </a: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98771" y="1680768"/>
            <a:ext cx="3103505" cy="2905175"/>
            <a:chOff x="798771" y="1680768"/>
            <a:chExt cx="3103505" cy="2905175"/>
          </a:xfrm>
        </p:grpSpPr>
        <p:sp>
          <p:nvSpPr>
            <p:cNvPr id="23" name="Rounded Rectangle 22"/>
            <p:cNvSpPr/>
            <p:nvPr/>
          </p:nvSpPr>
          <p:spPr>
            <a:xfrm>
              <a:off x="798771" y="3603468"/>
              <a:ext cx="3103505" cy="982475"/>
            </a:xfrm>
            <a:prstGeom prst="roundRect">
              <a:avLst/>
            </a:prstGeom>
            <a:solidFill>
              <a:schemeClr val="accent6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 algn="ctr">
                <a:lnSpc>
                  <a:spcPct val="150000"/>
                </a:lnSpc>
                <a:buClrTx/>
                <a:defRPr/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ạo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cảm giác hạnh phúc và hài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651" y="1680768"/>
              <a:ext cx="2645747" cy="173660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571895" y="1560269"/>
            <a:ext cx="3573723" cy="3090279"/>
            <a:chOff x="4571895" y="1560269"/>
            <a:chExt cx="3573723" cy="3090279"/>
          </a:xfrm>
        </p:grpSpPr>
        <p:sp>
          <p:nvSpPr>
            <p:cNvPr id="27" name="Rounded Rectangle 26"/>
            <p:cNvSpPr/>
            <p:nvPr/>
          </p:nvSpPr>
          <p:spPr>
            <a:xfrm>
              <a:off x="4802023" y="1560269"/>
              <a:ext cx="3113465" cy="982475"/>
            </a:xfrm>
            <a:prstGeom prst="roundRect">
              <a:avLst/>
            </a:prstGeom>
            <a:solidFill>
              <a:schemeClr val="accent6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 algn="ctr">
                <a:lnSpc>
                  <a:spcPct val="150000"/>
                </a:lnSpc>
                <a:buClrTx/>
                <a:defRPr/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Giúp cho việc phát triển nghề nghiệp bền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vững.</a:t>
              </a:r>
              <a:endPara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0244" name="Picture 4" descr="https://irdm.edu.vn/wp-content/uploads/2021/10/ke-hoach-phat-trien-nghe-nghiep.jpe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93" b="8282"/>
            <a:stretch/>
          </p:blipFill>
          <p:spPr bwMode="auto">
            <a:xfrm>
              <a:off x="4571895" y="2735619"/>
              <a:ext cx="3573723" cy="191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741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Callout 1 (Border and Accent Bar) 8"/>
          <p:cNvSpPr/>
          <p:nvPr/>
        </p:nvSpPr>
        <p:spPr>
          <a:xfrm>
            <a:off x="482987" y="394625"/>
            <a:ext cx="973212" cy="425450"/>
          </a:xfrm>
          <a:prstGeom prst="accentBorderCallout1">
            <a:avLst>
              <a:gd name="adj1" fmla="val 18291"/>
              <a:gd name="adj2" fmla="val -15287"/>
              <a:gd name="adj3" fmla="val 18382"/>
              <a:gd name="adj4" fmla="val -72011"/>
            </a:avLst>
          </a:prstGeom>
          <a:solidFill>
            <a:srgbClr val="7030A0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0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37979" y="312243"/>
            <a:ext cx="6110621" cy="1015663"/>
            <a:chOff x="1943101" y="2886619"/>
            <a:chExt cx="6110621" cy="10156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1" y="2886619"/>
              <a:ext cx="61106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nghề nghiệp phù hợp với năng lực, sở thích và tính cách của bản thân </a:t>
              </a: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113421" y="1621516"/>
            <a:ext cx="2494316" cy="2949516"/>
            <a:chOff x="6113421" y="1621516"/>
            <a:chExt cx="2494316" cy="2949516"/>
          </a:xfrm>
        </p:grpSpPr>
        <p:sp>
          <p:nvSpPr>
            <p:cNvPr id="26" name="Rounded Rectangle 25"/>
            <p:cNvSpPr/>
            <p:nvPr/>
          </p:nvSpPr>
          <p:spPr>
            <a:xfrm>
              <a:off x="6270852" y="3588557"/>
              <a:ext cx="2179453" cy="982475"/>
            </a:xfrm>
            <a:prstGeom prst="roundRect">
              <a:avLst/>
            </a:prstGeom>
            <a:solidFill>
              <a:schemeClr val="accent6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 algn="ctr">
                <a:lnSpc>
                  <a:spcPct val="150000"/>
                </a:lnSpc>
                <a:buClrTx/>
                <a:defRPr/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Tạo ra động lực và cam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kết.</a:t>
              </a:r>
              <a:endPara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1266" name="Picture 2" descr="https://jobsgo.vn/blog/wp-content/uploads/2021/04/De-buoi-phong-van-thanh-con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3" r="13249"/>
            <a:stretch/>
          </p:blipFill>
          <p:spPr bwMode="auto">
            <a:xfrm>
              <a:off x="6113421" y="1621516"/>
              <a:ext cx="2494316" cy="1801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390961" y="1547339"/>
            <a:ext cx="2399746" cy="3043568"/>
            <a:chOff x="3390961" y="1547339"/>
            <a:chExt cx="2399746" cy="3043568"/>
          </a:xfrm>
        </p:grpSpPr>
        <p:sp>
          <p:nvSpPr>
            <p:cNvPr id="23" name="Rounded Rectangle 22"/>
            <p:cNvSpPr/>
            <p:nvPr/>
          </p:nvSpPr>
          <p:spPr>
            <a:xfrm>
              <a:off x="3390961" y="1547339"/>
              <a:ext cx="2399746" cy="982475"/>
            </a:xfrm>
            <a:prstGeom prst="roundRect">
              <a:avLst/>
            </a:prstGeom>
            <a:solidFill>
              <a:schemeClr val="accent6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 algn="ctr">
                <a:lnSpc>
                  <a:spcPct val="150000"/>
                </a:lnSpc>
                <a:buClrTx/>
                <a:defRPr/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Giảm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stress và cảm giác bỏ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cuộc.</a:t>
              </a:r>
              <a:endPara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1268" name="Picture 4" descr="https://png.pngtree.com/thumb_back/fw800/background/20220803/pngtree-affecting-female-office-worker-engaged-in-task-gesture-cool-accept-photo-image_4742005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8" r="15336"/>
            <a:stretch/>
          </p:blipFill>
          <p:spPr bwMode="auto">
            <a:xfrm>
              <a:off x="3567707" y="2804529"/>
              <a:ext cx="2046253" cy="1786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60377" y="1621516"/>
            <a:ext cx="2643565" cy="2964547"/>
            <a:chOff x="460377" y="1621516"/>
            <a:chExt cx="2643565" cy="2964547"/>
          </a:xfrm>
        </p:grpSpPr>
        <p:sp>
          <p:nvSpPr>
            <p:cNvPr id="11" name="Rounded Rectangle 10"/>
            <p:cNvSpPr/>
            <p:nvPr/>
          </p:nvSpPr>
          <p:spPr>
            <a:xfrm>
              <a:off x="460377" y="3603588"/>
              <a:ext cx="2643565" cy="982475"/>
            </a:xfrm>
            <a:prstGeom prst="roundRect">
              <a:avLst/>
            </a:prstGeom>
            <a:solidFill>
              <a:schemeClr val="accent6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 algn="ctr">
                <a:lnSpc>
                  <a:spcPct val="150000"/>
                </a:lnSpc>
                <a:buClrTx/>
                <a:defRPr/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ối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ưu hóa hiệu suất làm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2" name="Picture 6" descr="https://media.lamchame.vn/images/2019/02/12/tap-trung-khi-lam-vie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75" y="1621516"/>
              <a:ext cx="2572171" cy="1816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2367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Callout 1 (Border and Accent Bar) 8"/>
          <p:cNvSpPr/>
          <p:nvPr/>
        </p:nvSpPr>
        <p:spPr>
          <a:xfrm>
            <a:off x="482987" y="394625"/>
            <a:ext cx="973212" cy="425450"/>
          </a:xfrm>
          <a:prstGeom prst="accentBorderCallout1">
            <a:avLst>
              <a:gd name="adj1" fmla="val 18291"/>
              <a:gd name="adj2" fmla="val -15287"/>
              <a:gd name="adj3" fmla="val 18382"/>
              <a:gd name="adj4" fmla="val -72011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0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37979" y="312243"/>
            <a:ext cx="5496198" cy="1015663"/>
            <a:chOff x="1943101" y="2886619"/>
            <a:chExt cx="5496198" cy="10156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1" y="2886619"/>
              <a:ext cx="54961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ột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ngành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nghề</a:t>
              </a: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phải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khám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 khỏe người tham gia dự tuyển </a:t>
              </a: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để:</a:t>
              </a:r>
              <a:endParaRPr lang="vi-VN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001067" y="1503353"/>
            <a:ext cx="2904470" cy="3129814"/>
            <a:chOff x="1001067" y="1503353"/>
            <a:chExt cx="2904470" cy="3129814"/>
          </a:xfrm>
        </p:grpSpPr>
        <p:sp>
          <p:nvSpPr>
            <p:cNvPr id="16" name="Rounded Rectangle 15"/>
            <p:cNvSpPr/>
            <p:nvPr/>
          </p:nvSpPr>
          <p:spPr>
            <a:xfrm>
              <a:off x="1310917" y="3585661"/>
              <a:ext cx="2284769" cy="1047506"/>
            </a:xfrm>
            <a:prstGeom prst="roundRect">
              <a:avLst/>
            </a:prstGeom>
            <a:solidFill>
              <a:schemeClr val="accent6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 algn="ctr">
                <a:lnSpc>
                  <a:spcPct val="150000"/>
                </a:lnSpc>
                <a:buClrTx/>
                <a:defRPr/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ảm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bảo an toàn lao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động.</a:t>
              </a:r>
              <a:endPara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3316" name="Picture 4" descr="https://img.timvieckythuat.com/2019/08/cac-nghe-ky-thuat-va-nhung-dieu-can-biet-1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67" y="1503353"/>
              <a:ext cx="2904470" cy="1936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805392" y="1503907"/>
            <a:ext cx="3297254" cy="3129260"/>
            <a:chOff x="4805392" y="1503907"/>
            <a:chExt cx="3297254" cy="3129260"/>
          </a:xfrm>
        </p:grpSpPr>
        <p:sp>
          <p:nvSpPr>
            <p:cNvPr id="17" name="Rounded Rectangle 16"/>
            <p:cNvSpPr/>
            <p:nvPr/>
          </p:nvSpPr>
          <p:spPr>
            <a:xfrm>
              <a:off x="5289449" y="3585661"/>
              <a:ext cx="2329139" cy="1047506"/>
            </a:xfrm>
            <a:prstGeom prst="roundRect">
              <a:avLst/>
            </a:prstGeom>
            <a:solidFill>
              <a:schemeClr val="accent6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 algn="ctr">
                <a:lnSpc>
                  <a:spcPct val="150000"/>
                </a:lnSpc>
                <a:buClrTx/>
                <a:defRPr/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Đáp ứng yêu cầu về sức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khỏe.</a:t>
              </a:r>
              <a:endPara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3318" name="Picture 6" descr="https://static.topcv.vn/cms/k%E1%BB%B9%20s%C6%B0%20c%C6%A1%20kh%C3%AD%20036077b23ab035d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13"/>
            <a:stretch/>
          </p:blipFill>
          <p:spPr bwMode="auto">
            <a:xfrm>
              <a:off x="4805392" y="1503907"/>
              <a:ext cx="3297254" cy="193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2110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Callout 1 (Border and Accent Bar) 8"/>
          <p:cNvSpPr/>
          <p:nvPr/>
        </p:nvSpPr>
        <p:spPr>
          <a:xfrm>
            <a:off x="482987" y="394625"/>
            <a:ext cx="973212" cy="425450"/>
          </a:xfrm>
          <a:prstGeom prst="accentBorderCallout1">
            <a:avLst>
              <a:gd name="adj1" fmla="val 18291"/>
              <a:gd name="adj2" fmla="val -15287"/>
              <a:gd name="adj3" fmla="val 18382"/>
              <a:gd name="adj4" fmla="val -72011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0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37979" y="312243"/>
            <a:ext cx="5496198" cy="1015663"/>
            <a:chOff x="1943101" y="2886619"/>
            <a:chExt cx="5496198" cy="10156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1" y="2886619"/>
              <a:ext cx="54961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ột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ngành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nghề</a:t>
              </a: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phải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khám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 khỏe người tham gia dự tuyển </a:t>
              </a: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để:</a:t>
              </a:r>
              <a:endParaRPr lang="vi-VN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04270" y="1527633"/>
            <a:ext cx="2696097" cy="3022686"/>
            <a:chOff x="1304270" y="1527633"/>
            <a:chExt cx="2696097" cy="3022686"/>
          </a:xfrm>
        </p:grpSpPr>
        <p:sp>
          <p:nvSpPr>
            <p:cNvPr id="16" name="Rounded Rectangle 15"/>
            <p:cNvSpPr/>
            <p:nvPr/>
          </p:nvSpPr>
          <p:spPr>
            <a:xfrm>
              <a:off x="1585169" y="3502813"/>
              <a:ext cx="2134298" cy="1047506"/>
            </a:xfrm>
            <a:prstGeom prst="roundRect">
              <a:avLst/>
            </a:prstGeom>
            <a:solidFill>
              <a:schemeClr val="accent6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 algn="ctr">
                <a:lnSpc>
                  <a:spcPct val="150000"/>
                </a:lnSpc>
                <a:buClrTx/>
                <a:defRPr/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Giúp chẩn đoán sớm bệnh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tật.</a:t>
              </a:r>
              <a:endPara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8" name="Picture 2" descr="https://vinbigdata.com/wp-content/uploads/2021/06/Tinh-nang-VinDrA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270" y="1527633"/>
              <a:ext cx="2696097" cy="179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914006" y="1527633"/>
            <a:ext cx="2792126" cy="3017269"/>
            <a:chOff x="4914006" y="1527633"/>
            <a:chExt cx="2792126" cy="3017269"/>
          </a:xfrm>
        </p:grpSpPr>
        <p:sp>
          <p:nvSpPr>
            <p:cNvPr id="17" name="Rounded Rectangle 16"/>
            <p:cNvSpPr/>
            <p:nvPr/>
          </p:nvSpPr>
          <p:spPr>
            <a:xfrm>
              <a:off x="4914006" y="3497396"/>
              <a:ext cx="2792126" cy="1047506"/>
            </a:xfrm>
            <a:prstGeom prst="roundRect">
              <a:avLst/>
            </a:prstGeom>
            <a:solidFill>
              <a:schemeClr val="accent6"/>
            </a:solidFill>
            <a:ln w="1905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 algn="ctr">
                <a:lnSpc>
                  <a:spcPct val="150000"/>
                </a:lnSpc>
                <a:buClrTx/>
                <a:defRPr/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Giúp bảo vệ sức khỏe cộng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đồng.</a:t>
              </a:r>
              <a:endPara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2290" name="Picture 2" descr="https://lawnet.vn/uploads/image/2018/08/10/10532635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020" y="1527633"/>
              <a:ext cx="2748099" cy="179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7466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5549" y="-203199"/>
            <a:ext cx="4152900" cy="80512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91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chemeClr val="accent6"/>
                </a:solidFill>
              </a:rPr>
              <a:t>2. Nhóm yếu tố khách quan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5084" y="869930"/>
            <a:ext cx="8026477" cy="3950915"/>
            <a:chOff x="595084" y="869930"/>
            <a:chExt cx="8026477" cy="3950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306560" y="869930"/>
              <a:ext cx="2530878" cy="400110"/>
              <a:chOff x="1001261" y="1461267"/>
              <a:chExt cx="2530878" cy="40011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261" y="1515729"/>
                <a:ext cx="280989" cy="283816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282251" y="1461267"/>
                <a:ext cx="2249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Thảo luận nhóm</a:t>
                </a:r>
                <a:endPara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95084" y="1538043"/>
              <a:ext cx="6371772" cy="1961166"/>
              <a:chOff x="2267511" y="2062571"/>
              <a:chExt cx="6371772" cy="1961166"/>
            </a:xfrm>
          </p:grpSpPr>
          <p:sp>
            <p:nvSpPr>
              <p:cNvPr id="24" name="Google Shape;715;p74"/>
              <p:cNvSpPr/>
              <p:nvPr/>
            </p:nvSpPr>
            <p:spPr>
              <a:xfrm rot="10800000">
                <a:off x="2267511" y="2062571"/>
                <a:ext cx="6371772" cy="1961166"/>
              </a:xfrm>
              <a:custGeom>
                <a:avLst/>
                <a:gdLst/>
                <a:ahLst/>
                <a:cxnLst/>
                <a:rect l="l" t="t" r="r" b="b"/>
                <a:pathLst>
                  <a:path w="26864" h="23659" extrusionOk="0">
                    <a:moveTo>
                      <a:pt x="6056" y="0"/>
                    </a:moveTo>
                    <a:cubicBezTo>
                      <a:pt x="5845" y="0"/>
                      <a:pt x="5616" y="35"/>
                      <a:pt x="5405" y="88"/>
                    </a:cubicBezTo>
                    <a:cubicBezTo>
                      <a:pt x="5299" y="141"/>
                      <a:pt x="5158" y="176"/>
                      <a:pt x="5053" y="229"/>
                    </a:cubicBezTo>
                    <a:cubicBezTo>
                      <a:pt x="5000" y="246"/>
                      <a:pt x="4982" y="246"/>
                      <a:pt x="4947" y="282"/>
                    </a:cubicBezTo>
                    <a:cubicBezTo>
                      <a:pt x="4806" y="317"/>
                      <a:pt x="4683" y="352"/>
                      <a:pt x="4542" y="352"/>
                    </a:cubicBezTo>
                    <a:lnTo>
                      <a:pt x="4190" y="352"/>
                    </a:lnTo>
                    <a:cubicBezTo>
                      <a:pt x="3838" y="352"/>
                      <a:pt x="3486" y="334"/>
                      <a:pt x="3116" y="317"/>
                    </a:cubicBezTo>
                    <a:lnTo>
                      <a:pt x="2888" y="317"/>
                    </a:lnTo>
                    <a:cubicBezTo>
                      <a:pt x="2764" y="317"/>
                      <a:pt x="2606" y="299"/>
                      <a:pt x="2483" y="299"/>
                    </a:cubicBezTo>
                    <a:lnTo>
                      <a:pt x="1163" y="299"/>
                    </a:lnTo>
                    <a:cubicBezTo>
                      <a:pt x="1127" y="299"/>
                      <a:pt x="1092" y="264"/>
                      <a:pt x="1074" y="264"/>
                    </a:cubicBezTo>
                    <a:lnTo>
                      <a:pt x="916" y="264"/>
                    </a:lnTo>
                    <a:cubicBezTo>
                      <a:pt x="775" y="264"/>
                      <a:pt x="652" y="264"/>
                      <a:pt x="494" y="246"/>
                    </a:cubicBezTo>
                    <a:lnTo>
                      <a:pt x="388" y="246"/>
                    </a:lnTo>
                    <a:cubicBezTo>
                      <a:pt x="335" y="246"/>
                      <a:pt x="300" y="229"/>
                      <a:pt x="230" y="229"/>
                    </a:cubicBezTo>
                    <a:cubicBezTo>
                      <a:pt x="212" y="229"/>
                      <a:pt x="212" y="229"/>
                      <a:pt x="194" y="264"/>
                    </a:cubicBezTo>
                    <a:cubicBezTo>
                      <a:pt x="159" y="352"/>
                      <a:pt x="142" y="423"/>
                      <a:pt x="159" y="511"/>
                    </a:cubicBezTo>
                    <a:lnTo>
                      <a:pt x="230" y="775"/>
                    </a:lnTo>
                    <a:cubicBezTo>
                      <a:pt x="230" y="827"/>
                      <a:pt x="247" y="845"/>
                      <a:pt x="247" y="863"/>
                    </a:cubicBezTo>
                    <a:lnTo>
                      <a:pt x="247" y="915"/>
                    </a:lnTo>
                    <a:cubicBezTo>
                      <a:pt x="247" y="968"/>
                      <a:pt x="282" y="1021"/>
                      <a:pt x="300" y="1074"/>
                    </a:cubicBezTo>
                    <a:cubicBezTo>
                      <a:pt x="300" y="1109"/>
                      <a:pt x="318" y="1127"/>
                      <a:pt x="318" y="1179"/>
                    </a:cubicBezTo>
                    <a:cubicBezTo>
                      <a:pt x="318" y="1197"/>
                      <a:pt x="335" y="1232"/>
                      <a:pt x="335" y="1267"/>
                    </a:cubicBezTo>
                    <a:cubicBezTo>
                      <a:pt x="406" y="1672"/>
                      <a:pt x="335" y="2112"/>
                      <a:pt x="282" y="2535"/>
                    </a:cubicBezTo>
                    <a:cubicBezTo>
                      <a:pt x="247" y="2693"/>
                      <a:pt x="212" y="2852"/>
                      <a:pt x="212" y="2993"/>
                    </a:cubicBezTo>
                    <a:lnTo>
                      <a:pt x="265" y="2993"/>
                    </a:lnTo>
                    <a:lnTo>
                      <a:pt x="265" y="3116"/>
                    </a:lnTo>
                    <a:cubicBezTo>
                      <a:pt x="265" y="3221"/>
                      <a:pt x="265" y="3362"/>
                      <a:pt x="282" y="3468"/>
                    </a:cubicBezTo>
                    <a:cubicBezTo>
                      <a:pt x="318" y="3714"/>
                      <a:pt x="546" y="3838"/>
                      <a:pt x="582" y="4066"/>
                    </a:cubicBezTo>
                    <a:cubicBezTo>
                      <a:pt x="634" y="4190"/>
                      <a:pt x="564" y="4295"/>
                      <a:pt x="634" y="4418"/>
                    </a:cubicBezTo>
                    <a:cubicBezTo>
                      <a:pt x="722" y="4542"/>
                      <a:pt x="881" y="4542"/>
                      <a:pt x="916" y="4771"/>
                    </a:cubicBezTo>
                    <a:lnTo>
                      <a:pt x="916" y="4911"/>
                    </a:lnTo>
                    <a:cubicBezTo>
                      <a:pt x="916" y="4964"/>
                      <a:pt x="898" y="4982"/>
                      <a:pt x="898" y="5035"/>
                    </a:cubicBezTo>
                    <a:cubicBezTo>
                      <a:pt x="846" y="5158"/>
                      <a:pt x="810" y="5299"/>
                      <a:pt x="898" y="5439"/>
                    </a:cubicBezTo>
                    <a:cubicBezTo>
                      <a:pt x="969" y="5527"/>
                      <a:pt x="1057" y="5598"/>
                      <a:pt x="1092" y="5686"/>
                    </a:cubicBezTo>
                    <a:cubicBezTo>
                      <a:pt x="1092" y="5703"/>
                      <a:pt x="1110" y="5756"/>
                      <a:pt x="1145" y="5774"/>
                    </a:cubicBezTo>
                    <a:cubicBezTo>
                      <a:pt x="1163" y="5827"/>
                      <a:pt x="1180" y="5862"/>
                      <a:pt x="1180" y="5915"/>
                    </a:cubicBezTo>
                    <a:cubicBezTo>
                      <a:pt x="1180" y="5932"/>
                      <a:pt x="1180" y="5950"/>
                      <a:pt x="1198" y="5950"/>
                    </a:cubicBezTo>
                    <a:lnTo>
                      <a:pt x="1198" y="5968"/>
                    </a:lnTo>
                    <a:cubicBezTo>
                      <a:pt x="1198" y="6020"/>
                      <a:pt x="1127" y="6091"/>
                      <a:pt x="1092" y="6126"/>
                    </a:cubicBezTo>
                    <a:cubicBezTo>
                      <a:pt x="1022" y="6196"/>
                      <a:pt x="969" y="6267"/>
                      <a:pt x="934" y="6302"/>
                    </a:cubicBezTo>
                    <a:cubicBezTo>
                      <a:pt x="846" y="6408"/>
                      <a:pt x="758" y="6496"/>
                      <a:pt x="670" y="6584"/>
                    </a:cubicBezTo>
                    <a:cubicBezTo>
                      <a:pt x="617" y="6654"/>
                      <a:pt x="546" y="6742"/>
                      <a:pt x="476" y="6813"/>
                    </a:cubicBezTo>
                    <a:lnTo>
                      <a:pt x="370" y="6918"/>
                    </a:lnTo>
                    <a:lnTo>
                      <a:pt x="300" y="6989"/>
                    </a:lnTo>
                    <a:cubicBezTo>
                      <a:pt x="177" y="7112"/>
                      <a:pt x="124" y="7165"/>
                      <a:pt x="265" y="7358"/>
                    </a:cubicBezTo>
                    <a:cubicBezTo>
                      <a:pt x="300" y="7429"/>
                      <a:pt x="388" y="7446"/>
                      <a:pt x="441" y="7517"/>
                    </a:cubicBezTo>
                    <a:cubicBezTo>
                      <a:pt x="476" y="7622"/>
                      <a:pt x="406" y="7816"/>
                      <a:pt x="388" y="7939"/>
                    </a:cubicBezTo>
                    <a:cubicBezTo>
                      <a:pt x="353" y="8203"/>
                      <a:pt x="300" y="8467"/>
                      <a:pt x="282" y="8731"/>
                    </a:cubicBezTo>
                    <a:cubicBezTo>
                      <a:pt x="282" y="8766"/>
                      <a:pt x="282" y="8784"/>
                      <a:pt x="265" y="8837"/>
                    </a:cubicBezTo>
                    <a:cubicBezTo>
                      <a:pt x="230" y="8943"/>
                      <a:pt x="212" y="9083"/>
                      <a:pt x="194" y="9189"/>
                    </a:cubicBezTo>
                    <a:cubicBezTo>
                      <a:pt x="142" y="9471"/>
                      <a:pt x="194" y="9735"/>
                      <a:pt x="177" y="10016"/>
                    </a:cubicBezTo>
                    <a:cubicBezTo>
                      <a:pt x="177" y="10140"/>
                      <a:pt x="106" y="10245"/>
                      <a:pt x="89" y="10351"/>
                    </a:cubicBezTo>
                    <a:cubicBezTo>
                      <a:pt x="89" y="10439"/>
                      <a:pt x="106" y="10544"/>
                      <a:pt x="177" y="10668"/>
                    </a:cubicBezTo>
                    <a:cubicBezTo>
                      <a:pt x="194" y="10703"/>
                      <a:pt x="212" y="10720"/>
                      <a:pt x="230" y="10773"/>
                    </a:cubicBezTo>
                    <a:cubicBezTo>
                      <a:pt x="265" y="10844"/>
                      <a:pt x="300" y="10879"/>
                      <a:pt x="318" y="10932"/>
                    </a:cubicBezTo>
                    <a:cubicBezTo>
                      <a:pt x="441" y="11073"/>
                      <a:pt x="582" y="11231"/>
                      <a:pt x="705" y="11389"/>
                    </a:cubicBezTo>
                    <a:cubicBezTo>
                      <a:pt x="881" y="11724"/>
                      <a:pt x="740" y="12182"/>
                      <a:pt x="828" y="12534"/>
                    </a:cubicBezTo>
                    <a:lnTo>
                      <a:pt x="828" y="12604"/>
                    </a:lnTo>
                    <a:cubicBezTo>
                      <a:pt x="828" y="12639"/>
                      <a:pt x="828" y="12657"/>
                      <a:pt x="846" y="12710"/>
                    </a:cubicBezTo>
                    <a:cubicBezTo>
                      <a:pt x="881" y="12903"/>
                      <a:pt x="881" y="13132"/>
                      <a:pt x="881" y="13326"/>
                    </a:cubicBezTo>
                    <a:cubicBezTo>
                      <a:pt x="881" y="13431"/>
                      <a:pt x="916" y="13537"/>
                      <a:pt x="916" y="13625"/>
                    </a:cubicBezTo>
                    <a:cubicBezTo>
                      <a:pt x="934" y="13801"/>
                      <a:pt x="810" y="13854"/>
                      <a:pt x="634" y="14012"/>
                    </a:cubicBezTo>
                    <a:cubicBezTo>
                      <a:pt x="529" y="14100"/>
                      <a:pt x="388" y="14188"/>
                      <a:pt x="318" y="14312"/>
                    </a:cubicBezTo>
                    <a:cubicBezTo>
                      <a:pt x="282" y="14400"/>
                      <a:pt x="282" y="14470"/>
                      <a:pt x="282" y="14540"/>
                    </a:cubicBezTo>
                    <a:cubicBezTo>
                      <a:pt x="282" y="14576"/>
                      <a:pt x="300" y="14593"/>
                      <a:pt x="300" y="14646"/>
                    </a:cubicBezTo>
                    <a:cubicBezTo>
                      <a:pt x="318" y="14681"/>
                      <a:pt x="318" y="14734"/>
                      <a:pt x="318" y="14769"/>
                    </a:cubicBezTo>
                    <a:cubicBezTo>
                      <a:pt x="370" y="15068"/>
                      <a:pt x="247" y="15368"/>
                      <a:pt x="247" y="15649"/>
                    </a:cubicBezTo>
                    <a:cubicBezTo>
                      <a:pt x="247" y="15878"/>
                      <a:pt x="159" y="15984"/>
                      <a:pt x="159" y="16230"/>
                    </a:cubicBezTo>
                    <a:lnTo>
                      <a:pt x="159" y="16477"/>
                    </a:lnTo>
                    <a:lnTo>
                      <a:pt x="159" y="16582"/>
                    </a:lnTo>
                    <a:cubicBezTo>
                      <a:pt x="159" y="16670"/>
                      <a:pt x="142" y="16758"/>
                      <a:pt x="124" y="16846"/>
                    </a:cubicBezTo>
                    <a:cubicBezTo>
                      <a:pt x="89" y="16970"/>
                      <a:pt x="1" y="17040"/>
                      <a:pt x="18" y="17198"/>
                    </a:cubicBezTo>
                    <a:cubicBezTo>
                      <a:pt x="54" y="17445"/>
                      <a:pt x="370" y="17533"/>
                      <a:pt x="476" y="17709"/>
                    </a:cubicBezTo>
                    <a:cubicBezTo>
                      <a:pt x="582" y="17885"/>
                      <a:pt x="546" y="18184"/>
                      <a:pt x="564" y="18413"/>
                    </a:cubicBezTo>
                    <a:lnTo>
                      <a:pt x="546" y="18413"/>
                    </a:lnTo>
                    <a:lnTo>
                      <a:pt x="546" y="18448"/>
                    </a:lnTo>
                    <a:lnTo>
                      <a:pt x="546" y="18519"/>
                    </a:lnTo>
                    <a:lnTo>
                      <a:pt x="564" y="18519"/>
                    </a:lnTo>
                    <a:cubicBezTo>
                      <a:pt x="599" y="18818"/>
                      <a:pt x="599" y="19064"/>
                      <a:pt x="687" y="19381"/>
                    </a:cubicBezTo>
                    <a:cubicBezTo>
                      <a:pt x="775" y="19610"/>
                      <a:pt x="758" y="19821"/>
                      <a:pt x="758" y="20085"/>
                    </a:cubicBezTo>
                    <a:cubicBezTo>
                      <a:pt x="758" y="20138"/>
                      <a:pt x="775" y="20261"/>
                      <a:pt x="775" y="20349"/>
                    </a:cubicBezTo>
                    <a:lnTo>
                      <a:pt x="775" y="20367"/>
                    </a:lnTo>
                    <a:lnTo>
                      <a:pt x="775" y="20455"/>
                    </a:lnTo>
                    <a:lnTo>
                      <a:pt x="775" y="20473"/>
                    </a:lnTo>
                    <a:cubicBezTo>
                      <a:pt x="740" y="20631"/>
                      <a:pt x="722" y="20543"/>
                      <a:pt x="599" y="20649"/>
                    </a:cubicBezTo>
                    <a:cubicBezTo>
                      <a:pt x="458" y="20807"/>
                      <a:pt x="370" y="21142"/>
                      <a:pt x="282" y="21335"/>
                    </a:cubicBezTo>
                    <a:cubicBezTo>
                      <a:pt x="142" y="21617"/>
                      <a:pt x="106" y="21951"/>
                      <a:pt x="71" y="22286"/>
                    </a:cubicBezTo>
                    <a:lnTo>
                      <a:pt x="71" y="22391"/>
                    </a:lnTo>
                    <a:cubicBezTo>
                      <a:pt x="71" y="22691"/>
                      <a:pt x="106" y="23008"/>
                      <a:pt x="106" y="23289"/>
                    </a:cubicBezTo>
                    <a:cubicBezTo>
                      <a:pt x="282" y="23360"/>
                      <a:pt x="494" y="23377"/>
                      <a:pt x="722" y="23377"/>
                    </a:cubicBezTo>
                    <a:lnTo>
                      <a:pt x="1215" y="23377"/>
                    </a:lnTo>
                    <a:cubicBezTo>
                      <a:pt x="1339" y="23377"/>
                      <a:pt x="1444" y="23377"/>
                      <a:pt x="1550" y="23395"/>
                    </a:cubicBezTo>
                    <a:cubicBezTo>
                      <a:pt x="1796" y="23448"/>
                      <a:pt x="1990" y="23465"/>
                      <a:pt x="2236" y="23465"/>
                    </a:cubicBezTo>
                    <a:lnTo>
                      <a:pt x="2254" y="23465"/>
                    </a:lnTo>
                    <a:cubicBezTo>
                      <a:pt x="2536" y="23465"/>
                      <a:pt x="2800" y="23430"/>
                      <a:pt x="3064" y="23395"/>
                    </a:cubicBezTo>
                    <a:lnTo>
                      <a:pt x="3187" y="23395"/>
                    </a:lnTo>
                    <a:cubicBezTo>
                      <a:pt x="3275" y="23395"/>
                      <a:pt x="3381" y="23377"/>
                      <a:pt x="3486" y="23377"/>
                    </a:cubicBezTo>
                    <a:lnTo>
                      <a:pt x="3504" y="23377"/>
                    </a:lnTo>
                    <a:cubicBezTo>
                      <a:pt x="4120" y="23377"/>
                      <a:pt x="4718" y="23307"/>
                      <a:pt x="5334" y="23289"/>
                    </a:cubicBezTo>
                    <a:cubicBezTo>
                      <a:pt x="5599" y="23289"/>
                      <a:pt x="5880" y="23272"/>
                      <a:pt x="6144" y="23254"/>
                    </a:cubicBezTo>
                    <a:cubicBezTo>
                      <a:pt x="6267" y="23219"/>
                      <a:pt x="6408" y="23201"/>
                      <a:pt x="6567" y="23201"/>
                    </a:cubicBezTo>
                    <a:lnTo>
                      <a:pt x="6672" y="23201"/>
                    </a:lnTo>
                    <a:cubicBezTo>
                      <a:pt x="6796" y="23219"/>
                      <a:pt x="6901" y="23289"/>
                      <a:pt x="7024" y="23342"/>
                    </a:cubicBezTo>
                    <a:cubicBezTo>
                      <a:pt x="7060" y="23342"/>
                      <a:pt x="7077" y="23360"/>
                      <a:pt x="7112" y="23360"/>
                    </a:cubicBezTo>
                    <a:cubicBezTo>
                      <a:pt x="7236" y="23377"/>
                      <a:pt x="7341" y="23377"/>
                      <a:pt x="7464" y="23377"/>
                    </a:cubicBezTo>
                    <a:cubicBezTo>
                      <a:pt x="7676" y="23377"/>
                      <a:pt x="7887" y="23360"/>
                      <a:pt x="8081" y="23342"/>
                    </a:cubicBezTo>
                    <a:cubicBezTo>
                      <a:pt x="8292" y="23307"/>
                      <a:pt x="8503" y="23289"/>
                      <a:pt x="8697" y="23289"/>
                    </a:cubicBezTo>
                    <a:lnTo>
                      <a:pt x="8855" y="23289"/>
                    </a:lnTo>
                    <a:cubicBezTo>
                      <a:pt x="8908" y="23289"/>
                      <a:pt x="8926" y="23307"/>
                      <a:pt x="8961" y="23307"/>
                    </a:cubicBezTo>
                    <a:cubicBezTo>
                      <a:pt x="9049" y="23342"/>
                      <a:pt x="9119" y="23377"/>
                      <a:pt x="9225" y="23377"/>
                    </a:cubicBezTo>
                    <a:lnTo>
                      <a:pt x="11566" y="23377"/>
                    </a:lnTo>
                    <a:cubicBezTo>
                      <a:pt x="11742" y="23360"/>
                      <a:pt x="11830" y="23272"/>
                      <a:pt x="11953" y="23219"/>
                    </a:cubicBezTo>
                    <a:cubicBezTo>
                      <a:pt x="12200" y="23131"/>
                      <a:pt x="12446" y="23113"/>
                      <a:pt x="12693" y="23113"/>
                    </a:cubicBezTo>
                    <a:lnTo>
                      <a:pt x="13186" y="23113"/>
                    </a:lnTo>
                    <a:cubicBezTo>
                      <a:pt x="13344" y="23254"/>
                      <a:pt x="13485" y="23272"/>
                      <a:pt x="13678" y="23307"/>
                    </a:cubicBezTo>
                    <a:cubicBezTo>
                      <a:pt x="13978" y="23360"/>
                      <a:pt x="14312" y="23377"/>
                      <a:pt x="14629" y="23448"/>
                    </a:cubicBezTo>
                    <a:lnTo>
                      <a:pt x="14629" y="23465"/>
                    </a:lnTo>
                    <a:cubicBezTo>
                      <a:pt x="14664" y="23465"/>
                      <a:pt x="14682" y="23483"/>
                      <a:pt x="14735" y="23483"/>
                    </a:cubicBezTo>
                    <a:cubicBezTo>
                      <a:pt x="14858" y="23518"/>
                      <a:pt x="14999" y="23518"/>
                      <a:pt x="15122" y="23518"/>
                    </a:cubicBezTo>
                    <a:cubicBezTo>
                      <a:pt x="15509" y="23518"/>
                      <a:pt x="15861" y="23448"/>
                      <a:pt x="16178" y="23307"/>
                    </a:cubicBezTo>
                    <a:cubicBezTo>
                      <a:pt x="16301" y="23272"/>
                      <a:pt x="16425" y="23254"/>
                      <a:pt x="16565" y="23219"/>
                    </a:cubicBezTo>
                    <a:lnTo>
                      <a:pt x="16794" y="23219"/>
                    </a:lnTo>
                    <a:cubicBezTo>
                      <a:pt x="16970" y="23219"/>
                      <a:pt x="17146" y="23254"/>
                      <a:pt x="17322" y="23254"/>
                    </a:cubicBezTo>
                    <a:lnTo>
                      <a:pt x="17358" y="23254"/>
                    </a:lnTo>
                    <a:cubicBezTo>
                      <a:pt x="17727" y="23254"/>
                      <a:pt x="18097" y="23201"/>
                      <a:pt x="18467" y="23184"/>
                    </a:cubicBezTo>
                    <a:lnTo>
                      <a:pt x="18590" y="23184"/>
                    </a:lnTo>
                    <a:cubicBezTo>
                      <a:pt x="18678" y="23184"/>
                      <a:pt x="18783" y="23166"/>
                      <a:pt x="18871" y="23166"/>
                    </a:cubicBezTo>
                    <a:cubicBezTo>
                      <a:pt x="19347" y="23113"/>
                      <a:pt x="19875" y="23078"/>
                      <a:pt x="20385" y="23078"/>
                    </a:cubicBezTo>
                    <a:lnTo>
                      <a:pt x="20561" y="23078"/>
                    </a:lnTo>
                    <a:cubicBezTo>
                      <a:pt x="20966" y="23078"/>
                      <a:pt x="21336" y="23096"/>
                      <a:pt x="21706" y="23184"/>
                    </a:cubicBezTo>
                    <a:cubicBezTo>
                      <a:pt x="21899" y="23219"/>
                      <a:pt x="22128" y="23219"/>
                      <a:pt x="22322" y="23272"/>
                    </a:cubicBezTo>
                    <a:cubicBezTo>
                      <a:pt x="22374" y="23272"/>
                      <a:pt x="22392" y="23272"/>
                      <a:pt x="22427" y="23289"/>
                    </a:cubicBezTo>
                    <a:cubicBezTo>
                      <a:pt x="22498" y="23289"/>
                      <a:pt x="22568" y="23307"/>
                      <a:pt x="22639" y="23307"/>
                    </a:cubicBezTo>
                    <a:cubicBezTo>
                      <a:pt x="22744" y="23307"/>
                      <a:pt x="22850" y="23307"/>
                      <a:pt x="22955" y="23289"/>
                    </a:cubicBezTo>
                    <a:cubicBezTo>
                      <a:pt x="23079" y="23272"/>
                      <a:pt x="23202" y="23254"/>
                      <a:pt x="23307" y="23219"/>
                    </a:cubicBezTo>
                    <a:cubicBezTo>
                      <a:pt x="23395" y="23254"/>
                      <a:pt x="23466" y="23272"/>
                      <a:pt x="23536" y="23289"/>
                    </a:cubicBezTo>
                    <a:cubicBezTo>
                      <a:pt x="23712" y="23307"/>
                      <a:pt x="23871" y="23307"/>
                      <a:pt x="24047" y="23342"/>
                    </a:cubicBezTo>
                    <a:cubicBezTo>
                      <a:pt x="24100" y="23342"/>
                      <a:pt x="24170" y="23360"/>
                      <a:pt x="24240" y="23360"/>
                    </a:cubicBezTo>
                    <a:cubicBezTo>
                      <a:pt x="24258" y="23360"/>
                      <a:pt x="24311" y="23360"/>
                      <a:pt x="24328" y="23377"/>
                    </a:cubicBezTo>
                    <a:cubicBezTo>
                      <a:pt x="24522" y="23395"/>
                      <a:pt x="24698" y="23465"/>
                      <a:pt x="24874" y="23553"/>
                    </a:cubicBezTo>
                    <a:cubicBezTo>
                      <a:pt x="25068" y="23641"/>
                      <a:pt x="25244" y="23659"/>
                      <a:pt x="25455" y="23659"/>
                    </a:cubicBezTo>
                    <a:lnTo>
                      <a:pt x="26212" y="23659"/>
                    </a:lnTo>
                    <a:cubicBezTo>
                      <a:pt x="26265" y="23659"/>
                      <a:pt x="26282" y="23659"/>
                      <a:pt x="26335" y="23641"/>
                    </a:cubicBezTo>
                    <a:lnTo>
                      <a:pt x="26458" y="23571"/>
                    </a:lnTo>
                    <a:cubicBezTo>
                      <a:pt x="26476" y="23272"/>
                      <a:pt x="26423" y="22937"/>
                      <a:pt x="26353" y="22656"/>
                    </a:cubicBezTo>
                    <a:cubicBezTo>
                      <a:pt x="26353" y="22603"/>
                      <a:pt x="26335" y="22567"/>
                      <a:pt x="26335" y="22515"/>
                    </a:cubicBezTo>
                    <a:cubicBezTo>
                      <a:pt x="26335" y="22479"/>
                      <a:pt x="26335" y="22462"/>
                      <a:pt x="26300" y="22409"/>
                    </a:cubicBezTo>
                    <a:lnTo>
                      <a:pt x="26300" y="22251"/>
                    </a:lnTo>
                    <a:cubicBezTo>
                      <a:pt x="26300" y="22163"/>
                      <a:pt x="26300" y="22075"/>
                      <a:pt x="26335" y="21987"/>
                    </a:cubicBezTo>
                    <a:cubicBezTo>
                      <a:pt x="26335" y="21934"/>
                      <a:pt x="26353" y="21863"/>
                      <a:pt x="26353" y="21775"/>
                    </a:cubicBezTo>
                    <a:cubicBezTo>
                      <a:pt x="26388" y="21423"/>
                      <a:pt x="26476" y="21089"/>
                      <a:pt x="26458" y="20737"/>
                    </a:cubicBezTo>
                    <a:cubicBezTo>
                      <a:pt x="26458" y="20702"/>
                      <a:pt x="26441" y="20649"/>
                      <a:pt x="26441" y="20614"/>
                    </a:cubicBezTo>
                    <a:cubicBezTo>
                      <a:pt x="26441" y="20561"/>
                      <a:pt x="26423" y="20543"/>
                      <a:pt x="26423" y="20490"/>
                    </a:cubicBezTo>
                    <a:cubicBezTo>
                      <a:pt x="26388" y="20437"/>
                      <a:pt x="26353" y="20367"/>
                      <a:pt x="26335" y="20297"/>
                    </a:cubicBezTo>
                    <a:cubicBezTo>
                      <a:pt x="26282" y="20226"/>
                      <a:pt x="26265" y="20173"/>
                      <a:pt x="26212" y="20085"/>
                    </a:cubicBezTo>
                    <a:cubicBezTo>
                      <a:pt x="26212" y="20050"/>
                      <a:pt x="26212" y="20050"/>
                      <a:pt x="26194" y="20033"/>
                    </a:cubicBezTo>
                    <a:cubicBezTo>
                      <a:pt x="26089" y="19821"/>
                      <a:pt x="26089" y="19593"/>
                      <a:pt x="26124" y="19346"/>
                    </a:cubicBezTo>
                    <a:cubicBezTo>
                      <a:pt x="26159" y="19293"/>
                      <a:pt x="26177" y="19205"/>
                      <a:pt x="26212" y="19135"/>
                    </a:cubicBezTo>
                    <a:cubicBezTo>
                      <a:pt x="26265" y="19047"/>
                      <a:pt x="26282" y="18959"/>
                      <a:pt x="26300" y="18871"/>
                    </a:cubicBezTo>
                    <a:lnTo>
                      <a:pt x="26300" y="18818"/>
                    </a:lnTo>
                    <a:cubicBezTo>
                      <a:pt x="26300" y="18783"/>
                      <a:pt x="26300" y="18712"/>
                      <a:pt x="26282" y="18660"/>
                    </a:cubicBezTo>
                    <a:cubicBezTo>
                      <a:pt x="26282" y="18624"/>
                      <a:pt x="26265" y="18607"/>
                      <a:pt x="26265" y="18554"/>
                    </a:cubicBezTo>
                    <a:lnTo>
                      <a:pt x="26318" y="18554"/>
                    </a:lnTo>
                    <a:cubicBezTo>
                      <a:pt x="26318" y="18536"/>
                      <a:pt x="26282" y="18484"/>
                      <a:pt x="26282" y="18466"/>
                    </a:cubicBezTo>
                    <a:cubicBezTo>
                      <a:pt x="26265" y="18378"/>
                      <a:pt x="26230" y="18290"/>
                      <a:pt x="26194" y="18202"/>
                    </a:cubicBezTo>
                    <a:cubicBezTo>
                      <a:pt x="26159" y="18026"/>
                      <a:pt x="26194" y="17850"/>
                      <a:pt x="26159" y="17674"/>
                    </a:cubicBezTo>
                    <a:cubicBezTo>
                      <a:pt x="26089" y="17375"/>
                      <a:pt x="26018" y="17040"/>
                      <a:pt x="26001" y="16723"/>
                    </a:cubicBezTo>
                    <a:lnTo>
                      <a:pt x="26001" y="16618"/>
                    </a:lnTo>
                    <a:lnTo>
                      <a:pt x="26001" y="16600"/>
                    </a:lnTo>
                    <a:cubicBezTo>
                      <a:pt x="26001" y="16318"/>
                      <a:pt x="26001" y="16054"/>
                      <a:pt x="26089" y="15755"/>
                    </a:cubicBezTo>
                    <a:cubicBezTo>
                      <a:pt x="26142" y="15614"/>
                      <a:pt x="26194" y="15456"/>
                      <a:pt x="26265" y="15315"/>
                    </a:cubicBezTo>
                    <a:lnTo>
                      <a:pt x="26265" y="15262"/>
                    </a:lnTo>
                    <a:cubicBezTo>
                      <a:pt x="26300" y="15174"/>
                      <a:pt x="26335" y="15104"/>
                      <a:pt x="26370" y="15033"/>
                    </a:cubicBezTo>
                    <a:cubicBezTo>
                      <a:pt x="26406" y="14998"/>
                      <a:pt x="26423" y="14945"/>
                      <a:pt x="26423" y="14928"/>
                    </a:cubicBezTo>
                    <a:cubicBezTo>
                      <a:pt x="26441" y="14875"/>
                      <a:pt x="26458" y="14822"/>
                      <a:pt x="26494" y="14752"/>
                    </a:cubicBezTo>
                    <a:cubicBezTo>
                      <a:pt x="26511" y="14716"/>
                      <a:pt x="26529" y="14681"/>
                      <a:pt x="26529" y="14646"/>
                    </a:cubicBezTo>
                    <a:cubicBezTo>
                      <a:pt x="26687" y="14312"/>
                      <a:pt x="26863" y="13924"/>
                      <a:pt x="26793" y="13590"/>
                    </a:cubicBezTo>
                    <a:cubicBezTo>
                      <a:pt x="26740" y="13326"/>
                      <a:pt x="26722" y="13079"/>
                      <a:pt x="26687" y="12815"/>
                    </a:cubicBezTo>
                    <a:cubicBezTo>
                      <a:pt x="26687" y="12780"/>
                      <a:pt x="26652" y="12745"/>
                      <a:pt x="26652" y="12710"/>
                    </a:cubicBezTo>
                    <a:cubicBezTo>
                      <a:pt x="26652" y="12657"/>
                      <a:pt x="26634" y="12622"/>
                      <a:pt x="26634" y="12551"/>
                    </a:cubicBezTo>
                    <a:cubicBezTo>
                      <a:pt x="26564" y="12252"/>
                      <a:pt x="26476" y="11988"/>
                      <a:pt x="26476" y="11671"/>
                    </a:cubicBezTo>
                    <a:cubicBezTo>
                      <a:pt x="26476" y="11460"/>
                      <a:pt x="26388" y="11231"/>
                      <a:pt x="26353" y="11020"/>
                    </a:cubicBezTo>
                    <a:cubicBezTo>
                      <a:pt x="26353" y="10967"/>
                      <a:pt x="26335" y="10932"/>
                      <a:pt x="26335" y="10879"/>
                    </a:cubicBezTo>
                    <a:lnTo>
                      <a:pt x="26335" y="10773"/>
                    </a:lnTo>
                    <a:lnTo>
                      <a:pt x="26265" y="10773"/>
                    </a:lnTo>
                    <a:lnTo>
                      <a:pt x="26265" y="9611"/>
                    </a:lnTo>
                    <a:cubicBezTo>
                      <a:pt x="26247" y="9523"/>
                      <a:pt x="26247" y="9435"/>
                      <a:pt x="26247" y="9347"/>
                    </a:cubicBezTo>
                    <a:lnTo>
                      <a:pt x="26247" y="8943"/>
                    </a:lnTo>
                    <a:lnTo>
                      <a:pt x="26247" y="8837"/>
                    </a:lnTo>
                    <a:lnTo>
                      <a:pt x="26247" y="8678"/>
                    </a:lnTo>
                    <a:cubicBezTo>
                      <a:pt x="26247" y="8573"/>
                      <a:pt x="26212" y="8485"/>
                      <a:pt x="26177" y="8414"/>
                    </a:cubicBezTo>
                    <a:cubicBezTo>
                      <a:pt x="26089" y="7886"/>
                      <a:pt x="26159" y="7358"/>
                      <a:pt x="26247" y="6830"/>
                    </a:cubicBezTo>
                    <a:cubicBezTo>
                      <a:pt x="26265" y="6672"/>
                      <a:pt x="26300" y="6513"/>
                      <a:pt x="26353" y="6372"/>
                    </a:cubicBezTo>
                    <a:cubicBezTo>
                      <a:pt x="26353" y="6337"/>
                      <a:pt x="26370" y="6302"/>
                      <a:pt x="26370" y="6284"/>
                    </a:cubicBezTo>
                    <a:cubicBezTo>
                      <a:pt x="26511" y="5809"/>
                      <a:pt x="26617" y="5492"/>
                      <a:pt x="26634" y="5070"/>
                    </a:cubicBezTo>
                    <a:lnTo>
                      <a:pt x="26634" y="5017"/>
                    </a:lnTo>
                    <a:lnTo>
                      <a:pt x="26634" y="4964"/>
                    </a:lnTo>
                    <a:lnTo>
                      <a:pt x="26634" y="4876"/>
                    </a:lnTo>
                    <a:lnTo>
                      <a:pt x="26634" y="3732"/>
                    </a:lnTo>
                    <a:cubicBezTo>
                      <a:pt x="26634" y="3292"/>
                      <a:pt x="26705" y="2852"/>
                      <a:pt x="26722" y="2376"/>
                    </a:cubicBezTo>
                    <a:cubicBezTo>
                      <a:pt x="26722" y="2007"/>
                      <a:pt x="26652" y="1637"/>
                      <a:pt x="26634" y="1267"/>
                    </a:cubicBezTo>
                    <a:lnTo>
                      <a:pt x="26634" y="1197"/>
                    </a:lnTo>
                    <a:lnTo>
                      <a:pt x="26634" y="1179"/>
                    </a:lnTo>
                    <a:lnTo>
                      <a:pt x="26634" y="1091"/>
                    </a:lnTo>
                    <a:cubicBezTo>
                      <a:pt x="26634" y="951"/>
                      <a:pt x="26652" y="827"/>
                      <a:pt x="26617" y="687"/>
                    </a:cubicBezTo>
                    <a:cubicBezTo>
                      <a:pt x="26564" y="493"/>
                      <a:pt x="26546" y="334"/>
                      <a:pt x="26546" y="123"/>
                    </a:cubicBezTo>
                    <a:lnTo>
                      <a:pt x="26458" y="211"/>
                    </a:lnTo>
                    <a:cubicBezTo>
                      <a:pt x="26423" y="246"/>
                      <a:pt x="26388" y="299"/>
                      <a:pt x="26370" y="299"/>
                    </a:cubicBezTo>
                    <a:cubicBezTo>
                      <a:pt x="26353" y="299"/>
                      <a:pt x="26353" y="299"/>
                      <a:pt x="26335" y="264"/>
                    </a:cubicBezTo>
                    <a:cubicBezTo>
                      <a:pt x="26282" y="246"/>
                      <a:pt x="26265" y="246"/>
                      <a:pt x="26212" y="246"/>
                    </a:cubicBezTo>
                    <a:lnTo>
                      <a:pt x="26159" y="246"/>
                    </a:lnTo>
                    <a:cubicBezTo>
                      <a:pt x="26018" y="246"/>
                      <a:pt x="25913" y="264"/>
                      <a:pt x="25807" y="264"/>
                    </a:cubicBezTo>
                    <a:lnTo>
                      <a:pt x="25754" y="264"/>
                    </a:lnTo>
                    <a:cubicBezTo>
                      <a:pt x="25473" y="264"/>
                      <a:pt x="25226" y="246"/>
                      <a:pt x="24945" y="211"/>
                    </a:cubicBezTo>
                    <a:lnTo>
                      <a:pt x="24804" y="211"/>
                    </a:lnTo>
                    <a:cubicBezTo>
                      <a:pt x="24663" y="211"/>
                      <a:pt x="24522" y="229"/>
                      <a:pt x="24399" y="246"/>
                    </a:cubicBezTo>
                    <a:cubicBezTo>
                      <a:pt x="24346" y="246"/>
                      <a:pt x="24328" y="246"/>
                      <a:pt x="24276" y="282"/>
                    </a:cubicBezTo>
                    <a:lnTo>
                      <a:pt x="22744" y="282"/>
                    </a:lnTo>
                    <a:cubicBezTo>
                      <a:pt x="22656" y="282"/>
                      <a:pt x="22550" y="282"/>
                      <a:pt x="22462" y="299"/>
                    </a:cubicBezTo>
                    <a:cubicBezTo>
                      <a:pt x="22410" y="299"/>
                      <a:pt x="22392" y="317"/>
                      <a:pt x="22339" y="317"/>
                    </a:cubicBezTo>
                    <a:cubicBezTo>
                      <a:pt x="22058" y="370"/>
                      <a:pt x="21794" y="458"/>
                      <a:pt x="21494" y="511"/>
                    </a:cubicBezTo>
                    <a:cubicBezTo>
                      <a:pt x="21371" y="546"/>
                      <a:pt x="21283" y="546"/>
                      <a:pt x="21195" y="546"/>
                    </a:cubicBezTo>
                    <a:cubicBezTo>
                      <a:pt x="20966" y="546"/>
                      <a:pt x="20737" y="493"/>
                      <a:pt x="20526" y="475"/>
                    </a:cubicBezTo>
                    <a:lnTo>
                      <a:pt x="20526" y="458"/>
                    </a:lnTo>
                    <a:cubicBezTo>
                      <a:pt x="20473" y="458"/>
                      <a:pt x="20456" y="458"/>
                      <a:pt x="20403" y="423"/>
                    </a:cubicBezTo>
                    <a:lnTo>
                      <a:pt x="20262" y="423"/>
                    </a:lnTo>
                    <a:cubicBezTo>
                      <a:pt x="20104" y="423"/>
                      <a:pt x="19945" y="405"/>
                      <a:pt x="19787" y="405"/>
                    </a:cubicBezTo>
                    <a:cubicBezTo>
                      <a:pt x="19699" y="405"/>
                      <a:pt x="19611" y="405"/>
                      <a:pt x="19523" y="423"/>
                    </a:cubicBezTo>
                    <a:cubicBezTo>
                      <a:pt x="19329" y="458"/>
                      <a:pt x="19153" y="511"/>
                      <a:pt x="18959" y="511"/>
                    </a:cubicBezTo>
                    <a:lnTo>
                      <a:pt x="18907" y="511"/>
                    </a:lnTo>
                    <a:cubicBezTo>
                      <a:pt x="18801" y="511"/>
                      <a:pt x="18713" y="511"/>
                      <a:pt x="18607" y="493"/>
                    </a:cubicBezTo>
                    <a:cubicBezTo>
                      <a:pt x="18555" y="493"/>
                      <a:pt x="18537" y="475"/>
                      <a:pt x="18502" y="475"/>
                    </a:cubicBezTo>
                    <a:cubicBezTo>
                      <a:pt x="18379" y="440"/>
                      <a:pt x="18273" y="405"/>
                      <a:pt x="18185" y="352"/>
                    </a:cubicBezTo>
                    <a:cubicBezTo>
                      <a:pt x="18097" y="317"/>
                      <a:pt x="18097" y="282"/>
                      <a:pt x="18009" y="246"/>
                    </a:cubicBezTo>
                    <a:lnTo>
                      <a:pt x="17938" y="246"/>
                    </a:lnTo>
                    <a:cubicBezTo>
                      <a:pt x="17815" y="246"/>
                      <a:pt x="17586" y="334"/>
                      <a:pt x="17481" y="352"/>
                    </a:cubicBezTo>
                    <a:cubicBezTo>
                      <a:pt x="17217" y="423"/>
                      <a:pt x="16953" y="475"/>
                      <a:pt x="16671" y="493"/>
                    </a:cubicBezTo>
                    <a:lnTo>
                      <a:pt x="16530" y="493"/>
                    </a:lnTo>
                    <a:cubicBezTo>
                      <a:pt x="16354" y="493"/>
                      <a:pt x="16213" y="511"/>
                      <a:pt x="16037" y="511"/>
                    </a:cubicBezTo>
                    <a:cubicBezTo>
                      <a:pt x="15632" y="511"/>
                      <a:pt x="15245" y="493"/>
                      <a:pt x="14893" y="405"/>
                    </a:cubicBezTo>
                    <a:cubicBezTo>
                      <a:pt x="14823" y="387"/>
                      <a:pt x="14770" y="387"/>
                      <a:pt x="14735" y="352"/>
                    </a:cubicBezTo>
                    <a:cubicBezTo>
                      <a:pt x="14682" y="352"/>
                      <a:pt x="14664" y="334"/>
                      <a:pt x="14629" y="334"/>
                    </a:cubicBezTo>
                    <a:lnTo>
                      <a:pt x="13344" y="334"/>
                    </a:lnTo>
                    <a:cubicBezTo>
                      <a:pt x="13238" y="334"/>
                      <a:pt x="13150" y="334"/>
                      <a:pt x="13062" y="317"/>
                    </a:cubicBezTo>
                    <a:cubicBezTo>
                      <a:pt x="12974" y="299"/>
                      <a:pt x="12904" y="246"/>
                      <a:pt x="12833" y="176"/>
                    </a:cubicBezTo>
                    <a:lnTo>
                      <a:pt x="12798" y="176"/>
                    </a:lnTo>
                    <a:cubicBezTo>
                      <a:pt x="12745" y="176"/>
                      <a:pt x="12728" y="158"/>
                      <a:pt x="12693" y="158"/>
                    </a:cubicBezTo>
                    <a:lnTo>
                      <a:pt x="12622" y="158"/>
                    </a:lnTo>
                    <a:cubicBezTo>
                      <a:pt x="12393" y="158"/>
                      <a:pt x="12200" y="229"/>
                      <a:pt x="12006" y="264"/>
                    </a:cubicBezTo>
                    <a:cubicBezTo>
                      <a:pt x="12006" y="299"/>
                      <a:pt x="11918" y="317"/>
                      <a:pt x="11918" y="334"/>
                    </a:cubicBezTo>
                    <a:cubicBezTo>
                      <a:pt x="11777" y="334"/>
                      <a:pt x="11320" y="352"/>
                      <a:pt x="10862" y="387"/>
                    </a:cubicBezTo>
                    <a:lnTo>
                      <a:pt x="10756" y="387"/>
                    </a:lnTo>
                    <a:cubicBezTo>
                      <a:pt x="10175" y="423"/>
                      <a:pt x="9612" y="475"/>
                      <a:pt x="9630" y="599"/>
                    </a:cubicBezTo>
                    <a:cubicBezTo>
                      <a:pt x="9577" y="616"/>
                      <a:pt x="9524" y="616"/>
                      <a:pt x="9454" y="616"/>
                    </a:cubicBezTo>
                    <a:cubicBezTo>
                      <a:pt x="9278" y="616"/>
                      <a:pt x="9084" y="563"/>
                      <a:pt x="8926" y="528"/>
                    </a:cubicBezTo>
                    <a:lnTo>
                      <a:pt x="8820" y="528"/>
                    </a:lnTo>
                    <a:cubicBezTo>
                      <a:pt x="8204" y="440"/>
                      <a:pt x="7605" y="229"/>
                      <a:pt x="6989" y="123"/>
                    </a:cubicBezTo>
                    <a:cubicBezTo>
                      <a:pt x="6936" y="123"/>
                      <a:pt x="6919" y="88"/>
                      <a:pt x="6884" y="88"/>
                    </a:cubicBezTo>
                    <a:cubicBezTo>
                      <a:pt x="6620" y="53"/>
                      <a:pt x="6320" y="0"/>
                      <a:pt x="60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786178" y="2122489"/>
                <a:ext cx="5334438" cy="1619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rtlCol="0" anchor="ctr" anchorCtr="0"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smtClean="0">
                    <a:latin typeface="+mn-lt"/>
                  </a:rPr>
                  <a:t>T</a:t>
                </a:r>
                <a:r>
                  <a:rPr lang="vi-VN" sz="2000" smtClean="0">
                    <a:latin typeface="+mn-lt"/>
                  </a:rPr>
                  <a:t>rình </a:t>
                </a:r>
                <a:r>
                  <a:rPr lang="vi-VN" sz="2000">
                    <a:latin typeface="+mn-lt"/>
                  </a:rPr>
                  <a:t>bày các yếu tố khách quan ảnh hưởng tới quyết định lựa chọn nghề nghiệp trong lĩnh vực kĩ thuật công nghệ.</a:t>
                </a:r>
              </a:p>
            </p:txBody>
          </p:sp>
        </p:grpSp>
        <p:pic>
          <p:nvPicPr>
            <p:cNvPr id="2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877912" y="2496456"/>
              <a:ext cx="4743649" cy="2324389"/>
            </a:xfrm>
            <a:prstGeom prst="rect">
              <a:avLst/>
            </a:prstGeom>
          </p:spPr>
        </p:pic>
        <p:pic>
          <p:nvPicPr>
            <p:cNvPr id="29" name="Picture 3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53730" y="3191918"/>
              <a:ext cx="1143841" cy="896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21057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5549" y="-203199"/>
            <a:ext cx="4152900" cy="80512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91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chemeClr val="accent6"/>
                </a:solidFill>
              </a:rPr>
              <a:t>2. Nhóm yếu tố khách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98091" y="874226"/>
            <a:ext cx="3703915" cy="3799373"/>
            <a:chOff x="4898091" y="874226"/>
            <a:chExt cx="3703915" cy="3799373"/>
          </a:xfrm>
        </p:grpSpPr>
        <p:sp>
          <p:nvSpPr>
            <p:cNvPr id="18" name="Rounded Rectangle 17"/>
            <p:cNvSpPr/>
            <p:nvPr/>
          </p:nvSpPr>
          <p:spPr>
            <a:xfrm>
              <a:off x="4898091" y="874226"/>
              <a:ext cx="3703915" cy="3799373"/>
            </a:xfrm>
            <a:prstGeom prst="roundRect">
              <a:avLst>
                <a:gd name="adj" fmla="val 4092"/>
              </a:avLst>
            </a:prstGeom>
            <a:solidFill>
              <a:srgbClr val="FEFEF0"/>
            </a:solidFill>
            <a:ln w="952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5071783" y="973420"/>
              <a:ext cx="3356530" cy="228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Nhu </a:t>
              </a:r>
              <a:r>
                <a:rPr lang="vi-VN" sz="19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 xã </a:t>
              </a:r>
              <a:r>
                <a:rPr lang="vi-VN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Cần tìm hiều nhu cầu xã hội trong thời điểm hiện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1900" smtClean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tương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lai gần; ở địa phương,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trong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nước và quốc tế.</a:t>
              </a:r>
            </a:p>
          </p:txBody>
        </p:sp>
        <p:pic>
          <p:nvPicPr>
            <p:cNvPr id="14338" name="Picture 2" descr="https://static.vecteezy.com/system/resources/previews/042/689/750/non_2x/illustration-of-hiring-with-people-meeting-for-pick-and-choose-candidate-job-seekers-for-open-job-vacancies-free-vector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343" y="3167041"/>
              <a:ext cx="2491970" cy="1506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97426" y="874227"/>
            <a:ext cx="4138074" cy="3799373"/>
            <a:chOff x="497426" y="874227"/>
            <a:chExt cx="4138074" cy="3799373"/>
          </a:xfrm>
        </p:grpSpPr>
        <p:sp>
          <p:nvSpPr>
            <p:cNvPr id="15" name="Rounded Rectangle 14"/>
            <p:cNvSpPr/>
            <p:nvPr/>
          </p:nvSpPr>
          <p:spPr>
            <a:xfrm>
              <a:off x="497426" y="874227"/>
              <a:ext cx="4138074" cy="3799373"/>
            </a:xfrm>
            <a:prstGeom prst="roundRect">
              <a:avLst>
                <a:gd name="adj" fmla="val 4092"/>
              </a:avLst>
            </a:prstGeom>
            <a:solidFill>
              <a:srgbClr val="FEFEF0"/>
            </a:solidFill>
            <a:ln w="952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622561" y="973420"/>
              <a:ext cx="3887804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Bối </a:t>
              </a:r>
              <a:r>
                <a:rPr lang="vi-VN" sz="19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cảnh gia </a:t>
              </a:r>
              <a:r>
                <a:rPr lang="vi-VN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Yếu tố cần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cân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nhắc: truyền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ố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ng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nghề nghiệp, định hướng nghề nghiệp, bối cảnh gia đình.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→ C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ó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lời khuyên, kinh nghiệm giúp ích cho nghề nghiệp sau này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340" name="Picture 4" descr="https://static.vecteezy.com/system/resources/previews/008/172/988/non_2x/happy-family-sitting-on-the-couch-together-with-father-mother-grandfather-grandmother-and-children-family-character-concept-in-cartoon-style-vector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560" y="3651719"/>
              <a:ext cx="1983479" cy="92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6018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5549" y="-203199"/>
            <a:ext cx="4152900" cy="80512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91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chemeClr val="accent6"/>
                </a:solidFill>
              </a:rPr>
              <a:t>2. Nhóm yếu tố khách quan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7426" y="874227"/>
            <a:ext cx="4138074" cy="3951773"/>
            <a:chOff x="497426" y="874227"/>
            <a:chExt cx="4138074" cy="3951773"/>
          </a:xfrm>
        </p:grpSpPr>
        <p:sp>
          <p:nvSpPr>
            <p:cNvPr id="15" name="Rounded Rectangle 14"/>
            <p:cNvSpPr/>
            <p:nvPr/>
          </p:nvSpPr>
          <p:spPr>
            <a:xfrm>
              <a:off x="497426" y="874227"/>
              <a:ext cx="4138074" cy="3799373"/>
            </a:xfrm>
            <a:prstGeom prst="roundRect">
              <a:avLst>
                <a:gd name="adj" fmla="val 4092"/>
              </a:avLst>
            </a:prstGeom>
            <a:solidFill>
              <a:srgbClr val="FEFEF0"/>
            </a:solidFill>
            <a:ln w="952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794943" y="973420"/>
              <a:ext cx="3543040" cy="228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 </a:t>
              </a:r>
              <a:r>
                <a:rPr lang="vi-VN" sz="19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của nhà </a:t>
              </a:r>
              <a:r>
                <a:rPr lang="vi-VN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Thầy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cô tư vấn định hướng nghề nghiệp cho HS.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Nhà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trường tổ chức các hoạt động hướng nghiệp.</a:t>
              </a:r>
            </a:p>
          </p:txBody>
        </p:sp>
        <p:pic>
          <p:nvPicPr>
            <p:cNvPr id="16386" name="Picture 2" descr="https://static.vecteezy.com/system/resources/previews/003/107/767/non_2x/high-school-boys-and-girls-free-vector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444" y="3189676"/>
              <a:ext cx="2556340" cy="1636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898091" y="874226"/>
            <a:ext cx="3703915" cy="3799373"/>
            <a:chOff x="4898091" y="874226"/>
            <a:chExt cx="3703915" cy="3799373"/>
          </a:xfrm>
        </p:grpSpPr>
        <p:sp>
          <p:nvSpPr>
            <p:cNvPr id="18" name="Rounded Rectangle 17"/>
            <p:cNvSpPr/>
            <p:nvPr/>
          </p:nvSpPr>
          <p:spPr>
            <a:xfrm>
              <a:off x="4898091" y="874226"/>
              <a:ext cx="3703915" cy="3799373"/>
            </a:xfrm>
            <a:prstGeom prst="roundRect">
              <a:avLst>
                <a:gd name="adj" fmla="val 4092"/>
              </a:avLst>
            </a:prstGeom>
            <a:solidFill>
              <a:srgbClr val="FEFEF0"/>
            </a:solidFill>
            <a:ln w="952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5243711" y="973420"/>
              <a:ext cx="301267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9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 tác động của bạn </a:t>
              </a:r>
              <a:r>
                <a:rPr lang="vi-VN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bè</a:t>
              </a:r>
              <a:r>
                <a:rPr lang="en-US" sz="19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Bạn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bè </a:t>
              </a:r>
              <a:r>
                <a:rPr lang="en-US" sz="1900" smtClean="0">
                  <a:latin typeface="Arial" panose="020B0604020202020204" pitchFamily="34" charset="0"/>
                  <a:cs typeface="Arial" panose="020B0604020202020204" pitchFamily="34" charset="0"/>
                </a:rPr>
                <a:t>có thể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thảo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luận với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smtClean="0">
                  <a:latin typeface="Arial" panose="020B0604020202020204" pitchFamily="34" charset="0"/>
                  <a:cs typeface="Arial" panose="020B0604020202020204" pitchFamily="34" charset="0"/>
                </a:rPr>
                <a:t>nhưng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chỉ </a:t>
              </a:r>
              <a:r>
                <a:rPr lang="vi-VN" sz="1900">
                  <a:latin typeface="Arial" panose="020B0604020202020204" pitchFamily="34" charset="0"/>
                  <a:cs typeface="Arial" panose="020B0604020202020204" pitchFamily="34" charset="0"/>
                </a:rPr>
                <a:t>nên tham khảo lời </a:t>
              </a:r>
              <a:r>
                <a:rPr lang="vi-VN" sz="1900" smtClean="0">
                  <a:latin typeface="Arial" panose="020B0604020202020204" pitchFamily="34" charset="0"/>
                  <a:cs typeface="Arial" panose="020B0604020202020204" pitchFamily="34" charset="0"/>
                </a:rPr>
                <a:t>khuyê</a:t>
              </a:r>
              <a:r>
                <a:rPr lang="en-US" sz="1900" smtClean="0">
                  <a:latin typeface="Arial" panose="020B0604020202020204" pitchFamily="34" charset="0"/>
                  <a:cs typeface="Arial" panose="020B0604020202020204" pitchFamily="34" charset="0"/>
                </a:rPr>
                <a:t>n.</a:t>
              </a:r>
              <a:endParaRPr lang="vi-VN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5541925" y="3039038"/>
              <a:ext cx="2428595" cy="1423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614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896" y="430845"/>
            <a:ext cx="8137379" cy="4534855"/>
            <a:chOff x="548896" y="430845"/>
            <a:chExt cx="8137379" cy="453485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AFBF2F-35AB-E8EB-1D45-4652D8565869}"/>
                </a:ext>
              </a:extLst>
            </p:cNvPr>
            <p:cNvGrpSpPr/>
            <p:nvPr/>
          </p:nvGrpSpPr>
          <p:grpSpPr>
            <a:xfrm>
              <a:off x="548896" y="430845"/>
              <a:ext cx="6448804" cy="4255456"/>
              <a:chOff x="1028700" y="2459223"/>
              <a:chExt cx="14410848" cy="9509474"/>
            </a:xfrm>
          </p:grpSpPr>
          <p:sp>
            <p:nvSpPr>
              <p:cNvPr id="13" name="Rectangle: Rounded Corners 4">
                <a:extLst>
                  <a:ext uri="{FF2B5EF4-FFF2-40B4-BE49-F238E27FC236}">
                    <a16:creationId xmlns:a16="http://schemas.microsoft.com/office/drawing/2014/main" id="{E7353702-3830-CEB8-9973-D453981C9788}"/>
                  </a:ext>
                </a:extLst>
              </p:cNvPr>
              <p:cNvSpPr/>
              <p:nvPr/>
            </p:nvSpPr>
            <p:spPr>
              <a:xfrm>
                <a:off x="1028700" y="3284383"/>
                <a:ext cx="14410848" cy="8684314"/>
              </a:xfrm>
              <a:prstGeom prst="roundRect">
                <a:avLst>
                  <a:gd name="adj" fmla="val 7776"/>
                </a:avLst>
              </a:prstGeom>
              <a:solidFill>
                <a:srgbClr val="FBF2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E89C69-1BA8-2F2F-01BF-6D0FE11A63EB}"/>
                  </a:ext>
                </a:extLst>
              </p:cNvPr>
              <p:cNvSpPr txBox="1"/>
              <p:nvPr/>
            </p:nvSpPr>
            <p:spPr>
              <a:xfrm>
                <a:off x="1372830" y="4350112"/>
                <a:ext cx="13325266" cy="742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1. Yếu tố gia đình có ảnh hưởng như thế nào đến việc lựa chọn nghề nghiệp?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2. Vì sao khi lựa chọn nghề nghiệp cần quan tâm đến nhu cầu của thị trường?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Arial" panose="020B0604020202020204" pitchFamily="34" charset="0"/>
                    <a:cs typeface="Arial" panose="020B0604020202020204" pitchFamily="34" charset="0"/>
                  </a:rPr>
                  <a:t>3. Nhà trường thể hiện vai trò định hướng lựa chọn nghề nghiệp cho học sinh trong lĩnh vực kĩ thuật, công nghệ thông qua những hoạt động nào?</a:t>
                </a: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1586689A-E0BC-6C90-F818-199DFD9715A8}"/>
                  </a:ext>
                </a:extLst>
              </p:cNvPr>
              <p:cNvSpPr/>
              <p:nvPr/>
            </p:nvSpPr>
            <p:spPr>
              <a:xfrm>
                <a:off x="7006832" y="2459223"/>
                <a:ext cx="2454585" cy="1797983"/>
              </a:xfrm>
              <a:custGeom>
                <a:avLst/>
                <a:gdLst/>
                <a:ahLst/>
                <a:cxnLst/>
                <a:rect l="l" t="t" r="r" b="b"/>
                <a:pathLst>
                  <a:path w="5617474" h="4114800">
                    <a:moveTo>
                      <a:pt x="0" y="0"/>
                    </a:moveTo>
                    <a:lnTo>
                      <a:pt x="5617474" y="0"/>
                    </a:lnTo>
                    <a:lnTo>
                      <a:pt x="5617474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743700" y="1152886"/>
              <a:ext cx="1942575" cy="3812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15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ace.edu.vn/uploads/news/2023/10/1-ky-nang-ky-thuat-la-g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2381"/>
          <a:stretch/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243587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/>
              <a:t>I. QUY TRÌNH LỰA CHỌN</a:t>
            </a:r>
            <a:endParaRPr lang="en-US" sz="3500" b="1"/>
          </a:p>
        </p:txBody>
      </p:sp>
    </p:spTree>
    <p:extLst>
      <p:ext uri="{BB962C8B-B14F-4D97-AF65-F5344CB8AC3E}">
        <p14:creationId xmlns:p14="http://schemas.microsoft.com/office/powerpoint/2010/main" val="30677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1 (Border and Accent Bar) 2"/>
          <p:cNvSpPr/>
          <p:nvPr/>
        </p:nvSpPr>
        <p:spPr>
          <a:xfrm>
            <a:off x="482987" y="394625"/>
            <a:ext cx="973212" cy="425450"/>
          </a:xfrm>
          <a:prstGeom prst="accentBorderCallout1">
            <a:avLst>
              <a:gd name="adj1" fmla="val 18291"/>
              <a:gd name="adj2" fmla="val -15287"/>
              <a:gd name="adj3" fmla="val 18382"/>
              <a:gd name="adj4" fmla="val -72011"/>
            </a:avLst>
          </a:prstGeom>
          <a:solidFill>
            <a:srgbClr val="7030A0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0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4479" y="330351"/>
            <a:ext cx="3570621" cy="553998"/>
            <a:chOff x="1943101" y="2886619"/>
            <a:chExt cx="3570621" cy="5539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1" y="2886619"/>
              <a:ext cx="35706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hưởng của gia đình:</a:t>
              </a:r>
              <a:endParaRPr lang="vi-VN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82987" y="1228206"/>
            <a:ext cx="4101742" cy="1771823"/>
            <a:chOff x="482987" y="1228206"/>
            <a:chExt cx="4101742" cy="1771823"/>
          </a:xfrm>
        </p:grpSpPr>
        <p:grpSp>
          <p:nvGrpSpPr>
            <p:cNvPr id="7" name="Group 6"/>
            <p:cNvGrpSpPr/>
            <p:nvPr/>
          </p:nvGrpSpPr>
          <p:grpSpPr>
            <a:xfrm>
              <a:off x="482987" y="1228206"/>
              <a:ext cx="4101742" cy="1771823"/>
              <a:chOff x="-826951" y="-426367"/>
              <a:chExt cx="5518151" cy="2383667"/>
            </a:xfrm>
          </p:grpSpPr>
          <p:sp>
            <p:nvSpPr>
              <p:cNvPr id="8" name="Google Shape;541;p59"/>
              <p:cNvSpPr/>
              <p:nvPr/>
            </p:nvSpPr>
            <p:spPr>
              <a:xfrm rot="21470825">
                <a:off x="-644880" y="-266621"/>
                <a:ext cx="5336080" cy="2223921"/>
              </a:xfrm>
              <a:prstGeom prst="roundRect">
                <a:avLst>
                  <a:gd name="adj" fmla="val 24491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42;p59"/>
              <p:cNvSpPr/>
              <p:nvPr/>
            </p:nvSpPr>
            <p:spPr>
              <a:xfrm rot="21470825">
                <a:off x="-826951" y="-426367"/>
                <a:ext cx="5336078" cy="2223921"/>
              </a:xfrm>
              <a:prstGeom prst="roundRect">
                <a:avLst>
                  <a:gd name="adj" fmla="val 24491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 rot="21422344">
              <a:off x="694583" y="1304621"/>
              <a:ext cx="353519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Thông qua việc truyền đạt giá trị, niềm đam mê, kĩ năng từ thế hệ cha mẹ đến con cái.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24716" y="928842"/>
            <a:ext cx="3660780" cy="1889832"/>
            <a:chOff x="4924716" y="928842"/>
            <a:chExt cx="3660780" cy="1889832"/>
          </a:xfrm>
        </p:grpSpPr>
        <p:grpSp>
          <p:nvGrpSpPr>
            <p:cNvPr id="11" name="Group 10"/>
            <p:cNvGrpSpPr/>
            <p:nvPr/>
          </p:nvGrpSpPr>
          <p:grpSpPr>
            <a:xfrm>
              <a:off x="4924716" y="928842"/>
              <a:ext cx="3660780" cy="1889832"/>
              <a:chOff x="-1402116" y="-464699"/>
              <a:chExt cx="4924916" cy="2542427"/>
            </a:xfrm>
          </p:grpSpPr>
          <p:sp>
            <p:nvSpPr>
              <p:cNvPr id="12" name="Google Shape;541;p59"/>
              <p:cNvSpPr/>
              <p:nvPr/>
            </p:nvSpPr>
            <p:spPr>
              <a:xfrm rot="21470825">
                <a:off x="-1206389" y="-234074"/>
                <a:ext cx="4729189" cy="2311802"/>
              </a:xfrm>
              <a:prstGeom prst="roundRect">
                <a:avLst>
                  <a:gd name="adj" fmla="val 24491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42;p59"/>
              <p:cNvSpPr/>
              <p:nvPr/>
            </p:nvSpPr>
            <p:spPr>
              <a:xfrm rot="21470825">
                <a:off x="-1402116" y="-464699"/>
                <a:ext cx="4729188" cy="2311803"/>
              </a:xfrm>
              <a:prstGeom prst="roundRect">
                <a:avLst>
                  <a:gd name="adj" fmla="val 24491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5099561" y="1049380"/>
              <a:ext cx="31656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Yếu tố quan trọng giúp tự tin và quyết tâm hơn trong việc theo đuổi mục tiêu.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14390" y="3182649"/>
            <a:ext cx="5461420" cy="1420511"/>
            <a:chOff x="2514390" y="3182649"/>
            <a:chExt cx="5461420" cy="1420511"/>
          </a:xfrm>
        </p:grpSpPr>
        <p:grpSp>
          <p:nvGrpSpPr>
            <p:cNvPr id="15" name="Group 14"/>
            <p:cNvGrpSpPr/>
            <p:nvPr/>
          </p:nvGrpSpPr>
          <p:grpSpPr>
            <a:xfrm>
              <a:off x="2514390" y="3182649"/>
              <a:ext cx="5461420" cy="1420511"/>
              <a:chOff x="-851454" y="-531156"/>
              <a:chExt cx="7347352" cy="1911040"/>
            </a:xfrm>
          </p:grpSpPr>
          <p:sp>
            <p:nvSpPr>
              <p:cNvPr id="16" name="Google Shape;541;p59"/>
              <p:cNvSpPr/>
              <p:nvPr/>
            </p:nvSpPr>
            <p:spPr>
              <a:xfrm rot="21470825">
                <a:off x="-655727" y="-300529"/>
                <a:ext cx="7151625" cy="1680413"/>
              </a:xfrm>
              <a:prstGeom prst="roundRect">
                <a:avLst>
                  <a:gd name="adj" fmla="val 24491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42;p59"/>
              <p:cNvSpPr/>
              <p:nvPr/>
            </p:nvSpPr>
            <p:spPr>
              <a:xfrm rot="21470825">
                <a:off x="-851454" y="-531156"/>
                <a:ext cx="7151625" cy="1680415"/>
              </a:xfrm>
              <a:prstGeom prst="roundRect">
                <a:avLst>
                  <a:gd name="adj" fmla="val 24491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 rot="21417453">
              <a:off x="2758706" y="3286416"/>
              <a:ext cx="48272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Áp lực, sự kì vọng không phù hợp từ gia đình có thể khiến chọn sai nghề nghiệp.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768" y="3254666"/>
            <a:ext cx="2096738" cy="19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81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1 (Border and Accent Bar) 2"/>
          <p:cNvSpPr/>
          <p:nvPr/>
        </p:nvSpPr>
        <p:spPr>
          <a:xfrm>
            <a:off x="482987" y="394625"/>
            <a:ext cx="973212" cy="425450"/>
          </a:xfrm>
          <a:prstGeom prst="accentBorderCallout1">
            <a:avLst>
              <a:gd name="adj1" fmla="val 18291"/>
              <a:gd name="adj2" fmla="val -15287"/>
              <a:gd name="adj3" fmla="val 18382"/>
              <a:gd name="adj4" fmla="val -72011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0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74479" y="330351"/>
            <a:ext cx="6821821" cy="553998"/>
            <a:chOff x="1943101" y="2886619"/>
            <a:chExt cx="6821821" cy="5539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1" y="2886619"/>
              <a:ext cx="68218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tâm đến nhu cầu của thị trường lao động:</a:t>
              </a:r>
              <a:endParaRPr lang="vi-VN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35C197-2F00-DDDA-1ED0-9C4B010F169F}"/>
              </a:ext>
            </a:extLst>
          </p:cNvPr>
          <p:cNvGrpSpPr/>
          <p:nvPr/>
        </p:nvGrpSpPr>
        <p:grpSpPr>
          <a:xfrm>
            <a:off x="597287" y="1079501"/>
            <a:ext cx="5917813" cy="1142999"/>
            <a:chOff x="685798" y="4263554"/>
            <a:chExt cx="9704785" cy="1874435"/>
          </a:xfrm>
        </p:grpSpPr>
        <p:sp>
          <p:nvSpPr>
            <p:cNvPr id="21" name="Rectangle: Diagonal Corners Rounded 2">
              <a:extLst>
                <a:ext uri="{FF2B5EF4-FFF2-40B4-BE49-F238E27FC236}">
                  <a16:creationId xmlns:a16="http://schemas.microsoft.com/office/drawing/2014/main" id="{E52F96F6-CD18-26DC-A4AB-349511FAE0C6}"/>
                </a:ext>
              </a:extLst>
            </p:cNvPr>
            <p:cNvSpPr/>
            <p:nvPr/>
          </p:nvSpPr>
          <p:spPr>
            <a:xfrm flipH="1">
              <a:off x="685798" y="4263554"/>
              <a:ext cx="9704785" cy="1874435"/>
            </a:xfrm>
            <a:prstGeom prst="round2DiagRect">
              <a:avLst>
                <a:gd name="adj1" fmla="val 13073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1BDB16-24FF-144D-AD1C-7E8FAF874A6F}"/>
                </a:ext>
              </a:extLst>
            </p:cNvPr>
            <p:cNvSpPr txBox="1"/>
            <p:nvPr/>
          </p:nvSpPr>
          <p:spPr>
            <a:xfrm>
              <a:off x="938593" y="4367963"/>
              <a:ext cx="9199194" cy="1665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Đảm bảo chọn lựa ngành nghề có tiềm năng phát triển, cơ hội việc làm tốt trong tương lai.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35C197-2F00-DDDA-1ED0-9C4B010F169F}"/>
              </a:ext>
            </a:extLst>
          </p:cNvPr>
          <p:cNvGrpSpPr/>
          <p:nvPr/>
        </p:nvGrpSpPr>
        <p:grpSpPr>
          <a:xfrm>
            <a:off x="597286" y="2363467"/>
            <a:ext cx="5917813" cy="1142999"/>
            <a:chOff x="685796" y="4263554"/>
            <a:chExt cx="7428064" cy="1874435"/>
          </a:xfrm>
        </p:grpSpPr>
        <p:sp>
          <p:nvSpPr>
            <p:cNvPr id="28" name="Rectangle: Diagonal Corners Rounded 2">
              <a:extLst>
                <a:ext uri="{FF2B5EF4-FFF2-40B4-BE49-F238E27FC236}">
                  <a16:creationId xmlns:a16="http://schemas.microsoft.com/office/drawing/2014/main" id="{E52F96F6-CD18-26DC-A4AB-349511FAE0C6}"/>
                </a:ext>
              </a:extLst>
            </p:cNvPr>
            <p:cNvSpPr/>
            <p:nvPr/>
          </p:nvSpPr>
          <p:spPr>
            <a:xfrm flipH="1">
              <a:off x="685796" y="4263554"/>
              <a:ext cx="7428064" cy="1874435"/>
            </a:xfrm>
            <a:prstGeom prst="round2DiagRect">
              <a:avLst>
                <a:gd name="adj1" fmla="val 13073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1BDB16-24FF-144D-AD1C-7E8FAF874A6F}"/>
                </a:ext>
              </a:extLst>
            </p:cNvPr>
            <p:cNvSpPr txBox="1"/>
            <p:nvPr/>
          </p:nvSpPr>
          <p:spPr>
            <a:xfrm>
              <a:off x="879287" y="4367963"/>
              <a:ext cx="7041083" cy="1665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 cái nhìn toàn diện và chiến lược hơn về sự nghiệp của mình.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35C197-2F00-DDDA-1ED0-9C4B010F169F}"/>
              </a:ext>
            </a:extLst>
          </p:cNvPr>
          <p:cNvGrpSpPr/>
          <p:nvPr/>
        </p:nvGrpSpPr>
        <p:grpSpPr>
          <a:xfrm>
            <a:off x="597286" y="3647433"/>
            <a:ext cx="5917813" cy="1142999"/>
            <a:chOff x="685792" y="4263554"/>
            <a:chExt cx="9704786" cy="1874435"/>
          </a:xfrm>
        </p:grpSpPr>
        <p:sp>
          <p:nvSpPr>
            <p:cNvPr id="31" name="Rectangle: Diagonal Corners Rounded 2">
              <a:extLst>
                <a:ext uri="{FF2B5EF4-FFF2-40B4-BE49-F238E27FC236}">
                  <a16:creationId xmlns:a16="http://schemas.microsoft.com/office/drawing/2014/main" id="{E52F96F6-CD18-26DC-A4AB-349511FAE0C6}"/>
                </a:ext>
              </a:extLst>
            </p:cNvPr>
            <p:cNvSpPr/>
            <p:nvPr/>
          </p:nvSpPr>
          <p:spPr>
            <a:xfrm flipH="1">
              <a:off x="685792" y="4263554"/>
              <a:ext cx="9704786" cy="1874435"/>
            </a:xfrm>
            <a:prstGeom prst="round2DiagRect">
              <a:avLst>
                <a:gd name="adj1" fmla="val 13073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1BDB16-24FF-144D-AD1C-7E8FAF874A6F}"/>
                </a:ext>
              </a:extLst>
            </p:cNvPr>
            <p:cNvSpPr txBox="1"/>
            <p:nvPr/>
          </p:nvSpPr>
          <p:spPr>
            <a:xfrm>
              <a:off x="889573" y="4367963"/>
              <a:ext cx="9248210" cy="1665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 ảnh hưởng đến mức lương, điều kiện làm việc, cơ hội phát triển.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249" y="1053932"/>
            <a:ext cx="2048434" cy="37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6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1 (Border and Accent Bar) 2"/>
          <p:cNvSpPr/>
          <p:nvPr/>
        </p:nvSpPr>
        <p:spPr>
          <a:xfrm>
            <a:off x="482987" y="394625"/>
            <a:ext cx="973212" cy="425450"/>
          </a:xfrm>
          <a:prstGeom prst="accentBorderCallout1">
            <a:avLst>
              <a:gd name="adj1" fmla="val 18291"/>
              <a:gd name="adj2" fmla="val -15287"/>
              <a:gd name="adj3" fmla="val 18382"/>
              <a:gd name="adj4" fmla="val -72011"/>
            </a:avLst>
          </a:prstGeom>
          <a:solidFill>
            <a:srgbClr val="002060"/>
          </a:solidFill>
          <a:ln w="12700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</a:t>
            </a:r>
            <a:endParaRPr lang="en-US" sz="20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4479" y="330351"/>
            <a:ext cx="5335921" cy="1015663"/>
            <a:chOff x="1943101" y="2886619"/>
            <a:chExt cx="533592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1" y="2886619"/>
              <a:ext cx="53359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thể hiện vai trò định hướng thông qua những hoạt động:</a:t>
              </a:r>
              <a:endParaRPr lang="vi-VN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584586" y="1532126"/>
            <a:ext cx="4711313" cy="1414090"/>
          </a:xfrm>
          <a:prstGeom prst="roundRect">
            <a:avLst>
              <a:gd name="adj" fmla="val 10993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just">
              <a:lnSpc>
                <a:spcPct val="150000"/>
              </a:lnSpc>
              <a:buClrTx/>
              <a:defRPr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Tổ chức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động tư vấn nghề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hướng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dẫn lựa chọn sự nghiệp cho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03074" y="1532126"/>
            <a:ext cx="2817851" cy="1414090"/>
          </a:xfrm>
          <a:prstGeom prst="roundRect">
            <a:avLst>
              <a:gd name="adj" fmla="val 10993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just">
              <a:lnSpc>
                <a:spcPct val="150000"/>
              </a:lnSpc>
              <a:buClrTx/>
              <a:defRPr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Thực hiện thực tập và chương trình làm việc thực tế.</a:t>
            </a:r>
            <a:endParaRPr kumimoji="0" lang="en-US" sz="20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03074" y="3259511"/>
            <a:ext cx="2817851" cy="1414090"/>
          </a:xfrm>
          <a:prstGeom prst="roundRect">
            <a:avLst>
              <a:gd name="adj" fmla="val 10993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just">
              <a:lnSpc>
                <a:spcPct val="150000"/>
              </a:lnSpc>
              <a:buClrTx/>
              <a:defRPr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Thực hiện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hội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thảo và triển lãm nghề nghiệp.</a:t>
            </a:r>
            <a:endParaRPr kumimoji="0" lang="en-US" sz="20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4586" y="3259511"/>
            <a:ext cx="4711313" cy="1414090"/>
          </a:xfrm>
          <a:prstGeom prst="roundRect">
            <a:avLst>
              <a:gd name="adj" fmla="val 10993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just">
              <a:lnSpc>
                <a:spcPct val="150000"/>
              </a:lnSpc>
              <a:buClrTx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ỗ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trợ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việc lập kế hoạch sự nghiệp và chuẩn bị cho các bước tiếp theo sau khi tốt nghiệp.</a:t>
            </a:r>
            <a:endParaRPr kumimoji="0" lang="en-US" sz="20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0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6255" y="286720"/>
            <a:ext cx="8149353" cy="4680514"/>
            <a:chOff x="556255" y="286720"/>
            <a:chExt cx="8149353" cy="4680514"/>
          </a:xfrm>
        </p:grpSpPr>
        <p:grpSp>
          <p:nvGrpSpPr>
            <p:cNvPr id="8" name="Group 7"/>
            <p:cNvGrpSpPr/>
            <p:nvPr/>
          </p:nvGrpSpPr>
          <p:grpSpPr>
            <a:xfrm>
              <a:off x="867529" y="405152"/>
              <a:ext cx="5835927" cy="600164"/>
              <a:chOff x="702345" y="1030005"/>
              <a:chExt cx="5835927" cy="60016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E89C69-1BA8-2F2F-01BF-6D0FE11A63EB}"/>
                  </a:ext>
                </a:extLst>
              </p:cNvPr>
              <p:cNvSpPr txBox="1"/>
              <p:nvPr/>
            </p:nvSpPr>
            <p:spPr>
              <a:xfrm>
                <a:off x="1095242" y="1030005"/>
                <a:ext cx="544303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Thảo luận theo nhóm và trả lời câu hỏi:</a:t>
                </a:r>
              </a:p>
            </p:txBody>
          </p:sp>
          <p:pic>
            <p:nvPicPr>
              <p:cNvPr id="10" name="Picture 2" descr="https://cdn-icons-png.flaticon.com/128/3233/3233497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345" y="1131102"/>
                <a:ext cx="392898" cy="392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556255" y="1181582"/>
              <a:ext cx="6458477" cy="37856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1. Hãy trình bày các bước trong quy trình lựa chọn nghề nghiệp.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2. Vì sao khi lựa chọn nghề nghiệp cần phải thực hiện các bước như hình 5.1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1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19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1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7"/>
            <p:cNvSpPr/>
            <p:nvPr/>
          </p:nvSpPr>
          <p:spPr>
            <a:xfrm>
              <a:off x="6841174" y="1181582"/>
              <a:ext cx="1864434" cy="3785652"/>
            </a:xfrm>
            <a:custGeom>
              <a:avLst/>
              <a:gdLst/>
              <a:ahLst/>
              <a:cxnLst/>
              <a:rect l="l" t="t" r="r" b="b"/>
              <a:pathLst>
                <a:path w="1699282" h="3450319">
                  <a:moveTo>
                    <a:pt x="0" y="0"/>
                  </a:moveTo>
                  <a:lnTo>
                    <a:pt x="1699282" y="0"/>
                  </a:lnTo>
                  <a:lnTo>
                    <a:pt x="1699282" y="3450319"/>
                  </a:lnTo>
                  <a:lnTo>
                    <a:pt x="0" y="3450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Freeform 6"/>
            <p:cNvSpPr/>
            <p:nvPr/>
          </p:nvSpPr>
          <p:spPr>
            <a:xfrm rot="20829430">
              <a:off x="7144448" y="286720"/>
              <a:ext cx="801796" cy="831955"/>
            </a:xfrm>
            <a:custGeom>
              <a:avLst/>
              <a:gdLst/>
              <a:ahLst/>
              <a:cxnLst/>
              <a:rect l="l" t="t" r="r" b="b"/>
              <a:pathLst>
                <a:path w="2369239" h="2458354">
                  <a:moveTo>
                    <a:pt x="0" y="0"/>
                  </a:moveTo>
                  <a:lnTo>
                    <a:pt x="2369239" y="0"/>
                  </a:lnTo>
                  <a:lnTo>
                    <a:pt x="2369239" y="2458354"/>
                  </a:lnTo>
                  <a:lnTo>
                    <a:pt x="0" y="2458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2" t="14074" r="8355" b="56544"/>
            <a:stretch/>
          </p:blipFill>
          <p:spPr>
            <a:xfrm>
              <a:off x="869892" y="2981811"/>
              <a:ext cx="5833564" cy="1892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303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55431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C00000"/>
                </a:solidFill>
              </a:rPr>
              <a:t>I. Quy trình lựa chọn</a:t>
            </a:r>
            <a:endParaRPr lang="en-US" sz="2500" b="1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9823" y="1071962"/>
            <a:ext cx="8017965" cy="556987"/>
          </a:xfrm>
          <a:prstGeom prst="roundRect">
            <a:avLst>
              <a:gd name="adj" fmla="val 14184"/>
            </a:avLst>
          </a:prstGeom>
          <a:solidFill>
            <a:schemeClr val="tx2">
              <a:lumMod val="50000"/>
            </a:schemeClr>
          </a:solidFill>
          <a:ln w="9525">
            <a:solidFill>
              <a:srgbClr val="344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6"/>
                </a:solidFill>
                <a:cs typeface="Arial" panose="020B0604020202020204" pitchFamily="34" charset="0"/>
              </a:rPr>
              <a:t>Bước 1: Đánh giá bản thân</a:t>
            </a:r>
            <a:endParaRPr lang="vi-VN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9822" y="2008500"/>
            <a:ext cx="2232969" cy="1943013"/>
          </a:xfrm>
          <a:prstGeom prst="roundRect">
            <a:avLst>
              <a:gd name="adj" fmla="val 5472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344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Bước đầu tiên và quan trọng nhất.</a:t>
            </a:r>
            <a:endParaRPr lang="vi-VN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504856" y="1596260"/>
            <a:ext cx="342900" cy="412240"/>
          </a:xfrm>
          <a:prstGeom prst="downArrow">
            <a:avLst>
              <a:gd name="adj1" fmla="val 40856"/>
              <a:gd name="adj2" fmla="val 55962"/>
            </a:avLst>
          </a:prstGeom>
          <a:solidFill>
            <a:schemeClr val="tx2">
              <a:lumMod val="50000"/>
            </a:schemeClr>
          </a:solidFill>
          <a:ln w="9525">
            <a:solidFill>
              <a:srgbClr val="344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27516" y="2010400"/>
            <a:ext cx="2415518" cy="1943013"/>
          </a:xfrm>
          <a:prstGeom prst="roundRect">
            <a:avLst>
              <a:gd name="adj" fmla="val 5472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344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Xem xét năng lực, sở thích, tính </a:t>
            </a:r>
            <a:r>
              <a:rPr lang="vi-VN" sz="20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cá</a:t>
            </a:r>
            <a:r>
              <a:rPr lang="en-US" sz="20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c</a:t>
            </a:r>
            <a:r>
              <a:rPr lang="vi-VN" sz="20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h </a:t>
            </a:r>
            <a:r>
              <a:rPr lang="vi-VN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của mình.</a:t>
            </a:r>
            <a:endParaRPr lang="vi-VN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77759" y="2008500"/>
            <a:ext cx="2900029" cy="1943013"/>
          </a:xfrm>
          <a:prstGeom prst="roundRect">
            <a:avLst>
              <a:gd name="adj" fmla="val 5472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344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Xem xét truyền thống nghề nghiệp, định hướng và hoàn cảnh gia đình.</a:t>
            </a:r>
            <a:endParaRPr lang="vi-VN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065820" y="1596260"/>
            <a:ext cx="342900" cy="412240"/>
          </a:xfrm>
          <a:prstGeom prst="downArrow">
            <a:avLst>
              <a:gd name="adj1" fmla="val 40856"/>
              <a:gd name="adj2" fmla="val 55962"/>
            </a:avLst>
          </a:prstGeom>
          <a:solidFill>
            <a:schemeClr val="tx2">
              <a:lumMod val="50000"/>
            </a:schemeClr>
          </a:solidFill>
          <a:ln w="9525">
            <a:solidFill>
              <a:srgbClr val="344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956323" y="1596260"/>
            <a:ext cx="342900" cy="412240"/>
          </a:xfrm>
          <a:prstGeom prst="downArrow">
            <a:avLst>
              <a:gd name="adj1" fmla="val 40856"/>
              <a:gd name="adj2" fmla="val 55962"/>
            </a:avLst>
          </a:prstGeom>
          <a:solidFill>
            <a:schemeClr val="tx2">
              <a:lumMod val="50000"/>
            </a:schemeClr>
          </a:solidFill>
          <a:ln w="9525">
            <a:solidFill>
              <a:srgbClr val="344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12" y="3437937"/>
            <a:ext cx="1440780" cy="1261063"/>
          </a:xfrm>
          <a:prstGeom prst="rect">
            <a:avLst/>
          </a:prstGeom>
        </p:spPr>
      </p:pic>
      <p:pic>
        <p:nvPicPr>
          <p:cNvPr id="3078" name="Picture 6" descr="https://freepngimg.com/download/family/141184-vector-family-happy-png-image-high-qua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77" y="3567113"/>
            <a:ext cx="1427381" cy="140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86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393700"/>
            <a:ext cx="5041900" cy="558800"/>
          </a:xfrm>
          <a:prstGeom prst="homePlate">
            <a:avLst>
              <a:gd name="adj" fmla="val 4387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6"/>
                </a:solidFill>
              </a:rPr>
              <a:t>Bước 2: Tìm hiểu thị trường lao động</a:t>
            </a:r>
            <a:endParaRPr lang="en-US" sz="2000" b="1">
              <a:solidFill>
                <a:schemeClr val="accent6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1804" y="1451705"/>
            <a:ext cx="3903479" cy="1212449"/>
            <a:chOff x="730249" y="1532906"/>
            <a:chExt cx="3903479" cy="1212449"/>
          </a:xfrm>
        </p:grpSpPr>
        <p:sp>
          <p:nvSpPr>
            <p:cNvPr id="4" name="Rounded Rectangle 3"/>
            <p:cNvSpPr/>
            <p:nvPr/>
          </p:nvSpPr>
          <p:spPr>
            <a:xfrm rot="21288013">
              <a:off x="730249" y="1532906"/>
              <a:ext cx="3581401" cy="1115700"/>
            </a:xfrm>
            <a:prstGeom prst="roundRect">
              <a:avLst>
                <a:gd name="adj" fmla="val 5472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344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Nghề nghiệp có tiềm năng, giá trị nghề nghiệp cao.</a:t>
              </a:r>
              <a:endParaRPr lang="vi-VN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22" descr="https://cdn-icons-png.flaticon.com/128/14293/1429336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675" y="2115301"/>
              <a:ext cx="630053" cy="630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331394" y="1315222"/>
            <a:ext cx="3126621" cy="1409771"/>
            <a:chOff x="5360423" y="1932300"/>
            <a:chExt cx="3126621" cy="1409771"/>
          </a:xfrm>
        </p:grpSpPr>
        <p:sp>
          <p:nvSpPr>
            <p:cNvPr id="5" name="Rounded Rectangle 4"/>
            <p:cNvSpPr/>
            <p:nvPr/>
          </p:nvSpPr>
          <p:spPr>
            <a:xfrm rot="232300">
              <a:off x="5360423" y="1932300"/>
              <a:ext cx="2869177" cy="1115700"/>
            </a:xfrm>
            <a:prstGeom prst="roundRect">
              <a:avLst>
                <a:gd name="adj" fmla="val 5472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344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Điều kiện làm việc và yêu cầu cơ bản.</a:t>
              </a:r>
              <a:endParaRPr lang="vi-VN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22" descr="https://cdn-icons-png.flaticon.com/128/14293/1429336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67879">
              <a:off x="7856991" y="2712017"/>
              <a:ext cx="630053" cy="630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032380" y="3268905"/>
            <a:ext cx="4110608" cy="1249066"/>
            <a:chOff x="2640573" y="3283284"/>
            <a:chExt cx="4110608" cy="1249066"/>
          </a:xfrm>
        </p:grpSpPr>
        <p:sp>
          <p:nvSpPr>
            <p:cNvPr id="6" name="Rounded Rectangle 5"/>
            <p:cNvSpPr/>
            <p:nvPr/>
          </p:nvSpPr>
          <p:spPr>
            <a:xfrm rot="254302">
              <a:off x="2929690" y="3283284"/>
              <a:ext cx="3821491" cy="1115700"/>
            </a:xfrm>
            <a:prstGeom prst="roundRect">
              <a:avLst>
                <a:gd name="adj" fmla="val 5472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344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Tình trạng, xu hướng việc làm và yêu cầu tuyển dụng.</a:t>
              </a:r>
              <a:endParaRPr lang="vi-VN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2" descr="https://cdn-icons-png.flaticon.com/128/14293/1429336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69935">
              <a:off x="2640573" y="3902296"/>
              <a:ext cx="630053" cy="630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11" y="2876500"/>
            <a:ext cx="2076689" cy="2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13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uhocinec.com/static/assets/uploads/du-hoc-ha-lan/tuyen-sinh-chung/du-hoc-ha-lan-nganh-lap-trinh-may-tin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r="5843"/>
          <a:stretch/>
        </p:blipFill>
        <p:spPr bwMode="auto">
          <a:xfrm rot="21167816">
            <a:off x="5785784" y="1195585"/>
            <a:ext cx="2635502" cy="1807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 rot="21352338">
            <a:off x="513570" y="1196610"/>
            <a:ext cx="4513657" cy="2561809"/>
            <a:chOff x="4880367" y="2194975"/>
            <a:chExt cx="4513657" cy="2561809"/>
          </a:xfrm>
        </p:grpSpPr>
        <p:sp>
          <p:nvSpPr>
            <p:cNvPr id="10" name="Google Shape;715;p74"/>
            <p:cNvSpPr/>
            <p:nvPr/>
          </p:nvSpPr>
          <p:spPr>
            <a:xfrm rot="10800000">
              <a:off x="4880367" y="2517394"/>
              <a:ext cx="4513657" cy="2239390"/>
            </a:xfrm>
            <a:custGeom>
              <a:avLst/>
              <a:gdLst/>
              <a:ahLst/>
              <a:cxnLst/>
              <a:rect l="l" t="t" r="r" b="b"/>
              <a:pathLst>
                <a:path w="26864" h="23659" extrusionOk="0">
                  <a:moveTo>
                    <a:pt x="6056" y="0"/>
                  </a:moveTo>
                  <a:cubicBezTo>
                    <a:pt x="5845" y="0"/>
                    <a:pt x="5616" y="35"/>
                    <a:pt x="5405" y="88"/>
                  </a:cubicBezTo>
                  <a:cubicBezTo>
                    <a:pt x="5299" y="141"/>
                    <a:pt x="5158" y="176"/>
                    <a:pt x="5053" y="229"/>
                  </a:cubicBezTo>
                  <a:cubicBezTo>
                    <a:pt x="5000" y="246"/>
                    <a:pt x="4982" y="246"/>
                    <a:pt x="4947" y="282"/>
                  </a:cubicBezTo>
                  <a:cubicBezTo>
                    <a:pt x="4806" y="317"/>
                    <a:pt x="4683" y="352"/>
                    <a:pt x="4542" y="352"/>
                  </a:cubicBezTo>
                  <a:lnTo>
                    <a:pt x="4190" y="352"/>
                  </a:lnTo>
                  <a:cubicBezTo>
                    <a:pt x="3838" y="352"/>
                    <a:pt x="3486" y="334"/>
                    <a:pt x="3116" y="317"/>
                  </a:cubicBezTo>
                  <a:lnTo>
                    <a:pt x="2888" y="317"/>
                  </a:lnTo>
                  <a:cubicBezTo>
                    <a:pt x="2764" y="317"/>
                    <a:pt x="2606" y="299"/>
                    <a:pt x="2483" y="299"/>
                  </a:cubicBezTo>
                  <a:lnTo>
                    <a:pt x="1163" y="299"/>
                  </a:lnTo>
                  <a:cubicBezTo>
                    <a:pt x="1127" y="299"/>
                    <a:pt x="1092" y="264"/>
                    <a:pt x="1074" y="264"/>
                  </a:cubicBezTo>
                  <a:lnTo>
                    <a:pt x="916" y="264"/>
                  </a:lnTo>
                  <a:cubicBezTo>
                    <a:pt x="775" y="264"/>
                    <a:pt x="652" y="264"/>
                    <a:pt x="494" y="246"/>
                  </a:cubicBezTo>
                  <a:lnTo>
                    <a:pt x="388" y="246"/>
                  </a:lnTo>
                  <a:cubicBezTo>
                    <a:pt x="335" y="246"/>
                    <a:pt x="300" y="229"/>
                    <a:pt x="230" y="229"/>
                  </a:cubicBezTo>
                  <a:cubicBezTo>
                    <a:pt x="212" y="229"/>
                    <a:pt x="212" y="229"/>
                    <a:pt x="194" y="264"/>
                  </a:cubicBezTo>
                  <a:cubicBezTo>
                    <a:pt x="159" y="352"/>
                    <a:pt x="142" y="423"/>
                    <a:pt x="159" y="511"/>
                  </a:cubicBezTo>
                  <a:lnTo>
                    <a:pt x="230" y="775"/>
                  </a:lnTo>
                  <a:cubicBezTo>
                    <a:pt x="230" y="827"/>
                    <a:pt x="247" y="845"/>
                    <a:pt x="247" y="863"/>
                  </a:cubicBezTo>
                  <a:lnTo>
                    <a:pt x="247" y="915"/>
                  </a:lnTo>
                  <a:cubicBezTo>
                    <a:pt x="247" y="968"/>
                    <a:pt x="282" y="1021"/>
                    <a:pt x="300" y="1074"/>
                  </a:cubicBezTo>
                  <a:cubicBezTo>
                    <a:pt x="300" y="1109"/>
                    <a:pt x="318" y="1127"/>
                    <a:pt x="318" y="1179"/>
                  </a:cubicBezTo>
                  <a:cubicBezTo>
                    <a:pt x="318" y="1197"/>
                    <a:pt x="335" y="1232"/>
                    <a:pt x="335" y="1267"/>
                  </a:cubicBezTo>
                  <a:cubicBezTo>
                    <a:pt x="406" y="1672"/>
                    <a:pt x="335" y="2112"/>
                    <a:pt x="282" y="2535"/>
                  </a:cubicBezTo>
                  <a:cubicBezTo>
                    <a:pt x="247" y="2693"/>
                    <a:pt x="212" y="2852"/>
                    <a:pt x="212" y="2993"/>
                  </a:cubicBezTo>
                  <a:lnTo>
                    <a:pt x="265" y="2993"/>
                  </a:lnTo>
                  <a:lnTo>
                    <a:pt x="265" y="3116"/>
                  </a:lnTo>
                  <a:cubicBezTo>
                    <a:pt x="265" y="3221"/>
                    <a:pt x="265" y="3362"/>
                    <a:pt x="282" y="3468"/>
                  </a:cubicBezTo>
                  <a:cubicBezTo>
                    <a:pt x="318" y="3714"/>
                    <a:pt x="546" y="3838"/>
                    <a:pt x="582" y="4066"/>
                  </a:cubicBezTo>
                  <a:cubicBezTo>
                    <a:pt x="634" y="4190"/>
                    <a:pt x="564" y="4295"/>
                    <a:pt x="634" y="4418"/>
                  </a:cubicBezTo>
                  <a:cubicBezTo>
                    <a:pt x="722" y="4542"/>
                    <a:pt x="881" y="4542"/>
                    <a:pt x="916" y="4771"/>
                  </a:cubicBezTo>
                  <a:lnTo>
                    <a:pt x="916" y="4911"/>
                  </a:lnTo>
                  <a:cubicBezTo>
                    <a:pt x="916" y="4964"/>
                    <a:pt x="898" y="4982"/>
                    <a:pt x="898" y="5035"/>
                  </a:cubicBezTo>
                  <a:cubicBezTo>
                    <a:pt x="846" y="5158"/>
                    <a:pt x="810" y="5299"/>
                    <a:pt x="898" y="5439"/>
                  </a:cubicBezTo>
                  <a:cubicBezTo>
                    <a:pt x="969" y="5527"/>
                    <a:pt x="1057" y="5598"/>
                    <a:pt x="1092" y="5686"/>
                  </a:cubicBezTo>
                  <a:cubicBezTo>
                    <a:pt x="1092" y="5703"/>
                    <a:pt x="1110" y="5756"/>
                    <a:pt x="1145" y="5774"/>
                  </a:cubicBezTo>
                  <a:cubicBezTo>
                    <a:pt x="1163" y="5827"/>
                    <a:pt x="1180" y="5862"/>
                    <a:pt x="1180" y="5915"/>
                  </a:cubicBezTo>
                  <a:cubicBezTo>
                    <a:pt x="1180" y="5932"/>
                    <a:pt x="1180" y="5950"/>
                    <a:pt x="1198" y="5950"/>
                  </a:cubicBezTo>
                  <a:lnTo>
                    <a:pt x="1198" y="5968"/>
                  </a:lnTo>
                  <a:cubicBezTo>
                    <a:pt x="1198" y="6020"/>
                    <a:pt x="1127" y="6091"/>
                    <a:pt x="1092" y="6126"/>
                  </a:cubicBezTo>
                  <a:cubicBezTo>
                    <a:pt x="1022" y="6196"/>
                    <a:pt x="969" y="6267"/>
                    <a:pt x="934" y="6302"/>
                  </a:cubicBezTo>
                  <a:cubicBezTo>
                    <a:pt x="846" y="6408"/>
                    <a:pt x="758" y="6496"/>
                    <a:pt x="670" y="6584"/>
                  </a:cubicBezTo>
                  <a:cubicBezTo>
                    <a:pt x="617" y="6654"/>
                    <a:pt x="546" y="6742"/>
                    <a:pt x="476" y="6813"/>
                  </a:cubicBezTo>
                  <a:lnTo>
                    <a:pt x="370" y="6918"/>
                  </a:lnTo>
                  <a:lnTo>
                    <a:pt x="300" y="6989"/>
                  </a:lnTo>
                  <a:cubicBezTo>
                    <a:pt x="177" y="7112"/>
                    <a:pt x="124" y="7165"/>
                    <a:pt x="265" y="7358"/>
                  </a:cubicBezTo>
                  <a:cubicBezTo>
                    <a:pt x="300" y="7429"/>
                    <a:pt x="388" y="7446"/>
                    <a:pt x="441" y="7517"/>
                  </a:cubicBezTo>
                  <a:cubicBezTo>
                    <a:pt x="476" y="7622"/>
                    <a:pt x="406" y="7816"/>
                    <a:pt x="388" y="7939"/>
                  </a:cubicBezTo>
                  <a:cubicBezTo>
                    <a:pt x="353" y="8203"/>
                    <a:pt x="300" y="8467"/>
                    <a:pt x="282" y="8731"/>
                  </a:cubicBezTo>
                  <a:cubicBezTo>
                    <a:pt x="282" y="8766"/>
                    <a:pt x="282" y="8784"/>
                    <a:pt x="265" y="8837"/>
                  </a:cubicBezTo>
                  <a:cubicBezTo>
                    <a:pt x="230" y="8943"/>
                    <a:pt x="212" y="9083"/>
                    <a:pt x="194" y="9189"/>
                  </a:cubicBezTo>
                  <a:cubicBezTo>
                    <a:pt x="142" y="9471"/>
                    <a:pt x="194" y="9735"/>
                    <a:pt x="177" y="10016"/>
                  </a:cubicBezTo>
                  <a:cubicBezTo>
                    <a:pt x="177" y="10140"/>
                    <a:pt x="106" y="10245"/>
                    <a:pt x="89" y="10351"/>
                  </a:cubicBezTo>
                  <a:cubicBezTo>
                    <a:pt x="89" y="10439"/>
                    <a:pt x="106" y="10544"/>
                    <a:pt x="177" y="10668"/>
                  </a:cubicBezTo>
                  <a:cubicBezTo>
                    <a:pt x="194" y="10703"/>
                    <a:pt x="212" y="10720"/>
                    <a:pt x="230" y="10773"/>
                  </a:cubicBezTo>
                  <a:cubicBezTo>
                    <a:pt x="265" y="10844"/>
                    <a:pt x="300" y="10879"/>
                    <a:pt x="318" y="10932"/>
                  </a:cubicBezTo>
                  <a:cubicBezTo>
                    <a:pt x="441" y="11073"/>
                    <a:pt x="582" y="11231"/>
                    <a:pt x="705" y="11389"/>
                  </a:cubicBezTo>
                  <a:cubicBezTo>
                    <a:pt x="881" y="11724"/>
                    <a:pt x="740" y="12182"/>
                    <a:pt x="828" y="12534"/>
                  </a:cubicBezTo>
                  <a:lnTo>
                    <a:pt x="828" y="12604"/>
                  </a:lnTo>
                  <a:cubicBezTo>
                    <a:pt x="828" y="12639"/>
                    <a:pt x="828" y="12657"/>
                    <a:pt x="846" y="12710"/>
                  </a:cubicBezTo>
                  <a:cubicBezTo>
                    <a:pt x="881" y="12903"/>
                    <a:pt x="881" y="13132"/>
                    <a:pt x="881" y="13326"/>
                  </a:cubicBezTo>
                  <a:cubicBezTo>
                    <a:pt x="881" y="13431"/>
                    <a:pt x="916" y="13537"/>
                    <a:pt x="916" y="13625"/>
                  </a:cubicBezTo>
                  <a:cubicBezTo>
                    <a:pt x="934" y="13801"/>
                    <a:pt x="810" y="13854"/>
                    <a:pt x="634" y="14012"/>
                  </a:cubicBezTo>
                  <a:cubicBezTo>
                    <a:pt x="529" y="14100"/>
                    <a:pt x="388" y="14188"/>
                    <a:pt x="318" y="14312"/>
                  </a:cubicBezTo>
                  <a:cubicBezTo>
                    <a:pt x="282" y="14400"/>
                    <a:pt x="282" y="14470"/>
                    <a:pt x="282" y="14540"/>
                  </a:cubicBezTo>
                  <a:cubicBezTo>
                    <a:pt x="282" y="14576"/>
                    <a:pt x="300" y="14593"/>
                    <a:pt x="300" y="14646"/>
                  </a:cubicBezTo>
                  <a:cubicBezTo>
                    <a:pt x="318" y="14681"/>
                    <a:pt x="318" y="14734"/>
                    <a:pt x="318" y="14769"/>
                  </a:cubicBezTo>
                  <a:cubicBezTo>
                    <a:pt x="370" y="15068"/>
                    <a:pt x="247" y="15368"/>
                    <a:pt x="247" y="15649"/>
                  </a:cubicBezTo>
                  <a:cubicBezTo>
                    <a:pt x="247" y="15878"/>
                    <a:pt x="159" y="15984"/>
                    <a:pt x="159" y="16230"/>
                  </a:cubicBezTo>
                  <a:lnTo>
                    <a:pt x="159" y="16477"/>
                  </a:lnTo>
                  <a:lnTo>
                    <a:pt x="159" y="16582"/>
                  </a:lnTo>
                  <a:cubicBezTo>
                    <a:pt x="159" y="16670"/>
                    <a:pt x="142" y="16758"/>
                    <a:pt x="124" y="16846"/>
                  </a:cubicBezTo>
                  <a:cubicBezTo>
                    <a:pt x="89" y="16970"/>
                    <a:pt x="1" y="17040"/>
                    <a:pt x="18" y="17198"/>
                  </a:cubicBezTo>
                  <a:cubicBezTo>
                    <a:pt x="54" y="17445"/>
                    <a:pt x="370" y="17533"/>
                    <a:pt x="476" y="17709"/>
                  </a:cubicBezTo>
                  <a:cubicBezTo>
                    <a:pt x="582" y="17885"/>
                    <a:pt x="546" y="18184"/>
                    <a:pt x="564" y="18413"/>
                  </a:cubicBezTo>
                  <a:lnTo>
                    <a:pt x="546" y="18413"/>
                  </a:lnTo>
                  <a:lnTo>
                    <a:pt x="546" y="18448"/>
                  </a:lnTo>
                  <a:lnTo>
                    <a:pt x="546" y="18519"/>
                  </a:lnTo>
                  <a:lnTo>
                    <a:pt x="564" y="18519"/>
                  </a:lnTo>
                  <a:cubicBezTo>
                    <a:pt x="599" y="18818"/>
                    <a:pt x="599" y="19064"/>
                    <a:pt x="687" y="19381"/>
                  </a:cubicBezTo>
                  <a:cubicBezTo>
                    <a:pt x="775" y="19610"/>
                    <a:pt x="758" y="19821"/>
                    <a:pt x="758" y="20085"/>
                  </a:cubicBezTo>
                  <a:cubicBezTo>
                    <a:pt x="758" y="20138"/>
                    <a:pt x="775" y="20261"/>
                    <a:pt x="775" y="20349"/>
                  </a:cubicBezTo>
                  <a:lnTo>
                    <a:pt x="775" y="20367"/>
                  </a:lnTo>
                  <a:lnTo>
                    <a:pt x="775" y="20455"/>
                  </a:lnTo>
                  <a:lnTo>
                    <a:pt x="775" y="20473"/>
                  </a:lnTo>
                  <a:cubicBezTo>
                    <a:pt x="740" y="20631"/>
                    <a:pt x="722" y="20543"/>
                    <a:pt x="599" y="20649"/>
                  </a:cubicBezTo>
                  <a:cubicBezTo>
                    <a:pt x="458" y="20807"/>
                    <a:pt x="370" y="21142"/>
                    <a:pt x="282" y="21335"/>
                  </a:cubicBezTo>
                  <a:cubicBezTo>
                    <a:pt x="142" y="21617"/>
                    <a:pt x="106" y="21951"/>
                    <a:pt x="71" y="22286"/>
                  </a:cubicBezTo>
                  <a:lnTo>
                    <a:pt x="71" y="22391"/>
                  </a:lnTo>
                  <a:cubicBezTo>
                    <a:pt x="71" y="22691"/>
                    <a:pt x="106" y="23008"/>
                    <a:pt x="106" y="23289"/>
                  </a:cubicBezTo>
                  <a:cubicBezTo>
                    <a:pt x="282" y="23360"/>
                    <a:pt x="494" y="23377"/>
                    <a:pt x="722" y="23377"/>
                  </a:cubicBezTo>
                  <a:lnTo>
                    <a:pt x="1215" y="23377"/>
                  </a:lnTo>
                  <a:cubicBezTo>
                    <a:pt x="1339" y="23377"/>
                    <a:pt x="1444" y="23377"/>
                    <a:pt x="1550" y="23395"/>
                  </a:cubicBezTo>
                  <a:cubicBezTo>
                    <a:pt x="1796" y="23448"/>
                    <a:pt x="1990" y="23465"/>
                    <a:pt x="2236" y="23465"/>
                  </a:cubicBezTo>
                  <a:lnTo>
                    <a:pt x="2254" y="23465"/>
                  </a:lnTo>
                  <a:cubicBezTo>
                    <a:pt x="2536" y="23465"/>
                    <a:pt x="2800" y="23430"/>
                    <a:pt x="3064" y="23395"/>
                  </a:cubicBezTo>
                  <a:lnTo>
                    <a:pt x="3187" y="23395"/>
                  </a:lnTo>
                  <a:cubicBezTo>
                    <a:pt x="3275" y="23395"/>
                    <a:pt x="3381" y="23377"/>
                    <a:pt x="3486" y="23377"/>
                  </a:cubicBezTo>
                  <a:lnTo>
                    <a:pt x="3504" y="23377"/>
                  </a:lnTo>
                  <a:cubicBezTo>
                    <a:pt x="4120" y="23377"/>
                    <a:pt x="4718" y="23307"/>
                    <a:pt x="5334" y="23289"/>
                  </a:cubicBezTo>
                  <a:cubicBezTo>
                    <a:pt x="5599" y="23289"/>
                    <a:pt x="5880" y="23272"/>
                    <a:pt x="6144" y="23254"/>
                  </a:cubicBezTo>
                  <a:cubicBezTo>
                    <a:pt x="6267" y="23219"/>
                    <a:pt x="6408" y="23201"/>
                    <a:pt x="6567" y="23201"/>
                  </a:cubicBezTo>
                  <a:lnTo>
                    <a:pt x="6672" y="23201"/>
                  </a:lnTo>
                  <a:cubicBezTo>
                    <a:pt x="6796" y="23219"/>
                    <a:pt x="6901" y="23289"/>
                    <a:pt x="7024" y="23342"/>
                  </a:cubicBezTo>
                  <a:cubicBezTo>
                    <a:pt x="7060" y="23342"/>
                    <a:pt x="7077" y="23360"/>
                    <a:pt x="7112" y="23360"/>
                  </a:cubicBezTo>
                  <a:cubicBezTo>
                    <a:pt x="7236" y="23377"/>
                    <a:pt x="7341" y="23377"/>
                    <a:pt x="7464" y="23377"/>
                  </a:cubicBezTo>
                  <a:cubicBezTo>
                    <a:pt x="7676" y="23377"/>
                    <a:pt x="7887" y="23360"/>
                    <a:pt x="8081" y="23342"/>
                  </a:cubicBezTo>
                  <a:cubicBezTo>
                    <a:pt x="8292" y="23307"/>
                    <a:pt x="8503" y="23289"/>
                    <a:pt x="8697" y="23289"/>
                  </a:cubicBezTo>
                  <a:lnTo>
                    <a:pt x="8855" y="23289"/>
                  </a:lnTo>
                  <a:cubicBezTo>
                    <a:pt x="8908" y="23289"/>
                    <a:pt x="8926" y="23307"/>
                    <a:pt x="8961" y="23307"/>
                  </a:cubicBezTo>
                  <a:cubicBezTo>
                    <a:pt x="9049" y="23342"/>
                    <a:pt x="9119" y="23377"/>
                    <a:pt x="9225" y="23377"/>
                  </a:cubicBezTo>
                  <a:lnTo>
                    <a:pt x="11566" y="23377"/>
                  </a:lnTo>
                  <a:cubicBezTo>
                    <a:pt x="11742" y="23360"/>
                    <a:pt x="11830" y="23272"/>
                    <a:pt x="11953" y="23219"/>
                  </a:cubicBezTo>
                  <a:cubicBezTo>
                    <a:pt x="12200" y="23131"/>
                    <a:pt x="12446" y="23113"/>
                    <a:pt x="12693" y="23113"/>
                  </a:cubicBezTo>
                  <a:lnTo>
                    <a:pt x="13186" y="23113"/>
                  </a:lnTo>
                  <a:cubicBezTo>
                    <a:pt x="13344" y="23254"/>
                    <a:pt x="13485" y="23272"/>
                    <a:pt x="13678" y="23307"/>
                  </a:cubicBezTo>
                  <a:cubicBezTo>
                    <a:pt x="13978" y="23360"/>
                    <a:pt x="14312" y="23377"/>
                    <a:pt x="14629" y="23448"/>
                  </a:cubicBezTo>
                  <a:lnTo>
                    <a:pt x="14629" y="23465"/>
                  </a:lnTo>
                  <a:cubicBezTo>
                    <a:pt x="14664" y="23465"/>
                    <a:pt x="14682" y="23483"/>
                    <a:pt x="14735" y="23483"/>
                  </a:cubicBezTo>
                  <a:cubicBezTo>
                    <a:pt x="14858" y="23518"/>
                    <a:pt x="14999" y="23518"/>
                    <a:pt x="15122" y="23518"/>
                  </a:cubicBezTo>
                  <a:cubicBezTo>
                    <a:pt x="15509" y="23518"/>
                    <a:pt x="15861" y="23448"/>
                    <a:pt x="16178" y="23307"/>
                  </a:cubicBezTo>
                  <a:cubicBezTo>
                    <a:pt x="16301" y="23272"/>
                    <a:pt x="16425" y="23254"/>
                    <a:pt x="16565" y="23219"/>
                  </a:cubicBezTo>
                  <a:lnTo>
                    <a:pt x="16794" y="23219"/>
                  </a:lnTo>
                  <a:cubicBezTo>
                    <a:pt x="16970" y="23219"/>
                    <a:pt x="17146" y="23254"/>
                    <a:pt x="17322" y="23254"/>
                  </a:cubicBezTo>
                  <a:lnTo>
                    <a:pt x="17358" y="23254"/>
                  </a:lnTo>
                  <a:cubicBezTo>
                    <a:pt x="17727" y="23254"/>
                    <a:pt x="18097" y="23201"/>
                    <a:pt x="18467" y="23184"/>
                  </a:cubicBezTo>
                  <a:lnTo>
                    <a:pt x="18590" y="23184"/>
                  </a:lnTo>
                  <a:cubicBezTo>
                    <a:pt x="18678" y="23184"/>
                    <a:pt x="18783" y="23166"/>
                    <a:pt x="18871" y="23166"/>
                  </a:cubicBezTo>
                  <a:cubicBezTo>
                    <a:pt x="19347" y="23113"/>
                    <a:pt x="19875" y="23078"/>
                    <a:pt x="20385" y="23078"/>
                  </a:cubicBezTo>
                  <a:lnTo>
                    <a:pt x="20561" y="23078"/>
                  </a:lnTo>
                  <a:cubicBezTo>
                    <a:pt x="20966" y="23078"/>
                    <a:pt x="21336" y="23096"/>
                    <a:pt x="21706" y="23184"/>
                  </a:cubicBezTo>
                  <a:cubicBezTo>
                    <a:pt x="21899" y="23219"/>
                    <a:pt x="22128" y="23219"/>
                    <a:pt x="22322" y="23272"/>
                  </a:cubicBezTo>
                  <a:cubicBezTo>
                    <a:pt x="22374" y="23272"/>
                    <a:pt x="22392" y="23272"/>
                    <a:pt x="22427" y="23289"/>
                  </a:cubicBezTo>
                  <a:cubicBezTo>
                    <a:pt x="22498" y="23289"/>
                    <a:pt x="22568" y="23307"/>
                    <a:pt x="22639" y="23307"/>
                  </a:cubicBezTo>
                  <a:cubicBezTo>
                    <a:pt x="22744" y="23307"/>
                    <a:pt x="22850" y="23307"/>
                    <a:pt x="22955" y="23289"/>
                  </a:cubicBezTo>
                  <a:cubicBezTo>
                    <a:pt x="23079" y="23272"/>
                    <a:pt x="23202" y="23254"/>
                    <a:pt x="23307" y="23219"/>
                  </a:cubicBezTo>
                  <a:cubicBezTo>
                    <a:pt x="23395" y="23254"/>
                    <a:pt x="23466" y="23272"/>
                    <a:pt x="23536" y="23289"/>
                  </a:cubicBezTo>
                  <a:cubicBezTo>
                    <a:pt x="23712" y="23307"/>
                    <a:pt x="23871" y="23307"/>
                    <a:pt x="24047" y="23342"/>
                  </a:cubicBezTo>
                  <a:cubicBezTo>
                    <a:pt x="24100" y="23342"/>
                    <a:pt x="24170" y="23360"/>
                    <a:pt x="24240" y="23360"/>
                  </a:cubicBezTo>
                  <a:cubicBezTo>
                    <a:pt x="24258" y="23360"/>
                    <a:pt x="24311" y="23360"/>
                    <a:pt x="24328" y="23377"/>
                  </a:cubicBezTo>
                  <a:cubicBezTo>
                    <a:pt x="24522" y="23395"/>
                    <a:pt x="24698" y="23465"/>
                    <a:pt x="24874" y="23553"/>
                  </a:cubicBezTo>
                  <a:cubicBezTo>
                    <a:pt x="25068" y="23641"/>
                    <a:pt x="25244" y="23659"/>
                    <a:pt x="25455" y="23659"/>
                  </a:cubicBezTo>
                  <a:lnTo>
                    <a:pt x="26212" y="23659"/>
                  </a:lnTo>
                  <a:cubicBezTo>
                    <a:pt x="26265" y="23659"/>
                    <a:pt x="26282" y="23659"/>
                    <a:pt x="26335" y="23641"/>
                  </a:cubicBezTo>
                  <a:lnTo>
                    <a:pt x="26458" y="23571"/>
                  </a:lnTo>
                  <a:cubicBezTo>
                    <a:pt x="26476" y="23272"/>
                    <a:pt x="26423" y="22937"/>
                    <a:pt x="26353" y="22656"/>
                  </a:cubicBezTo>
                  <a:cubicBezTo>
                    <a:pt x="26353" y="22603"/>
                    <a:pt x="26335" y="22567"/>
                    <a:pt x="26335" y="22515"/>
                  </a:cubicBezTo>
                  <a:cubicBezTo>
                    <a:pt x="26335" y="22479"/>
                    <a:pt x="26335" y="22462"/>
                    <a:pt x="26300" y="22409"/>
                  </a:cubicBezTo>
                  <a:lnTo>
                    <a:pt x="26300" y="22251"/>
                  </a:lnTo>
                  <a:cubicBezTo>
                    <a:pt x="26300" y="22163"/>
                    <a:pt x="26300" y="22075"/>
                    <a:pt x="26335" y="21987"/>
                  </a:cubicBezTo>
                  <a:cubicBezTo>
                    <a:pt x="26335" y="21934"/>
                    <a:pt x="26353" y="21863"/>
                    <a:pt x="26353" y="21775"/>
                  </a:cubicBezTo>
                  <a:cubicBezTo>
                    <a:pt x="26388" y="21423"/>
                    <a:pt x="26476" y="21089"/>
                    <a:pt x="26458" y="20737"/>
                  </a:cubicBezTo>
                  <a:cubicBezTo>
                    <a:pt x="26458" y="20702"/>
                    <a:pt x="26441" y="20649"/>
                    <a:pt x="26441" y="20614"/>
                  </a:cubicBezTo>
                  <a:cubicBezTo>
                    <a:pt x="26441" y="20561"/>
                    <a:pt x="26423" y="20543"/>
                    <a:pt x="26423" y="20490"/>
                  </a:cubicBezTo>
                  <a:cubicBezTo>
                    <a:pt x="26388" y="20437"/>
                    <a:pt x="26353" y="20367"/>
                    <a:pt x="26335" y="20297"/>
                  </a:cubicBezTo>
                  <a:cubicBezTo>
                    <a:pt x="26282" y="20226"/>
                    <a:pt x="26265" y="20173"/>
                    <a:pt x="26212" y="20085"/>
                  </a:cubicBezTo>
                  <a:cubicBezTo>
                    <a:pt x="26212" y="20050"/>
                    <a:pt x="26212" y="20050"/>
                    <a:pt x="26194" y="20033"/>
                  </a:cubicBezTo>
                  <a:cubicBezTo>
                    <a:pt x="26089" y="19821"/>
                    <a:pt x="26089" y="19593"/>
                    <a:pt x="26124" y="19346"/>
                  </a:cubicBezTo>
                  <a:cubicBezTo>
                    <a:pt x="26159" y="19293"/>
                    <a:pt x="26177" y="19205"/>
                    <a:pt x="26212" y="19135"/>
                  </a:cubicBezTo>
                  <a:cubicBezTo>
                    <a:pt x="26265" y="19047"/>
                    <a:pt x="26282" y="18959"/>
                    <a:pt x="26300" y="18871"/>
                  </a:cubicBezTo>
                  <a:lnTo>
                    <a:pt x="26300" y="18818"/>
                  </a:lnTo>
                  <a:cubicBezTo>
                    <a:pt x="26300" y="18783"/>
                    <a:pt x="26300" y="18712"/>
                    <a:pt x="26282" y="18660"/>
                  </a:cubicBezTo>
                  <a:cubicBezTo>
                    <a:pt x="26282" y="18624"/>
                    <a:pt x="26265" y="18607"/>
                    <a:pt x="26265" y="18554"/>
                  </a:cubicBezTo>
                  <a:lnTo>
                    <a:pt x="26318" y="18554"/>
                  </a:lnTo>
                  <a:cubicBezTo>
                    <a:pt x="26318" y="18536"/>
                    <a:pt x="26282" y="18484"/>
                    <a:pt x="26282" y="18466"/>
                  </a:cubicBezTo>
                  <a:cubicBezTo>
                    <a:pt x="26265" y="18378"/>
                    <a:pt x="26230" y="18290"/>
                    <a:pt x="26194" y="18202"/>
                  </a:cubicBezTo>
                  <a:cubicBezTo>
                    <a:pt x="26159" y="18026"/>
                    <a:pt x="26194" y="17850"/>
                    <a:pt x="26159" y="17674"/>
                  </a:cubicBezTo>
                  <a:cubicBezTo>
                    <a:pt x="26089" y="17375"/>
                    <a:pt x="26018" y="17040"/>
                    <a:pt x="26001" y="16723"/>
                  </a:cubicBezTo>
                  <a:lnTo>
                    <a:pt x="26001" y="16618"/>
                  </a:lnTo>
                  <a:lnTo>
                    <a:pt x="26001" y="16600"/>
                  </a:lnTo>
                  <a:cubicBezTo>
                    <a:pt x="26001" y="16318"/>
                    <a:pt x="26001" y="16054"/>
                    <a:pt x="26089" y="15755"/>
                  </a:cubicBezTo>
                  <a:cubicBezTo>
                    <a:pt x="26142" y="15614"/>
                    <a:pt x="26194" y="15456"/>
                    <a:pt x="26265" y="15315"/>
                  </a:cubicBezTo>
                  <a:lnTo>
                    <a:pt x="26265" y="15262"/>
                  </a:lnTo>
                  <a:cubicBezTo>
                    <a:pt x="26300" y="15174"/>
                    <a:pt x="26335" y="15104"/>
                    <a:pt x="26370" y="15033"/>
                  </a:cubicBezTo>
                  <a:cubicBezTo>
                    <a:pt x="26406" y="14998"/>
                    <a:pt x="26423" y="14945"/>
                    <a:pt x="26423" y="14928"/>
                  </a:cubicBezTo>
                  <a:cubicBezTo>
                    <a:pt x="26441" y="14875"/>
                    <a:pt x="26458" y="14822"/>
                    <a:pt x="26494" y="14752"/>
                  </a:cubicBezTo>
                  <a:cubicBezTo>
                    <a:pt x="26511" y="14716"/>
                    <a:pt x="26529" y="14681"/>
                    <a:pt x="26529" y="14646"/>
                  </a:cubicBezTo>
                  <a:cubicBezTo>
                    <a:pt x="26687" y="14312"/>
                    <a:pt x="26863" y="13924"/>
                    <a:pt x="26793" y="13590"/>
                  </a:cubicBezTo>
                  <a:cubicBezTo>
                    <a:pt x="26740" y="13326"/>
                    <a:pt x="26722" y="13079"/>
                    <a:pt x="26687" y="12815"/>
                  </a:cubicBezTo>
                  <a:cubicBezTo>
                    <a:pt x="26687" y="12780"/>
                    <a:pt x="26652" y="12745"/>
                    <a:pt x="26652" y="12710"/>
                  </a:cubicBezTo>
                  <a:cubicBezTo>
                    <a:pt x="26652" y="12657"/>
                    <a:pt x="26634" y="12622"/>
                    <a:pt x="26634" y="12551"/>
                  </a:cubicBezTo>
                  <a:cubicBezTo>
                    <a:pt x="26564" y="12252"/>
                    <a:pt x="26476" y="11988"/>
                    <a:pt x="26476" y="11671"/>
                  </a:cubicBezTo>
                  <a:cubicBezTo>
                    <a:pt x="26476" y="11460"/>
                    <a:pt x="26388" y="11231"/>
                    <a:pt x="26353" y="11020"/>
                  </a:cubicBezTo>
                  <a:cubicBezTo>
                    <a:pt x="26353" y="10967"/>
                    <a:pt x="26335" y="10932"/>
                    <a:pt x="26335" y="10879"/>
                  </a:cubicBezTo>
                  <a:lnTo>
                    <a:pt x="26335" y="10773"/>
                  </a:lnTo>
                  <a:lnTo>
                    <a:pt x="26265" y="10773"/>
                  </a:lnTo>
                  <a:lnTo>
                    <a:pt x="26265" y="9611"/>
                  </a:lnTo>
                  <a:cubicBezTo>
                    <a:pt x="26247" y="9523"/>
                    <a:pt x="26247" y="9435"/>
                    <a:pt x="26247" y="9347"/>
                  </a:cubicBezTo>
                  <a:lnTo>
                    <a:pt x="26247" y="8943"/>
                  </a:lnTo>
                  <a:lnTo>
                    <a:pt x="26247" y="8837"/>
                  </a:lnTo>
                  <a:lnTo>
                    <a:pt x="26247" y="8678"/>
                  </a:lnTo>
                  <a:cubicBezTo>
                    <a:pt x="26247" y="8573"/>
                    <a:pt x="26212" y="8485"/>
                    <a:pt x="26177" y="8414"/>
                  </a:cubicBezTo>
                  <a:cubicBezTo>
                    <a:pt x="26089" y="7886"/>
                    <a:pt x="26159" y="7358"/>
                    <a:pt x="26247" y="6830"/>
                  </a:cubicBezTo>
                  <a:cubicBezTo>
                    <a:pt x="26265" y="6672"/>
                    <a:pt x="26300" y="6513"/>
                    <a:pt x="26353" y="6372"/>
                  </a:cubicBezTo>
                  <a:cubicBezTo>
                    <a:pt x="26353" y="6337"/>
                    <a:pt x="26370" y="6302"/>
                    <a:pt x="26370" y="6284"/>
                  </a:cubicBezTo>
                  <a:cubicBezTo>
                    <a:pt x="26511" y="5809"/>
                    <a:pt x="26617" y="5492"/>
                    <a:pt x="26634" y="5070"/>
                  </a:cubicBezTo>
                  <a:lnTo>
                    <a:pt x="26634" y="5017"/>
                  </a:lnTo>
                  <a:lnTo>
                    <a:pt x="26634" y="4964"/>
                  </a:lnTo>
                  <a:lnTo>
                    <a:pt x="26634" y="4876"/>
                  </a:lnTo>
                  <a:lnTo>
                    <a:pt x="26634" y="3732"/>
                  </a:lnTo>
                  <a:cubicBezTo>
                    <a:pt x="26634" y="3292"/>
                    <a:pt x="26705" y="2852"/>
                    <a:pt x="26722" y="2376"/>
                  </a:cubicBezTo>
                  <a:cubicBezTo>
                    <a:pt x="26722" y="2007"/>
                    <a:pt x="26652" y="1637"/>
                    <a:pt x="26634" y="1267"/>
                  </a:cubicBezTo>
                  <a:lnTo>
                    <a:pt x="26634" y="1197"/>
                  </a:lnTo>
                  <a:lnTo>
                    <a:pt x="26634" y="1179"/>
                  </a:lnTo>
                  <a:lnTo>
                    <a:pt x="26634" y="1091"/>
                  </a:lnTo>
                  <a:cubicBezTo>
                    <a:pt x="26634" y="951"/>
                    <a:pt x="26652" y="827"/>
                    <a:pt x="26617" y="687"/>
                  </a:cubicBezTo>
                  <a:cubicBezTo>
                    <a:pt x="26564" y="493"/>
                    <a:pt x="26546" y="334"/>
                    <a:pt x="26546" y="123"/>
                  </a:cubicBezTo>
                  <a:lnTo>
                    <a:pt x="26458" y="211"/>
                  </a:lnTo>
                  <a:cubicBezTo>
                    <a:pt x="26423" y="246"/>
                    <a:pt x="26388" y="299"/>
                    <a:pt x="26370" y="299"/>
                  </a:cubicBezTo>
                  <a:cubicBezTo>
                    <a:pt x="26353" y="299"/>
                    <a:pt x="26353" y="299"/>
                    <a:pt x="26335" y="264"/>
                  </a:cubicBezTo>
                  <a:cubicBezTo>
                    <a:pt x="26282" y="246"/>
                    <a:pt x="26265" y="246"/>
                    <a:pt x="26212" y="246"/>
                  </a:cubicBezTo>
                  <a:lnTo>
                    <a:pt x="26159" y="246"/>
                  </a:lnTo>
                  <a:cubicBezTo>
                    <a:pt x="26018" y="246"/>
                    <a:pt x="25913" y="264"/>
                    <a:pt x="25807" y="264"/>
                  </a:cubicBezTo>
                  <a:lnTo>
                    <a:pt x="25754" y="264"/>
                  </a:lnTo>
                  <a:cubicBezTo>
                    <a:pt x="25473" y="264"/>
                    <a:pt x="25226" y="246"/>
                    <a:pt x="24945" y="211"/>
                  </a:cubicBezTo>
                  <a:lnTo>
                    <a:pt x="24804" y="211"/>
                  </a:lnTo>
                  <a:cubicBezTo>
                    <a:pt x="24663" y="211"/>
                    <a:pt x="24522" y="229"/>
                    <a:pt x="24399" y="246"/>
                  </a:cubicBezTo>
                  <a:cubicBezTo>
                    <a:pt x="24346" y="246"/>
                    <a:pt x="24328" y="246"/>
                    <a:pt x="24276" y="282"/>
                  </a:cubicBezTo>
                  <a:lnTo>
                    <a:pt x="22744" y="282"/>
                  </a:lnTo>
                  <a:cubicBezTo>
                    <a:pt x="22656" y="282"/>
                    <a:pt x="22550" y="282"/>
                    <a:pt x="22462" y="299"/>
                  </a:cubicBezTo>
                  <a:cubicBezTo>
                    <a:pt x="22410" y="299"/>
                    <a:pt x="22392" y="317"/>
                    <a:pt x="22339" y="317"/>
                  </a:cubicBezTo>
                  <a:cubicBezTo>
                    <a:pt x="22058" y="370"/>
                    <a:pt x="21794" y="458"/>
                    <a:pt x="21494" y="511"/>
                  </a:cubicBezTo>
                  <a:cubicBezTo>
                    <a:pt x="21371" y="546"/>
                    <a:pt x="21283" y="546"/>
                    <a:pt x="21195" y="546"/>
                  </a:cubicBezTo>
                  <a:cubicBezTo>
                    <a:pt x="20966" y="546"/>
                    <a:pt x="20737" y="493"/>
                    <a:pt x="20526" y="475"/>
                  </a:cubicBezTo>
                  <a:lnTo>
                    <a:pt x="20526" y="458"/>
                  </a:lnTo>
                  <a:cubicBezTo>
                    <a:pt x="20473" y="458"/>
                    <a:pt x="20456" y="458"/>
                    <a:pt x="20403" y="423"/>
                  </a:cubicBezTo>
                  <a:lnTo>
                    <a:pt x="20262" y="423"/>
                  </a:lnTo>
                  <a:cubicBezTo>
                    <a:pt x="20104" y="423"/>
                    <a:pt x="19945" y="405"/>
                    <a:pt x="19787" y="405"/>
                  </a:cubicBezTo>
                  <a:cubicBezTo>
                    <a:pt x="19699" y="405"/>
                    <a:pt x="19611" y="405"/>
                    <a:pt x="19523" y="423"/>
                  </a:cubicBezTo>
                  <a:cubicBezTo>
                    <a:pt x="19329" y="458"/>
                    <a:pt x="19153" y="511"/>
                    <a:pt x="18959" y="511"/>
                  </a:cubicBezTo>
                  <a:lnTo>
                    <a:pt x="18907" y="511"/>
                  </a:lnTo>
                  <a:cubicBezTo>
                    <a:pt x="18801" y="511"/>
                    <a:pt x="18713" y="511"/>
                    <a:pt x="18607" y="493"/>
                  </a:cubicBezTo>
                  <a:cubicBezTo>
                    <a:pt x="18555" y="493"/>
                    <a:pt x="18537" y="475"/>
                    <a:pt x="18502" y="475"/>
                  </a:cubicBezTo>
                  <a:cubicBezTo>
                    <a:pt x="18379" y="440"/>
                    <a:pt x="18273" y="405"/>
                    <a:pt x="18185" y="352"/>
                  </a:cubicBezTo>
                  <a:cubicBezTo>
                    <a:pt x="18097" y="317"/>
                    <a:pt x="18097" y="282"/>
                    <a:pt x="18009" y="246"/>
                  </a:cubicBezTo>
                  <a:lnTo>
                    <a:pt x="17938" y="246"/>
                  </a:lnTo>
                  <a:cubicBezTo>
                    <a:pt x="17815" y="246"/>
                    <a:pt x="17586" y="334"/>
                    <a:pt x="17481" y="352"/>
                  </a:cubicBezTo>
                  <a:cubicBezTo>
                    <a:pt x="17217" y="423"/>
                    <a:pt x="16953" y="475"/>
                    <a:pt x="16671" y="493"/>
                  </a:cubicBezTo>
                  <a:lnTo>
                    <a:pt x="16530" y="493"/>
                  </a:lnTo>
                  <a:cubicBezTo>
                    <a:pt x="16354" y="493"/>
                    <a:pt x="16213" y="511"/>
                    <a:pt x="16037" y="511"/>
                  </a:cubicBezTo>
                  <a:cubicBezTo>
                    <a:pt x="15632" y="511"/>
                    <a:pt x="15245" y="493"/>
                    <a:pt x="14893" y="405"/>
                  </a:cubicBezTo>
                  <a:cubicBezTo>
                    <a:pt x="14823" y="387"/>
                    <a:pt x="14770" y="387"/>
                    <a:pt x="14735" y="352"/>
                  </a:cubicBezTo>
                  <a:cubicBezTo>
                    <a:pt x="14682" y="352"/>
                    <a:pt x="14664" y="334"/>
                    <a:pt x="14629" y="334"/>
                  </a:cubicBezTo>
                  <a:lnTo>
                    <a:pt x="13344" y="334"/>
                  </a:lnTo>
                  <a:cubicBezTo>
                    <a:pt x="13238" y="334"/>
                    <a:pt x="13150" y="334"/>
                    <a:pt x="13062" y="317"/>
                  </a:cubicBezTo>
                  <a:cubicBezTo>
                    <a:pt x="12974" y="299"/>
                    <a:pt x="12904" y="246"/>
                    <a:pt x="12833" y="176"/>
                  </a:cubicBezTo>
                  <a:lnTo>
                    <a:pt x="12798" y="176"/>
                  </a:lnTo>
                  <a:cubicBezTo>
                    <a:pt x="12745" y="176"/>
                    <a:pt x="12728" y="158"/>
                    <a:pt x="12693" y="158"/>
                  </a:cubicBezTo>
                  <a:lnTo>
                    <a:pt x="12622" y="158"/>
                  </a:lnTo>
                  <a:cubicBezTo>
                    <a:pt x="12393" y="158"/>
                    <a:pt x="12200" y="229"/>
                    <a:pt x="12006" y="264"/>
                  </a:cubicBezTo>
                  <a:cubicBezTo>
                    <a:pt x="12006" y="299"/>
                    <a:pt x="11918" y="317"/>
                    <a:pt x="11918" y="334"/>
                  </a:cubicBezTo>
                  <a:cubicBezTo>
                    <a:pt x="11777" y="334"/>
                    <a:pt x="11320" y="352"/>
                    <a:pt x="10862" y="387"/>
                  </a:cubicBezTo>
                  <a:lnTo>
                    <a:pt x="10756" y="387"/>
                  </a:lnTo>
                  <a:cubicBezTo>
                    <a:pt x="10175" y="423"/>
                    <a:pt x="9612" y="475"/>
                    <a:pt x="9630" y="599"/>
                  </a:cubicBezTo>
                  <a:cubicBezTo>
                    <a:pt x="9577" y="616"/>
                    <a:pt x="9524" y="616"/>
                    <a:pt x="9454" y="616"/>
                  </a:cubicBezTo>
                  <a:cubicBezTo>
                    <a:pt x="9278" y="616"/>
                    <a:pt x="9084" y="563"/>
                    <a:pt x="8926" y="528"/>
                  </a:cubicBezTo>
                  <a:lnTo>
                    <a:pt x="8820" y="528"/>
                  </a:lnTo>
                  <a:cubicBezTo>
                    <a:pt x="8204" y="440"/>
                    <a:pt x="7605" y="229"/>
                    <a:pt x="6989" y="123"/>
                  </a:cubicBezTo>
                  <a:cubicBezTo>
                    <a:pt x="6936" y="123"/>
                    <a:pt x="6919" y="88"/>
                    <a:pt x="6884" y="88"/>
                  </a:cubicBezTo>
                  <a:cubicBezTo>
                    <a:pt x="6620" y="53"/>
                    <a:pt x="6320" y="0"/>
                    <a:pt x="6056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Google Shape;722;p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74203" y="2194975"/>
              <a:ext cx="1725982" cy="713400"/>
            </a:xfrm>
            <a:prstGeom prst="rect">
              <a:avLst/>
            </a:prstGeom>
            <a:noFill/>
            <a:ln>
              <a:noFill/>
            </a:ln>
            <a:effectLst>
              <a:outerShdw blurRad="57150" algn="bl" rotWithShape="0">
                <a:schemeClr val="dk2">
                  <a:alpha val="40000"/>
                </a:scheme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141818" y="2908375"/>
              <a:ext cx="3990753" cy="1619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>
                  <a:latin typeface="+mn-lt"/>
                </a:rPr>
                <a:t>Dựa </a:t>
              </a:r>
              <a:r>
                <a:rPr lang="vi-VN" sz="2000">
                  <a:latin typeface="+mn-lt"/>
                </a:rPr>
                <a:t>vào sự phù </a:t>
              </a:r>
              <a:r>
                <a:rPr lang="vi-VN" sz="2000" smtClean="0">
                  <a:latin typeface="+mn-lt"/>
                </a:rPr>
                <a:t>hợp </a:t>
              </a:r>
              <a:r>
                <a:rPr lang="vi-VN" sz="2000">
                  <a:latin typeface="+mn-lt"/>
                </a:rPr>
                <a:t>đặc điểm bản thân với yêu cầu và nhu cầu </a:t>
              </a:r>
              <a:r>
                <a:rPr lang="en-US" sz="2000" smtClean="0">
                  <a:latin typeface="+mn-lt"/>
                </a:rPr>
                <a:t>của </a:t>
              </a:r>
              <a:r>
                <a:rPr lang="vi-VN" sz="2000" smtClean="0">
                  <a:latin typeface="+mn-lt"/>
                </a:rPr>
                <a:t>thị </a:t>
              </a:r>
              <a:r>
                <a:rPr lang="vi-VN" sz="2000">
                  <a:latin typeface="+mn-lt"/>
                </a:rPr>
                <a:t>trường lao động để lựa chọn nghề </a:t>
              </a:r>
              <a:r>
                <a:rPr lang="vi-VN" sz="2000" smtClean="0">
                  <a:latin typeface="+mn-lt"/>
                </a:rPr>
                <a:t>nghiệp.</a:t>
              </a:r>
              <a:endParaRPr lang="vi-VN" sz="2000">
                <a:latin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027B6D-1066-4739-78A4-4254CD039454}"/>
              </a:ext>
            </a:extLst>
          </p:cNvPr>
          <p:cNvGrpSpPr/>
          <p:nvPr/>
        </p:nvGrpSpPr>
        <p:grpSpPr>
          <a:xfrm>
            <a:off x="3012417" y="354724"/>
            <a:ext cx="3519490" cy="621778"/>
            <a:chOff x="826756" y="544158"/>
            <a:chExt cx="3519490" cy="621778"/>
          </a:xfrm>
        </p:grpSpPr>
        <p:sp>
          <p:nvSpPr>
            <p:cNvPr id="14" name="Rectangle: Rounded Corners 2">
              <a:extLst>
                <a:ext uri="{FF2B5EF4-FFF2-40B4-BE49-F238E27FC236}">
                  <a16:creationId xmlns:a16="http://schemas.microsoft.com/office/drawing/2014/main" id="{1164D1FA-01F8-549C-524F-D78DA84E6784}"/>
                </a:ext>
              </a:extLst>
            </p:cNvPr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>
                <a:solidFill>
                  <a:srgbClr val="FFFFFF"/>
                </a:solidFill>
              </a:endParaRPr>
            </a:p>
          </p:txBody>
        </p:sp>
        <p:sp>
          <p:nvSpPr>
            <p:cNvPr id="15" name="Rectangle: Rounded Corners 1">
              <a:extLst>
                <a:ext uri="{FF2B5EF4-FFF2-40B4-BE49-F238E27FC236}">
                  <a16:creationId xmlns:a16="http://schemas.microsoft.com/office/drawing/2014/main" id="{5E5AD644-2616-3086-BFED-F9E9EDB161C5}"/>
                </a:ext>
              </a:extLst>
            </p:cNvPr>
            <p:cNvSpPr/>
            <p:nvPr/>
          </p:nvSpPr>
          <p:spPr>
            <a:xfrm>
              <a:off x="863108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accent6"/>
                  </a:solidFill>
                </a:rPr>
                <a:t>Bước 3: Ra quyết định</a:t>
              </a:r>
              <a:endParaRPr lang="en-US" sz="2000" b="1">
                <a:solidFill>
                  <a:schemeClr val="accent6"/>
                </a:solidFill>
              </a:endParaRPr>
            </a:p>
          </p:txBody>
        </p:sp>
      </p:grpSp>
      <p:pic>
        <p:nvPicPr>
          <p:cNvPr id="4098" name="Picture 2" descr="https://cdn4.vieclam24h.vn/wp-content/uploads/2023/06/Nganh-tu-dong-hoa-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/>
          <a:stretch/>
        </p:blipFill>
        <p:spPr bwMode="auto">
          <a:xfrm rot="205670">
            <a:off x="4804672" y="2806808"/>
            <a:ext cx="2980756" cy="178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159" y="4524696"/>
            <a:ext cx="1552350" cy="308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34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73892" y="312886"/>
            <a:ext cx="7352913" cy="553998"/>
            <a:chOff x="1943100" y="2886619"/>
            <a:chExt cx="7352913" cy="5539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0" y="2886619"/>
              <a:ext cx="73529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chọn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nghề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 thực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 các bước như Hình 5.1 </a:t>
              </a: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96200" y="1103871"/>
            <a:ext cx="2908298" cy="3589879"/>
            <a:chOff x="3096200" y="1103871"/>
            <a:chExt cx="2908298" cy="3589879"/>
          </a:xfrm>
        </p:grpSpPr>
        <p:sp>
          <p:nvSpPr>
            <p:cNvPr id="14" name="Rounded Rectangle 13"/>
            <p:cNvSpPr/>
            <p:nvPr/>
          </p:nvSpPr>
          <p:spPr>
            <a:xfrm>
              <a:off x="3096200" y="1103871"/>
              <a:ext cx="2908298" cy="3589879"/>
            </a:xfrm>
            <a:prstGeom prst="roundRect">
              <a:avLst>
                <a:gd name="adj" fmla="val 4092"/>
              </a:avLst>
            </a:prstGeom>
            <a:solidFill>
              <a:schemeClr val="accent6"/>
            </a:solidFill>
            <a:ln w="952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3164427" y="1183895"/>
              <a:ext cx="27718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ìm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hiểu thị trường lao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46" name="Picture 2" descr="https://static.vecteezy.com/system/resources/previews/020/811/045/non_2x/hiring-employee-open-recruitment-concept-job-vacancy-illustration-free-vector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683" y="2436545"/>
              <a:ext cx="2617330" cy="199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281298" y="1103871"/>
            <a:ext cx="2423573" cy="3589879"/>
            <a:chOff x="6281298" y="1103871"/>
            <a:chExt cx="2423573" cy="3589879"/>
          </a:xfrm>
        </p:grpSpPr>
        <p:sp>
          <p:nvSpPr>
            <p:cNvPr id="16" name="Rounded Rectangle 15"/>
            <p:cNvSpPr/>
            <p:nvPr/>
          </p:nvSpPr>
          <p:spPr>
            <a:xfrm>
              <a:off x="6281298" y="1103871"/>
              <a:ext cx="2423573" cy="3589879"/>
            </a:xfrm>
            <a:prstGeom prst="roundRect">
              <a:avLst>
                <a:gd name="adj" fmla="val 4092"/>
              </a:avLst>
            </a:prstGeom>
            <a:solidFill>
              <a:schemeClr val="accent6"/>
            </a:solidFill>
            <a:ln w="952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6417752" y="1183895"/>
              <a:ext cx="2150663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ự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đưa ra quyết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48" name="Picture 4" descr="https://static.vecteezy.com/system/resources/previews/006/349/053/non_2x/illustration-graphic-cartoon-character-of-directions-free-vector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379" y="2222579"/>
              <a:ext cx="2205408" cy="2205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95827" y="1103871"/>
            <a:ext cx="2423573" cy="3589879"/>
            <a:chOff x="395827" y="1103871"/>
            <a:chExt cx="2423573" cy="3589879"/>
          </a:xfrm>
        </p:grpSpPr>
        <p:sp>
          <p:nvSpPr>
            <p:cNvPr id="12" name="Rounded Rectangle 11"/>
            <p:cNvSpPr/>
            <p:nvPr/>
          </p:nvSpPr>
          <p:spPr>
            <a:xfrm>
              <a:off x="395827" y="1103871"/>
              <a:ext cx="2423573" cy="3589879"/>
            </a:xfrm>
            <a:prstGeom prst="roundRect">
              <a:avLst>
                <a:gd name="adj" fmla="val 4092"/>
              </a:avLst>
            </a:prstGeom>
            <a:solidFill>
              <a:schemeClr val="accent6"/>
            </a:solidFill>
            <a:ln w="952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532281" y="1183895"/>
              <a:ext cx="21506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ự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đánh giá bản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87" y="2436545"/>
              <a:ext cx="2013050" cy="1779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815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8580"/>
            <a:ext cx="91440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smtClean="0"/>
              <a:t>II. </a:t>
            </a:r>
            <a:r>
              <a:rPr lang="vi-VN" sz="3500" b="1" smtClean="0"/>
              <a:t>YẾU TỐ ẢNH HƯỞNG TỚI </a:t>
            </a:r>
            <a:endParaRPr lang="en-US" sz="3500" b="1" smtClean="0"/>
          </a:p>
          <a:p>
            <a:pPr algn="ctr">
              <a:lnSpc>
                <a:spcPct val="150000"/>
              </a:lnSpc>
            </a:pPr>
            <a:r>
              <a:rPr lang="vi-VN" sz="3500" b="1" smtClean="0"/>
              <a:t>QUYẾT ĐỊNH LỰA CHỌN</a:t>
            </a:r>
            <a:endParaRPr lang="vi-VN" sz="3500" b="1"/>
          </a:p>
        </p:txBody>
      </p:sp>
      <p:pic>
        <p:nvPicPr>
          <p:cNvPr id="2050" name="Picture 2" descr="https://duhocinec.com/wp-content/uploads/2020/08/26-08-20-du-hoc-ha-lan-nganh-ky-thuat-va-quan-ly-cong-nghiep-tai-dai-hoc-khud-fonty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9" b="2646"/>
          <a:stretch/>
        </p:blipFill>
        <p:spPr bwMode="auto">
          <a:xfrm>
            <a:off x="0" y="1905000"/>
            <a:ext cx="9144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6874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5549" y="-203199"/>
            <a:ext cx="4152900" cy="80512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Freeform 525">
            <a:extLst>
              <a:ext uri="{FF2B5EF4-FFF2-40B4-BE49-F238E27FC236}">
                <a16:creationId xmlns:a16="http://schemas.microsoft.com/office/drawing/2014/main" id="{B7583960-C718-8E47-F484-66EC63EF54DD}"/>
              </a:ext>
            </a:extLst>
          </p:cNvPr>
          <p:cNvSpPr/>
          <p:nvPr/>
        </p:nvSpPr>
        <p:spPr>
          <a:xfrm>
            <a:off x="4473719" y="1696435"/>
            <a:ext cx="4124181" cy="3289034"/>
          </a:xfrm>
          <a:custGeom>
            <a:avLst/>
            <a:gdLst/>
            <a:ahLst/>
            <a:cxnLst/>
            <a:rect l="l" t="t" r="r" b="b"/>
            <a:pathLst>
              <a:path w="1531712" h="1221540">
                <a:moveTo>
                  <a:pt x="0" y="0"/>
                </a:moveTo>
                <a:lnTo>
                  <a:pt x="1531712" y="0"/>
                </a:lnTo>
                <a:lnTo>
                  <a:pt x="1531712" y="1221540"/>
                </a:lnTo>
                <a:lnTo>
                  <a:pt x="0" y="12215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xmlns:lc="http://schemas.openxmlformats.org/drawingml/2006/lockedCanvas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1200"/>
          </a:p>
        </p:txBody>
      </p:sp>
      <p:sp>
        <p:nvSpPr>
          <p:cNvPr id="11" name="TextBox 10"/>
          <p:cNvSpPr txBox="1"/>
          <p:nvPr/>
        </p:nvSpPr>
        <p:spPr>
          <a:xfrm>
            <a:off x="0" y="691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chemeClr val="accent6"/>
                </a:solidFill>
              </a:rPr>
              <a:t>1. Nhóm yếu tố chủ quan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06560" y="869930"/>
            <a:ext cx="2530878" cy="400110"/>
            <a:chOff x="1001261" y="1461267"/>
            <a:chExt cx="2530878" cy="40011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261" y="1515729"/>
              <a:ext cx="280989" cy="28381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282251" y="1461267"/>
              <a:ext cx="22498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3695" y="1538043"/>
            <a:ext cx="3515161" cy="2926991"/>
            <a:chOff x="459524" y="1434114"/>
            <a:chExt cx="3515161" cy="2926991"/>
          </a:xfrm>
        </p:grpSpPr>
        <p:grpSp>
          <p:nvGrpSpPr>
            <p:cNvPr id="519" name="Group 518"/>
            <p:cNvGrpSpPr/>
            <p:nvPr/>
          </p:nvGrpSpPr>
          <p:grpSpPr>
            <a:xfrm>
              <a:off x="638912" y="1592505"/>
              <a:ext cx="3335773" cy="2768600"/>
              <a:chOff x="4880367" y="2062571"/>
              <a:chExt cx="3335773" cy="2768600"/>
            </a:xfrm>
          </p:grpSpPr>
          <p:sp>
            <p:nvSpPr>
              <p:cNvPr id="520" name="Google Shape;715;p74"/>
              <p:cNvSpPr/>
              <p:nvPr/>
            </p:nvSpPr>
            <p:spPr>
              <a:xfrm rot="10800000">
                <a:off x="4880367" y="2062571"/>
                <a:ext cx="3335773" cy="2768600"/>
              </a:xfrm>
              <a:custGeom>
                <a:avLst/>
                <a:gdLst/>
                <a:ahLst/>
                <a:cxnLst/>
                <a:rect l="l" t="t" r="r" b="b"/>
                <a:pathLst>
                  <a:path w="26864" h="23659" extrusionOk="0">
                    <a:moveTo>
                      <a:pt x="6056" y="0"/>
                    </a:moveTo>
                    <a:cubicBezTo>
                      <a:pt x="5845" y="0"/>
                      <a:pt x="5616" y="35"/>
                      <a:pt x="5405" y="88"/>
                    </a:cubicBezTo>
                    <a:cubicBezTo>
                      <a:pt x="5299" y="141"/>
                      <a:pt x="5158" y="176"/>
                      <a:pt x="5053" y="229"/>
                    </a:cubicBezTo>
                    <a:cubicBezTo>
                      <a:pt x="5000" y="246"/>
                      <a:pt x="4982" y="246"/>
                      <a:pt x="4947" y="282"/>
                    </a:cubicBezTo>
                    <a:cubicBezTo>
                      <a:pt x="4806" y="317"/>
                      <a:pt x="4683" y="352"/>
                      <a:pt x="4542" y="352"/>
                    </a:cubicBezTo>
                    <a:lnTo>
                      <a:pt x="4190" y="352"/>
                    </a:lnTo>
                    <a:cubicBezTo>
                      <a:pt x="3838" y="352"/>
                      <a:pt x="3486" y="334"/>
                      <a:pt x="3116" y="317"/>
                    </a:cubicBezTo>
                    <a:lnTo>
                      <a:pt x="2888" y="317"/>
                    </a:lnTo>
                    <a:cubicBezTo>
                      <a:pt x="2764" y="317"/>
                      <a:pt x="2606" y="299"/>
                      <a:pt x="2483" y="299"/>
                    </a:cubicBezTo>
                    <a:lnTo>
                      <a:pt x="1163" y="299"/>
                    </a:lnTo>
                    <a:cubicBezTo>
                      <a:pt x="1127" y="299"/>
                      <a:pt x="1092" y="264"/>
                      <a:pt x="1074" y="264"/>
                    </a:cubicBezTo>
                    <a:lnTo>
                      <a:pt x="916" y="264"/>
                    </a:lnTo>
                    <a:cubicBezTo>
                      <a:pt x="775" y="264"/>
                      <a:pt x="652" y="264"/>
                      <a:pt x="494" y="246"/>
                    </a:cubicBezTo>
                    <a:lnTo>
                      <a:pt x="388" y="246"/>
                    </a:lnTo>
                    <a:cubicBezTo>
                      <a:pt x="335" y="246"/>
                      <a:pt x="300" y="229"/>
                      <a:pt x="230" y="229"/>
                    </a:cubicBezTo>
                    <a:cubicBezTo>
                      <a:pt x="212" y="229"/>
                      <a:pt x="212" y="229"/>
                      <a:pt x="194" y="264"/>
                    </a:cubicBezTo>
                    <a:cubicBezTo>
                      <a:pt x="159" y="352"/>
                      <a:pt x="142" y="423"/>
                      <a:pt x="159" y="511"/>
                    </a:cubicBezTo>
                    <a:lnTo>
                      <a:pt x="230" y="775"/>
                    </a:lnTo>
                    <a:cubicBezTo>
                      <a:pt x="230" y="827"/>
                      <a:pt x="247" y="845"/>
                      <a:pt x="247" y="863"/>
                    </a:cubicBezTo>
                    <a:lnTo>
                      <a:pt x="247" y="915"/>
                    </a:lnTo>
                    <a:cubicBezTo>
                      <a:pt x="247" y="968"/>
                      <a:pt x="282" y="1021"/>
                      <a:pt x="300" y="1074"/>
                    </a:cubicBezTo>
                    <a:cubicBezTo>
                      <a:pt x="300" y="1109"/>
                      <a:pt x="318" y="1127"/>
                      <a:pt x="318" y="1179"/>
                    </a:cubicBezTo>
                    <a:cubicBezTo>
                      <a:pt x="318" y="1197"/>
                      <a:pt x="335" y="1232"/>
                      <a:pt x="335" y="1267"/>
                    </a:cubicBezTo>
                    <a:cubicBezTo>
                      <a:pt x="406" y="1672"/>
                      <a:pt x="335" y="2112"/>
                      <a:pt x="282" y="2535"/>
                    </a:cubicBezTo>
                    <a:cubicBezTo>
                      <a:pt x="247" y="2693"/>
                      <a:pt x="212" y="2852"/>
                      <a:pt x="212" y="2993"/>
                    </a:cubicBezTo>
                    <a:lnTo>
                      <a:pt x="265" y="2993"/>
                    </a:lnTo>
                    <a:lnTo>
                      <a:pt x="265" y="3116"/>
                    </a:lnTo>
                    <a:cubicBezTo>
                      <a:pt x="265" y="3221"/>
                      <a:pt x="265" y="3362"/>
                      <a:pt x="282" y="3468"/>
                    </a:cubicBezTo>
                    <a:cubicBezTo>
                      <a:pt x="318" y="3714"/>
                      <a:pt x="546" y="3838"/>
                      <a:pt x="582" y="4066"/>
                    </a:cubicBezTo>
                    <a:cubicBezTo>
                      <a:pt x="634" y="4190"/>
                      <a:pt x="564" y="4295"/>
                      <a:pt x="634" y="4418"/>
                    </a:cubicBezTo>
                    <a:cubicBezTo>
                      <a:pt x="722" y="4542"/>
                      <a:pt x="881" y="4542"/>
                      <a:pt x="916" y="4771"/>
                    </a:cubicBezTo>
                    <a:lnTo>
                      <a:pt x="916" y="4911"/>
                    </a:lnTo>
                    <a:cubicBezTo>
                      <a:pt x="916" y="4964"/>
                      <a:pt x="898" y="4982"/>
                      <a:pt x="898" y="5035"/>
                    </a:cubicBezTo>
                    <a:cubicBezTo>
                      <a:pt x="846" y="5158"/>
                      <a:pt x="810" y="5299"/>
                      <a:pt x="898" y="5439"/>
                    </a:cubicBezTo>
                    <a:cubicBezTo>
                      <a:pt x="969" y="5527"/>
                      <a:pt x="1057" y="5598"/>
                      <a:pt x="1092" y="5686"/>
                    </a:cubicBezTo>
                    <a:cubicBezTo>
                      <a:pt x="1092" y="5703"/>
                      <a:pt x="1110" y="5756"/>
                      <a:pt x="1145" y="5774"/>
                    </a:cubicBezTo>
                    <a:cubicBezTo>
                      <a:pt x="1163" y="5827"/>
                      <a:pt x="1180" y="5862"/>
                      <a:pt x="1180" y="5915"/>
                    </a:cubicBezTo>
                    <a:cubicBezTo>
                      <a:pt x="1180" y="5932"/>
                      <a:pt x="1180" y="5950"/>
                      <a:pt x="1198" y="5950"/>
                    </a:cubicBezTo>
                    <a:lnTo>
                      <a:pt x="1198" y="5968"/>
                    </a:lnTo>
                    <a:cubicBezTo>
                      <a:pt x="1198" y="6020"/>
                      <a:pt x="1127" y="6091"/>
                      <a:pt x="1092" y="6126"/>
                    </a:cubicBezTo>
                    <a:cubicBezTo>
                      <a:pt x="1022" y="6196"/>
                      <a:pt x="969" y="6267"/>
                      <a:pt x="934" y="6302"/>
                    </a:cubicBezTo>
                    <a:cubicBezTo>
                      <a:pt x="846" y="6408"/>
                      <a:pt x="758" y="6496"/>
                      <a:pt x="670" y="6584"/>
                    </a:cubicBezTo>
                    <a:cubicBezTo>
                      <a:pt x="617" y="6654"/>
                      <a:pt x="546" y="6742"/>
                      <a:pt x="476" y="6813"/>
                    </a:cubicBezTo>
                    <a:lnTo>
                      <a:pt x="370" y="6918"/>
                    </a:lnTo>
                    <a:lnTo>
                      <a:pt x="300" y="6989"/>
                    </a:lnTo>
                    <a:cubicBezTo>
                      <a:pt x="177" y="7112"/>
                      <a:pt x="124" y="7165"/>
                      <a:pt x="265" y="7358"/>
                    </a:cubicBezTo>
                    <a:cubicBezTo>
                      <a:pt x="300" y="7429"/>
                      <a:pt x="388" y="7446"/>
                      <a:pt x="441" y="7517"/>
                    </a:cubicBezTo>
                    <a:cubicBezTo>
                      <a:pt x="476" y="7622"/>
                      <a:pt x="406" y="7816"/>
                      <a:pt x="388" y="7939"/>
                    </a:cubicBezTo>
                    <a:cubicBezTo>
                      <a:pt x="353" y="8203"/>
                      <a:pt x="300" y="8467"/>
                      <a:pt x="282" y="8731"/>
                    </a:cubicBezTo>
                    <a:cubicBezTo>
                      <a:pt x="282" y="8766"/>
                      <a:pt x="282" y="8784"/>
                      <a:pt x="265" y="8837"/>
                    </a:cubicBezTo>
                    <a:cubicBezTo>
                      <a:pt x="230" y="8943"/>
                      <a:pt x="212" y="9083"/>
                      <a:pt x="194" y="9189"/>
                    </a:cubicBezTo>
                    <a:cubicBezTo>
                      <a:pt x="142" y="9471"/>
                      <a:pt x="194" y="9735"/>
                      <a:pt x="177" y="10016"/>
                    </a:cubicBezTo>
                    <a:cubicBezTo>
                      <a:pt x="177" y="10140"/>
                      <a:pt x="106" y="10245"/>
                      <a:pt x="89" y="10351"/>
                    </a:cubicBezTo>
                    <a:cubicBezTo>
                      <a:pt x="89" y="10439"/>
                      <a:pt x="106" y="10544"/>
                      <a:pt x="177" y="10668"/>
                    </a:cubicBezTo>
                    <a:cubicBezTo>
                      <a:pt x="194" y="10703"/>
                      <a:pt x="212" y="10720"/>
                      <a:pt x="230" y="10773"/>
                    </a:cubicBezTo>
                    <a:cubicBezTo>
                      <a:pt x="265" y="10844"/>
                      <a:pt x="300" y="10879"/>
                      <a:pt x="318" y="10932"/>
                    </a:cubicBezTo>
                    <a:cubicBezTo>
                      <a:pt x="441" y="11073"/>
                      <a:pt x="582" y="11231"/>
                      <a:pt x="705" y="11389"/>
                    </a:cubicBezTo>
                    <a:cubicBezTo>
                      <a:pt x="881" y="11724"/>
                      <a:pt x="740" y="12182"/>
                      <a:pt x="828" y="12534"/>
                    </a:cubicBezTo>
                    <a:lnTo>
                      <a:pt x="828" y="12604"/>
                    </a:lnTo>
                    <a:cubicBezTo>
                      <a:pt x="828" y="12639"/>
                      <a:pt x="828" y="12657"/>
                      <a:pt x="846" y="12710"/>
                    </a:cubicBezTo>
                    <a:cubicBezTo>
                      <a:pt x="881" y="12903"/>
                      <a:pt x="881" y="13132"/>
                      <a:pt x="881" y="13326"/>
                    </a:cubicBezTo>
                    <a:cubicBezTo>
                      <a:pt x="881" y="13431"/>
                      <a:pt x="916" y="13537"/>
                      <a:pt x="916" y="13625"/>
                    </a:cubicBezTo>
                    <a:cubicBezTo>
                      <a:pt x="934" y="13801"/>
                      <a:pt x="810" y="13854"/>
                      <a:pt x="634" y="14012"/>
                    </a:cubicBezTo>
                    <a:cubicBezTo>
                      <a:pt x="529" y="14100"/>
                      <a:pt x="388" y="14188"/>
                      <a:pt x="318" y="14312"/>
                    </a:cubicBezTo>
                    <a:cubicBezTo>
                      <a:pt x="282" y="14400"/>
                      <a:pt x="282" y="14470"/>
                      <a:pt x="282" y="14540"/>
                    </a:cubicBezTo>
                    <a:cubicBezTo>
                      <a:pt x="282" y="14576"/>
                      <a:pt x="300" y="14593"/>
                      <a:pt x="300" y="14646"/>
                    </a:cubicBezTo>
                    <a:cubicBezTo>
                      <a:pt x="318" y="14681"/>
                      <a:pt x="318" y="14734"/>
                      <a:pt x="318" y="14769"/>
                    </a:cubicBezTo>
                    <a:cubicBezTo>
                      <a:pt x="370" y="15068"/>
                      <a:pt x="247" y="15368"/>
                      <a:pt x="247" y="15649"/>
                    </a:cubicBezTo>
                    <a:cubicBezTo>
                      <a:pt x="247" y="15878"/>
                      <a:pt x="159" y="15984"/>
                      <a:pt x="159" y="16230"/>
                    </a:cubicBezTo>
                    <a:lnTo>
                      <a:pt x="159" y="16477"/>
                    </a:lnTo>
                    <a:lnTo>
                      <a:pt x="159" y="16582"/>
                    </a:lnTo>
                    <a:cubicBezTo>
                      <a:pt x="159" y="16670"/>
                      <a:pt x="142" y="16758"/>
                      <a:pt x="124" y="16846"/>
                    </a:cubicBezTo>
                    <a:cubicBezTo>
                      <a:pt x="89" y="16970"/>
                      <a:pt x="1" y="17040"/>
                      <a:pt x="18" y="17198"/>
                    </a:cubicBezTo>
                    <a:cubicBezTo>
                      <a:pt x="54" y="17445"/>
                      <a:pt x="370" y="17533"/>
                      <a:pt x="476" y="17709"/>
                    </a:cubicBezTo>
                    <a:cubicBezTo>
                      <a:pt x="582" y="17885"/>
                      <a:pt x="546" y="18184"/>
                      <a:pt x="564" y="18413"/>
                    </a:cubicBezTo>
                    <a:lnTo>
                      <a:pt x="546" y="18413"/>
                    </a:lnTo>
                    <a:lnTo>
                      <a:pt x="546" y="18448"/>
                    </a:lnTo>
                    <a:lnTo>
                      <a:pt x="546" y="18519"/>
                    </a:lnTo>
                    <a:lnTo>
                      <a:pt x="564" y="18519"/>
                    </a:lnTo>
                    <a:cubicBezTo>
                      <a:pt x="599" y="18818"/>
                      <a:pt x="599" y="19064"/>
                      <a:pt x="687" y="19381"/>
                    </a:cubicBezTo>
                    <a:cubicBezTo>
                      <a:pt x="775" y="19610"/>
                      <a:pt x="758" y="19821"/>
                      <a:pt x="758" y="20085"/>
                    </a:cubicBezTo>
                    <a:cubicBezTo>
                      <a:pt x="758" y="20138"/>
                      <a:pt x="775" y="20261"/>
                      <a:pt x="775" y="20349"/>
                    </a:cubicBezTo>
                    <a:lnTo>
                      <a:pt x="775" y="20367"/>
                    </a:lnTo>
                    <a:lnTo>
                      <a:pt x="775" y="20455"/>
                    </a:lnTo>
                    <a:lnTo>
                      <a:pt x="775" y="20473"/>
                    </a:lnTo>
                    <a:cubicBezTo>
                      <a:pt x="740" y="20631"/>
                      <a:pt x="722" y="20543"/>
                      <a:pt x="599" y="20649"/>
                    </a:cubicBezTo>
                    <a:cubicBezTo>
                      <a:pt x="458" y="20807"/>
                      <a:pt x="370" y="21142"/>
                      <a:pt x="282" y="21335"/>
                    </a:cubicBezTo>
                    <a:cubicBezTo>
                      <a:pt x="142" y="21617"/>
                      <a:pt x="106" y="21951"/>
                      <a:pt x="71" y="22286"/>
                    </a:cubicBezTo>
                    <a:lnTo>
                      <a:pt x="71" y="22391"/>
                    </a:lnTo>
                    <a:cubicBezTo>
                      <a:pt x="71" y="22691"/>
                      <a:pt x="106" y="23008"/>
                      <a:pt x="106" y="23289"/>
                    </a:cubicBezTo>
                    <a:cubicBezTo>
                      <a:pt x="282" y="23360"/>
                      <a:pt x="494" y="23377"/>
                      <a:pt x="722" y="23377"/>
                    </a:cubicBezTo>
                    <a:lnTo>
                      <a:pt x="1215" y="23377"/>
                    </a:lnTo>
                    <a:cubicBezTo>
                      <a:pt x="1339" y="23377"/>
                      <a:pt x="1444" y="23377"/>
                      <a:pt x="1550" y="23395"/>
                    </a:cubicBezTo>
                    <a:cubicBezTo>
                      <a:pt x="1796" y="23448"/>
                      <a:pt x="1990" y="23465"/>
                      <a:pt x="2236" y="23465"/>
                    </a:cubicBezTo>
                    <a:lnTo>
                      <a:pt x="2254" y="23465"/>
                    </a:lnTo>
                    <a:cubicBezTo>
                      <a:pt x="2536" y="23465"/>
                      <a:pt x="2800" y="23430"/>
                      <a:pt x="3064" y="23395"/>
                    </a:cubicBezTo>
                    <a:lnTo>
                      <a:pt x="3187" y="23395"/>
                    </a:lnTo>
                    <a:cubicBezTo>
                      <a:pt x="3275" y="23395"/>
                      <a:pt x="3381" y="23377"/>
                      <a:pt x="3486" y="23377"/>
                    </a:cubicBezTo>
                    <a:lnTo>
                      <a:pt x="3504" y="23377"/>
                    </a:lnTo>
                    <a:cubicBezTo>
                      <a:pt x="4120" y="23377"/>
                      <a:pt x="4718" y="23307"/>
                      <a:pt x="5334" y="23289"/>
                    </a:cubicBezTo>
                    <a:cubicBezTo>
                      <a:pt x="5599" y="23289"/>
                      <a:pt x="5880" y="23272"/>
                      <a:pt x="6144" y="23254"/>
                    </a:cubicBezTo>
                    <a:cubicBezTo>
                      <a:pt x="6267" y="23219"/>
                      <a:pt x="6408" y="23201"/>
                      <a:pt x="6567" y="23201"/>
                    </a:cubicBezTo>
                    <a:lnTo>
                      <a:pt x="6672" y="23201"/>
                    </a:lnTo>
                    <a:cubicBezTo>
                      <a:pt x="6796" y="23219"/>
                      <a:pt x="6901" y="23289"/>
                      <a:pt x="7024" y="23342"/>
                    </a:cubicBezTo>
                    <a:cubicBezTo>
                      <a:pt x="7060" y="23342"/>
                      <a:pt x="7077" y="23360"/>
                      <a:pt x="7112" y="23360"/>
                    </a:cubicBezTo>
                    <a:cubicBezTo>
                      <a:pt x="7236" y="23377"/>
                      <a:pt x="7341" y="23377"/>
                      <a:pt x="7464" y="23377"/>
                    </a:cubicBezTo>
                    <a:cubicBezTo>
                      <a:pt x="7676" y="23377"/>
                      <a:pt x="7887" y="23360"/>
                      <a:pt x="8081" y="23342"/>
                    </a:cubicBezTo>
                    <a:cubicBezTo>
                      <a:pt x="8292" y="23307"/>
                      <a:pt x="8503" y="23289"/>
                      <a:pt x="8697" y="23289"/>
                    </a:cubicBezTo>
                    <a:lnTo>
                      <a:pt x="8855" y="23289"/>
                    </a:lnTo>
                    <a:cubicBezTo>
                      <a:pt x="8908" y="23289"/>
                      <a:pt x="8926" y="23307"/>
                      <a:pt x="8961" y="23307"/>
                    </a:cubicBezTo>
                    <a:cubicBezTo>
                      <a:pt x="9049" y="23342"/>
                      <a:pt x="9119" y="23377"/>
                      <a:pt x="9225" y="23377"/>
                    </a:cubicBezTo>
                    <a:lnTo>
                      <a:pt x="11566" y="23377"/>
                    </a:lnTo>
                    <a:cubicBezTo>
                      <a:pt x="11742" y="23360"/>
                      <a:pt x="11830" y="23272"/>
                      <a:pt x="11953" y="23219"/>
                    </a:cubicBezTo>
                    <a:cubicBezTo>
                      <a:pt x="12200" y="23131"/>
                      <a:pt x="12446" y="23113"/>
                      <a:pt x="12693" y="23113"/>
                    </a:cubicBezTo>
                    <a:lnTo>
                      <a:pt x="13186" y="23113"/>
                    </a:lnTo>
                    <a:cubicBezTo>
                      <a:pt x="13344" y="23254"/>
                      <a:pt x="13485" y="23272"/>
                      <a:pt x="13678" y="23307"/>
                    </a:cubicBezTo>
                    <a:cubicBezTo>
                      <a:pt x="13978" y="23360"/>
                      <a:pt x="14312" y="23377"/>
                      <a:pt x="14629" y="23448"/>
                    </a:cubicBezTo>
                    <a:lnTo>
                      <a:pt x="14629" y="23465"/>
                    </a:lnTo>
                    <a:cubicBezTo>
                      <a:pt x="14664" y="23465"/>
                      <a:pt x="14682" y="23483"/>
                      <a:pt x="14735" y="23483"/>
                    </a:cubicBezTo>
                    <a:cubicBezTo>
                      <a:pt x="14858" y="23518"/>
                      <a:pt x="14999" y="23518"/>
                      <a:pt x="15122" y="23518"/>
                    </a:cubicBezTo>
                    <a:cubicBezTo>
                      <a:pt x="15509" y="23518"/>
                      <a:pt x="15861" y="23448"/>
                      <a:pt x="16178" y="23307"/>
                    </a:cubicBezTo>
                    <a:cubicBezTo>
                      <a:pt x="16301" y="23272"/>
                      <a:pt x="16425" y="23254"/>
                      <a:pt x="16565" y="23219"/>
                    </a:cubicBezTo>
                    <a:lnTo>
                      <a:pt x="16794" y="23219"/>
                    </a:lnTo>
                    <a:cubicBezTo>
                      <a:pt x="16970" y="23219"/>
                      <a:pt x="17146" y="23254"/>
                      <a:pt x="17322" y="23254"/>
                    </a:cubicBezTo>
                    <a:lnTo>
                      <a:pt x="17358" y="23254"/>
                    </a:lnTo>
                    <a:cubicBezTo>
                      <a:pt x="17727" y="23254"/>
                      <a:pt x="18097" y="23201"/>
                      <a:pt x="18467" y="23184"/>
                    </a:cubicBezTo>
                    <a:lnTo>
                      <a:pt x="18590" y="23184"/>
                    </a:lnTo>
                    <a:cubicBezTo>
                      <a:pt x="18678" y="23184"/>
                      <a:pt x="18783" y="23166"/>
                      <a:pt x="18871" y="23166"/>
                    </a:cubicBezTo>
                    <a:cubicBezTo>
                      <a:pt x="19347" y="23113"/>
                      <a:pt x="19875" y="23078"/>
                      <a:pt x="20385" y="23078"/>
                    </a:cubicBezTo>
                    <a:lnTo>
                      <a:pt x="20561" y="23078"/>
                    </a:lnTo>
                    <a:cubicBezTo>
                      <a:pt x="20966" y="23078"/>
                      <a:pt x="21336" y="23096"/>
                      <a:pt x="21706" y="23184"/>
                    </a:cubicBezTo>
                    <a:cubicBezTo>
                      <a:pt x="21899" y="23219"/>
                      <a:pt x="22128" y="23219"/>
                      <a:pt x="22322" y="23272"/>
                    </a:cubicBezTo>
                    <a:cubicBezTo>
                      <a:pt x="22374" y="23272"/>
                      <a:pt x="22392" y="23272"/>
                      <a:pt x="22427" y="23289"/>
                    </a:cubicBezTo>
                    <a:cubicBezTo>
                      <a:pt x="22498" y="23289"/>
                      <a:pt x="22568" y="23307"/>
                      <a:pt x="22639" y="23307"/>
                    </a:cubicBezTo>
                    <a:cubicBezTo>
                      <a:pt x="22744" y="23307"/>
                      <a:pt x="22850" y="23307"/>
                      <a:pt x="22955" y="23289"/>
                    </a:cubicBezTo>
                    <a:cubicBezTo>
                      <a:pt x="23079" y="23272"/>
                      <a:pt x="23202" y="23254"/>
                      <a:pt x="23307" y="23219"/>
                    </a:cubicBezTo>
                    <a:cubicBezTo>
                      <a:pt x="23395" y="23254"/>
                      <a:pt x="23466" y="23272"/>
                      <a:pt x="23536" y="23289"/>
                    </a:cubicBezTo>
                    <a:cubicBezTo>
                      <a:pt x="23712" y="23307"/>
                      <a:pt x="23871" y="23307"/>
                      <a:pt x="24047" y="23342"/>
                    </a:cubicBezTo>
                    <a:cubicBezTo>
                      <a:pt x="24100" y="23342"/>
                      <a:pt x="24170" y="23360"/>
                      <a:pt x="24240" y="23360"/>
                    </a:cubicBezTo>
                    <a:cubicBezTo>
                      <a:pt x="24258" y="23360"/>
                      <a:pt x="24311" y="23360"/>
                      <a:pt x="24328" y="23377"/>
                    </a:cubicBezTo>
                    <a:cubicBezTo>
                      <a:pt x="24522" y="23395"/>
                      <a:pt x="24698" y="23465"/>
                      <a:pt x="24874" y="23553"/>
                    </a:cubicBezTo>
                    <a:cubicBezTo>
                      <a:pt x="25068" y="23641"/>
                      <a:pt x="25244" y="23659"/>
                      <a:pt x="25455" y="23659"/>
                    </a:cubicBezTo>
                    <a:lnTo>
                      <a:pt x="26212" y="23659"/>
                    </a:lnTo>
                    <a:cubicBezTo>
                      <a:pt x="26265" y="23659"/>
                      <a:pt x="26282" y="23659"/>
                      <a:pt x="26335" y="23641"/>
                    </a:cubicBezTo>
                    <a:lnTo>
                      <a:pt x="26458" y="23571"/>
                    </a:lnTo>
                    <a:cubicBezTo>
                      <a:pt x="26476" y="23272"/>
                      <a:pt x="26423" y="22937"/>
                      <a:pt x="26353" y="22656"/>
                    </a:cubicBezTo>
                    <a:cubicBezTo>
                      <a:pt x="26353" y="22603"/>
                      <a:pt x="26335" y="22567"/>
                      <a:pt x="26335" y="22515"/>
                    </a:cubicBezTo>
                    <a:cubicBezTo>
                      <a:pt x="26335" y="22479"/>
                      <a:pt x="26335" y="22462"/>
                      <a:pt x="26300" y="22409"/>
                    </a:cubicBezTo>
                    <a:lnTo>
                      <a:pt x="26300" y="22251"/>
                    </a:lnTo>
                    <a:cubicBezTo>
                      <a:pt x="26300" y="22163"/>
                      <a:pt x="26300" y="22075"/>
                      <a:pt x="26335" y="21987"/>
                    </a:cubicBezTo>
                    <a:cubicBezTo>
                      <a:pt x="26335" y="21934"/>
                      <a:pt x="26353" y="21863"/>
                      <a:pt x="26353" y="21775"/>
                    </a:cubicBezTo>
                    <a:cubicBezTo>
                      <a:pt x="26388" y="21423"/>
                      <a:pt x="26476" y="21089"/>
                      <a:pt x="26458" y="20737"/>
                    </a:cubicBezTo>
                    <a:cubicBezTo>
                      <a:pt x="26458" y="20702"/>
                      <a:pt x="26441" y="20649"/>
                      <a:pt x="26441" y="20614"/>
                    </a:cubicBezTo>
                    <a:cubicBezTo>
                      <a:pt x="26441" y="20561"/>
                      <a:pt x="26423" y="20543"/>
                      <a:pt x="26423" y="20490"/>
                    </a:cubicBezTo>
                    <a:cubicBezTo>
                      <a:pt x="26388" y="20437"/>
                      <a:pt x="26353" y="20367"/>
                      <a:pt x="26335" y="20297"/>
                    </a:cubicBezTo>
                    <a:cubicBezTo>
                      <a:pt x="26282" y="20226"/>
                      <a:pt x="26265" y="20173"/>
                      <a:pt x="26212" y="20085"/>
                    </a:cubicBezTo>
                    <a:cubicBezTo>
                      <a:pt x="26212" y="20050"/>
                      <a:pt x="26212" y="20050"/>
                      <a:pt x="26194" y="20033"/>
                    </a:cubicBezTo>
                    <a:cubicBezTo>
                      <a:pt x="26089" y="19821"/>
                      <a:pt x="26089" y="19593"/>
                      <a:pt x="26124" y="19346"/>
                    </a:cubicBezTo>
                    <a:cubicBezTo>
                      <a:pt x="26159" y="19293"/>
                      <a:pt x="26177" y="19205"/>
                      <a:pt x="26212" y="19135"/>
                    </a:cubicBezTo>
                    <a:cubicBezTo>
                      <a:pt x="26265" y="19047"/>
                      <a:pt x="26282" y="18959"/>
                      <a:pt x="26300" y="18871"/>
                    </a:cubicBezTo>
                    <a:lnTo>
                      <a:pt x="26300" y="18818"/>
                    </a:lnTo>
                    <a:cubicBezTo>
                      <a:pt x="26300" y="18783"/>
                      <a:pt x="26300" y="18712"/>
                      <a:pt x="26282" y="18660"/>
                    </a:cubicBezTo>
                    <a:cubicBezTo>
                      <a:pt x="26282" y="18624"/>
                      <a:pt x="26265" y="18607"/>
                      <a:pt x="26265" y="18554"/>
                    </a:cubicBezTo>
                    <a:lnTo>
                      <a:pt x="26318" y="18554"/>
                    </a:lnTo>
                    <a:cubicBezTo>
                      <a:pt x="26318" y="18536"/>
                      <a:pt x="26282" y="18484"/>
                      <a:pt x="26282" y="18466"/>
                    </a:cubicBezTo>
                    <a:cubicBezTo>
                      <a:pt x="26265" y="18378"/>
                      <a:pt x="26230" y="18290"/>
                      <a:pt x="26194" y="18202"/>
                    </a:cubicBezTo>
                    <a:cubicBezTo>
                      <a:pt x="26159" y="18026"/>
                      <a:pt x="26194" y="17850"/>
                      <a:pt x="26159" y="17674"/>
                    </a:cubicBezTo>
                    <a:cubicBezTo>
                      <a:pt x="26089" y="17375"/>
                      <a:pt x="26018" y="17040"/>
                      <a:pt x="26001" y="16723"/>
                    </a:cubicBezTo>
                    <a:lnTo>
                      <a:pt x="26001" y="16618"/>
                    </a:lnTo>
                    <a:lnTo>
                      <a:pt x="26001" y="16600"/>
                    </a:lnTo>
                    <a:cubicBezTo>
                      <a:pt x="26001" y="16318"/>
                      <a:pt x="26001" y="16054"/>
                      <a:pt x="26089" y="15755"/>
                    </a:cubicBezTo>
                    <a:cubicBezTo>
                      <a:pt x="26142" y="15614"/>
                      <a:pt x="26194" y="15456"/>
                      <a:pt x="26265" y="15315"/>
                    </a:cubicBezTo>
                    <a:lnTo>
                      <a:pt x="26265" y="15262"/>
                    </a:lnTo>
                    <a:cubicBezTo>
                      <a:pt x="26300" y="15174"/>
                      <a:pt x="26335" y="15104"/>
                      <a:pt x="26370" y="15033"/>
                    </a:cubicBezTo>
                    <a:cubicBezTo>
                      <a:pt x="26406" y="14998"/>
                      <a:pt x="26423" y="14945"/>
                      <a:pt x="26423" y="14928"/>
                    </a:cubicBezTo>
                    <a:cubicBezTo>
                      <a:pt x="26441" y="14875"/>
                      <a:pt x="26458" y="14822"/>
                      <a:pt x="26494" y="14752"/>
                    </a:cubicBezTo>
                    <a:cubicBezTo>
                      <a:pt x="26511" y="14716"/>
                      <a:pt x="26529" y="14681"/>
                      <a:pt x="26529" y="14646"/>
                    </a:cubicBezTo>
                    <a:cubicBezTo>
                      <a:pt x="26687" y="14312"/>
                      <a:pt x="26863" y="13924"/>
                      <a:pt x="26793" y="13590"/>
                    </a:cubicBezTo>
                    <a:cubicBezTo>
                      <a:pt x="26740" y="13326"/>
                      <a:pt x="26722" y="13079"/>
                      <a:pt x="26687" y="12815"/>
                    </a:cubicBezTo>
                    <a:cubicBezTo>
                      <a:pt x="26687" y="12780"/>
                      <a:pt x="26652" y="12745"/>
                      <a:pt x="26652" y="12710"/>
                    </a:cubicBezTo>
                    <a:cubicBezTo>
                      <a:pt x="26652" y="12657"/>
                      <a:pt x="26634" y="12622"/>
                      <a:pt x="26634" y="12551"/>
                    </a:cubicBezTo>
                    <a:cubicBezTo>
                      <a:pt x="26564" y="12252"/>
                      <a:pt x="26476" y="11988"/>
                      <a:pt x="26476" y="11671"/>
                    </a:cubicBezTo>
                    <a:cubicBezTo>
                      <a:pt x="26476" y="11460"/>
                      <a:pt x="26388" y="11231"/>
                      <a:pt x="26353" y="11020"/>
                    </a:cubicBezTo>
                    <a:cubicBezTo>
                      <a:pt x="26353" y="10967"/>
                      <a:pt x="26335" y="10932"/>
                      <a:pt x="26335" y="10879"/>
                    </a:cubicBezTo>
                    <a:lnTo>
                      <a:pt x="26335" y="10773"/>
                    </a:lnTo>
                    <a:lnTo>
                      <a:pt x="26265" y="10773"/>
                    </a:lnTo>
                    <a:lnTo>
                      <a:pt x="26265" y="9611"/>
                    </a:lnTo>
                    <a:cubicBezTo>
                      <a:pt x="26247" y="9523"/>
                      <a:pt x="26247" y="9435"/>
                      <a:pt x="26247" y="9347"/>
                    </a:cubicBezTo>
                    <a:lnTo>
                      <a:pt x="26247" y="8943"/>
                    </a:lnTo>
                    <a:lnTo>
                      <a:pt x="26247" y="8837"/>
                    </a:lnTo>
                    <a:lnTo>
                      <a:pt x="26247" y="8678"/>
                    </a:lnTo>
                    <a:cubicBezTo>
                      <a:pt x="26247" y="8573"/>
                      <a:pt x="26212" y="8485"/>
                      <a:pt x="26177" y="8414"/>
                    </a:cubicBezTo>
                    <a:cubicBezTo>
                      <a:pt x="26089" y="7886"/>
                      <a:pt x="26159" y="7358"/>
                      <a:pt x="26247" y="6830"/>
                    </a:cubicBezTo>
                    <a:cubicBezTo>
                      <a:pt x="26265" y="6672"/>
                      <a:pt x="26300" y="6513"/>
                      <a:pt x="26353" y="6372"/>
                    </a:cubicBezTo>
                    <a:cubicBezTo>
                      <a:pt x="26353" y="6337"/>
                      <a:pt x="26370" y="6302"/>
                      <a:pt x="26370" y="6284"/>
                    </a:cubicBezTo>
                    <a:cubicBezTo>
                      <a:pt x="26511" y="5809"/>
                      <a:pt x="26617" y="5492"/>
                      <a:pt x="26634" y="5070"/>
                    </a:cubicBezTo>
                    <a:lnTo>
                      <a:pt x="26634" y="5017"/>
                    </a:lnTo>
                    <a:lnTo>
                      <a:pt x="26634" y="4964"/>
                    </a:lnTo>
                    <a:lnTo>
                      <a:pt x="26634" y="4876"/>
                    </a:lnTo>
                    <a:lnTo>
                      <a:pt x="26634" y="3732"/>
                    </a:lnTo>
                    <a:cubicBezTo>
                      <a:pt x="26634" y="3292"/>
                      <a:pt x="26705" y="2852"/>
                      <a:pt x="26722" y="2376"/>
                    </a:cubicBezTo>
                    <a:cubicBezTo>
                      <a:pt x="26722" y="2007"/>
                      <a:pt x="26652" y="1637"/>
                      <a:pt x="26634" y="1267"/>
                    </a:cubicBezTo>
                    <a:lnTo>
                      <a:pt x="26634" y="1197"/>
                    </a:lnTo>
                    <a:lnTo>
                      <a:pt x="26634" y="1179"/>
                    </a:lnTo>
                    <a:lnTo>
                      <a:pt x="26634" y="1091"/>
                    </a:lnTo>
                    <a:cubicBezTo>
                      <a:pt x="26634" y="951"/>
                      <a:pt x="26652" y="827"/>
                      <a:pt x="26617" y="687"/>
                    </a:cubicBezTo>
                    <a:cubicBezTo>
                      <a:pt x="26564" y="493"/>
                      <a:pt x="26546" y="334"/>
                      <a:pt x="26546" y="123"/>
                    </a:cubicBezTo>
                    <a:lnTo>
                      <a:pt x="26458" y="211"/>
                    </a:lnTo>
                    <a:cubicBezTo>
                      <a:pt x="26423" y="246"/>
                      <a:pt x="26388" y="299"/>
                      <a:pt x="26370" y="299"/>
                    </a:cubicBezTo>
                    <a:cubicBezTo>
                      <a:pt x="26353" y="299"/>
                      <a:pt x="26353" y="299"/>
                      <a:pt x="26335" y="264"/>
                    </a:cubicBezTo>
                    <a:cubicBezTo>
                      <a:pt x="26282" y="246"/>
                      <a:pt x="26265" y="246"/>
                      <a:pt x="26212" y="246"/>
                    </a:cubicBezTo>
                    <a:lnTo>
                      <a:pt x="26159" y="246"/>
                    </a:lnTo>
                    <a:cubicBezTo>
                      <a:pt x="26018" y="246"/>
                      <a:pt x="25913" y="264"/>
                      <a:pt x="25807" y="264"/>
                    </a:cubicBezTo>
                    <a:lnTo>
                      <a:pt x="25754" y="264"/>
                    </a:lnTo>
                    <a:cubicBezTo>
                      <a:pt x="25473" y="264"/>
                      <a:pt x="25226" y="246"/>
                      <a:pt x="24945" y="211"/>
                    </a:cubicBezTo>
                    <a:lnTo>
                      <a:pt x="24804" y="211"/>
                    </a:lnTo>
                    <a:cubicBezTo>
                      <a:pt x="24663" y="211"/>
                      <a:pt x="24522" y="229"/>
                      <a:pt x="24399" y="246"/>
                    </a:cubicBezTo>
                    <a:cubicBezTo>
                      <a:pt x="24346" y="246"/>
                      <a:pt x="24328" y="246"/>
                      <a:pt x="24276" y="282"/>
                    </a:cubicBezTo>
                    <a:lnTo>
                      <a:pt x="22744" y="282"/>
                    </a:lnTo>
                    <a:cubicBezTo>
                      <a:pt x="22656" y="282"/>
                      <a:pt x="22550" y="282"/>
                      <a:pt x="22462" y="299"/>
                    </a:cubicBezTo>
                    <a:cubicBezTo>
                      <a:pt x="22410" y="299"/>
                      <a:pt x="22392" y="317"/>
                      <a:pt x="22339" y="317"/>
                    </a:cubicBezTo>
                    <a:cubicBezTo>
                      <a:pt x="22058" y="370"/>
                      <a:pt x="21794" y="458"/>
                      <a:pt x="21494" y="511"/>
                    </a:cubicBezTo>
                    <a:cubicBezTo>
                      <a:pt x="21371" y="546"/>
                      <a:pt x="21283" y="546"/>
                      <a:pt x="21195" y="546"/>
                    </a:cubicBezTo>
                    <a:cubicBezTo>
                      <a:pt x="20966" y="546"/>
                      <a:pt x="20737" y="493"/>
                      <a:pt x="20526" y="475"/>
                    </a:cubicBezTo>
                    <a:lnTo>
                      <a:pt x="20526" y="458"/>
                    </a:lnTo>
                    <a:cubicBezTo>
                      <a:pt x="20473" y="458"/>
                      <a:pt x="20456" y="458"/>
                      <a:pt x="20403" y="423"/>
                    </a:cubicBezTo>
                    <a:lnTo>
                      <a:pt x="20262" y="423"/>
                    </a:lnTo>
                    <a:cubicBezTo>
                      <a:pt x="20104" y="423"/>
                      <a:pt x="19945" y="405"/>
                      <a:pt x="19787" y="405"/>
                    </a:cubicBezTo>
                    <a:cubicBezTo>
                      <a:pt x="19699" y="405"/>
                      <a:pt x="19611" y="405"/>
                      <a:pt x="19523" y="423"/>
                    </a:cubicBezTo>
                    <a:cubicBezTo>
                      <a:pt x="19329" y="458"/>
                      <a:pt x="19153" y="511"/>
                      <a:pt x="18959" y="511"/>
                    </a:cubicBezTo>
                    <a:lnTo>
                      <a:pt x="18907" y="511"/>
                    </a:lnTo>
                    <a:cubicBezTo>
                      <a:pt x="18801" y="511"/>
                      <a:pt x="18713" y="511"/>
                      <a:pt x="18607" y="493"/>
                    </a:cubicBezTo>
                    <a:cubicBezTo>
                      <a:pt x="18555" y="493"/>
                      <a:pt x="18537" y="475"/>
                      <a:pt x="18502" y="475"/>
                    </a:cubicBezTo>
                    <a:cubicBezTo>
                      <a:pt x="18379" y="440"/>
                      <a:pt x="18273" y="405"/>
                      <a:pt x="18185" y="352"/>
                    </a:cubicBezTo>
                    <a:cubicBezTo>
                      <a:pt x="18097" y="317"/>
                      <a:pt x="18097" y="282"/>
                      <a:pt x="18009" y="246"/>
                    </a:cubicBezTo>
                    <a:lnTo>
                      <a:pt x="17938" y="246"/>
                    </a:lnTo>
                    <a:cubicBezTo>
                      <a:pt x="17815" y="246"/>
                      <a:pt x="17586" y="334"/>
                      <a:pt x="17481" y="352"/>
                    </a:cubicBezTo>
                    <a:cubicBezTo>
                      <a:pt x="17217" y="423"/>
                      <a:pt x="16953" y="475"/>
                      <a:pt x="16671" y="493"/>
                    </a:cubicBezTo>
                    <a:lnTo>
                      <a:pt x="16530" y="493"/>
                    </a:lnTo>
                    <a:cubicBezTo>
                      <a:pt x="16354" y="493"/>
                      <a:pt x="16213" y="511"/>
                      <a:pt x="16037" y="511"/>
                    </a:cubicBezTo>
                    <a:cubicBezTo>
                      <a:pt x="15632" y="511"/>
                      <a:pt x="15245" y="493"/>
                      <a:pt x="14893" y="405"/>
                    </a:cubicBezTo>
                    <a:cubicBezTo>
                      <a:pt x="14823" y="387"/>
                      <a:pt x="14770" y="387"/>
                      <a:pt x="14735" y="352"/>
                    </a:cubicBezTo>
                    <a:cubicBezTo>
                      <a:pt x="14682" y="352"/>
                      <a:pt x="14664" y="334"/>
                      <a:pt x="14629" y="334"/>
                    </a:cubicBezTo>
                    <a:lnTo>
                      <a:pt x="13344" y="334"/>
                    </a:lnTo>
                    <a:cubicBezTo>
                      <a:pt x="13238" y="334"/>
                      <a:pt x="13150" y="334"/>
                      <a:pt x="13062" y="317"/>
                    </a:cubicBezTo>
                    <a:cubicBezTo>
                      <a:pt x="12974" y="299"/>
                      <a:pt x="12904" y="246"/>
                      <a:pt x="12833" y="176"/>
                    </a:cubicBezTo>
                    <a:lnTo>
                      <a:pt x="12798" y="176"/>
                    </a:lnTo>
                    <a:cubicBezTo>
                      <a:pt x="12745" y="176"/>
                      <a:pt x="12728" y="158"/>
                      <a:pt x="12693" y="158"/>
                    </a:cubicBezTo>
                    <a:lnTo>
                      <a:pt x="12622" y="158"/>
                    </a:lnTo>
                    <a:cubicBezTo>
                      <a:pt x="12393" y="158"/>
                      <a:pt x="12200" y="229"/>
                      <a:pt x="12006" y="264"/>
                    </a:cubicBezTo>
                    <a:cubicBezTo>
                      <a:pt x="12006" y="299"/>
                      <a:pt x="11918" y="317"/>
                      <a:pt x="11918" y="334"/>
                    </a:cubicBezTo>
                    <a:cubicBezTo>
                      <a:pt x="11777" y="334"/>
                      <a:pt x="11320" y="352"/>
                      <a:pt x="10862" y="387"/>
                    </a:cubicBezTo>
                    <a:lnTo>
                      <a:pt x="10756" y="387"/>
                    </a:lnTo>
                    <a:cubicBezTo>
                      <a:pt x="10175" y="423"/>
                      <a:pt x="9612" y="475"/>
                      <a:pt x="9630" y="599"/>
                    </a:cubicBezTo>
                    <a:cubicBezTo>
                      <a:pt x="9577" y="616"/>
                      <a:pt x="9524" y="616"/>
                      <a:pt x="9454" y="616"/>
                    </a:cubicBezTo>
                    <a:cubicBezTo>
                      <a:pt x="9278" y="616"/>
                      <a:pt x="9084" y="563"/>
                      <a:pt x="8926" y="528"/>
                    </a:cubicBezTo>
                    <a:lnTo>
                      <a:pt x="8820" y="528"/>
                    </a:lnTo>
                    <a:cubicBezTo>
                      <a:pt x="8204" y="440"/>
                      <a:pt x="7605" y="229"/>
                      <a:pt x="6989" y="123"/>
                    </a:cubicBezTo>
                    <a:cubicBezTo>
                      <a:pt x="6936" y="123"/>
                      <a:pt x="6919" y="88"/>
                      <a:pt x="6884" y="88"/>
                    </a:cubicBezTo>
                    <a:cubicBezTo>
                      <a:pt x="6620" y="53"/>
                      <a:pt x="6320" y="0"/>
                      <a:pt x="60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TextBox 521"/>
              <p:cNvSpPr txBox="1"/>
              <p:nvPr/>
            </p:nvSpPr>
            <p:spPr>
              <a:xfrm>
                <a:off x="5117183" y="2636959"/>
                <a:ext cx="2862139" cy="1619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rtlCol="0" anchor="ctr" anchorCtr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smtClean="0">
                    <a:latin typeface="+mn-lt"/>
                  </a:rPr>
                  <a:t>     T</a:t>
                </a:r>
                <a:r>
                  <a:rPr lang="vi-VN" sz="2000" smtClean="0">
                    <a:latin typeface="+mn-lt"/>
                  </a:rPr>
                  <a:t>rình </a:t>
                </a:r>
                <a:r>
                  <a:rPr lang="vi-VN" sz="2000">
                    <a:latin typeface="+mn-lt"/>
                  </a:rPr>
                  <a:t>bày các yếu tố chủ quan ảnh hưởng tới quyết định lựa chọn nghề nghiệp trong lĩnh vực kĩ thuật công nghệ.</a:t>
                </a:r>
              </a:p>
            </p:txBody>
          </p:sp>
        </p:grpSp>
        <p:pic>
          <p:nvPicPr>
            <p:cNvPr id="16" name="Picture 18" descr="https://cdn-icons-png.flaticon.com/128/10042/1004275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24" y="1434114"/>
              <a:ext cx="732778" cy="732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74461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 animBg="1"/>
    </p:bldLst>
  </p:timing>
</p:sld>
</file>

<file path=ppt/theme/theme1.xml><?xml version="1.0" encoding="utf-8"?>
<a:theme xmlns:a="http://schemas.openxmlformats.org/drawingml/2006/main" name="STEM Learning Newsletter by Slidesgo">
  <a:themeElements>
    <a:clrScheme name="Simple Light">
      <a:dk1>
        <a:srgbClr val="010100"/>
      </a:dk1>
      <a:lt1>
        <a:srgbClr val="7482FF"/>
      </a:lt1>
      <a:dk2>
        <a:srgbClr val="B0BCEE"/>
      </a:dk2>
      <a:lt2>
        <a:srgbClr val="C3CBEC"/>
      </a:lt2>
      <a:accent1>
        <a:srgbClr val="87BEA3"/>
      </a:accent1>
      <a:accent2>
        <a:srgbClr val="EFD77C"/>
      </a:accent2>
      <a:accent3>
        <a:srgbClr val="FF8C95"/>
      </a:accent3>
      <a:accent4>
        <a:srgbClr val="FFA7DF"/>
      </a:accent4>
      <a:accent5>
        <a:srgbClr val="E0E6FF"/>
      </a:accent5>
      <a:accent6>
        <a:srgbClr val="FFFFFF"/>
      </a:accent6>
      <a:hlink>
        <a:srgbClr val="010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1072</Words>
  <Application>Microsoft Office PowerPoint</Application>
  <PresentationFormat>On-screen Show (16:9)</PresentationFormat>
  <Paragraphs>92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DM Sans</vt:lpstr>
      <vt:lpstr>Arial</vt:lpstr>
      <vt:lpstr>Mukta</vt:lpstr>
      <vt:lpstr>Wingdings</vt:lpstr>
      <vt:lpstr>Raleway</vt:lpstr>
      <vt:lpstr>Calibri</vt:lpstr>
      <vt:lpstr>STEM Learning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Learning Newsletter</dc:title>
  <dc:creator>Acer</dc:creator>
  <cp:lastModifiedBy>DELL</cp:lastModifiedBy>
  <cp:revision>69</cp:revision>
  <dcterms:modified xsi:type="dcterms:W3CDTF">2025-04-09T01:29:18Z</dcterms:modified>
</cp:coreProperties>
</file>