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0"/>
  </p:notesMasterIdLst>
  <p:sldIdLst>
    <p:sldId id="282" r:id="rId3"/>
    <p:sldId id="256" r:id="rId4"/>
    <p:sldId id="288" r:id="rId5"/>
    <p:sldId id="289" r:id="rId6"/>
    <p:sldId id="303" r:id="rId7"/>
    <p:sldId id="285" r:id="rId8"/>
    <p:sldId id="292" r:id="rId9"/>
    <p:sldId id="294" r:id="rId10"/>
    <p:sldId id="308" r:id="rId11"/>
    <p:sldId id="328" r:id="rId12"/>
    <p:sldId id="299" r:id="rId13"/>
    <p:sldId id="298" r:id="rId14"/>
    <p:sldId id="314" r:id="rId15"/>
    <p:sldId id="316" r:id="rId16"/>
    <p:sldId id="315" r:id="rId17"/>
    <p:sldId id="317" r:id="rId18"/>
    <p:sldId id="322" r:id="rId19"/>
  </p:sldIdLst>
  <p:sldSz cx="18288000" cy="10287000"/>
  <p:notesSz cx="6858000" cy="9144000"/>
  <p:embeddedFontLst>
    <p:embeddedFont>
      <p:font typeface="Calibri Light" panose="020F0302020204030204" pitchFamily="34" charset="0"/>
      <p:regular r:id="rId21"/>
      <p: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C748"/>
    <a:srgbClr val="CDF1FF"/>
    <a:srgbClr val="8BAED3"/>
    <a:srgbClr val="C7CCC6"/>
    <a:srgbClr val="DDEBD3"/>
    <a:srgbClr val="FFEFCD"/>
    <a:srgbClr val="F7DB8D"/>
    <a:srgbClr val="3A3A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434" autoAdjust="0"/>
  </p:normalViewPr>
  <p:slideViewPr>
    <p:cSldViewPr>
      <p:cViewPr varScale="1">
        <p:scale>
          <a:sx n="59" d="100"/>
          <a:sy n="59" d="100"/>
        </p:scale>
        <p:origin x="355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979C86-575E-4975-B878-47A442D04C74}" type="datetimeFigureOut">
              <a:rPr lang="en-US" smtClean="0"/>
              <a:t>18/09/2025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777E3D-5EDE-493C-9CFF-A08E1A575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545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77E3D-5EDE-493C-9CFF-A08E1A575FB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764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77E3D-5EDE-493C-9CFF-A08E1A575FB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490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A4661-809C-B49F-5222-BFDAE8E79B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BB7155-643F-0C7E-1E05-FFC79AA225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1CCF1D-8B9E-4A5A-7B87-70601BB61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F8201-CBB1-44F2-BC92-ACF26A477DC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569E3F-1A84-328E-9AE6-3E664FABB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386A73-EB74-D53C-AB2C-B6EDC361D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90297-3346-4F2A-98D5-2BB4503060E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2390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3EF0A-180C-2324-A7FA-B7B482938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475C15-92BA-E9F4-999F-E22608F5FF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1C638F-8FDA-B885-52B7-7DA8E427C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F8201-CBB1-44F2-BC92-ACF26A477DC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197D03-EF4E-0184-14FC-4E3D5311A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BC6282-AB9B-5A60-6843-0F2668CD5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90297-3346-4F2A-98D5-2BB4503060E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3143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AFA76-5555-8D35-9519-FF67AA1A5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6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CBB379-8F9C-C9F5-C316-C63676618B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6" y="6884196"/>
            <a:ext cx="15773400" cy="2250280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CF6FCF-A8FB-5E6D-93B0-BFEADD4E7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F8201-CBB1-44F2-BC92-ACF26A477DC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1D1776-0CB6-DA1B-27F9-D6EA58A65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56D83A-6B6A-04C4-C77A-5BF39CF62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90297-3346-4F2A-98D5-2BB4503060E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3662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B67E2-0E9F-CAEC-FFE8-86F68E7DB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20EE4-BCC0-5816-AF6E-1E737D6A9E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89B893-1021-72EB-BC2E-B6EA06186A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81CBCA-B297-D032-3CF8-764371DFF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F8201-CBB1-44F2-BC92-ACF26A477DC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3589D6-0A60-8799-8A08-24F87B15C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530B6B-3358-A7A4-E3F2-073679604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90297-3346-4F2A-98D5-2BB4503060E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6592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A871B-9201-B4C0-5243-D45C2F57A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FC7A49-4FB4-5781-27C5-995D7C2885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4" y="2521744"/>
            <a:ext cx="7736680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692B79-3AD1-D144-55C4-7DA0F87DD0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0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0CB55F-6B5B-50E0-8DF3-E65549246A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1" y="2521744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E85ED1-97A7-F41A-58A5-96253689A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FC51A3-935C-5874-42B8-078456617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F8201-CBB1-44F2-BC92-ACF26A477DC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1A658A-A9C6-25C3-F617-F82710431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E734EA-FFAC-C72D-C022-741CF5364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90297-3346-4F2A-98D5-2BB4503060E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6367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61431-18B8-7F81-2E0D-F8FF2A223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72145A-27D2-431D-DBCE-4CAE6180D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F8201-CBB1-44F2-BC92-ACF26A477DC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5139ED-9D98-8399-3DA2-928EC2AF2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71E8DF-AD9A-B2FE-DEB1-DA091DC90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90297-3346-4F2A-98D5-2BB4503060E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0061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E152CC-CDE9-911C-0DAC-5E83C1EAC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F8201-CBB1-44F2-BC92-ACF26A477DC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C6E03A-CC6A-7DAC-3325-8401DA39D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F043D5-166A-1BCB-6800-D49F68233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90297-3346-4F2A-98D5-2BB4503060E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1293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3316D-D4CC-E887-4E5F-AF903896A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117510-9D4F-63D1-A1BE-E290A92F6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AD5C21-13B6-3BFA-DD5E-FEFDC5EDCA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61BA08-C56A-E78F-C3DE-0B443B81D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F8201-CBB1-44F2-BC92-ACF26A477DC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A6E1C9-6627-7B1C-FDC7-722FBAAC5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031B26-98E1-DC92-FAD1-93E3C65F3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90297-3346-4F2A-98D5-2BB4503060E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272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B52B4-F130-5D19-D248-591450B89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0355F0-CA19-3923-621B-45C325F656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858413-9F5C-8CB9-882A-0D0E008E68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D08F6C-8D29-F121-1AE5-A4F4C8E6D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F8201-CBB1-44F2-BC92-ACF26A477DC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6B5D14-3245-5CBF-8252-350DF9137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03A67D-FAF4-0BA4-4721-CBFD636CC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90297-3346-4F2A-98D5-2BB4503060E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4549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BE612-48CC-4DBB-FBF8-137AF3A95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474A6C-53FA-6652-F3F5-D47340B384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850DE-FF57-AD07-9B36-CC3F7890B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F8201-CBB1-44F2-BC92-ACF26A477DC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772A1A-8994-A328-E97B-E9F5F8A44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760BFF-508F-A53E-F154-0D7528CC6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90297-3346-4F2A-98D5-2BB4503060E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7154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7B9EC5-6D72-34CB-672F-41EAE816EA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1" y="547689"/>
            <a:ext cx="3943350" cy="871775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D677EE-28D6-8D37-7864-0BDD212F52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1" y="547689"/>
            <a:ext cx="11601450" cy="871775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FDC928-DF3F-39AF-C094-F98D491E9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F8201-CBB1-44F2-BC92-ACF26A477DC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E6C728-3C44-CADF-8A5B-3BC013760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CC3B2C-EDFE-AFE2-75F8-CAA67689E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90297-3346-4F2A-98D5-2BB4503060E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066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18/09/2025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18/09/2025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18/09/2025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18/09/2025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18/09/2025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18/09/2025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18/09/2025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CA909B-F1F3-D54C-F5E3-0EF49095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C88A8-2CFB-1A2D-2A1A-44412482AB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CB0B8E-764E-DB0B-06DB-D57A97FA3D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3F8201-CBB1-44F2-BC92-ACF26A477DC1}" type="datetimeFigureOut">
              <a:rPr lang="vi-VN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18/09/2025</a:t>
            </a:fld>
            <a:endParaRPr lang="vi-VN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4F0E87-F162-8968-CEBB-AC96EA2318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B3B7FC-9568-089A-B35C-1F266D1553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990297-3346-4F2A-98D5-2BB4503060E5}" type="slidenum">
              <a:rPr lang="vi-VN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7529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png"/><Relationship Id="rId7" Type="http://schemas.microsoft.com/office/2007/relationships/hdphoto" Target="../media/hdphoto5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eform 5"/>
          <p:cNvSpPr/>
          <p:nvPr/>
        </p:nvSpPr>
        <p:spPr>
          <a:xfrm>
            <a:off x="0" y="-17780"/>
            <a:ext cx="18288000" cy="10304780"/>
          </a:xfrm>
          <a:custGeom>
            <a:avLst/>
            <a:gdLst/>
            <a:ahLst/>
            <a:cxnLst/>
            <a:rect l="l" t="t" r="r" b="b"/>
            <a:pathLst>
              <a:path w="6256259" h="1555966">
                <a:moveTo>
                  <a:pt x="0" y="0"/>
                </a:moveTo>
                <a:lnTo>
                  <a:pt x="6256259" y="0"/>
                </a:lnTo>
                <a:lnTo>
                  <a:pt x="6256259" y="1555966"/>
                </a:lnTo>
                <a:lnTo>
                  <a:pt x="0" y="1555966"/>
                </a:lnTo>
                <a:close/>
              </a:path>
            </a:pathLst>
          </a:custGeom>
          <a:solidFill>
            <a:srgbClr val="3A3A66"/>
          </a:solidFill>
          <a:ln cap="sq">
            <a:noFill/>
            <a:prstDash val="solid"/>
            <a:miter/>
          </a:ln>
        </p:spPr>
      </p:sp>
      <p:grpSp>
        <p:nvGrpSpPr>
          <p:cNvPr id="5" name="Group 5"/>
          <p:cNvGrpSpPr/>
          <p:nvPr/>
        </p:nvGrpSpPr>
        <p:grpSpPr>
          <a:xfrm>
            <a:off x="381000" y="419100"/>
            <a:ext cx="17526000" cy="9448800"/>
            <a:chOff x="0" y="0"/>
            <a:chExt cx="4214519" cy="22076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14518" cy="2207605"/>
            </a:xfrm>
            <a:custGeom>
              <a:avLst/>
              <a:gdLst/>
              <a:ahLst/>
              <a:cxnLst/>
              <a:rect l="l" t="t" r="r" b="b"/>
              <a:pathLst>
                <a:path w="4214518" h="2207605">
                  <a:moveTo>
                    <a:pt x="12095" y="0"/>
                  </a:moveTo>
                  <a:lnTo>
                    <a:pt x="4202423" y="0"/>
                  </a:lnTo>
                  <a:cubicBezTo>
                    <a:pt x="4205631" y="0"/>
                    <a:pt x="4208707" y="1274"/>
                    <a:pt x="4210976" y="3543"/>
                  </a:cubicBezTo>
                  <a:cubicBezTo>
                    <a:pt x="4213244" y="5811"/>
                    <a:pt x="4214518" y="8887"/>
                    <a:pt x="4214518" y="12095"/>
                  </a:cubicBezTo>
                  <a:lnTo>
                    <a:pt x="4214518" y="2195510"/>
                  </a:lnTo>
                  <a:cubicBezTo>
                    <a:pt x="4214518" y="2198718"/>
                    <a:pt x="4213244" y="2201794"/>
                    <a:pt x="4210976" y="2204062"/>
                  </a:cubicBezTo>
                  <a:cubicBezTo>
                    <a:pt x="4208707" y="2206331"/>
                    <a:pt x="4205631" y="2207605"/>
                    <a:pt x="4202423" y="2207605"/>
                  </a:cubicBezTo>
                  <a:lnTo>
                    <a:pt x="12095" y="2207605"/>
                  </a:lnTo>
                  <a:cubicBezTo>
                    <a:pt x="8887" y="2207605"/>
                    <a:pt x="5811" y="2206331"/>
                    <a:pt x="3543" y="2204062"/>
                  </a:cubicBezTo>
                  <a:cubicBezTo>
                    <a:pt x="1274" y="2201794"/>
                    <a:pt x="0" y="2198718"/>
                    <a:pt x="0" y="2195510"/>
                  </a:cubicBezTo>
                  <a:lnTo>
                    <a:pt x="0" y="12095"/>
                  </a:lnTo>
                  <a:cubicBezTo>
                    <a:pt x="0" y="8887"/>
                    <a:pt x="1274" y="5811"/>
                    <a:pt x="3543" y="3543"/>
                  </a:cubicBezTo>
                  <a:cubicBezTo>
                    <a:pt x="5811" y="1274"/>
                    <a:pt x="8887" y="0"/>
                    <a:pt x="12095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14519" cy="2245705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519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295400" y="1677602"/>
            <a:ext cx="15146516" cy="1994309"/>
            <a:chOff x="1177129" y="2320154"/>
            <a:chExt cx="15146516" cy="1994309"/>
          </a:xfrm>
        </p:grpSpPr>
        <p:sp>
          <p:nvSpPr>
            <p:cNvPr id="3" name="Rectangle 2"/>
            <p:cNvSpPr/>
            <p:nvPr/>
          </p:nvSpPr>
          <p:spPr>
            <a:xfrm>
              <a:off x="2912445" y="2489540"/>
              <a:ext cx="13411200" cy="18249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Kể </a:t>
              </a:r>
              <a:r>
                <a:rPr lang="en-US" sz="400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tên </a:t>
              </a:r>
              <a:r>
                <a:rPr lang="en-US" sz="4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 thiết bị đóng cắt và lấy </a:t>
              </a:r>
              <a:r>
                <a:rPr lang="en-US" sz="400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điện</a:t>
              </a:r>
              <a:r>
                <a:rPr lang="vi-VN" sz="400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có trong mạng điện ở Hình 1.1</a:t>
              </a:r>
              <a:r>
                <a:rPr lang="en-US" sz="400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129" y="2320154"/>
              <a:ext cx="1832746" cy="1832746"/>
            </a:xfrm>
            <a:prstGeom prst="rect">
              <a:avLst/>
            </a:prstGeom>
          </p:spPr>
        </p:pic>
      </p:grpSp>
      <p:sp>
        <p:nvSpPr>
          <p:cNvPr id="27" name="TextBox 10"/>
          <p:cNvSpPr txBox="1"/>
          <p:nvPr/>
        </p:nvSpPr>
        <p:spPr>
          <a:xfrm>
            <a:off x="5829298" y="699074"/>
            <a:ext cx="6629400" cy="978528"/>
          </a:xfrm>
          <a:prstGeom prst="rect">
            <a:avLst/>
          </a:prstGeom>
        </p:spPr>
        <p:txBody>
          <a:bodyPr lIns="254000" tIns="254000" rIns="254000" bIns="254000" rtlCol="0" anchor="ctr"/>
          <a:lstStyle/>
          <a:p>
            <a:pPr algn="ctr"/>
            <a:r>
              <a:rPr lang="vi-VN" sz="6000" b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6000" b="1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6949818"/>
            <a:ext cx="2666996" cy="340951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295400" y="3924300"/>
            <a:ext cx="6733953" cy="5755614"/>
            <a:chOff x="1267046" y="3808628"/>
            <a:chExt cx="6733953" cy="575561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7046" y="3808628"/>
              <a:ext cx="6733953" cy="50591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TextBox 19"/>
            <p:cNvSpPr txBox="1"/>
            <p:nvPr/>
          </p:nvSpPr>
          <p:spPr>
            <a:xfrm>
              <a:off x="1497122" y="8917911"/>
              <a:ext cx="6273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i="1" smtClean="0">
                  <a:latin typeface="Arial" panose="020B0604020202020204" pitchFamily="34" charset="0"/>
                  <a:cs typeface="Arial" panose="020B0604020202020204" pitchFamily="34" charset="0"/>
                </a:rPr>
                <a:t>Hình 1.1. </a:t>
              </a:r>
              <a:r>
                <a:rPr lang="vi-VN" sz="3600" i="1" smtClean="0">
                  <a:latin typeface="Arial" panose="020B0604020202020204" pitchFamily="34" charset="0"/>
                  <a:cs typeface="Arial" panose="020B0604020202020204" pitchFamily="34" charset="0"/>
                </a:rPr>
                <a:t>Mạng điện đơn giản</a:t>
              </a:r>
              <a:endParaRPr lang="en-US" sz="3600" i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8943752" y="3787092"/>
            <a:ext cx="749816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Thiết bị đóng cắt: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Công tắc, aptomat.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938672" y="6176775"/>
            <a:ext cx="77171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Thiết bị lấy điện: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Ổ cắm điện.</a:t>
            </a:r>
          </a:p>
        </p:txBody>
      </p:sp>
    </p:spTree>
    <p:extLst>
      <p:ext uri="{BB962C8B-B14F-4D97-AF65-F5344CB8AC3E}">
        <p14:creationId xmlns:p14="http://schemas.microsoft.com/office/powerpoint/2010/main" val="47663281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903988" y="571500"/>
            <a:ext cx="15942906" cy="1475712"/>
            <a:chOff x="903988" y="571500"/>
            <a:chExt cx="15942906" cy="1475712"/>
          </a:xfrm>
        </p:grpSpPr>
        <p:sp>
          <p:nvSpPr>
            <p:cNvPr id="2" name="Rectangle 1"/>
            <p:cNvSpPr/>
            <p:nvPr/>
          </p:nvSpPr>
          <p:spPr>
            <a:xfrm>
              <a:off x="2570229" y="1104900"/>
              <a:ext cx="1427666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i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 hãy nêu một số thiết bị </a:t>
              </a:r>
              <a:r>
                <a:rPr lang="vi-VN" sz="4000" i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lấy điện</a:t>
              </a:r>
              <a:r>
                <a:rPr lang="en-US" sz="4000" i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 gia đình mà em biết.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988" y="571500"/>
              <a:ext cx="1610612" cy="1475712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1295399" y="2717691"/>
            <a:ext cx="5546585" cy="6886553"/>
            <a:chOff x="1295399" y="2717691"/>
            <a:chExt cx="5546585" cy="6886553"/>
          </a:xfrm>
        </p:grpSpPr>
        <p:sp>
          <p:nvSpPr>
            <p:cNvPr id="13" name="TextBox 12"/>
            <p:cNvSpPr txBox="1"/>
            <p:nvPr/>
          </p:nvSpPr>
          <p:spPr>
            <a:xfrm>
              <a:off x="2267114" y="8896358"/>
              <a:ext cx="3603154" cy="70788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smtClean="0">
                  <a:latin typeface="Arial" panose="020B0604020202020204" pitchFamily="34" charset="0"/>
                  <a:cs typeface="Arial" panose="020B0604020202020204" pitchFamily="34" charset="0"/>
                </a:rPr>
                <a:t>Ổ cắm điện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95399" y="2717691"/>
              <a:ext cx="5546585" cy="5862131"/>
            </a:xfrm>
            <a:prstGeom prst="rect">
              <a:avLst/>
            </a:prstGeom>
            <a:ln w="57150">
              <a:solidFill>
                <a:schemeClr val="bg1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0" name="Group 19"/>
          <p:cNvGrpSpPr/>
          <p:nvPr/>
        </p:nvGrpSpPr>
        <p:grpSpPr>
          <a:xfrm>
            <a:off x="8195294" y="2717691"/>
            <a:ext cx="8797306" cy="6872818"/>
            <a:chOff x="8195294" y="2717691"/>
            <a:chExt cx="8797306" cy="6872818"/>
          </a:xfrm>
        </p:grpSpPr>
        <p:sp>
          <p:nvSpPr>
            <p:cNvPr id="8" name="TextBox 7"/>
            <p:cNvSpPr txBox="1"/>
            <p:nvPr/>
          </p:nvSpPr>
          <p:spPr>
            <a:xfrm>
              <a:off x="10574647" y="8882623"/>
              <a:ext cx="4038600" cy="70788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smtClean="0">
                  <a:latin typeface="Arial" panose="020B0604020202020204" pitchFamily="34" charset="0"/>
                  <a:cs typeface="Arial" panose="020B0604020202020204" pitchFamily="34" charset="0"/>
                </a:rPr>
                <a:t>Phích cắm điện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95294" y="2717691"/>
              <a:ext cx="8797306" cy="5862131"/>
            </a:xfrm>
            <a:prstGeom prst="rect">
              <a:avLst/>
            </a:prstGeom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46894" y="8778734"/>
            <a:ext cx="1420979" cy="141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648504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11187" y="730084"/>
            <a:ext cx="13211076" cy="1371779"/>
            <a:chOff x="1174311" y="620553"/>
            <a:chExt cx="13211076" cy="1371779"/>
          </a:xfrm>
        </p:grpSpPr>
        <p:sp>
          <p:nvSpPr>
            <p:cNvPr id="3" name="Rectangle 2"/>
            <p:cNvSpPr/>
            <p:nvPr/>
          </p:nvSpPr>
          <p:spPr>
            <a:xfrm>
              <a:off x="2819400" y="1104900"/>
              <a:ext cx="1156598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000" i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4000" i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hia </a:t>
              </a:r>
              <a:r>
                <a:rPr lang="en-US" sz="4000" i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HS thành </a:t>
              </a:r>
              <a:r>
                <a:rPr lang="vi-VN" sz="4000" i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 </a:t>
              </a:r>
              <a:r>
                <a:rPr lang="en-US" sz="4000" i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4000" i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vi-VN" sz="4000" i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hoàn thành nhiệm vụ sau:</a:t>
              </a:r>
              <a:endParaRPr lang="en-US" sz="4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74311" y="620553"/>
              <a:ext cx="1416489" cy="1371779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2060071" y="2900679"/>
            <a:ext cx="6436935" cy="6248400"/>
            <a:chOff x="1046480" y="2857500"/>
            <a:chExt cx="5430520" cy="6248400"/>
          </a:xfrm>
        </p:grpSpPr>
        <p:sp>
          <p:nvSpPr>
            <p:cNvPr id="6" name="Rounded Rectangle 5"/>
            <p:cNvSpPr/>
            <p:nvPr/>
          </p:nvSpPr>
          <p:spPr>
            <a:xfrm>
              <a:off x="1046480" y="3009900"/>
              <a:ext cx="5430520" cy="6096000"/>
            </a:xfrm>
            <a:prstGeom prst="roundRect">
              <a:avLst>
                <a:gd name="adj" fmla="val 9183"/>
              </a:avLst>
            </a:prstGeom>
            <a:solidFill>
              <a:schemeClr val="bg1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 Same Side Corner Rectangle 6"/>
            <p:cNvSpPr/>
            <p:nvPr/>
          </p:nvSpPr>
          <p:spPr>
            <a:xfrm>
              <a:off x="1046480" y="2857500"/>
              <a:ext cx="5420360" cy="1219200"/>
            </a:xfrm>
            <a:prstGeom prst="round2SameRect">
              <a:avLst>
                <a:gd name="adj1" fmla="val 38333"/>
                <a:gd name="adj2" fmla="val 0"/>
              </a:avLst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 1, 3</a:t>
              </a:r>
              <a:endPara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046480" y="4703533"/>
              <a:ext cx="5420360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 smtClean="0">
                  <a:cs typeface="Arial" panose="020B0604020202020204" pitchFamily="34" charset="0"/>
                </a:rPr>
                <a:t>Tìm </a:t>
              </a:r>
              <a:r>
                <a:rPr lang="vi-VN" sz="4000">
                  <a:cs typeface="Arial" panose="020B0604020202020204" pitchFamily="34" charset="0"/>
                </a:rPr>
                <a:t>hiểu về chức năng, cấu tạo, thông số kĩ thuật của </a:t>
              </a:r>
              <a:r>
                <a:rPr lang="vi-VN" sz="4000" smtClean="0">
                  <a:cs typeface="Arial" panose="020B0604020202020204" pitchFamily="34" charset="0"/>
                </a:rPr>
                <a:t>ổ cắm điện.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00319" y="495939"/>
            <a:ext cx="1963082" cy="181066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9372600" y="2900679"/>
            <a:ext cx="7579971" cy="6248400"/>
            <a:chOff x="9144000" y="2900679"/>
            <a:chExt cx="7579971" cy="6248400"/>
          </a:xfrm>
        </p:grpSpPr>
        <p:grpSp>
          <p:nvGrpSpPr>
            <p:cNvPr id="9" name="Group 8"/>
            <p:cNvGrpSpPr/>
            <p:nvPr/>
          </p:nvGrpSpPr>
          <p:grpSpPr>
            <a:xfrm>
              <a:off x="9144000" y="2900679"/>
              <a:ext cx="6448980" cy="6248400"/>
              <a:chOff x="1041399" y="2857500"/>
              <a:chExt cx="5440681" cy="6248400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1046480" y="3009900"/>
                <a:ext cx="5430520" cy="6096000"/>
              </a:xfrm>
              <a:prstGeom prst="roundRect">
                <a:avLst>
                  <a:gd name="adj" fmla="val 9183"/>
                </a:avLst>
              </a:prstGeom>
              <a:solidFill>
                <a:schemeClr val="bg1"/>
              </a:solidFill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ound Same Side Corner Rectangle 10"/>
              <p:cNvSpPr/>
              <p:nvPr/>
            </p:nvSpPr>
            <p:spPr>
              <a:xfrm>
                <a:off x="1046480" y="2857500"/>
                <a:ext cx="5435600" cy="1219200"/>
              </a:xfrm>
              <a:prstGeom prst="round2SameRect">
                <a:avLst>
                  <a:gd name="adj1" fmla="val 38333"/>
                  <a:gd name="adj2" fmla="val 0"/>
                </a:avLst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000" b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Nhóm 2, 4</a:t>
                </a:r>
                <a:endPara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1041399" y="4744173"/>
                <a:ext cx="5435601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4000">
                    <a:cs typeface="Arial" panose="020B0604020202020204" pitchFamily="34" charset="0"/>
                  </a:rPr>
                  <a:t>Tìm hiểu về chức năng, cấu tạo, thông số kĩ thuật </a:t>
                </a:r>
                <a:r>
                  <a:rPr lang="vi-VN" sz="4000" smtClean="0">
                    <a:cs typeface="Arial" panose="020B0604020202020204" pitchFamily="34" charset="0"/>
                  </a:rPr>
                  <a:t>của phích cắm điện.</a:t>
                </a:r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5011400" y="3924300"/>
              <a:ext cx="1712571" cy="4752228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32898" y="7649675"/>
            <a:ext cx="2567139" cy="252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4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662610"/>
            <a:ext cx="182880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PHÍCH </a:t>
            </a:r>
            <a:r>
              <a:rPr lang="vi-VN" sz="48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CẮM ĐIỆN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799823">
            <a:off x="15570139" y="-97129"/>
            <a:ext cx="4375853" cy="343780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143000" y="2552700"/>
            <a:ext cx="11353800" cy="2862322"/>
            <a:chOff x="1143000" y="2523521"/>
            <a:chExt cx="11353800" cy="286232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000" y="2647194"/>
              <a:ext cx="1447800" cy="1326538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2895600" y="2523521"/>
              <a:ext cx="9601200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i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Tại sao không nối quạt để bàn trực tiếp với nguồn điện mà phải nối với phích cắm điện để lấy điện?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1818" y="2127279"/>
            <a:ext cx="5193537" cy="434249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600200" y="5829300"/>
            <a:ext cx="14478000" cy="4307730"/>
            <a:chOff x="1600200" y="5829300"/>
            <a:chExt cx="14478000" cy="4307730"/>
          </a:xfrm>
        </p:grpSpPr>
        <p:sp>
          <p:nvSpPr>
            <p:cNvPr id="19" name="Rounded Rectangular Callout 18"/>
            <p:cNvSpPr/>
            <p:nvPr/>
          </p:nvSpPr>
          <p:spPr>
            <a:xfrm>
              <a:off x="5181600" y="6695748"/>
              <a:ext cx="10896600" cy="2771212"/>
            </a:xfrm>
            <a:prstGeom prst="wedgeRoundRectCallout">
              <a:avLst>
                <a:gd name="adj1" fmla="val -64665"/>
                <a:gd name="adj2" fmla="val -14370"/>
                <a:gd name="adj3" fmla="val 16667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vi-VN" sz="40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Sử dụng phích cắm giúp ta có thể dễ dàng rút phích cắm ra khỏi nguồn điện và thuận tiện cho việc di chuyển quạt đến vị trí khác.</a:t>
              </a:r>
              <a:endPara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00200" y="5829300"/>
              <a:ext cx="2259165" cy="43077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293394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B6FCA35E-EC47-2DB0-E251-34A18172C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6C54D630-D761-AAC7-4011-60F1B11FD4FD}"/>
              </a:ext>
            </a:extLst>
          </p:cNvPr>
          <p:cNvGrpSpPr/>
          <p:nvPr/>
        </p:nvGrpSpPr>
        <p:grpSpPr>
          <a:xfrm>
            <a:off x="1869896" y="3768362"/>
            <a:ext cx="14548208" cy="1939366"/>
            <a:chOff x="1748959" y="4312665"/>
            <a:chExt cx="7150899" cy="1292911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C7189D6-21C9-63A4-CCA7-A8D9DD296C7F}"/>
                </a:ext>
              </a:extLst>
            </p:cNvPr>
            <p:cNvSpPr txBox="1"/>
            <p:nvPr/>
          </p:nvSpPr>
          <p:spPr>
            <a:xfrm>
              <a:off x="2045840" y="4312665"/>
              <a:ext cx="6557138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bliqueBottomRight"/>
                <a:lightRig rig="soft" dir="t"/>
              </a:scene3d>
              <a:sp3d extrusionH="622300" contourW="76200" prstMaterial="plastic">
                <a:bevelT w="812800" h="38100" prst="hardEdge"/>
                <a:extrusionClr>
                  <a:srgbClr val="0070C0"/>
                </a:extrusionClr>
                <a:contourClr>
                  <a:schemeClr val="bg1"/>
                </a:contourClr>
              </a:sp3d>
            </a:bodyPr>
            <a:lstStyle/>
            <a:p>
              <a:pPr algn="ctr"/>
              <a:r>
                <a:rPr lang="vi-VN" sz="12000" b="1">
                  <a:solidFill>
                    <a:srgbClr val="00B0F0"/>
                  </a:solidFill>
                  <a:effectLst>
                    <a:glow rad="12700">
                      <a:srgbClr val="4472C4">
                        <a:alpha val="48000"/>
                      </a:srgbClr>
                    </a:glow>
                  </a:effectLst>
                  <a:cs typeface="Arial" panose="020B0604020202020204" pitchFamily="34" charset="0"/>
                  <a:sym typeface="Arial"/>
                </a:rPr>
                <a:t>LUYỆN TẬP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A5CF5D4-C91D-FDA4-3F15-893BD84C9B1A}"/>
                </a:ext>
              </a:extLst>
            </p:cNvPr>
            <p:cNvSpPr txBox="1"/>
            <p:nvPr/>
          </p:nvSpPr>
          <p:spPr>
            <a:xfrm>
              <a:off x="1748959" y="4312914"/>
              <a:ext cx="7150899" cy="129266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  <a:scene3d>
                <a:camera prst="obliqueBottomRight"/>
                <a:lightRig rig="soft" dir="t"/>
              </a:scene3d>
              <a:sp3d extrusionH="622300" prstMaterial="plastic">
                <a:bevelT w="812800" h="38100" prst="hardEdge"/>
                <a:extrusionClr>
                  <a:srgbClr val="0070C0"/>
                </a:extrusionClr>
                <a:contourClr>
                  <a:schemeClr val="bg1"/>
                </a:contourClr>
              </a:sp3d>
            </a:bodyPr>
            <a:lstStyle/>
            <a:p>
              <a:pPr algn="ctr"/>
              <a:r>
                <a:rPr lang="vi-VN" sz="12000" b="1">
                  <a:solidFill>
                    <a:srgbClr val="00B0F0"/>
                  </a:solidFill>
                  <a:effectLst>
                    <a:glow rad="12700">
                      <a:srgbClr val="4472C4">
                        <a:alpha val="48000"/>
                      </a:srgbClr>
                    </a:glow>
                  </a:effectLst>
                  <a:cs typeface="Arial" panose="020B0604020202020204" pitchFamily="34" charset="0"/>
                  <a:sym typeface="Arial"/>
                </a:rPr>
                <a:t>LUYỆN TẬP</a:t>
              </a:r>
            </a:p>
          </p:txBody>
        </p:sp>
      </p:grp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7C0F9B18-3EEC-899F-5C47-F1710ED641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1491">
            <a:off x="12930356" y="-796192"/>
            <a:ext cx="2434660" cy="2434660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4FCEF14-BDF0-BFD9-A29E-8663868F4F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041">
            <a:off x="2197237" y="981647"/>
            <a:ext cx="2375038" cy="2375038"/>
          </a:xfrm>
          <a:prstGeom prst="rect">
            <a:avLst/>
          </a:prstGeom>
        </p:spPr>
      </p:pic>
      <p:pic>
        <p:nvPicPr>
          <p:cNvPr id="9" name="Picture 8" descr="Logo, icon&#10;&#10;Description automatically generated">
            <a:extLst>
              <a:ext uri="{FF2B5EF4-FFF2-40B4-BE49-F238E27FC236}">
                <a16:creationId xmlns:a16="http://schemas.microsoft.com/office/drawing/2014/main" id="{BF8AA1DB-7843-28AE-3F55-D0384AB396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69">
            <a:off x="-660166" y="7690358"/>
            <a:ext cx="4138480" cy="413848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2A96C0DE-C934-50C8-84A0-9D9B4100FC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">
            <a:off x="14481677" y="8310579"/>
            <a:ext cx="2972150" cy="29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981740"/>
      </p:ext>
    </p:extLst>
  </p:cSld>
  <p:clrMapOvr>
    <a:masterClrMapping/>
  </p:clrMapOvr>
  <p:transition spd="med">
    <p:split orient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nodeType="withEffect" p14:presetBounceEnd="99000">
                                      <p:stCondLst>
                                        <p:cond delay="50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0" dur="1000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2" dur="250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42" presetClass="path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3.95833E-6 0.03889 L 0.02578 -0.01713 " pathEditMode="relative" rAng="0" ptsTypes="AA">
                                          <p:cBhvr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89" y="-280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42" presetClass="path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2.29167E-6 0.03889 L 0.06979 0.09375 " pathEditMode="relative" rAng="0" ptsTypes="AA">
                                          <p:cBhvr>
                                            <p:cTn id="2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90" y="27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42" presetClass="path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3.95833E-6 0.03889 L 0.02578 -0.01713 " pathEditMode="relative" rAng="0" ptsTypes="AA">
                                          <p:cBhvr>
                                            <p:cTn id="2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89" y="-280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42" presetClass="path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2.91667E-6 0.03889 L 3.95833E-6 1.85185E-6 " pathEditMode="relative" rAng="0" ptsTypes="AA">
                                          <p:cBhvr>
                                            <p:cTn id="3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89" y="-497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1000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2" dur="250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42" presetClass="path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3.95833E-6 0.03889 L 0.02578 -0.01713 " pathEditMode="relative" rAng="0" ptsTypes="AA">
                                          <p:cBhvr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89" y="-280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42" presetClass="path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2.29167E-6 0.03889 L 0.06979 0.09375 " pathEditMode="relative" rAng="0" ptsTypes="AA">
                                          <p:cBhvr>
                                            <p:cTn id="2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90" y="27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42" presetClass="path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3.95833E-6 0.03889 L 0.02578 -0.01713 " pathEditMode="relative" rAng="0" ptsTypes="AA">
                                          <p:cBhvr>
                                            <p:cTn id="2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89" y="-280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42" presetClass="path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2.91667E-6 0.03889 L 3.95833E-6 1.85185E-6 " pathEditMode="relative" rAng="0" ptsTypes="AA">
                                          <p:cBhvr>
                                            <p:cTn id="3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89" y="-497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B6FCA35E-EC47-2DB0-E251-34A18172C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8513431-7CB0-81D1-44CE-AC59FEA0750C}"/>
              </a:ext>
            </a:extLst>
          </p:cNvPr>
          <p:cNvSpPr/>
          <p:nvPr/>
        </p:nvSpPr>
        <p:spPr>
          <a:xfrm>
            <a:off x="1417320" y="685800"/>
            <a:ext cx="15453360" cy="3810000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400" b="1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Câu </a:t>
            </a:r>
            <a:r>
              <a:rPr lang="vi-VN" sz="4400" b="1" smtClean="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1: </a:t>
            </a:r>
            <a:r>
              <a:rPr lang="vi-VN" sz="440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Thiết bị nào dưới đây có khả năng tự động cắt </a:t>
            </a:r>
            <a:r>
              <a:rPr lang="vi-VN" sz="4400" smtClean="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nguồn điện để </a:t>
            </a:r>
            <a:r>
              <a:rPr lang="vi-VN" sz="440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bảo vệ mạng điện khi xảy ra sự cố như </a:t>
            </a:r>
            <a:endParaRPr lang="vi-VN" sz="4400" smtClean="0">
              <a:solidFill>
                <a:prstClr val="white"/>
              </a:solidFill>
              <a:cs typeface="Arial" panose="020B0604020202020204" pitchFamily="34" charset="0"/>
              <a:sym typeface="Arial"/>
            </a:endParaRPr>
          </a:p>
          <a:p>
            <a:pPr algn="ctr">
              <a:lnSpc>
                <a:spcPct val="150000"/>
              </a:lnSpc>
            </a:pPr>
            <a:r>
              <a:rPr lang="vi-VN" sz="4400" smtClean="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quá </a:t>
            </a:r>
            <a:r>
              <a:rPr lang="vi-VN" sz="440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tải hoặc ngắn mạch?</a:t>
            </a:r>
          </a:p>
        </p:txBody>
      </p:sp>
      <p:sp>
        <p:nvSpPr>
          <p:cNvPr id="20" name="Rectangle: Rounded Corners 19">
            <a:hlinkClick r:id="" action="ppaction://noaction"/>
            <a:extLst>
              <a:ext uri="{FF2B5EF4-FFF2-40B4-BE49-F238E27FC236}">
                <a16:creationId xmlns:a16="http://schemas.microsoft.com/office/drawing/2014/main" id="{9E64FDE5-9863-0C26-3156-B26382A8BCE4}"/>
              </a:ext>
            </a:extLst>
          </p:cNvPr>
          <p:cNvSpPr/>
          <p:nvPr/>
        </p:nvSpPr>
        <p:spPr>
          <a:xfrm>
            <a:off x="1417320" y="5146223"/>
            <a:ext cx="7376160" cy="1889970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40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A. </a:t>
            </a:r>
            <a:r>
              <a:rPr lang="vi-VN" sz="4400" smtClean="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Công tắc điện</a:t>
            </a:r>
            <a:endParaRPr lang="vi-VN" sz="4400">
              <a:solidFill>
                <a:prstClr val="white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21" name="Rectangle: Rounded Corners 20">
            <a:hlinkClick r:id="" action="ppaction://noaction"/>
            <a:extLst>
              <a:ext uri="{FF2B5EF4-FFF2-40B4-BE49-F238E27FC236}">
                <a16:creationId xmlns:a16="http://schemas.microsoft.com/office/drawing/2014/main" id="{610855D9-455C-0349-F3DE-2A9507903BD6}"/>
              </a:ext>
            </a:extLst>
          </p:cNvPr>
          <p:cNvSpPr/>
          <p:nvPr/>
        </p:nvSpPr>
        <p:spPr>
          <a:xfrm>
            <a:off x="9489204" y="5146223"/>
            <a:ext cx="7376160" cy="1889970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40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B. </a:t>
            </a:r>
            <a:r>
              <a:rPr lang="vi-VN" sz="4400" smtClean="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Cầu dao</a:t>
            </a:r>
            <a:endParaRPr lang="vi-VN" sz="4400">
              <a:solidFill>
                <a:prstClr val="white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2B2EF98-61C2-E376-04B1-8088012B1948}"/>
              </a:ext>
            </a:extLst>
          </p:cNvPr>
          <p:cNvSpPr/>
          <p:nvPr/>
        </p:nvSpPr>
        <p:spPr>
          <a:xfrm>
            <a:off x="9489204" y="7539113"/>
            <a:ext cx="7376160" cy="1889970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40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D. </a:t>
            </a:r>
            <a:r>
              <a:rPr lang="vi-VN" sz="4400" smtClean="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Phích cắm điện</a:t>
            </a:r>
            <a:endParaRPr lang="vi-VN" sz="4400">
              <a:solidFill>
                <a:prstClr val="white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23" name="Rectangle: Rounded Corners 22">
            <a:hlinkClick r:id="" action="ppaction://noaction"/>
            <a:extLst>
              <a:ext uri="{FF2B5EF4-FFF2-40B4-BE49-F238E27FC236}">
                <a16:creationId xmlns:a16="http://schemas.microsoft.com/office/drawing/2014/main" id="{FD14B6BD-EF38-782A-AFAC-97E59218DC0F}"/>
              </a:ext>
            </a:extLst>
          </p:cNvPr>
          <p:cNvSpPr/>
          <p:nvPr/>
        </p:nvSpPr>
        <p:spPr>
          <a:xfrm>
            <a:off x="1417320" y="7539113"/>
            <a:ext cx="7376160" cy="1889970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40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C. </a:t>
            </a:r>
            <a:r>
              <a:rPr lang="vi-VN" sz="4400" smtClean="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Aptomat</a:t>
            </a:r>
            <a:endParaRPr lang="vi-VN" sz="4400">
              <a:solidFill>
                <a:prstClr val="white"/>
              </a:solidFill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664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repeatCount="2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" grpId="0" animBg="1"/>
      <p:bldP spid="21" grpId="0" animBg="1"/>
      <p:bldP spid="24" grpId="0" animBg="1"/>
      <p:bldP spid="23" grpId="0" animBg="1"/>
      <p:bldP spid="23" grpId="1" animBg="1"/>
      <p:bldP spid="23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B6FCA35E-EC47-2DB0-E251-34A18172C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8513431-7CB0-81D1-44CE-AC59FEA0750C}"/>
              </a:ext>
            </a:extLst>
          </p:cNvPr>
          <p:cNvSpPr/>
          <p:nvPr/>
        </p:nvSpPr>
        <p:spPr>
          <a:xfrm>
            <a:off x="1417320" y="685800"/>
            <a:ext cx="15453360" cy="3810000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4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 2</a:t>
            </a:r>
            <a:r>
              <a:rPr lang="vi-VN" sz="4400" b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 </a:t>
            </a:r>
            <a:r>
              <a:rPr lang="vi-VN" sz="44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Ổ cắm </a:t>
            </a:r>
            <a:r>
              <a:rPr lang="vi-VN" sz="4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điện gồm các bộ phận chính nào?</a:t>
            </a:r>
          </a:p>
        </p:txBody>
      </p:sp>
      <p:sp>
        <p:nvSpPr>
          <p:cNvPr id="20" name="Rectangle: Rounded Corners 19">
            <a:hlinkClick r:id="" action="ppaction://noaction"/>
            <a:extLst>
              <a:ext uri="{FF2B5EF4-FFF2-40B4-BE49-F238E27FC236}">
                <a16:creationId xmlns:a16="http://schemas.microsoft.com/office/drawing/2014/main" id="{9E64FDE5-9863-0C26-3156-B26382A8BCE4}"/>
              </a:ext>
            </a:extLst>
          </p:cNvPr>
          <p:cNvSpPr/>
          <p:nvPr/>
        </p:nvSpPr>
        <p:spPr>
          <a:xfrm>
            <a:off x="1539240" y="5146223"/>
            <a:ext cx="7056120" cy="1889970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A. Vỏ và các cực tiếp điện</a:t>
            </a:r>
          </a:p>
        </p:txBody>
      </p:sp>
      <p:sp>
        <p:nvSpPr>
          <p:cNvPr id="21" name="Rectangle: Rounded Corners 20">
            <a:hlinkClick r:id="" action="ppaction://noaction"/>
            <a:extLst>
              <a:ext uri="{FF2B5EF4-FFF2-40B4-BE49-F238E27FC236}">
                <a16:creationId xmlns:a16="http://schemas.microsoft.com/office/drawing/2014/main" id="{610855D9-455C-0349-F3DE-2A9507903BD6}"/>
              </a:ext>
            </a:extLst>
          </p:cNvPr>
          <p:cNvSpPr/>
          <p:nvPr/>
        </p:nvSpPr>
        <p:spPr>
          <a:xfrm>
            <a:off x="9692640" y="5146223"/>
            <a:ext cx="7056120" cy="1889970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B. Vỏ và các chốt </a:t>
            </a:r>
            <a:r>
              <a:rPr lang="vi-VN" sz="44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tiếp </a:t>
            </a:r>
            <a:r>
              <a:rPr lang="vi-VN" sz="4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điện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2B2EF98-61C2-E376-04B1-8088012B1948}"/>
              </a:ext>
            </a:extLst>
          </p:cNvPr>
          <p:cNvSpPr/>
          <p:nvPr/>
        </p:nvSpPr>
        <p:spPr>
          <a:xfrm>
            <a:off x="9692640" y="7539113"/>
            <a:ext cx="7056120" cy="1889970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D. Vỏ và cần đóng cắt</a:t>
            </a:r>
          </a:p>
        </p:txBody>
      </p:sp>
      <p:sp>
        <p:nvSpPr>
          <p:cNvPr id="23" name="Rectangle: Rounded Corners 22">
            <a:hlinkClick r:id="" action="ppaction://noaction"/>
            <a:extLst>
              <a:ext uri="{FF2B5EF4-FFF2-40B4-BE49-F238E27FC236}">
                <a16:creationId xmlns:a16="http://schemas.microsoft.com/office/drawing/2014/main" id="{FD14B6BD-EF38-782A-AFAC-97E59218DC0F}"/>
              </a:ext>
            </a:extLst>
          </p:cNvPr>
          <p:cNvSpPr/>
          <p:nvPr/>
        </p:nvSpPr>
        <p:spPr>
          <a:xfrm>
            <a:off x="1539240" y="7539113"/>
            <a:ext cx="7056120" cy="1889970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C. </a:t>
            </a:r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Vỏ và các cực nối điện</a:t>
            </a:r>
            <a:endParaRPr lang="vi-VN" sz="44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299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" grpId="0" animBg="1"/>
      <p:bldP spid="20" grpId="1" animBg="1"/>
      <p:bldP spid="21" grpId="0" animBg="1"/>
      <p:bldP spid="24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B6FCA35E-EC47-2DB0-E251-34A18172C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8513431-7CB0-81D1-44CE-AC59FEA0750C}"/>
              </a:ext>
            </a:extLst>
          </p:cNvPr>
          <p:cNvSpPr/>
          <p:nvPr/>
        </p:nvSpPr>
        <p:spPr>
          <a:xfrm>
            <a:off x="1417320" y="685800"/>
            <a:ext cx="15453360" cy="3810000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400" b="1" smtClean="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Câu 3: </a:t>
            </a:r>
            <a:r>
              <a:rPr lang="vi-VN" sz="440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Trên vỏ aptomat có ghi thông số kĩ thuật </a:t>
            </a:r>
            <a:r>
              <a:rPr lang="vi-VN" sz="4400" smtClean="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20A - 240V</a:t>
            </a:r>
            <a:r>
              <a:rPr lang="vi-VN" sz="440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, trong đó </a:t>
            </a:r>
            <a:r>
              <a:rPr lang="vi-VN" sz="4400" smtClean="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20A </a:t>
            </a:r>
            <a:r>
              <a:rPr lang="vi-VN" sz="440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là gì?</a:t>
            </a:r>
          </a:p>
        </p:txBody>
      </p:sp>
      <p:sp>
        <p:nvSpPr>
          <p:cNvPr id="20" name="Rectangle: Rounded Corners 19">
            <a:hlinkClick r:id="" action="ppaction://noaction"/>
            <a:extLst>
              <a:ext uri="{FF2B5EF4-FFF2-40B4-BE49-F238E27FC236}">
                <a16:creationId xmlns:a16="http://schemas.microsoft.com/office/drawing/2014/main" id="{9E64FDE5-9863-0C26-3156-B26382A8BCE4}"/>
              </a:ext>
            </a:extLst>
          </p:cNvPr>
          <p:cNvSpPr/>
          <p:nvPr/>
        </p:nvSpPr>
        <p:spPr>
          <a:xfrm>
            <a:off x="1539240" y="5146223"/>
            <a:ext cx="7056120" cy="1889970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40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A. </a:t>
            </a:r>
            <a:r>
              <a:rPr lang="vi-VN" sz="4400" smtClean="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Điện áp định mức</a:t>
            </a:r>
            <a:endParaRPr lang="vi-VN" sz="4400">
              <a:solidFill>
                <a:prstClr val="white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21" name="Rectangle: Rounded Corners 20">
            <a:hlinkClick r:id="" action="ppaction://noaction"/>
            <a:extLst>
              <a:ext uri="{FF2B5EF4-FFF2-40B4-BE49-F238E27FC236}">
                <a16:creationId xmlns:a16="http://schemas.microsoft.com/office/drawing/2014/main" id="{610855D9-455C-0349-F3DE-2A9507903BD6}"/>
              </a:ext>
            </a:extLst>
          </p:cNvPr>
          <p:cNvSpPr/>
          <p:nvPr/>
        </p:nvSpPr>
        <p:spPr>
          <a:xfrm>
            <a:off x="9692640" y="5146223"/>
            <a:ext cx="7056120" cy="1889970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vi-VN" sz="440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B. </a:t>
            </a:r>
            <a:r>
              <a:rPr lang="vi-VN" sz="4400" smtClean="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Dòng điện định mức</a:t>
            </a:r>
            <a:endParaRPr lang="vi-VN" sz="4400">
              <a:solidFill>
                <a:prstClr val="white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2B2EF98-61C2-E376-04B1-8088012B1948}"/>
              </a:ext>
            </a:extLst>
          </p:cNvPr>
          <p:cNvSpPr/>
          <p:nvPr/>
        </p:nvSpPr>
        <p:spPr>
          <a:xfrm>
            <a:off x="9692640" y="7539113"/>
            <a:ext cx="7056120" cy="1889970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vi-VN" sz="440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D. </a:t>
            </a:r>
            <a:r>
              <a:rPr lang="vi-VN" sz="4400" smtClean="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Cường độ dòng điện nhỏ nhất</a:t>
            </a:r>
            <a:endParaRPr lang="vi-VN" sz="4400">
              <a:solidFill>
                <a:prstClr val="white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23" name="Rectangle: Rounded Corners 22">
            <a:hlinkClick r:id="" action="ppaction://noaction"/>
            <a:extLst>
              <a:ext uri="{FF2B5EF4-FFF2-40B4-BE49-F238E27FC236}">
                <a16:creationId xmlns:a16="http://schemas.microsoft.com/office/drawing/2014/main" id="{FD14B6BD-EF38-782A-AFAC-97E59218DC0F}"/>
              </a:ext>
            </a:extLst>
          </p:cNvPr>
          <p:cNvSpPr/>
          <p:nvPr/>
        </p:nvSpPr>
        <p:spPr>
          <a:xfrm>
            <a:off x="1539240" y="7539113"/>
            <a:ext cx="7056120" cy="1889970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vi-VN" sz="440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C. </a:t>
            </a:r>
            <a:r>
              <a:rPr lang="vi-VN" sz="4400" smtClean="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Điện trở</a:t>
            </a:r>
            <a:endParaRPr lang="vi-VN" sz="4400">
              <a:solidFill>
                <a:prstClr val="white"/>
              </a:solidFill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772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" grpId="0" animBg="1"/>
      <p:bldP spid="21" grpId="0" animBg="1"/>
      <p:bldP spid="21" grpId="1" animBg="1"/>
      <p:bldP spid="24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B6FCA35E-EC47-2DB0-E251-34A18172C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8513431-7CB0-81D1-44CE-AC59FEA0750C}"/>
              </a:ext>
            </a:extLst>
          </p:cNvPr>
          <p:cNvSpPr/>
          <p:nvPr/>
        </p:nvSpPr>
        <p:spPr>
          <a:xfrm>
            <a:off x="1417320" y="685800"/>
            <a:ext cx="15453360" cy="3810000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400" b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 4: </a:t>
            </a:r>
            <a:r>
              <a:rPr lang="vi-VN" sz="4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Đâu </a:t>
            </a:r>
            <a:r>
              <a:rPr lang="vi-VN" sz="44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không</a:t>
            </a:r>
            <a:r>
              <a:rPr lang="vi-VN" sz="4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phải thiết bị đóng </a:t>
            </a:r>
            <a:r>
              <a:rPr lang="vi-VN" sz="44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cắt mạch điện</a:t>
            </a:r>
          </a:p>
          <a:p>
            <a:pPr algn="ctr">
              <a:lnSpc>
                <a:spcPct val="150000"/>
              </a:lnSpc>
            </a:pPr>
            <a:r>
              <a:rPr lang="vi-VN" sz="44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4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trong gia đình?</a:t>
            </a:r>
          </a:p>
        </p:txBody>
      </p:sp>
      <p:sp>
        <p:nvSpPr>
          <p:cNvPr id="20" name="Rectangle: Rounded Corners 19">
            <a:hlinkClick r:id="" action="ppaction://noaction"/>
            <a:extLst>
              <a:ext uri="{FF2B5EF4-FFF2-40B4-BE49-F238E27FC236}">
                <a16:creationId xmlns:a16="http://schemas.microsoft.com/office/drawing/2014/main" id="{9E64FDE5-9863-0C26-3156-B26382A8BCE4}"/>
              </a:ext>
            </a:extLst>
          </p:cNvPr>
          <p:cNvSpPr/>
          <p:nvPr/>
        </p:nvSpPr>
        <p:spPr>
          <a:xfrm>
            <a:off x="1539240" y="5146223"/>
            <a:ext cx="7056120" cy="1889970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40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A. </a:t>
            </a:r>
            <a:r>
              <a:rPr lang="vi-VN" sz="4400" smtClean="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Công tắc</a:t>
            </a:r>
            <a:endParaRPr lang="vi-VN" sz="4400">
              <a:solidFill>
                <a:prstClr val="white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21" name="Rectangle: Rounded Corners 20">
            <a:hlinkClick r:id="" action="ppaction://noaction"/>
            <a:extLst>
              <a:ext uri="{FF2B5EF4-FFF2-40B4-BE49-F238E27FC236}">
                <a16:creationId xmlns:a16="http://schemas.microsoft.com/office/drawing/2014/main" id="{610855D9-455C-0349-F3DE-2A9507903BD6}"/>
              </a:ext>
            </a:extLst>
          </p:cNvPr>
          <p:cNvSpPr/>
          <p:nvPr/>
        </p:nvSpPr>
        <p:spPr>
          <a:xfrm>
            <a:off x="9692640" y="5146223"/>
            <a:ext cx="7056120" cy="1889970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vi-VN" sz="440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B. </a:t>
            </a:r>
            <a:r>
              <a:rPr lang="vi-VN" sz="4400" smtClean="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Cầu dao</a:t>
            </a:r>
            <a:endParaRPr lang="vi-VN" sz="4400">
              <a:solidFill>
                <a:prstClr val="white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2B2EF98-61C2-E376-04B1-8088012B1948}"/>
              </a:ext>
            </a:extLst>
          </p:cNvPr>
          <p:cNvSpPr/>
          <p:nvPr/>
        </p:nvSpPr>
        <p:spPr>
          <a:xfrm>
            <a:off x="9692640" y="7539113"/>
            <a:ext cx="7056120" cy="1889970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vi-VN" sz="440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D. </a:t>
            </a:r>
            <a:r>
              <a:rPr lang="vi-VN" sz="4400" smtClean="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Ổ cắm điện</a:t>
            </a:r>
            <a:endParaRPr lang="vi-VN" sz="4400">
              <a:solidFill>
                <a:prstClr val="white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23" name="Rectangle: Rounded Corners 22">
            <a:hlinkClick r:id="" action="ppaction://noaction"/>
            <a:extLst>
              <a:ext uri="{FF2B5EF4-FFF2-40B4-BE49-F238E27FC236}">
                <a16:creationId xmlns:a16="http://schemas.microsoft.com/office/drawing/2014/main" id="{FD14B6BD-EF38-782A-AFAC-97E59218DC0F}"/>
              </a:ext>
            </a:extLst>
          </p:cNvPr>
          <p:cNvSpPr/>
          <p:nvPr/>
        </p:nvSpPr>
        <p:spPr>
          <a:xfrm>
            <a:off x="1539240" y="7539113"/>
            <a:ext cx="7056120" cy="1889970"/>
          </a:xfrm>
          <a:prstGeom prst="roundRect">
            <a:avLst>
              <a:gd name="adj" fmla="val 10513"/>
            </a:avLst>
          </a:prstGeom>
          <a:solidFill>
            <a:srgbClr val="0C2267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vi-VN" sz="440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C. </a:t>
            </a:r>
            <a:r>
              <a:rPr lang="vi-VN" sz="4400" smtClean="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Aptomat</a:t>
            </a:r>
            <a:endParaRPr lang="vi-VN" sz="4400">
              <a:solidFill>
                <a:prstClr val="white"/>
              </a:solidFill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904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repeatCount="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" grpId="0" animBg="1"/>
      <p:bldP spid="21" grpId="0" animBg="1"/>
      <p:bldP spid="24" grpId="0" animBg="1"/>
      <p:bldP spid="24" grpId="1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1696452" y="1562100"/>
            <a:ext cx="14915148" cy="7620000"/>
          </a:xfrm>
          <a:prstGeom prst="roundRect">
            <a:avLst>
              <a:gd name="adj" fmla="val 7118"/>
            </a:avLst>
          </a:prstGeom>
          <a:solidFill>
            <a:srgbClr val="FFEFCD"/>
          </a:solidFill>
          <a:ln>
            <a:solidFill>
              <a:srgbClr val="FFEF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5447475" y="1562100"/>
            <a:ext cx="7315200" cy="1611972"/>
            <a:chOff x="5447475" y="1562100"/>
            <a:chExt cx="7315200" cy="1611972"/>
          </a:xfrm>
        </p:grpSpPr>
        <p:sp>
          <p:nvSpPr>
            <p:cNvPr id="17" name="Round Same Side Corner Rectangle 16"/>
            <p:cNvSpPr/>
            <p:nvPr/>
          </p:nvSpPr>
          <p:spPr>
            <a:xfrm flipV="1">
              <a:off x="5447475" y="1562100"/>
              <a:ext cx="7315200" cy="161197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2C748"/>
            </a:solidFill>
            <a:ln>
              <a:solidFill>
                <a:srgbClr val="F2C7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258426" y="1767921"/>
              <a:ext cx="57912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7200" b="1" smtClean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1</a:t>
              </a:r>
              <a:endParaRPr lang="en-US" sz="72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2168873" y="3804185"/>
            <a:ext cx="13950251" cy="3557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 BỊ ĐÓNG CẮT VÀ LẤY ĐIỆN TRONG GIA ĐÌNH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62200" y="-351952"/>
            <a:ext cx="22660796" cy="10656732"/>
          </a:xfrm>
          <a:prstGeom prst="rect">
            <a:avLst/>
          </a:prstGeom>
        </p:spPr>
      </p:pic>
    </p:spTree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2"/>
          <p:cNvGrpSpPr/>
          <p:nvPr/>
        </p:nvGrpSpPr>
        <p:grpSpPr>
          <a:xfrm>
            <a:off x="-190500" y="7230265"/>
            <a:ext cx="18669000" cy="3247235"/>
            <a:chOff x="0" y="0"/>
            <a:chExt cx="4741333" cy="824695"/>
          </a:xfrm>
        </p:grpSpPr>
        <p:sp>
          <p:nvSpPr>
            <p:cNvPr id="13" name="Freeform 3"/>
            <p:cNvSpPr/>
            <p:nvPr/>
          </p:nvSpPr>
          <p:spPr>
            <a:xfrm>
              <a:off x="0" y="0"/>
              <a:ext cx="4741333" cy="824695"/>
            </a:xfrm>
            <a:custGeom>
              <a:avLst/>
              <a:gdLst/>
              <a:ahLst/>
              <a:cxnLst/>
              <a:rect l="l" t="t" r="r" b="b"/>
              <a:pathLst>
                <a:path w="4741333" h="824695">
                  <a:moveTo>
                    <a:pt x="0" y="0"/>
                  </a:moveTo>
                  <a:lnTo>
                    <a:pt x="4741333" y="0"/>
                  </a:lnTo>
                  <a:lnTo>
                    <a:pt x="4741333" y="824695"/>
                  </a:lnTo>
                  <a:lnTo>
                    <a:pt x="0" y="824695"/>
                  </a:lnTo>
                  <a:close/>
                </a:path>
              </a:pathLst>
            </a:custGeom>
            <a:solidFill>
              <a:srgbClr val="384766"/>
            </a:solidFill>
            <a:ln cap="sq">
              <a:noFill/>
              <a:prstDash val="solid"/>
              <a:miter/>
            </a:ln>
          </p:spPr>
        </p:sp>
        <p:sp>
          <p:nvSpPr>
            <p:cNvPr id="14" name="TextBox 4"/>
            <p:cNvSpPr txBox="1"/>
            <p:nvPr/>
          </p:nvSpPr>
          <p:spPr>
            <a:xfrm>
              <a:off x="0" y="38100"/>
              <a:ext cx="4741333" cy="7865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9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Freeform 9"/>
          <p:cNvSpPr/>
          <p:nvPr/>
        </p:nvSpPr>
        <p:spPr>
          <a:xfrm flipH="1">
            <a:off x="654199" y="952500"/>
            <a:ext cx="6134100" cy="9768348"/>
          </a:xfrm>
          <a:custGeom>
            <a:avLst/>
            <a:gdLst/>
            <a:ahLst/>
            <a:cxnLst/>
            <a:rect l="l" t="t" r="r" b="b"/>
            <a:pathLst>
              <a:path w="6134100" h="9768348">
                <a:moveTo>
                  <a:pt x="6134100" y="0"/>
                </a:moveTo>
                <a:lnTo>
                  <a:pt x="0" y="0"/>
                </a:lnTo>
                <a:lnTo>
                  <a:pt x="0" y="9768348"/>
                </a:lnTo>
                <a:lnTo>
                  <a:pt x="6134100" y="9768348"/>
                </a:lnTo>
                <a:lnTo>
                  <a:pt x="6134100" y="0"/>
                </a:lnTo>
                <a:close/>
              </a:path>
            </a:pathLst>
          </a:custGeom>
          <a:blipFill>
            <a:blip r:embed="rId3"/>
            <a:stretch>
              <a:fillRect b="-67455"/>
            </a:stretch>
          </a:blipFill>
        </p:spPr>
      </p:sp>
      <p:sp>
        <p:nvSpPr>
          <p:cNvPr id="22" name="TextBox 14"/>
          <p:cNvSpPr txBox="1"/>
          <p:nvPr/>
        </p:nvSpPr>
        <p:spPr>
          <a:xfrm>
            <a:off x="6521599" y="1182986"/>
            <a:ext cx="10551717" cy="1769715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marL="0" lvl="1" algn="ctr">
              <a:spcBef>
                <a:spcPct val="0"/>
              </a:spcBef>
            </a:pPr>
            <a:r>
              <a:rPr lang="vi-VN" sz="11500" b="1" smtClean="0">
                <a:solidFill>
                  <a:srgbClr val="3A3A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</a:t>
            </a:r>
            <a:endParaRPr lang="en-US" sz="11500" b="1">
              <a:solidFill>
                <a:srgbClr val="3A3A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10400" y="3051105"/>
            <a:ext cx="957411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7200" b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 BỊ ĐÓNG CẮT TRONG GIA ĐÌNH</a:t>
            </a:r>
            <a:endParaRPr lang="en-US" sz="7200" b="1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3497" y="7791889"/>
            <a:ext cx="9595936" cy="22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383148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903988" y="571500"/>
            <a:ext cx="16143281" cy="1475712"/>
            <a:chOff x="903988" y="571500"/>
            <a:chExt cx="16143281" cy="1475712"/>
          </a:xfrm>
        </p:grpSpPr>
        <p:sp>
          <p:nvSpPr>
            <p:cNvPr id="2" name="Rectangle 1"/>
            <p:cNvSpPr/>
            <p:nvPr/>
          </p:nvSpPr>
          <p:spPr>
            <a:xfrm>
              <a:off x="2570229" y="1104900"/>
              <a:ext cx="1447704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i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 hãy nêu một số thiết bị đóng cắt trong gia đình mà em biết.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988" y="571500"/>
              <a:ext cx="1610612" cy="1475712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12344400" y="2781300"/>
            <a:ext cx="4967954" cy="6118085"/>
            <a:chOff x="2691863" y="4076700"/>
            <a:chExt cx="6002041" cy="739157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1863" y="4076700"/>
              <a:ext cx="6002041" cy="5891912"/>
            </a:xfrm>
            <a:prstGeom prst="ellipse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562678" y="10613039"/>
              <a:ext cx="4260411" cy="855233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smtClean="0">
                  <a:latin typeface="Arial" panose="020B0604020202020204" pitchFamily="34" charset="0"/>
                  <a:cs typeface="Arial" panose="020B0604020202020204" pitchFamily="34" charset="0"/>
                </a:rPr>
                <a:t>Công tắc điện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553200" y="2781300"/>
            <a:ext cx="4983229" cy="6118085"/>
            <a:chOff x="9702911" y="3900964"/>
            <a:chExt cx="6020495" cy="739157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/>
            <a:srcRect l="19742" r="12260"/>
            <a:stretch/>
          </p:blipFill>
          <p:spPr>
            <a:xfrm>
              <a:off x="9702911" y="3900964"/>
              <a:ext cx="6020495" cy="5891913"/>
            </a:xfrm>
            <a:prstGeom prst="ellipse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1323911" y="10437304"/>
              <a:ext cx="2778493" cy="85523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smtClean="0">
                  <a:latin typeface="Arial" panose="020B0604020202020204" pitchFamily="34" charset="0"/>
                  <a:cs typeface="Arial" panose="020B0604020202020204" pitchFamily="34" charset="0"/>
                </a:rPr>
                <a:t>Aptomat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15216" y="2754693"/>
            <a:ext cx="4930013" cy="6144692"/>
            <a:chOff x="815216" y="2754693"/>
            <a:chExt cx="4930013" cy="6144692"/>
          </a:xfrm>
        </p:grpSpPr>
        <p:sp>
          <p:nvSpPr>
            <p:cNvPr id="13" name="TextBox 12"/>
            <p:cNvSpPr txBox="1"/>
            <p:nvPr/>
          </p:nvSpPr>
          <p:spPr>
            <a:xfrm>
              <a:off x="2156933" y="8191499"/>
              <a:ext cx="2299789" cy="70788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smtClean="0">
                  <a:latin typeface="Arial" panose="020B0604020202020204" pitchFamily="34" charset="0"/>
                  <a:cs typeface="Arial" panose="020B0604020202020204" pitchFamily="34" charset="0"/>
                </a:rPr>
                <a:t>Cầu dao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815216" y="2754693"/>
              <a:ext cx="4930013" cy="4930013"/>
              <a:chOff x="815216" y="2754693"/>
              <a:chExt cx="4930013" cy="4930013"/>
            </a:xfrm>
          </p:grpSpPr>
          <p:sp>
            <p:nvSpPr>
              <p:cNvPr id="3" name="Oval 2"/>
              <p:cNvSpPr/>
              <p:nvPr/>
            </p:nvSpPr>
            <p:spPr>
              <a:xfrm>
                <a:off x="815216" y="2754693"/>
                <a:ext cx="4930013" cy="4930013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59" t="3939" r="15448" b="5425"/>
              <a:stretch/>
            </p:blipFill>
            <p:spPr>
              <a:xfrm>
                <a:off x="1143000" y="2857499"/>
                <a:ext cx="3810000" cy="464820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005061238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883920" y="860606"/>
            <a:ext cx="6202680" cy="1810332"/>
            <a:chOff x="1315429" y="7451906"/>
            <a:chExt cx="6202680" cy="1810332"/>
          </a:xfrm>
        </p:grpSpPr>
        <p:sp>
          <p:nvSpPr>
            <p:cNvPr id="4" name="Rounded Rectangle 3"/>
            <p:cNvSpPr/>
            <p:nvPr/>
          </p:nvSpPr>
          <p:spPr>
            <a:xfrm>
              <a:off x="2506036" y="7451906"/>
              <a:ext cx="5012073" cy="1311093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5429" y="7493865"/>
              <a:ext cx="2150727" cy="1768373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3466156" y="7722731"/>
              <a:ext cx="3899553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4400" b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 CÓ BIẾT?</a:t>
              </a:r>
              <a:endParaRPr lang="en-US"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989763" y="2903902"/>
            <a:ext cx="128692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200" smtClean="0">
                <a:latin typeface="Arial" panose="020B0604020202020204" pitchFamily="34" charset="0"/>
                <a:cs typeface="Arial" panose="020B0604020202020204" pitchFamily="34" charset="0"/>
              </a:rPr>
              <a:t>Dựa vào số cực, có thể chia công tắc thành hai loại:</a:t>
            </a:r>
            <a:endParaRPr lang="en-US" sz="4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37" r="6339" b="2974"/>
          <a:stretch/>
        </p:blipFill>
        <p:spPr>
          <a:xfrm>
            <a:off x="1447800" y="4121948"/>
            <a:ext cx="6373615" cy="4485568"/>
          </a:xfrm>
          <a:prstGeom prst="round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999"/>
          <a:stretch/>
        </p:blipFill>
        <p:spPr>
          <a:xfrm>
            <a:off x="8828036" y="4099088"/>
            <a:ext cx="7213602" cy="4508428"/>
          </a:xfrm>
          <a:prstGeom prst="roundRect">
            <a:avLst/>
          </a:prstGeom>
        </p:spPr>
      </p:pic>
      <p:sp>
        <p:nvSpPr>
          <p:cNvPr id="17" name="Oval 16"/>
          <p:cNvSpPr/>
          <p:nvPr/>
        </p:nvSpPr>
        <p:spPr>
          <a:xfrm rot="907366">
            <a:off x="2773067" y="4995573"/>
            <a:ext cx="1066800" cy="2057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>
            <a:stCxn id="17" idx="5"/>
          </p:cNvCxnSpPr>
          <p:nvPr/>
        </p:nvCxnSpPr>
        <p:spPr>
          <a:xfrm>
            <a:off x="3480806" y="6824883"/>
            <a:ext cx="718758" cy="2181957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533323" y="9089349"/>
            <a:ext cx="4214361" cy="7078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Công tắc hai cực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327656" y="9089349"/>
            <a:ext cx="4214361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Công tắc ba cực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val 23"/>
          <p:cNvSpPr/>
          <p:nvPr/>
        </p:nvSpPr>
        <p:spPr>
          <a:xfrm rot="1589913">
            <a:off x="10791126" y="5182505"/>
            <a:ext cx="1068752" cy="248655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11716078" y="6840878"/>
            <a:ext cx="718758" cy="2181957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49600" y="601150"/>
            <a:ext cx="1963082" cy="18106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6425649" y="5135005"/>
            <a:ext cx="1862351" cy="515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05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 animBg="1"/>
      <p:bldP spid="22" grpId="0" animBg="1"/>
      <p:bldP spid="23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723900"/>
            <a:ext cx="182880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CẦU DAO</a:t>
            </a:r>
            <a:endParaRPr lang="en-US" sz="4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19200" y="2259386"/>
            <a:ext cx="7783073" cy="1599314"/>
            <a:chOff x="1219200" y="2259386"/>
            <a:chExt cx="7783073" cy="159931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19200" y="2259386"/>
              <a:ext cx="1143000" cy="1599314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514600" y="2705100"/>
              <a:ext cx="648767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000" i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 hiện các yêu cầu </a:t>
              </a:r>
              <a:r>
                <a:rPr lang="en-US" sz="4000" i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4000" i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2400300"/>
            <a:ext cx="6489233" cy="762738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596583" y="4082836"/>
            <a:ext cx="73516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Nêu chức năng của </a:t>
            </a: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cầu dao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96583" y="5028940"/>
            <a:ext cx="792841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Quan sát Hình 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và mô tả cấu tạo </a:t>
            </a: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cầu dao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96583" y="6967932"/>
            <a:ext cx="808081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Trên cần đóng cắt của cầu dao có ghi 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15A </a:t>
            </a: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 600V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. Hãy giải thích ý nghĩa thông số kĩ thuật đó.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8685506"/>
            <a:ext cx="1288250" cy="134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94625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7081518" y="2364413"/>
            <a:ext cx="7635755" cy="1599314"/>
            <a:chOff x="1366518" y="2232331"/>
            <a:chExt cx="7635755" cy="159931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66518" y="2232331"/>
              <a:ext cx="1143000" cy="1599314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2514600" y="2705100"/>
              <a:ext cx="648767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000" i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 hiện các yêu cầu </a:t>
              </a:r>
              <a:r>
                <a:rPr lang="en-US" sz="4000" i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4000" i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18" name="Rectangle 17"/>
          <p:cNvSpPr/>
          <p:nvPr/>
        </p:nvSpPr>
        <p:spPr>
          <a:xfrm>
            <a:off x="7081518" y="3945347"/>
            <a:ext cx="10286999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So sánh chức năng của aptomat với cầu dao. Từ đó nêu ưu điểm của aptomat.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081518" y="5909168"/>
            <a:ext cx="102869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Quan sát hình 1.6 và mô tả cấu tạo của aptomat.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081518" y="7890098"/>
            <a:ext cx="102870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Trên vỏ của aptomat có ghi 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10A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240V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, giải thích ý nghĩa thông số kĩ thuật đó.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19" y="2404168"/>
            <a:ext cx="5522981" cy="778315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0" y="723900"/>
            <a:ext cx="18288000" cy="1970270"/>
            <a:chOff x="0" y="723900"/>
            <a:chExt cx="18288000" cy="1970270"/>
          </a:xfrm>
        </p:grpSpPr>
        <p:sp>
          <p:nvSpPr>
            <p:cNvPr id="2" name="Rectangle 1"/>
            <p:cNvSpPr/>
            <p:nvPr/>
          </p:nvSpPr>
          <p:spPr>
            <a:xfrm>
              <a:off x="0" y="723900"/>
              <a:ext cx="18288000" cy="1219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80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APTOMAT </a:t>
              </a:r>
              <a:r>
                <a:rPr lang="vi-VN" sz="4800" b="1">
                  <a:solidFill>
                    <a:srgbClr val="002060"/>
                  </a:solidFill>
                  <a:cs typeface="Arial" panose="020B0604020202020204" pitchFamily="34" charset="0"/>
                </a:rPr>
                <a:t>(Circuit breaker </a:t>
              </a:r>
              <a:r>
                <a:rPr lang="vi-VN" sz="4800" b="1" smtClean="0">
                  <a:solidFill>
                    <a:srgbClr val="002060"/>
                  </a:solidFill>
                  <a:cs typeface="Arial" panose="020B0604020202020204" pitchFamily="34" charset="0"/>
                </a:rPr>
                <a:t>- CB</a:t>
              </a:r>
              <a:r>
                <a:rPr lang="vi-VN" sz="480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US" sz="4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154400" y="1192029"/>
              <a:ext cx="1545431" cy="15021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333585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550" r="3404"/>
          <a:stretch/>
        </p:blipFill>
        <p:spPr>
          <a:xfrm>
            <a:off x="10744201" y="-38100"/>
            <a:ext cx="7543800" cy="10317480"/>
          </a:xfrm>
          <a:prstGeom prst="rect">
            <a:avLst/>
          </a:prstGeom>
        </p:spPr>
      </p:pic>
      <p:sp>
        <p:nvSpPr>
          <p:cNvPr id="8" name="Pentagon 7"/>
          <p:cNvSpPr/>
          <p:nvPr/>
        </p:nvSpPr>
        <p:spPr>
          <a:xfrm>
            <a:off x="0" y="819729"/>
            <a:ext cx="4114800" cy="1143000"/>
          </a:xfrm>
          <a:prstGeom prst="homePlate">
            <a:avLst/>
          </a:prstGeom>
          <a:solidFill>
            <a:srgbClr val="F2C748"/>
          </a:solidFill>
          <a:ln>
            <a:solidFill>
              <a:srgbClr val="F2C7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sánh:</a:t>
            </a:r>
            <a:endParaRPr lang="en-US" sz="4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8" t="3540" r="15562" b="3029"/>
          <a:stretch/>
        </p:blipFill>
        <p:spPr>
          <a:xfrm>
            <a:off x="10713721" y="342900"/>
            <a:ext cx="4962953" cy="64063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33144" y="5981700"/>
            <a:ext cx="3748020" cy="364303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65444" y="5318055"/>
            <a:ext cx="875281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Aptomat </a:t>
            </a: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có thể 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tự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động ngắt các dòng điện khi xảy ra sự cố về nguồn điện.</a:t>
            </a:r>
          </a:p>
        </p:txBody>
      </p:sp>
      <p:sp>
        <p:nvSpPr>
          <p:cNvPr id="5" name="Rectangle 4"/>
          <p:cNvSpPr/>
          <p:nvPr/>
        </p:nvSpPr>
        <p:spPr>
          <a:xfrm>
            <a:off x="965444" y="2333667"/>
            <a:ext cx="875281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 dao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không thể tự động ngắt dòng điện hay hệ thống điện khi xảy ra các vấn đề về nguồn điện.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700" y="8128715"/>
            <a:ext cx="1235835" cy="104634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24400" y="7803216"/>
            <a:ext cx="49987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hắc phục tình trạng cháy nổ về điện.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2714" y="473721"/>
            <a:ext cx="2121344" cy="1629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63" y="8288757"/>
            <a:ext cx="3346994" cy="203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370961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2"/>
          <p:cNvGrpSpPr/>
          <p:nvPr/>
        </p:nvGrpSpPr>
        <p:grpSpPr>
          <a:xfrm>
            <a:off x="-190500" y="7230265"/>
            <a:ext cx="18669000" cy="3247235"/>
            <a:chOff x="0" y="0"/>
            <a:chExt cx="4741333" cy="824695"/>
          </a:xfrm>
        </p:grpSpPr>
        <p:sp>
          <p:nvSpPr>
            <p:cNvPr id="13" name="Freeform 3"/>
            <p:cNvSpPr/>
            <p:nvPr/>
          </p:nvSpPr>
          <p:spPr>
            <a:xfrm>
              <a:off x="0" y="0"/>
              <a:ext cx="4741333" cy="824695"/>
            </a:xfrm>
            <a:custGeom>
              <a:avLst/>
              <a:gdLst/>
              <a:ahLst/>
              <a:cxnLst/>
              <a:rect l="l" t="t" r="r" b="b"/>
              <a:pathLst>
                <a:path w="4741333" h="824695">
                  <a:moveTo>
                    <a:pt x="0" y="0"/>
                  </a:moveTo>
                  <a:lnTo>
                    <a:pt x="4741333" y="0"/>
                  </a:lnTo>
                  <a:lnTo>
                    <a:pt x="4741333" y="824695"/>
                  </a:lnTo>
                  <a:lnTo>
                    <a:pt x="0" y="824695"/>
                  </a:lnTo>
                  <a:close/>
                </a:path>
              </a:pathLst>
            </a:custGeom>
            <a:solidFill>
              <a:srgbClr val="384766"/>
            </a:solidFill>
            <a:ln cap="sq">
              <a:noFill/>
              <a:prstDash val="solid"/>
              <a:miter/>
            </a:ln>
          </p:spPr>
        </p:sp>
        <p:sp>
          <p:nvSpPr>
            <p:cNvPr id="14" name="TextBox 4"/>
            <p:cNvSpPr txBox="1"/>
            <p:nvPr/>
          </p:nvSpPr>
          <p:spPr>
            <a:xfrm>
              <a:off x="0" y="38100"/>
              <a:ext cx="4741333" cy="7865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4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" name="Freeform 9"/>
          <p:cNvSpPr/>
          <p:nvPr/>
        </p:nvSpPr>
        <p:spPr>
          <a:xfrm flipH="1">
            <a:off x="654199" y="952500"/>
            <a:ext cx="6134100" cy="9768348"/>
          </a:xfrm>
          <a:custGeom>
            <a:avLst/>
            <a:gdLst/>
            <a:ahLst/>
            <a:cxnLst/>
            <a:rect l="l" t="t" r="r" b="b"/>
            <a:pathLst>
              <a:path w="6134100" h="9768348">
                <a:moveTo>
                  <a:pt x="6134100" y="0"/>
                </a:moveTo>
                <a:lnTo>
                  <a:pt x="0" y="0"/>
                </a:lnTo>
                <a:lnTo>
                  <a:pt x="0" y="9768348"/>
                </a:lnTo>
                <a:lnTo>
                  <a:pt x="6134100" y="9768348"/>
                </a:lnTo>
                <a:lnTo>
                  <a:pt x="6134100" y="0"/>
                </a:lnTo>
                <a:close/>
              </a:path>
            </a:pathLst>
          </a:custGeom>
          <a:blipFill>
            <a:blip r:embed="rId3"/>
            <a:stretch>
              <a:fillRect b="-67455"/>
            </a:stretch>
          </a:blipFill>
        </p:spPr>
      </p:sp>
      <p:sp>
        <p:nvSpPr>
          <p:cNvPr id="22" name="TextBox 14"/>
          <p:cNvSpPr txBox="1"/>
          <p:nvPr/>
        </p:nvSpPr>
        <p:spPr>
          <a:xfrm>
            <a:off x="6557157" y="1410328"/>
            <a:ext cx="10551717" cy="1769715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marL="0" lvl="1" algn="ctr">
              <a:spcBef>
                <a:spcPct val="0"/>
              </a:spcBef>
            </a:pPr>
            <a:r>
              <a:rPr lang="vi-VN" sz="11500" b="1" smtClean="0">
                <a:solidFill>
                  <a:srgbClr val="3A3A66"/>
                </a:solidFill>
                <a:cs typeface="Arial" panose="020B0604020202020204" pitchFamily="34" charset="0"/>
              </a:rPr>
              <a:t>II.</a:t>
            </a:r>
            <a:endParaRPr lang="en-US" sz="11500" b="1">
              <a:solidFill>
                <a:srgbClr val="3A3A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10400" y="3327522"/>
            <a:ext cx="9574113" cy="2951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600" b="1" smtClean="0">
                <a:solidFill>
                  <a:srgbClr val="C0504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 BỊ LẤY ĐIỆN TRONG GIA ĐÌNH</a:t>
            </a:r>
            <a:endParaRPr lang="en-US" sz="6600" b="1">
              <a:solidFill>
                <a:srgbClr val="C0504D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5225" y="7581900"/>
            <a:ext cx="8815580" cy="338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527117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1186</TotalTime>
  <Words>614</Words>
  <Application>Microsoft Office PowerPoint</Application>
  <PresentationFormat>Custom</PresentationFormat>
  <Paragraphs>70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Times New Roman</vt:lpstr>
      <vt:lpstr>Calibri Light</vt:lpstr>
      <vt:lpstr>Calibri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điện 9 ctst</dc:title>
  <dc:creator>Xinh Đẹp Dịu Hiền Huế Thị</dc:creator>
  <cp:lastModifiedBy>DELL</cp:lastModifiedBy>
  <cp:revision>101</cp:revision>
  <dcterms:created xsi:type="dcterms:W3CDTF">2006-08-16T00:00:00Z</dcterms:created>
  <dcterms:modified xsi:type="dcterms:W3CDTF">2025-09-18T10:11:56Z</dcterms:modified>
  <dc:identifier>DAFn2dd0_sY</dc:identifier>
</cp:coreProperties>
</file>