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92" r:id="rId3"/>
    <p:sldId id="305" r:id="rId4"/>
    <p:sldId id="306" r:id="rId5"/>
    <p:sldId id="309" r:id="rId6"/>
    <p:sldId id="263" r:id="rId7"/>
    <p:sldId id="310" r:id="rId8"/>
    <p:sldId id="301" r:id="rId9"/>
    <p:sldId id="302" r:id="rId10"/>
    <p:sldId id="311" r:id="rId11"/>
    <p:sldId id="289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6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9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4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1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3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18/09/2025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4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922" y="896670"/>
            <a:ext cx="116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89" y="1863968"/>
            <a:ext cx="9775902" cy="4640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032" y="127102"/>
            <a:ext cx="116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1. VẼ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THUẬT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000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Lập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điền thông tin theo bảng gợi ý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99737"/>
              </p:ext>
            </p:extLst>
          </p:nvPr>
        </p:nvGraphicFramePr>
        <p:xfrm>
          <a:off x="415180" y="1169550"/>
          <a:ext cx="11388045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3796015">
                  <a:extLst>
                    <a:ext uri="{9D8B030D-6E8A-4147-A177-3AD203B41FA5}">
                      <a16:colId xmlns:a16="http://schemas.microsoft.com/office/drawing/2014/main" val="2125167839"/>
                    </a:ext>
                  </a:extLst>
                </a:gridCol>
                <a:gridCol w="3796015">
                  <a:extLst>
                    <a:ext uri="{9D8B030D-6E8A-4147-A177-3AD203B41FA5}">
                      <a16:colId xmlns:a16="http://schemas.microsoft.com/office/drawing/2014/main" val="183628876"/>
                    </a:ext>
                  </a:extLst>
                </a:gridCol>
                <a:gridCol w="3796015">
                  <a:extLst>
                    <a:ext uri="{9D8B030D-6E8A-4147-A177-3AD203B41FA5}">
                      <a16:colId xmlns:a16="http://schemas.microsoft.com/office/drawing/2014/main" val="2487323930"/>
                    </a:ext>
                  </a:extLst>
                </a:gridCol>
              </a:tblGrid>
              <a:tr h="420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biểu diễn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nét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699688"/>
                  </a:ext>
                </a:extLst>
              </a:tr>
              <a:tr h="420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Cạnh </a:t>
                      </a:r>
                      <a:r>
                        <a:rPr lang="en-US" sz="28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liền đậm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13816"/>
                  </a:ext>
                </a:extLst>
              </a:tr>
              <a:tr h="420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Cạnh </a:t>
                      </a:r>
                      <a:r>
                        <a:rPr lang="en-US" sz="280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đứt mảnh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926931"/>
                  </a:ext>
                </a:extLst>
              </a:tr>
              <a:tr h="84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tâm, đường trục đối xứng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gạch dài – chấm – mảnh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210270"/>
                  </a:ext>
                </a:extLst>
              </a:tr>
              <a:tr h="84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kích thước, đường gióng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liền mảnh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883893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851400" y="2006600"/>
            <a:ext cx="20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65700" y="2857500"/>
            <a:ext cx="21336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6980" y="3784600"/>
            <a:ext cx="2133600" cy="0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6980" y="4546600"/>
            <a:ext cx="2172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Vẽ lại Hình 1.1 theo tỉ lệ 2:1 lên khổ giấy A4 và ghi kích thước cho hình vẽ.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3" y="1538882"/>
            <a:ext cx="8947714" cy="515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9026" cy="647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14300"/>
            <a:ext cx="59436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87388"/>
            <a:ext cx="10959352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3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1703" y="237392"/>
            <a:ext cx="586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 1.1. Kí hiệu và kích thước khổ giấy vẽ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33839"/>
              </p:ext>
            </p:extLst>
          </p:nvPr>
        </p:nvGraphicFramePr>
        <p:xfrm>
          <a:off x="325315" y="854026"/>
          <a:ext cx="11377246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2778370">
                  <a:extLst>
                    <a:ext uri="{9D8B030D-6E8A-4147-A177-3AD203B41FA5}">
                      <a16:colId xmlns:a16="http://schemas.microsoft.com/office/drawing/2014/main" val="857065179"/>
                    </a:ext>
                  </a:extLst>
                </a:gridCol>
                <a:gridCol w="1612674">
                  <a:extLst>
                    <a:ext uri="{9D8B030D-6E8A-4147-A177-3AD203B41FA5}">
                      <a16:colId xmlns:a16="http://schemas.microsoft.com/office/drawing/2014/main" val="2110674462"/>
                    </a:ext>
                  </a:extLst>
                </a:gridCol>
                <a:gridCol w="1657743">
                  <a:extLst>
                    <a:ext uri="{9D8B030D-6E8A-4147-A177-3AD203B41FA5}">
                      <a16:colId xmlns:a16="http://schemas.microsoft.com/office/drawing/2014/main" val="3425986914"/>
                    </a:ext>
                  </a:extLst>
                </a:gridCol>
                <a:gridCol w="1904431">
                  <a:extLst>
                    <a:ext uri="{9D8B030D-6E8A-4147-A177-3AD203B41FA5}">
                      <a16:colId xmlns:a16="http://schemas.microsoft.com/office/drawing/2014/main" val="4216284959"/>
                    </a:ext>
                  </a:extLst>
                </a:gridCol>
                <a:gridCol w="1973504">
                  <a:extLst>
                    <a:ext uri="{9D8B030D-6E8A-4147-A177-3AD203B41FA5}">
                      <a16:colId xmlns:a16="http://schemas.microsoft.com/office/drawing/2014/main" val="3379376380"/>
                    </a:ext>
                  </a:extLst>
                </a:gridCol>
                <a:gridCol w="1450524">
                  <a:extLst>
                    <a:ext uri="{9D8B030D-6E8A-4147-A177-3AD203B41FA5}">
                      <a16:colId xmlns:a16="http://schemas.microsoft.com/office/drawing/2014/main" val="3625777973"/>
                    </a:ext>
                  </a:extLst>
                </a:gridCol>
              </a:tblGrid>
              <a:tr h="311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A0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590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(mm)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1189x841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841x594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504x420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420x297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297x210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835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18041" y="2026558"/>
            <a:ext cx="4984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1 và hình bên cạnh cho biết</a:t>
            </a:r>
          </a:p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Khổ giấy dùng vào mục đích gì?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So sánh độ lớn giữa các khổ giấy vẽ.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ghi nhớ kích thước các khổ giấy vẽ.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6" y="2026557"/>
            <a:ext cx="5545186" cy="45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70" y="685656"/>
            <a:ext cx="120044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032" y="103656"/>
            <a:ext cx="116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1. VẼ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THUẬT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032" y="1478485"/>
            <a:ext cx="35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Khổ giấy: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032" y="2098625"/>
            <a:ext cx="11289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Khổ giấy dùng để vẽ kỹ thuật bao gồm các khổ giấy từ A0 đến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A4.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32" y="3336192"/>
            <a:ext cx="1029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Kí hiệu và kích thước khổ giấy vẽ: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81125"/>
              </p:ext>
            </p:extLst>
          </p:nvPr>
        </p:nvGraphicFramePr>
        <p:xfrm>
          <a:off x="325315" y="4130626"/>
          <a:ext cx="11377246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2778370">
                  <a:extLst>
                    <a:ext uri="{9D8B030D-6E8A-4147-A177-3AD203B41FA5}">
                      <a16:colId xmlns:a16="http://schemas.microsoft.com/office/drawing/2014/main" val="857065179"/>
                    </a:ext>
                  </a:extLst>
                </a:gridCol>
                <a:gridCol w="1612674">
                  <a:extLst>
                    <a:ext uri="{9D8B030D-6E8A-4147-A177-3AD203B41FA5}">
                      <a16:colId xmlns:a16="http://schemas.microsoft.com/office/drawing/2014/main" val="2110674462"/>
                    </a:ext>
                  </a:extLst>
                </a:gridCol>
                <a:gridCol w="1657743">
                  <a:extLst>
                    <a:ext uri="{9D8B030D-6E8A-4147-A177-3AD203B41FA5}">
                      <a16:colId xmlns:a16="http://schemas.microsoft.com/office/drawing/2014/main" val="3425986914"/>
                    </a:ext>
                  </a:extLst>
                </a:gridCol>
                <a:gridCol w="1904431">
                  <a:extLst>
                    <a:ext uri="{9D8B030D-6E8A-4147-A177-3AD203B41FA5}">
                      <a16:colId xmlns:a16="http://schemas.microsoft.com/office/drawing/2014/main" val="4216284959"/>
                    </a:ext>
                  </a:extLst>
                </a:gridCol>
                <a:gridCol w="1973504">
                  <a:extLst>
                    <a:ext uri="{9D8B030D-6E8A-4147-A177-3AD203B41FA5}">
                      <a16:colId xmlns:a16="http://schemas.microsoft.com/office/drawing/2014/main" val="3379376380"/>
                    </a:ext>
                  </a:extLst>
                </a:gridCol>
                <a:gridCol w="1450524">
                  <a:extLst>
                    <a:ext uri="{9D8B030D-6E8A-4147-A177-3AD203B41FA5}">
                      <a16:colId xmlns:a16="http://schemas.microsoft.com/office/drawing/2014/main" val="3625777973"/>
                    </a:ext>
                  </a:extLst>
                </a:gridCol>
              </a:tblGrid>
              <a:tr h="311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A0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590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(mm)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1189x841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841x594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504x420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420x297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297x210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835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2032" y="5085285"/>
            <a:ext cx="35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Nét vẽ: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32" y="1446565"/>
            <a:ext cx="797168" cy="5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1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927" y="190738"/>
            <a:ext cx="575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 1.2. Một số nét vẽ thường dùng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8278" y="735048"/>
            <a:ext cx="7078849" cy="229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05376" y="3330344"/>
            <a:ext cx="6644509" cy="2921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996" y="6318571"/>
            <a:ext cx="575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1.1. Nét vẽ trên hình vẽ kỹ thuật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7085" y="334643"/>
            <a:ext cx="4226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1448" y="2744050"/>
            <a:ext cx="41868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nét vẽ có trong hình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Nét liền đậm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đứt mảnh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Nét gạch dài - chấm - mảnh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nét vẽ không có cùng chiều rộng vì có nét đậm, nét mảnh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8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70" y="0"/>
            <a:ext cx="120044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05" y="864800"/>
            <a:ext cx="35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Tỉ lệ: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873" y="134925"/>
            <a:ext cx="11597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</a:t>
            </a:r>
            <a:r>
              <a:rPr lang="vi-VN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nhận xét các kích thước đo được trên hình biểu diễn ở mỗi trường hợp so với kích thước tương ứng của đai ốc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965921"/>
            <a:ext cx="10512231" cy="4585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452" y="5526515"/>
            <a:ext cx="11457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phải sử dụng tỉ lệ khi lập bản vẽ kĩ thuật?</a:t>
            </a:r>
          </a:p>
          <a:p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 sánh kích thước của bản vẽ và kích thước vật thể nếu bản vẽ sử dụng tỉ lệ 2:1.</a:t>
            </a:r>
          </a:p>
        </p:txBody>
      </p:sp>
    </p:spTree>
    <p:extLst>
      <p:ext uri="{BB962C8B-B14F-4D97-AF65-F5344CB8AC3E}">
        <p14:creationId xmlns:p14="http://schemas.microsoft.com/office/powerpoint/2010/main" val="12031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70" y="0"/>
            <a:ext cx="120044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05" y="864800"/>
            <a:ext cx="35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Tỉ lệ: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085" y="1511131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TCVN 7286: 2003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1:2; 1:5;…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2:1; 5:1;…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70" y="864800"/>
            <a:ext cx="797168" cy="5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085" y="508986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Ghi kích thước: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9" y="138373"/>
            <a:ext cx="7029820" cy="4097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7795" y="354763"/>
            <a:ext cx="4450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1.2; hình 1.3; hình 1.4 và cho biết</a:t>
            </a:r>
          </a:p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Đường kích thước, đường gióng vẽ bằng loại nét gì?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Cho biết phía trước chữ số kích thước đường tròn, cung tròn phải có kí hiệu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339" y="4325081"/>
            <a:ext cx="915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kích thước, đường gióng được vẽ bằng nét liền mảnh.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Phía trước chữ số kích thước đường tròn phải có kí hiệu Ø.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Phía trước chữ số kích thước cung tròn phải có kí hiệu R.</a:t>
            </a:r>
          </a:p>
        </p:txBody>
      </p:sp>
    </p:spTree>
    <p:extLst>
      <p:ext uri="{BB962C8B-B14F-4D97-AF65-F5344CB8AC3E}">
        <p14:creationId xmlns:p14="http://schemas.microsoft.com/office/powerpoint/2010/main" val="15418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556" y="138247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kích thước: đường gióng, đường kích thước và chữ số kích thước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gióng kẻ vuông góc tại hai đầu mút cần ghi kích thước.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kích thước kẻ song song với đoạn cần ghi kích thước, hai đầu mút có mũi tên chạm vào đường gióng và cách đầu mút đường gióng một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khoảng 1,5mm.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Chữ số kích thước là chữ số thể hiện độ lớn thực của vật thể, được đặt ở giữa, phía trên đường ghi kích thước và có hướng nghiêng theo hướng của đường kích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70" y="0"/>
            <a:ext cx="120044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70" y="65619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Ghi kích thước: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70" y="688715"/>
            <a:ext cx="797168" cy="5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726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2023-06-21T22:05:51Z</dcterms:created>
  <dcterms:modified xsi:type="dcterms:W3CDTF">2025-09-18T08:14:39Z</dcterms:modified>
</cp:coreProperties>
</file>