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35" r:id="rId4"/>
    <p:sldId id="303" r:id="rId5"/>
    <p:sldId id="336" r:id="rId6"/>
    <p:sldId id="269" r:id="rId7"/>
    <p:sldId id="337" r:id="rId8"/>
    <p:sldId id="338" r:id="rId9"/>
    <p:sldId id="339" r:id="rId10"/>
    <p:sldId id="340" r:id="rId11"/>
    <p:sldId id="344" r:id="rId12"/>
    <p:sldId id="343"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18/09/2025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569" y="126687"/>
            <a:ext cx="970670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HÌNH CHIẾU VUÔNG GÓC C</a:t>
            </a:r>
            <a:r>
              <a:rPr lang="vi-VN" sz="2400" b="1" smtClean="0">
                <a:solidFill>
                  <a:srgbClr val="FF0000"/>
                </a:solidFill>
                <a:latin typeface="Times New Roman" panose="02020603050405020304" pitchFamily="18" charset="0"/>
                <a:cs typeface="Times New Roman" panose="02020603050405020304" pitchFamily="18" charset="0"/>
              </a:rPr>
              <a:t>ỦA KHỐI HÌNH HỌC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728" y="87830"/>
            <a:ext cx="6000411" cy="6583558"/>
          </a:xfrm>
          <a:prstGeom prst="rect">
            <a:avLst/>
          </a:prstGeom>
        </p:spPr>
      </p:pic>
      <p:sp>
        <p:nvSpPr>
          <p:cNvPr id="5" name="Rectangle 4"/>
          <p:cNvSpPr/>
          <p:nvPr/>
        </p:nvSpPr>
        <p:spPr>
          <a:xfrm>
            <a:off x="6475445" y="87830"/>
            <a:ext cx="5268686" cy="6278642"/>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PHIẾU HỌC TẬP 1</a:t>
            </a:r>
          </a:p>
          <a:p>
            <a:r>
              <a:rPr lang="vi-VN" sz="2400">
                <a:latin typeface="Times New Roman" panose="02020603050405020304" pitchFamily="18" charset="0"/>
                <a:cs typeface="Times New Roman" panose="02020603050405020304" pitchFamily="18" charset="0"/>
              </a:rPr>
              <a:t>Quan sát hình 2.4 và cho biết </a:t>
            </a:r>
          </a:p>
          <a:p>
            <a:r>
              <a:rPr lang="vi-VN" sz="2400">
                <a:latin typeface="Times New Roman" panose="02020603050405020304" pitchFamily="18" charset="0"/>
                <a:cs typeface="Times New Roman" panose="02020603050405020304" pitchFamily="18" charset="0"/>
              </a:rPr>
              <a:t>1.Quan sát Hình 2.4 và đọc tên các hình chiếu theo hướng chiếu tương ứng</a:t>
            </a:r>
            <a:r>
              <a:rPr lang="vi-VN" sz="2400" smtClean="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2. Vì sao phải xoay các mặt phẳng hình chiếu về trùng với mặt phẳng hình chiếu đứng?</a:t>
            </a:r>
          </a:p>
          <a:p>
            <a:r>
              <a:rPr lang="vi-VN" sz="2400">
                <a:latin typeface="Times New Roman" panose="02020603050405020304" pitchFamily="18" charset="0"/>
                <a:cs typeface="Times New Roman" panose="02020603050405020304" pitchFamily="18" charset="0"/>
              </a:rPr>
              <a:t>1.L</a:t>
            </a:r>
            <a:r>
              <a:rPr lang="en-US" sz="2400">
                <a:latin typeface="Times New Roman" panose="02020603050405020304" pitchFamily="18" charset="0"/>
                <a:cs typeface="Times New Roman" panose="02020603050405020304" pitchFamily="18" charset="0"/>
              </a:rPr>
              <a:t>iệt kê các cặp mặt phẳng vuông góc với nhau.</a:t>
            </a:r>
            <a:br>
              <a:rPr lang="en-US"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Nhận xét vị trí của vật thể so với mỗi MPHC và người quan sát</a:t>
            </a:r>
          </a:p>
          <a:p>
            <a:r>
              <a:rPr lang="vi-VN" sz="2400">
                <a:latin typeface="Times New Roman" panose="02020603050405020304" pitchFamily="18" charset="0"/>
                <a:cs typeface="Times New Roman" panose="02020603050405020304" pitchFamily="18" charset="0"/>
              </a:rPr>
              <a:t>3. </a:t>
            </a:r>
            <a:r>
              <a:rPr lang="en-US" sz="2400">
                <a:latin typeface="Times New Roman" panose="02020603050405020304" pitchFamily="18" charset="0"/>
                <a:cs typeface="Times New Roman" panose="02020603050405020304" pitchFamily="18" charset="0"/>
              </a:rPr>
              <a:t>Cho biết vị trí các hình chiếu bằng, hình chiếu cạnh so với hình chiếu đứng trên mặt phẳng giấy vẽ.</a:t>
            </a:r>
          </a:p>
          <a:p>
            <a:r>
              <a:rPr lang="en-US" sz="2400">
                <a:latin typeface="Times New Roman" panose="02020603050405020304" pitchFamily="18" charset="0"/>
                <a:cs typeface="Times New Roman" panose="02020603050405020304" pitchFamily="18" charset="0"/>
              </a:rPr>
              <a:t>4. Nét đứt mảnh trên hình chiếu B (Hình 2.4) thể hiện cạnh nào của vật thể?</a:t>
            </a:r>
          </a:p>
          <a:p>
            <a:endParaRPr lang="en-US"/>
          </a:p>
        </p:txBody>
      </p:sp>
    </p:spTree>
    <p:extLst>
      <p:ext uri="{BB962C8B-B14F-4D97-AF65-F5344CB8AC3E}">
        <p14:creationId xmlns:p14="http://schemas.microsoft.com/office/powerpoint/2010/main" val="9811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13212"/>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II.Hình chiếu vuông góc</a:t>
            </a:r>
          </a:p>
          <a:p>
            <a:r>
              <a:rPr lang="en-US" sz="2800" b="1" smtClean="0">
                <a:latin typeface="Times New Roman" panose="02020603050405020304" pitchFamily="18" charset="0"/>
                <a:cs typeface="Times New Roman" panose="02020603050405020304" pitchFamily="18" charset="0"/>
              </a:rPr>
              <a:t>2.Bố </a:t>
            </a:r>
            <a:r>
              <a:rPr lang="en-US" sz="2800" b="1">
                <a:latin typeface="Times New Roman" panose="02020603050405020304" pitchFamily="18" charset="0"/>
                <a:cs typeface="Times New Roman" panose="02020603050405020304" pitchFamily="18" charset="0"/>
              </a:rPr>
              <a:t>trí các hình chiếu</a:t>
            </a:r>
          </a:p>
          <a:p>
            <a:r>
              <a:rPr lang="vi-VN" sz="2800">
                <a:latin typeface="Times New Roman" panose="02020603050405020304" pitchFamily="18" charset="0"/>
                <a:cs typeface="Times New Roman" panose="02020603050405020304" pitchFamily="18" charset="0"/>
              </a:rPr>
              <a:t>- Hình chiếu bằng đặt dưới hình chiếu đứng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cạnh đặt bên phải hình chiếu đứng</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520948" y="190021"/>
            <a:ext cx="11150081"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r>
              <a:rPr lang="vi-VN" sz="2800" b="1" smtClean="0">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3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761" y="137221"/>
            <a:ext cx="6000411" cy="6583558"/>
          </a:xfrm>
          <a:prstGeom prst="rect">
            <a:avLst/>
          </a:prstGeom>
        </p:spPr>
      </p:pic>
      <p:sp>
        <p:nvSpPr>
          <p:cNvPr id="2" name="Rectangle 1"/>
          <p:cNvSpPr/>
          <p:nvPr/>
        </p:nvSpPr>
        <p:spPr>
          <a:xfrm>
            <a:off x="6354146" y="252356"/>
            <a:ext cx="5439747" cy="6001643"/>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PHIẾU HỌC TẬP 1</a:t>
            </a:r>
          </a:p>
          <a:p>
            <a:r>
              <a:rPr lang="vi-VN" sz="2400">
                <a:solidFill>
                  <a:srgbClr val="FF0000"/>
                </a:solidFill>
                <a:latin typeface="Times New Roman" panose="02020603050405020304" pitchFamily="18" charset="0"/>
                <a:cs typeface="Times New Roman" panose="02020603050405020304" pitchFamily="18" charset="0"/>
              </a:rPr>
              <a:t>1. - Hình chiếu A: Hình chiếu từ trước (Hình chiếu đứng).</a:t>
            </a:r>
          </a:p>
          <a:p>
            <a:r>
              <a:rPr lang="vi-VN" sz="2400">
                <a:solidFill>
                  <a:srgbClr val="FF0000"/>
                </a:solidFill>
                <a:latin typeface="Times New Roman" panose="02020603050405020304" pitchFamily="18" charset="0"/>
                <a:cs typeface="Times New Roman" panose="02020603050405020304" pitchFamily="18" charset="0"/>
              </a:rPr>
              <a:t>- Hình chiếu B: Hình chiếu từ trên (Hình chiếu bằng).</a:t>
            </a:r>
          </a:p>
          <a:p>
            <a:r>
              <a:rPr lang="vi-VN" sz="2400">
                <a:solidFill>
                  <a:srgbClr val="FF0000"/>
                </a:solidFill>
                <a:latin typeface="Times New Roman" panose="02020603050405020304" pitchFamily="18" charset="0"/>
                <a:cs typeface="Times New Roman" panose="02020603050405020304" pitchFamily="18" charset="0"/>
              </a:rPr>
              <a:t>- Hình chiếu C: Hình chiếu từ trái (Hình chiếu cạnh).</a:t>
            </a:r>
          </a:p>
          <a:p>
            <a:r>
              <a:rPr lang="vi-VN" sz="2400">
                <a:solidFill>
                  <a:srgbClr val="FF0000"/>
                </a:solidFill>
                <a:latin typeface="Times New Roman" panose="02020603050405020304" pitchFamily="18" charset="0"/>
                <a:cs typeface="Times New Roman" panose="02020603050405020304" pitchFamily="18" charset="0"/>
              </a:rPr>
              <a:t>2. Phải xoay các mặt phẳng hình chiếu về trùng với mặt phẳng hình chiếu đứng vì khi lập bản vẽ, người ta dễ thể hiện các hình chiếu trên mặt phẳng giấy.</a:t>
            </a:r>
          </a:p>
          <a:p>
            <a:r>
              <a:rPr lang="vi-VN" sz="2400">
                <a:solidFill>
                  <a:srgbClr val="FF0000"/>
                </a:solidFill>
                <a:latin typeface="Times New Roman" panose="02020603050405020304" pitchFamily="18" charset="0"/>
                <a:cs typeface="Times New Roman" panose="02020603050405020304" pitchFamily="18" charset="0"/>
              </a:rPr>
              <a:t>3. Hình chiếu bằng ở bên dưới còn hình chiếu cạnh ở bên phải hình chiếu đứng.</a:t>
            </a:r>
          </a:p>
          <a:p>
            <a:r>
              <a:rPr lang="vi-VN" sz="2400">
                <a:solidFill>
                  <a:srgbClr val="FF0000"/>
                </a:solidFill>
                <a:latin typeface="Times New Roman" panose="02020603050405020304" pitchFamily="18" charset="0"/>
                <a:cs typeface="Times New Roman" panose="02020603050405020304" pitchFamily="18" charset="0"/>
              </a:rPr>
              <a:t>4. Nét đứt mảnh trên hình chiếu B (Hình 2.4) thể hiện cạnh không nhìn thấy của vật thể.</a:t>
            </a:r>
          </a:p>
        </p:txBody>
      </p:sp>
    </p:spTree>
    <p:extLst>
      <p:ext uri="{BB962C8B-B14F-4D97-AF65-F5344CB8AC3E}">
        <p14:creationId xmlns:p14="http://schemas.microsoft.com/office/powerpoint/2010/main" val="275062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00628" y="524690"/>
            <a:ext cx="7920180" cy="4557263"/>
          </a:xfrm>
          <a:prstGeom prst="rect">
            <a:avLst/>
          </a:prstGeom>
        </p:spPr>
      </p:pic>
      <p:sp>
        <p:nvSpPr>
          <p:cNvPr id="3" name="Rectangle 2"/>
          <p:cNvSpPr/>
          <p:nvPr/>
        </p:nvSpPr>
        <p:spPr>
          <a:xfrm>
            <a:off x="8458198" y="356019"/>
            <a:ext cx="3226777"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2.6 và cho biết: </a:t>
            </a:r>
            <a:endParaRPr lang="en-US" sz="2800" b="1" smtClean="0">
              <a:latin typeface="Times New Roman" panose="02020603050405020304" pitchFamily="18" charset="0"/>
              <a:cs typeface="Times New Roman" panose="02020603050405020304" pitchFamily="18" charset="0"/>
            </a:endParaRPr>
          </a:p>
          <a:p>
            <a:r>
              <a:rPr lang="vi-VN" sz="2800" b="1" smtClean="0">
                <a:latin typeface="Times New Roman" panose="02020603050405020304" pitchFamily="18" charset="0"/>
                <a:cs typeface="Times New Roman" panose="02020603050405020304" pitchFamily="18" charset="0"/>
              </a:rPr>
              <a:t>1.Các </a:t>
            </a:r>
            <a:r>
              <a:rPr lang="vi-VN" sz="2800" b="1">
                <a:latin typeface="Times New Roman" panose="02020603050405020304" pitchFamily="18" charset="0"/>
                <a:cs typeface="Times New Roman" panose="02020603050405020304" pitchFamily="18" charset="0"/>
              </a:rPr>
              <a:t>mặt đáy, mặt bên của các khối đa diện là hình gì?</a:t>
            </a:r>
          </a:p>
          <a:p>
            <a:r>
              <a:rPr lang="vi-VN" sz="2800" b="1">
                <a:latin typeface="Times New Roman" panose="02020603050405020304" pitchFamily="18" charset="0"/>
                <a:cs typeface="Times New Roman" panose="02020603050405020304" pitchFamily="18" charset="0"/>
              </a:rPr>
              <a:t>2. Mỗi khối đa diện có những kích thước nào được thể hiện trên hình?</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hãy nhận xét bóng của cột cờ khác nhau như thế nào khi Mặt Trời chiếu vào buổi sáng, buổi trưa và buổi chiều?</a:t>
            </a:r>
          </a:p>
        </p:txBody>
      </p:sp>
      <p:pic>
        <p:nvPicPr>
          <p:cNvPr id="3" name="Picture 2"/>
          <p:cNvPicPr>
            <a:picLocks noChangeAspect="1"/>
          </p:cNvPicPr>
          <p:nvPr/>
        </p:nvPicPr>
        <p:blipFill>
          <a:blip r:embed="rId2"/>
          <a:stretch>
            <a:fillRect/>
          </a:stretch>
        </p:blipFill>
        <p:spPr>
          <a:xfrm>
            <a:off x="473319" y="167053"/>
            <a:ext cx="6929803" cy="6435969"/>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3319" y="167053"/>
            <a:ext cx="6929803" cy="6435969"/>
          </a:xfrm>
          <a:prstGeom prst="rect">
            <a:avLst/>
          </a:prstGeom>
        </p:spPr>
      </p:pic>
      <p:sp>
        <p:nvSpPr>
          <p:cNvPr id="4" name="Rectangle 3"/>
          <p:cNvSpPr/>
          <p:nvPr/>
        </p:nvSpPr>
        <p:spPr>
          <a:xfrm>
            <a:off x="7535007" y="285681"/>
            <a:ext cx="4440116" cy="3108543"/>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Buổi sáng, bóng cọc dài ngả về phía tây.</a:t>
            </a:r>
          </a:p>
          <a:p>
            <a:r>
              <a:rPr lang="vi-VN" sz="2800" b="1">
                <a:solidFill>
                  <a:srgbClr val="FF0000"/>
                </a:solidFill>
                <a:latin typeface="Times New Roman" panose="02020603050405020304" pitchFamily="18" charset="0"/>
                <a:cs typeface="Times New Roman" panose="02020603050405020304" pitchFamily="18" charset="0"/>
              </a:rPr>
              <a:t>Buổi trưa, bóng cọc ngắn lại, ở ngay dưới chân cọc đó.</a:t>
            </a:r>
          </a:p>
          <a:p>
            <a:r>
              <a:rPr lang="vi-VN" sz="2800" b="1">
                <a:solidFill>
                  <a:srgbClr val="FF0000"/>
                </a:solidFill>
                <a:latin typeface="Times New Roman" panose="02020603050405020304" pitchFamily="18" charset="0"/>
                <a:cs typeface="Times New Roman" panose="02020603050405020304" pitchFamily="18" charset="0"/>
              </a:rPr>
              <a:t>Buổi chiều, bóng cọc dài ra ngả về phía đông.</a:t>
            </a:r>
          </a:p>
        </p:txBody>
      </p:sp>
    </p:spTree>
    <p:extLst>
      <p:ext uri="{BB962C8B-B14F-4D97-AF65-F5344CB8AC3E}">
        <p14:creationId xmlns:p14="http://schemas.microsoft.com/office/powerpoint/2010/main" val="8960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793" y="134381"/>
            <a:ext cx="7483569" cy="6363133"/>
          </a:xfrm>
          <a:prstGeom prst="rect">
            <a:avLst/>
          </a:prstGeom>
        </p:spPr>
      </p:pic>
      <p:sp>
        <p:nvSpPr>
          <p:cNvPr id="3" name="Rectangle 2"/>
          <p:cNvSpPr/>
          <p:nvPr/>
        </p:nvSpPr>
        <p:spPr>
          <a:xfrm>
            <a:off x="7930661" y="134381"/>
            <a:ext cx="3217985"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 và cho biết tia chiếu ở các phép chiếu khác nhau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793" y="134381"/>
            <a:ext cx="7483569" cy="6363133"/>
          </a:xfrm>
          <a:prstGeom prst="rect">
            <a:avLst/>
          </a:prstGeom>
        </p:spPr>
      </p:pic>
      <p:sp>
        <p:nvSpPr>
          <p:cNvPr id="3" name="Rectangle 2"/>
          <p:cNvSpPr/>
          <p:nvPr/>
        </p:nvSpPr>
        <p:spPr>
          <a:xfrm>
            <a:off x="7930661" y="134381"/>
            <a:ext cx="3217985"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 và cho biết tia chiếu ở các phép chiếu khác nhau như thế nào?</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7930660" y="2381150"/>
            <a:ext cx="3833447"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a) Phép chiếu xuyên tâm: Các tia chiếu kéo dài đồng quy tại tâm chiếu.</a:t>
            </a:r>
          </a:p>
          <a:p>
            <a:r>
              <a:rPr lang="en-US" sz="2400">
                <a:solidFill>
                  <a:srgbClr val="FF0000"/>
                </a:solidFill>
                <a:latin typeface="Times New Roman" panose="02020603050405020304" pitchFamily="18" charset="0"/>
                <a:cs typeface="Times New Roman" panose="02020603050405020304" pitchFamily="18" charset="0"/>
              </a:rPr>
              <a:t>b) Phép chiếu song song: Các tia chiếu song song với nhau.</a:t>
            </a:r>
          </a:p>
          <a:p>
            <a:r>
              <a:rPr lang="en-US" sz="2400">
                <a:solidFill>
                  <a:srgbClr val="FF0000"/>
                </a:solidFill>
                <a:latin typeface="Times New Roman" panose="02020603050405020304" pitchFamily="18" charset="0"/>
                <a:cs typeface="Times New Roman" panose="02020603050405020304" pitchFamily="18" charset="0"/>
              </a:rPr>
              <a:t>c) Phép chiếu vuông góc: Các tia chiếu song song với nhau và vuông góc với mặt phảng hình chiếu.</a:t>
            </a:r>
          </a:p>
        </p:txBody>
      </p:sp>
    </p:spTree>
    <p:extLst>
      <p:ext uri="{BB962C8B-B14F-4D97-AF65-F5344CB8AC3E}">
        <p14:creationId xmlns:p14="http://schemas.microsoft.com/office/powerpoint/2010/main" val="561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13212"/>
            <a:ext cx="115824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Khái niệm hình chiếu</a:t>
            </a:r>
          </a:p>
          <a:p>
            <a:r>
              <a:rPr lang="en-US" sz="2800">
                <a:latin typeface="Times New Roman" panose="02020603050405020304" pitchFamily="18" charset="0"/>
                <a:cs typeface="Times New Roman" panose="02020603050405020304" pitchFamily="18" charset="0"/>
              </a:rPr>
              <a:t>Hình chiếu là hình biểu diễn của vật thể trên mặt phẳng chiếu.</a:t>
            </a:r>
          </a:p>
        </p:txBody>
      </p:sp>
      <p:sp>
        <p:nvSpPr>
          <p:cNvPr id="8" name="Rectangle 7"/>
          <p:cNvSpPr/>
          <p:nvPr/>
        </p:nvSpPr>
        <p:spPr>
          <a:xfrm>
            <a:off x="520948" y="190021"/>
            <a:ext cx="11150081"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r>
              <a:rPr lang="vi-VN" sz="2800" b="1" smtClean="0">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0877" y="135777"/>
            <a:ext cx="8877809" cy="6395651"/>
          </a:xfrm>
          <a:prstGeom prst="rect">
            <a:avLst/>
          </a:prstGeom>
        </p:spPr>
      </p:pic>
      <p:sp>
        <p:nvSpPr>
          <p:cNvPr id="5" name="Rectangle 4"/>
          <p:cNvSpPr/>
          <p:nvPr/>
        </p:nvSpPr>
        <p:spPr>
          <a:xfrm>
            <a:off x="9190652" y="614563"/>
            <a:ext cx="2864498"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2.3 và cho biết: Làm thế nào để nhận được hình chiếu vuông góc của vật thể?</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3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0877" y="135777"/>
            <a:ext cx="8877809" cy="3792411"/>
          </a:xfrm>
          <a:prstGeom prst="rect">
            <a:avLst/>
          </a:prstGeom>
        </p:spPr>
      </p:pic>
      <p:sp>
        <p:nvSpPr>
          <p:cNvPr id="5" name="Rectangle 4"/>
          <p:cNvSpPr/>
          <p:nvPr/>
        </p:nvSpPr>
        <p:spPr>
          <a:xfrm>
            <a:off x="9227975" y="0"/>
            <a:ext cx="2864498"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2.3 và cho biết: Làm thế nào để nhận được hình chiếu vuông góc của vật thể?</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379444" y="4030453"/>
            <a:ext cx="11451771"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400">
                <a:solidFill>
                  <a:srgbClr val="FF0000"/>
                </a:solidFill>
                <a:latin typeface="Times New Roman" panose="02020603050405020304" pitchFamily="18" charset="0"/>
                <a:cs typeface="Times New Roman" panose="02020603050405020304" pitchFamily="18" charset="0"/>
              </a:rPr>
              <a:t>- Hình chiếu A: Hình chiếu từ trước (Hình chiếu đứng).</a:t>
            </a:r>
          </a:p>
          <a:p>
            <a:r>
              <a:rPr lang="vi-VN" sz="2400">
                <a:solidFill>
                  <a:srgbClr val="FF0000"/>
                </a:solidFill>
                <a:latin typeface="Times New Roman" panose="02020603050405020304" pitchFamily="18" charset="0"/>
                <a:cs typeface="Times New Roman" panose="02020603050405020304" pitchFamily="18" charset="0"/>
              </a:rPr>
              <a:t>- Hình chiếu B: Hình chiếu từ trên (Hình chiếu bằng).</a:t>
            </a:r>
          </a:p>
          <a:p>
            <a:r>
              <a:rPr lang="vi-VN" sz="2400">
                <a:solidFill>
                  <a:srgbClr val="FF0000"/>
                </a:solidFill>
                <a:latin typeface="Times New Roman" panose="02020603050405020304" pitchFamily="18" charset="0"/>
                <a:cs typeface="Times New Roman" panose="02020603050405020304" pitchFamily="18" charset="0"/>
              </a:rPr>
              <a:t>- Hình chiếu C: Hình chiếu từ trái (Hình chiếu cạnh).</a:t>
            </a:r>
          </a:p>
        </p:txBody>
      </p:sp>
    </p:spTree>
    <p:extLst>
      <p:ext uri="{BB962C8B-B14F-4D97-AF65-F5344CB8AC3E}">
        <p14:creationId xmlns:p14="http://schemas.microsoft.com/office/powerpoint/2010/main" val="38829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13212"/>
            <a:ext cx="11582400" cy="526297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II.Hình chiếu vuông góc</a:t>
            </a:r>
          </a:p>
          <a:p>
            <a:r>
              <a:rPr lang="en-US" sz="2400" b="1">
                <a:latin typeface="Times New Roman" panose="02020603050405020304" pitchFamily="18" charset="0"/>
                <a:cs typeface="Times New Roman" panose="02020603050405020304" pitchFamily="18" charset="0"/>
              </a:rPr>
              <a:t>1.Phương pháp xây dựng hình chiếu vật thể</a:t>
            </a:r>
          </a:p>
          <a:p>
            <a:r>
              <a:rPr lang="en-US" sz="2400">
                <a:latin typeface="Times New Roman" panose="02020603050405020304" pitchFamily="18" charset="0"/>
                <a:cs typeface="Times New Roman" panose="02020603050405020304" pitchFamily="18" charset="0"/>
              </a:rPr>
              <a:t>- Có các mặt phẳng chiếu là</a:t>
            </a:r>
          </a:p>
          <a:p>
            <a:r>
              <a:rPr lang="en-US" sz="2400">
                <a:latin typeface="Times New Roman" panose="02020603050405020304" pitchFamily="18" charset="0"/>
                <a:cs typeface="Times New Roman" panose="02020603050405020304" pitchFamily="18" charset="0"/>
              </a:rPr>
              <a:t>+ Mặt phẳng thẳng đứng ở chính diện gọi là mặt phẳng hình chiếu đứng</a:t>
            </a:r>
          </a:p>
          <a:p>
            <a:r>
              <a:rPr lang="en-US" sz="2400">
                <a:latin typeface="Times New Roman" panose="02020603050405020304" pitchFamily="18" charset="0"/>
                <a:cs typeface="Times New Roman" panose="02020603050405020304" pitchFamily="18" charset="0"/>
              </a:rPr>
              <a:t>+ Mặt phẳng nằm ngang gọi là mặt phẳng hình chiếu bằng</a:t>
            </a:r>
          </a:p>
          <a:p>
            <a:r>
              <a:rPr lang="en-US" sz="2400">
                <a:latin typeface="Times New Roman" panose="02020603050405020304" pitchFamily="18" charset="0"/>
                <a:cs typeface="Times New Roman" panose="02020603050405020304" pitchFamily="18" charset="0"/>
              </a:rPr>
              <a:t>-Mặt phẳng nằm cạnh bên phải gọi là mặt phẳng hình chiếu cạnh</a:t>
            </a:r>
          </a:p>
          <a:p>
            <a:r>
              <a:rPr lang="en-US" sz="2400">
                <a:latin typeface="Times New Roman" panose="02020603050405020304" pitchFamily="18" charset="0"/>
                <a:cs typeface="Times New Roman" panose="02020603050405020304" pitchFamily="18" charset="0"/>
              </a:rPr>
              <a:t>- Phương pháp xây dựng hình chiếu thức nhất: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 từ trước, hình chiếu từ trên, hình chiếu từ trái.</a:t>
            </a:r>
          </a:p>
          <a:p>
            <a:r>
              <a:rPr lang="vi-VN" sz="2400">
                <a:latin typeface="Times New Roman" panose="02020603050405020304" pitchFamily="18" charset="0"/>
                <a:cs typeface="Times New Roman" panose="02020603050405020304" pitchFamily="18" charset="0"/>
              </a:rPr>
              <a:t>- Hình chiếu đứng: Có hướng chiếu từ trước tới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Hình chiếu bằng: có hướng chiếu từ trên xuống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Hình chiếu cạnh: hướng chiếu từ trái sang.</a:t>
            </a:r>
            <a:endParaRPr lang="en-US" sz="2400">
              <a:latin typeface="Times New Roman" panose="02020603050405020304" pitchFamily="18" charset="0"/>
              <a:cs typeface="Times New Roman" panose="02020603050405020304" pitchFamily="18" charset="0"/>
            </a:endParaRPr>
          </a:p>
        </p:txBody>
      </p:sp>
      <p:sp>
        <p:nvSpPr>
          <p:cNvPr id="8" name="Rectangle 7"/>
          <p:cNvSpPr/>
          <p:nvPr/>
        </p:nvSpPr>
        <p:spPr>
          <a:xfrm>
            <a:off x="520948" y="190021"/>
            <a:ext cx="11150081"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r>
              <a:rPr lang="vi-VN" sz="2800" b="1" smtClean="0">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4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550</TotalTime>
  <Words>836</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58</cp:revision>
  <dcterms:created xsi:type="dcterms:W3CDTF">2023-06-21T22:05:51Z</dcterms:created>
  <dcterms:modified xsi:type="dcterms:W3CDTF">2025-09-18T08:15:31Z</dcterms:modified>
</cp:coreProperties>
</file>