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5" r:id="rId2"/>
    <p:sldId id="259" r:id="rId3"/>
    <p:sldId id="258" r:id="rId4"/>
    <p:sldId id="266" r:id="rId5"/>
    <p:sldId id="261" r:id="rId6"/>
    <p:sldId id="267" r:id="rId7"/>
    <p:sldId id="262" r:id="rId8"/>
    <p:sldId id="263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B1D58-33FD-4CB7-B4B5-DACF4E616C68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8A163-391D-469B-8A64-425A616D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55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33E760-B7AF-4E77-8A0F-AA7DF04976FC}" type="slidenum">
              <a:rPr lang="en-US" altLang="vi-VN" sz="1200" smtClean="0"/>
              <a:pPr/>
              <a:t>1</a:t>
            </a:fld>
            <a:endParaRPr lang="en-US" altLang="vi-VN" sz="12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Slide 1</a:t>
            </a:r>
          </a:p>
        </p:txBody>
      </p:sp>
    </p:spTree>
    <p:extLst>
      <p:ext uri="{BB962C8B-B14F-4D97-AF65-F5344CB8AC3E}">
        <p14:creationId xmlns:p14="http://schemas.microsoft.com/office/powerpoint/2010/main" val="3367744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603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2843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3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6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231904" y="3525012"/>
            <a:ext cx="6960096" cy="144016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4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48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231904" y="4965171"/>
            <a:ext cx="6959899" cy="672075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5031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76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6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5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4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7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2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4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03376-5939-4F17-8CE5-FC45C1C08009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4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ook-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038600"/>
            <a:ext cx="1295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3829050" y="6210300"/>
            <a:ext cx="4800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RevueH"/>
              </a:rPr>
              <a:t>n¨m häc 2013 - 2014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4648200" y="4114800"/>
            <a:ext cx="31242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100000">
                      <a:srgbClr val="2F002F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Times"/>
              </a:rPr>
              <a:t>Soá hoïc 6</a:t>
            </a:r>
          </a:p>
        </p:txBody>
      </p:sp>
      <p:pic>
        <p:nvPicPr>
          <p:cNvPr id="20485" name="Picture 2" descr="SZ1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 bwMode="auto">
          <a:xfrm>
            <a:off x="1552575" y="-381000"/>
            <a:ext cx="10363200" cy="79248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800600" y="828676"/>
            <a:ext cx="2971800" cy="466725"/>
          </a:xfrm>
          <a:prstGeom prst="rect">
            <a:avLst/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MÔN: </a:t>
            </a:r>
            <a:r>
              <a:rPr lang="en-US" altLang="vi-VN" sz="2400" b="1" dirty="0" smtClean="0">
                <a:solidFill>
                  <a:srgbClr val="663300"/>
                </a:solidFill>
                <a:latin typeface="Times New Roman" panose="02020603050405020304" pitchFamily="18" charset="0"/>
              </a:rPr>
              <a:t>SỐ HỌC 6</a:t>
            </a:r>
            <a:endParaRPr lang="en-US" altLang="vi-VN" sz="2400" b="1" dirty="0">
              <a:solidFill>
                <a:srgbClr val="66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324100" y="1600201"/>
            <a:ext cx="79248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b="1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</a:rPr>
              <a:t>CHÀO MỪNG QUÝ THẦY CÔ VỀ DỰ GIỜ THĂM LỚP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768600" y="3700463"/>
            <a:ext cx="68326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vi-VN" sz="2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vi-VN" sz="2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: </a:t>
            </a:r>
            <a:endParaRPr lang="en-US" altLang="vi-VN" sz="2000" b="1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    :</a:t>
            </a:r>
            <a:endParaRPr lang="en-US" altLang="vi-VN" sz="2000" b="1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324100" y="3048001"/>
            <a:ext cx="7924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TIẾT 5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5: PHÉP NHÂN VÀ PHÉP CHIA SỐ TỰ NHIÊN</a:t>
            </a:r>
            <a:endParaRPr lang="en-US" altLang="vi-VN" sz="2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2523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 animBg="1"/>
      <p:bldP spid="20490" grpId="0"/>
      <p:bldP spid="20491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9269" y="192818"/>
            <a:ext cx="7210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smtClean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altLang="ko-KR" sz="32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ko-K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ko-K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ko-KR" sz="3200" b="1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ko-KR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ko-K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latin typeface="Times New Roman" pitchFamily="18" charset="0"/>
                <a:cs typeface="Times New Roman" pitchFamily="18" charset="0"/>
              </a:rPr>
              <a:t>dư</a:t>
            </a:r>
            <a:endParaRPr lang="ko-KR" alt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66651" y="1369541"/>
            <a:ext cx="1005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4: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19" y="901335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Chia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5403850" y="1766888"/>
          <a:ext cx="885825" cy="199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507960" imgH="1143000" progId="Equation.DSMT4">
                  <p:embed/>
                </p:oleObj>
              </mc:Choice>
              <mc:Fallback>
                <p:oleObj name="Equation" r:id="rId3" imgW="50796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03850" y="1766888"/>
                        <a:ext cx="885825" cy="1992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31967" y="3944983"/>
            <a:ext cx="3008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196 : 7 = 28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0611" y="3836123"/>
            <a:ext cx="379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215 : 18 = 11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028373" y="1792016"/>
          <a:ext cx="891074" cy="2004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507960" imgH="1143000" progId="Equation.DSMT4">
                  <p:embed/>
                </p:oleObj>
              </mc:Choice>
              <mc:Fallback>
                <p:oleObj name="Equation" r:id="rId5" imgW="50796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28373" y="1792016"/>
                        <a:ext cx="891074" cy="2004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31519" y="4554698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6481" y="4902706"/>
            <a:ext cx="3454857" cy="523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= b. q + r  (0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 &lt; b)   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19" y="5430096"/>
            <a:ext cx="7536659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pt-B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Nếu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 = 0 thì ta có phép chia </a:t>
            </a:r>
            <a:r>
              <a:rPr lang="pt-B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hết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: b = q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Nếu r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 thì ta có phép chia có dư  a : b = q ( dư r)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00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4" grpId="0"/>
      <p:bldP spid="1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6210" y="701951"/>
            <a:ext cx="10676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a) 4847 : 131;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5580 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157                                     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695324"/>
              </p:ext>
            </p:extLst>
          </p:nvPr>
        </p:nvGraphicFramePr>
        <p:xfrm>
          <a:off x="1767805" y="1961418"/>
          <a:ext cx="1208823" cy="2133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647640" imgH="1143000" progId="Equation.DSMT4">
                  <p:embed/>
                </p:oleObj>
              </mc:Choice>
              <mc:Fallback>
                <p:oleObj name="Equation" r:id="rId5" imgW="64764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7805" y="1961418"/>
                        <a:ext cx="1208823" cy="2133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275665"/>
              </p:ext>
            </p:extLst>
          </p:nvPr>
        </p:nvGraphicFramePr>
        <p:xfrm>
          <a:off x="7010546" y="1747536"/>
          <a:ext cx="1209584" cy="2093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660240" imgH="1143000" progId="Equation.DSMT4">
                  <p:embed/>
                </p:oleObj>
              </mc:Choice>
              <mc:Fallback>
                <p:oleObj name="Equation" r:id="rId7" imgW="66024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10546" y="1747536"/>
                        <a:ext cx="1209584" cy="2093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67810" y="4673115"/>
            <a:ext cx="3008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4847 : 131 = 37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9049" y="4673115"/>
            <a:ext cx="379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5580 : 157 = 35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41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05583" y="151038"/>
            <a:ext cx="950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a) 945 : 45; 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3121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                                     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1948496" y="1209805"/>
          <a:ext cx="942766" cy="2121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507960" imgH="1143000" progId="Equation.DSMT4">
                  <p:embed/>
                </p:oleObj>
              </mc:Choice>
              <mc:Fallback>
                <p:oleObj name="Equation" r:id="rId3" imgW="50796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8496" y="1209805"/>
                        <a:ext cx="942766" cy="2121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5522867" y="1144490"/>
          <a:ext cx="1073876" cy="2147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571320" imgH="1143000" progId="Equation.DSMT4">
                  <p:embed/>
                </p:oleObj>
              </mc:Choice>
              <mc:Fallback>
                <p:oleObj name="Equation" r:id="rId5" imgW="57132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22867" y="1144490"/>
                        <a:ext cx="1073876" cy="21477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02350" y="3396344"/>
            <a:ext cx="3008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945 : 45 = 21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36861" y="3396344"/>
            <a:ext cx="379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3121 : 51 = 61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81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5583" y="151038"/>
            <a:ext cx="950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1.26: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a) 1029 : 91; 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2059 : 17                                     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57282" y="1305392"/>
          <a:ext cx="1114425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571320" imgH="1155600" progId="Equation.DSMT4">
                  <p:embed/>
                </p:oleObj>
              </mc:Choice>
              <mc:Fallback>
                <p:oleObj name="Equation" r:id="rId3" imgW="571320" imgH="115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57282" y="1305392"/>
                        <a:ext cx="1114425" cy="2254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02349" y="3651837"/>
            <a:ext cx="3402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1029 : 91 = 11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5825937" y="1305391"/>
          <a:ext cx="1322588" cy="3293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647640" imgH="1612800" progId="Equation.DSMT4">
                  <p:embed/>
                </p:oleObj>
              </mc:Choice>
              <mc:Fallback>
                <p:oleObj name="Equation" r:id="rId5" imgW="647640" imgH="1612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25937" y="1305391"/>
                        <a:ext cx="1322588" cy="3293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54391" y="4947232"/>
            <a:ext cx="4110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2059 : 17 = 121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6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gười đàn ông đi xe máy bị ô tô khách kéo lê hàng chục mét trên đường | Báo  Dân tr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209" y="852736"/>
            <a:ext cx="3189128" cy="223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195942" y="1189740"/>
            <a:ext cx="5904411" cy="2054272"/>
            <a:chOff x="-1" y="205602"/>
            <a:chExt cx="5904411" cy="2054272"/>
          </a:xfrm>
        </p:grpSpPr>
        <p:sp>
          <p:nvSpPr>
            <p:cNvPr id="8" name="Cloud 7"/>
            <p:cNvSpPr/>
            <p:nvPr/>
          </p:nvSpPr>
          <p:spPr>
            <a:xfrm>
              <a:off x="-1" y="205602"/>
              <a:ext cx="5904411" cy="2054272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70711" y="608667"/>
              <a:ext cx="47679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Xe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tô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45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chỗ</a:t>
              </a:r>
              <a:endPara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CĐV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cần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chở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2457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endPara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ít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xe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259184" y="3579202"/>
            <a:ext cx="979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6390" y="4376057"/>
            <a:ext cx="8673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2457 : 45 = 54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54 + 1 = 55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6390" y="444137"/>
            <a:ext cx="2481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14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9600" y="2794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3" name="Picture 2" descr="Nằm mơ thấy tiền 50 nghìn bị chá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0589"/>
            <a:ext cx="2114973" cy="28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727200" y="1076643"/>
            <a:ext cx="2369728" cy="3048000"/>
            <a:chOff x="5029200" y="897582"/>
            <a:chExt cx="1777296" cy="2286000"/>
          </a:xfrm>
        </p:grpSpPr>
        <p:pic>
          <p:nvPicPr>
            <p:cNvPr id="1026" name="Picture 2" descr="Bao bì đựng gạo 10kg - Công Ty TNHH SX TM Việt An Kha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97582"/>
              <a:ext cx="1777296" cy="22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945499" y="2724150"/>
              <a:ext cx="838200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10 kg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81487" y="4856625"/>
            <a:ext cx="6096000" cy="1823576"/>
            <a:chOff x="4572000" y="3003383"/>
            <a:chExt cx="4572000" cy="1367682"/>
          </a:xfrm>
        </p:grpSpPr>
        <p:sp>
          <p:nvSpPr>
            <p:cNvPr id="8" name="Cloud 7"/>
            <p:cNvSpPr/>
            <p:nvPr/>
          </p:nvSpPr>
          <p:spPr>
            <a:xfrm>
              <a:off x="4724400" y="3003383"/>
              <a:ext cx="4267200" cy="1367682"/>
            </a:xfrm>
            <a:prstGeom prst="cloud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3412183"/>
              <a:ext cx="4572000" cy="78944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Mẹ phải đưa bao nhiêu tờ 50 nghìn đồng </a:t>
              </a:r>
            </a:p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để trả tiền gạo?</a:t>
              </a:r>
              <a:endParaRPr lang="en-US" sz="2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620000" y="1820110"/>
            <a:ext cx="3759200" cy="1691957"/>
            <a:chOff x="5715000" y="1365082"/>
            <a:chExt cx="2819400" cy="1268968"/>
          </a:xfrm>
        </p:grpSpPr>
        <p:sp>
          <p:nvSpPr>
            <p:cNvPr id="12" name="Cloud 11"/>
            <p:cNvSpPr/>
            <p:nvPr/>
          </p:nvSpPr>
          <p:spPr>
            <a:xfrm>
              <a:off x="5715000" y="1365082"/>
              <a:ext cx="2819400" cy="1268968"/>
            </a:xfrm>
            <a:prstGeom prst="cloud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21775" y="1809750"/>
              <a:ext cx="228936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4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tờ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50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38400" y="4343401"/>
            <a:ext cx="345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kg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17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169817" y="1100958"/>
            <a:ext cx="12002475" cy="4722973"/>
            <a:chOff x="169817" y="1100958"/>
            <a:chExt cx="12002475" cy="4722973"/>
          </a:xfrm>
        </p:grpSpPr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 rot="21136289">
              <a:off x="4686889" y="2770972"/>
              <a:ext cx="156624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rot="19697829">
              <a:off x="4276292" y="1725352"/>
              <a:ext cx="17205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Khái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niệm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169817" y="1100958"/>
              <a:ext cx="12002475" cy="4722973"/>
              <a:chOff x="169817" y="1100958"/>
              <a:chExt cx="12002475" cy="4722973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169817" y="3068960"/>
                <a:ext cx="3344816" cy="1728192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551137" y="3501009"/>
                <a:ext cx="28805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PHÉP NHÂN VÀ PHÉP </a:t>
                </a:r>
              </a:p>
              <a:p>
                <a:r>
                  <a:rPr lang="en-US" sz="2400" b="1" dirty="0" smtClean="0"/>
                  <a:t>CHIA SỐ TỰ NHIÊN</a:t>
                </a:r>
                <a:endParaRPr lang="en-US" sz="2400" b="1" dirty="0"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 flipV="1">
                <a:off x="3161288" y="2745888"/>
                <a:ext cx="1301078" cy="62305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219335" y="4464060"/>
                <a:ext cx="1653153" cy="48047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Rectangle 11"/>
              <p:cNvSpPr>
                <a:spLocks noChangeArrowheads="1"/>
              </p:cNvSpPr>
              <p:nvPr/>
            </p:nvSpPr>
            <p:spPr bwMode="auto">
              <a:xfrm rot="20160151">
                <a:off x="2648916" y="2457649"/>
                <a:ext cx="1800200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nhiên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Freeform 20"/>
              <p:cNvSpPr/>
              <p:nvPr/>
            </p:nvSpPr>
            <p:spPr>
              <a:xfrm rot="1761666">
                <a:off x="6498207" y="1377454"/>
                <a:ext cx="2401838" cy="2137607"/>
              </a:xfrm>
              <a:custGeom>
                <a:avLst/>
                <a:gdLst>
                  <a:gd name="connsiteX0" fmla="*/ 1068644 w 2401838"/>
                  <a:gd name="connsiteY0" fmla="*/ 0 h 1883855"/>
                  <a:gd name="connsiteX1" fmla="*/ 43408 w 2401838"/>
                  <a:gd name="connsiteY1" fmla="*/ 1773382 h 1883855"/>
                  <a:gd name="connsiteX2" fmla="*/ 2357117 w 2401838"/>
                  <a:gd name="connsiteY2" fmla="*/ 1704109 h 1883855"/>
                  <a:gd name="connsiteX3" fmla="*/ 2357117 w 2401838"/>
                  <a:gd name="connsiteY3" fmla="*/ 1704109 h 1883855"/>
                  <a:gd name="connsiteX4" fmla="*/ 2398681 w 2401838"/>
                  <a:gd name="connsiteY4" fmla="*/ 1690255 h 1883855"/>
                  <a:gd name="connsiteX5" fmla="*/ 2260135 w 2401838"/>
                  <a:gd name="connsiteY5" fmla="*/ 1731818 h 1883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01838" h="1883855">
                    <a:moveTo>
                      <a:pt x="1068644" y="0"/>
                    </a:moveTo>
                    <a:cubicBezTo>
                      <a:pt x="448653" y="744682"/>
                      <a:pt x="-171337" y="1489364"/>
                      <a:pt x="43408" y="1773382"/>
                    </a:cubicBezTo>
                    <a:cubicBezTo>
                      <a:pt x="258153" y="2057400"/>
                      <a:pt x="2357117" y="1704109"/>
                      <a:pt x="2357117" y="1704109"/>
                    </a:cubicBezTo>
                    <a:lnTo>
                      <a:pt x="2357117" y="1704109"/>
                    </a:lnTo>
                    <a:cubicBezTo>
                      <a:pt x="2364044" y="1701800"/>
                      <a:pt x="2414845" y="1685637"/>
                      <a:pt x="2398681" y="1690255"/>
                    </a:cubicBezTo>
                    <a:cubicBezTo>
                      <a:pt x="2382517" y="1694873"/>
                      <a:pt x="2321326" y="1713345"/>
                      <a:pt x="2260135" y="173181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6248018" y="2657121"/>
                <a:ext cx="2132953" cy="6419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6970369" y="2306783"/>
                <a:ext cx="18002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 rot="1462063">
                <a:off x="6522414" y="3494934"/>
                <a:ext cx="2001112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phối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Rectangle 11"/>
              <p:cNvSpPr>
                <a:spLocks noChangeArrowheads="1"/>
              </p:cNvSpPr>
              <p:nvPr/>
            </p:nvSpPr>
            <p:spPr bwMode="auto">
              <a:xfrm rot="20162576">
                <a:off x="6391298" y="1442245"/>
                <a:ext cx="18002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hoán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31" name="Object 3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8378382" y="1100958"/>
              <a:ext cx="1319213" cy="4603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49" name="Equation" r:id="rId3" imgW="507960" imgH="177480" progId="Equation.DSMT4">
                      <p:embed/>
                    </p:oleObj>
                  </mc:Choice>
                  <mc:Fallback>
                    <p:oleObj name="Equation" r:id="rId3" imgW="507960" imgH="1774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8378382" y="1100958"/>
                            <a:ext cx="1319213" cy="46037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2" name="Object 8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8570128" y="2537656"/>
              <a:ext cx="1696403" cy="4294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0" name="Equation" r:id="rId5" imgW="863280" imgH="203040" progId="Equation.DSMT4">
                      <p:embed/>
                    </p:oleObj>
                  </mc:Choice>
                  <mc:Fallback>
                    <p:oleObj name="Equation" r:id="rId5" imgW="86328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570128" y="2537656"/>
                            <a:ext cx="1696403" cy="4294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" name="Object 1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8516934" y="3602455"/>
              <a:ext cx="2421310" cy="4803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1" name="Equation" r:id="rId7" imgW="1104840" imgH="203040" progId="Equation.DSMT4">
                      <p:embed/>
                    </p:oleObj>
                  </mc:Choice>
                  <mc:Fallback>
                    <p:oleObj name="Equation" r:id="rId7" imgW="110484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516934" y="3602455"/>
                            <a:ext cx="2421310" cy="48031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5" name="Freeform 34"/>
              <p:cNvSpPr/>
              <p:nvPr/>
            </p:nvSpPr>
            <p:spPr>
              <a:xfrm rot="10800000">
                <a:off x="4455117" y="1760396"/>
                <a:ext cx="1749297" cy="1057164"/>
              </a:xfrm>
              <a:custGeom>
                <a:avLst/>
                <a:gdLst>
                  <a:gd name="connsiteX0" fmla="*/ 0 w 2997742"/>
                  <a:gd name="connsiteY0" fmla="*/ 387436 h 2430212"/>
                  <a:gd name="connsiteX1" fmla="*/ 2992582 w 2997742"/>
                  <a:gd name="connsiteY1" fmla="*/ 138054 h 2430212"/>
                  <a:gd name="connsiteX2" fmla="*/ 720437 w 2997742"/>
                  <a:gd name="connsiteY2" fmla="*/ 2271654 h 2430212"/>
                  <a:gd name="connsiteX3" fmla="*/ 706582 w 2997742"/>
                  <a:gd name="connsiteY3" fmla="*/ 2271654 h 2430212"/>
                  <a:gd name="connsiteX4" fmla="*/ 762000 w 2997742"/>
                  <a:gd name="connsiteY4" fmla="*/ 2257799 h 2430212"/>
                  <a:gd name="connsiteX5" fmla="*/ 734291 w 2997742"/>
                  <a:gd name="connsiteY5" fmla="*/ 2257799 h 2430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97742" h="2430212">
                    <a:moveTo>
                      <a:pt x="0" y="387436"/>
                    </a:moveTo>
                    <a:cubicBezTo>
                      <a:pt x="1436254" y="105727"/>
                      <a:pt x="2872509" y="-175982"/>
                      <a:pt x="2992582" y="138054"/>
                    </a:cubicBezTo>
                    <a:cubicBezTo>
                      <a:pt x="3112655" y="452090"/>
                      <a:pt x="1101437" y="1916054"/>
                      <a:pt x="720437" y="2271654"/>
                    </a:cubicBezTo>
                    <a:cubicBezTo>
                      <a:pt x="339437" y="2627254"/>
                      <a:pt x="699655" y="2273963"/>
                      <a:pt x="706582" y="2271654"/>
                    </a:cubicBezTo>
                    <a:cubicBezTo>
                      <a:pt x="713509" y="2269345"/>
                      <a:pt x="757382" y="2260108"/>
                      <a:pt x="762000" y="2257799"/>
                    </a:cubicBezTo>
                    <a:cubicBezTo>
                      <a:pt x="766618" y="2255490"/>
                      <a:pt x="750454" y="2256644"/>
                      <a:pt x="734291" y="225779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rot="20316696">
                <a:off x="5853894" y="1112324"/>
                <a:ext cx="14015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b = c</a:t>
                </a:r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 rot="873570">
                <a:off x="2986476" y="4773520"/>
                <a:ext cx="197525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</a:p>
              <a:p>
                <a:pPr algn="ctr"/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nhiên</a:t>
                </a: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4872488" y="4668664"/>
                <a:ext cx="3454857" cy="5234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pt-BR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pt-BR" sz="24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= b. q + r  (0 </a:t>
                </a:r>
                <a:r>
                  <a:rPr lang="en-US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</a:t>
                </a:r>
                <a:r>
                  <a:rPr lang="pt-BR" sz="24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r &lt; b)    </a:t>
                </a:r>
                <a:endParaRPr lang="en-US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 flipV="1">
                <a:off x="8043644" y="4536610"/>
                <a:ext cx="841492" cy="4651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>
                <a:off x="8043644" y="5001756"/>
                <a:ext cx="841492" cy="4585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Rectangle 25"/>
              <p:cNvSpPr/>
              <p:nvPr/>
            </p:nvSpPr>
            <p:spPr>
              <a:xfrm>
                <a:off x="8885136" y="4316202"/>
                <a:ext cx="305243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 = 0 thì ta có phép chia hết </a:t>
                </a:r>
                <a:endParaRPr lang="en-US" sz="2000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861770" y="4971325"/>
                <a:ext cx="3310522" cy="852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pt-BR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 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</a:t>
                </a:r>
                <a:r>
                  <a:rPr lang="pt-BR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0 thì ta có phép chia có dư </a:t>
                </a:r>
                <a:endParaRPr lang="pt-BR" sz="2000" dirty="0" smtClean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pt-BR" sz="20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pt-BR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: b = q ( dư r)</a:t>
                </a:r>
                <a:endParaRPr lang="en-US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923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42681" y="408921"/>
            <a:ext cx="9121589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1.23; 1.24; 1.25; 1.26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1.27,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1.30 SGK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19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3643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9600" y="2794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3" name="Picture 2" descr="Nằm mơ thấy tiền 50 nghìn bị chá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0589"/>
            <a:ext cx="2114973" cy="28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727200" y="1076643"/>
            <a:ext cx="2369728" cy="3048000"/>
            <a:chOff x="5029200" y="897582"/>
            <a:chExt cx="1777296" cy="2286000"/>
          </a:xfrm>
        </p:grpSpPr>
        <p:pic>
          <p:nvPicPr>
            <p:cNvPr id="1026" name="Picture 2" descr="Bao bì đựng gạo 10kg - Công Ty TNHH SX TM Việt An Kha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97582"/>
              <a:ext cx="1777296" cy="22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945499" y="2724150"/>
              <a:ext cx="838200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10 kg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81487" y="4856625"/>
            <a:ext cx="6096000" cy="1823576"/>
            <a:chOff x="4572000" y="3003383"/>
            <a:chExt cx="4572000" cy="1367682"/>
          </a:xfrm>
        </p:grpSpPr>
        <p:sp>
          <p:nvSpPr>
            <p:cNvPr id="8" name="Cloud 7"/>
            <p:cNvSpPr/>
            <p:nvPr/>
          </p:nvSpPr>
          <p:spPr>
            <a:xfrm>
              <a:off x="4724400" y="3003383"/>
              <a:ext cx="4267200" cy="1367682"/>
            </a:xfrm>
            <a:prstGeom prst="cloud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3412183"/>
              <a:ext cx="4572000" cy="78944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Mẹ phải đưa bao nhiêu tờ 50 nghìn đồng </a:t>
              </a:r>
            </a:p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để trả tiền gạo?</a:t>
              </a:r>
              <a:endParaRPr lang="en-US" sz="2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38400" y="4343401"/>
            <a:ext cx="345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kg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8000" y="584201"/>
            <a:ext cx="10109696" cy="3669772"/>
          </a:xfrm>
        </p:spPr>
        <p:txBody>
          <a:bodyPr>
            <a:normAutofit/>
          </a:bodyPr>
          <a:lstStyle/>
          <a:p>
            <a:pPr lvl="0" algn="ctr"/>
            <a:r>
              <a:rPr lang="en-US" altLang="ko-KR" sz="6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 NHÂN VÀ PHÉP CHIA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TỰ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</a:p>
          <a:p>
            <a:pPr lvl="0" algn="ctr"/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ko-KR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altLang="ko-KR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5-Point Star 20">
            <a:hlinkClick r:id="" action="ppaction://noaction"/>
          </p:cNvPr>
          <p:cNvSpPr/>
          <p:nvPr/>
        </p:nvSpPr>
        <p:spPr>
          <a:xfrm rot="19885495">
            <a:off x="2743201" y="48514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5-Point Star 21">
            <a:hlinkClick r:id="" action="ppaction://noaction"/>
          </p:cNvPr>
          <p:cNvSpPr/>
          <p:nvPr/>
        </p:nvSpPr>
        <p:spPr>
          <a:xfrm rot="1691988">
            <a:off x="10464801" y="8890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5-Point Star 22">
            <a:hlinkClick r:id="" action="ppaction://noaction"/>
          </p:cNvPr>
          <p:cNvSpPr/>
          <p:nvPr/>
        </p:nvSpPr>
        <p:spPr>
          <a:xfrm rot="1554389">
            <a:off x="3556000" y="5867400"/>
            <a:ext cx="609600" cy="609600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5-Point Star 23">
            <a:hlinkClick r:id="" action="ppaction://noaction"/>
          </p:cNvPr>
          <p:cNvSpPr/>
          <p:nvPr/>
        </p:nvSpPr>
        <p:spPr>
          <a:xfrm rot="18569550">
            <a:off x="2781266" y="5952461"/>
            <a:ext cx="503145" cy="599308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5-Point Star 24">
            <a:hlinkClick r:id="" action="ppaction://noaction"/>
          </p:cNvPr>
          <p:cNvSpPr/>
          <p:nvPr/>
        </p:nvSpPr>
        <p:spPr>
          <a:xfrm rot="19576537">
            <a:off x="9784444" y="1215797"/>
            <a:ext cx="649513" cy="673972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5-Point Star 25">
            <a:hlinkClick r:id="" action="ppaction://noaction"/>
          </p:cNvPr>
          <p:cNvSpPr/>
          <p:nvPr/>
        </p:nvSpPr>
        <p:spPr>
          <a:xfrm rot="3746748">
            <a:off x="11078193" y="2085793"/>
            <a:ext cx="602015" cy="602676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0" y="4953000"/>
            <a:ext cx="660400" cy="584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63200" y="3124200"/>
            <a:ext cx="660400" cy="584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0"/>
            <a:ext cx="660400" cy="5842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717800"/>
            <a:ext cx="660400" cy="5842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81000"/>
            <a:ext cx="660400" cy="584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89000"/>
            <a:ext cx="660400" cy="5842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2413000"/>
            <a:ext cx="1219200" cy="10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4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9269" y="192818"/>
            <a:ext cx="7210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ko-KR" alt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72587" y="3853543"/>
            <a:ext cx="6096000" cy="1532727"/>
            <a:chOff x="572587" y="1267097"/>
            <a:chExt cx="6096000" cy="1532727"/>
          </a:xfrm>
        </p:grpSpPr>
        <p:sp>
          <p:nvSpPr>
            <p:cNvPr id="8" name="Rectangle 7"/>
            <p:cNvSpPr/>
            <p:nvPr/>
          </p:nvSpPr>
          <p:spPr>
            <a:xfrm>
              <a:off x="572587" y="1267097"/>
              <a:ext cx="6096000" cy="153272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a       x       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b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=        c</a:t>
              </a:r>
              <a:endPara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Thừa số      Thừa số           Tích</a:t>
              </a:r>
              <a:endParaRPr lang="en-US" sz="24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 flipV="1">
              <a:off x="1410790" y="1741144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2854236" y="1741143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4419602" y="1741142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966651" y="1369541"/>
            <a:ext cx="4180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a + a + …+ a (b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19" y="901335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2295" y="2815166"/>
            <a:ext cx="4180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 . 4 = 5 + 5 + 5 + 5 = 20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7163" y="3405049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6650" y="2037806"/>
            <a:ext cx="5099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ý: a x b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. b = ab; 2 . m = 2m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3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6" y="248194"/>
            <a:ext cx="4245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738 . 48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175863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8156" y="3091549"/>
            <a:ext cx="9630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a) 834 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603 . 295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21880" y="607752"/>
            <a:ext cx="4245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35 424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7480" y="3442154"/>
            <a:ext cx="1848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47 538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40055" y="3455371"/>
            <a:ext cx="1848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177 885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6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174174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320" y="748166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= 25, b = 18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7542" y="1652134"/>
            <a:ext cx="5809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25 . 18 = 450 ; b . a = 18 . 25 = 450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65862" y="961311"/>
            <a:ext cx="46182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320" y="2214682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(325 . 28) . 15 = 325 . (28 .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320" y="3178095"/>
            <a:ext cx="220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 = 15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65862" y="2394351"/>
            <a:ext cx="4582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620933" y="326571"/>
            <a:ext cx="0" cy="56298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0607" y="3777847"/>
            <a:ext cx="476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3: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508753" y="2929177"/>
            <a:ext cx="3034016" cy="1947624"/>
            <a:chOff x="3339422" y="3708109"/>
            <a:chExt cx="3034016" cy="194762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674533" y="4137051"/>
              <a:ext cx="33867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691467" y="4137051"/>
              <a:ext cx="261520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306672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708400" y="5655733"/>
              <a:ext cx="2598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266267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339422" y="4698999"/>
              <a:ext cx="670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67200" y="370811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54766" y="3708109"/>
              <a:ext cx="7186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25182" y="5079140"/>
            <a:ext cx="6231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 + c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a. (b +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1320" y="5858072"/>
            <a:ext cx="6441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 + a. c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32979" y="5246872"/>
            <a:ext cx="2513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a(b + c) = ab + ac.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756400" y="4289058"/>
            <a:ext cx="53976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979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2" grpId="0"/>
      <p:bldP spid="15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326571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262" y="966651"/>
            <a:ext cx="9470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a(b + c) = ab + ac.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760" y="2468879"/>
            <a:ext cx="374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761" y="2991393"/>
            <a:ext cx="61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 = (6.4).25 = 6.(4.25) = 6.100 = 600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466" y="3770811"/>
            <a:ext cx="5399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1846" y="4332510"/>
            <a:ext cx="7672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 = (125.8).8001 = 1000.8001 = 8001000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1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2366" y="331628"/>
            <a:ext cx="6096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nl-NL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Ví </a:t>
            </a:r>
            <a:r>
              <a:rPr lang="nl-NL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dụ 3</a:t>
            </a:r>
            <a:r>
              <a:rPr lang="nl-NL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Tính một cách hợp lí: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a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25.29.4                b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37.65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+ 37.35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c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250.1476.4          d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189.509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- 189.409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8310" y="1935839"/>
            <a:ext cx="81860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Giải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25.29.4 = (25.4).29 = 100.29 = 2900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37.65 + 37.35 = 37.(65 + 35) = 37.100 = 3700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250.1476.4 = (250.4).1476 = 1000.1476 = 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1476000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d) 189.509 – 189.409 = 189. (509 – 409) = 189.100 = 189000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8000" y="584201"/>
            <a:ext cx="10109696" cy="3669772"/>
          </a:xfrm>
        </p:spPr>
        <p:txBody>
          <a:bodyPr>
            <a:normAutofit/>
          </a:bodyPr>
          <a:lstStyle/>
          <a:p>
            <a:pPr lvl="0" algn="ctr"/>
            <a:r>
              <a:rPr lang="en-US" altLang="ko-KR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5: PHÉP NHÂN VÀ PHÉP CHIA SỐ TỰ NHIÊN (</a:t>
            </a:r>
            <a:r>
              <a:rPr lang="en-US" altLang="ko-KR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altLang="ko-KR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5-Point Star 20">
            <a:hlinkClick r:id="" action="ppaction://noaction"/>
          </p:cNvPr>
          <p:cNvSpPr/>
          <p:nvPr/>
        </p:nvSpPr>
        <p:spPr>
          <a:xfrm rot="19885495">
            <a:off x="2743201" y="48514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5-Point Star 21">
            <a:hlinkClick r:id="" action="ppaction://noaction"/>
          </p:cNvPr>
          <p:cNvSpPr/>
          <p:nvPr/>
        </p:nvSpPr>
        <p:spPr>
          <a:xfrm rot="1691988">
            <a:off x="10464801" y="8890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5-Point Star 22">
            <a:hlinkClick r:id="" action="ppaction://noaction"/>
          </p:cNvPr>
          <p:cNvSpPr/>
          <p:nvPr/>
        </p:nvSpPr>
        <p:spPr>
          <a:xfrm rot="1554389">
            <a:off x="3556000" y="5867400"/>
            <a:ext cx="609600" cy="609600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5-Point Star 23">
            <a:hlinkClick r:id="" action="ppaction://noaction"/>
          </p:cNvPr>
          <p:cNvSpPr/>
          <p:nvPr/>
        </p:nvSpPr>
        <p:spPr>
          <a:xfrm rot="18569550">
            <a:off x="2781266" y="5952461"/>
            <a:ext cx="503145" cy="599308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5-Point Star 24">
            <a:hlinkClick r:id="" action="ppaction://noaction"/>
          </p:cNvPr>
          <p:cNvSpPr/>
          <p:nvPr/>
        </p:nvSpPr>
        <p:spPr>
          <a:xfrm rot="19576537">
            <a:off x="9784444" y="1215797"/>
            <a:ext cx="649513" cy="673972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5-Point Star 25">
            <a:hlinkClick r:id="" action="ppaction://noaction"/>
          </p:cNvPr>
          <p:cNvSpPr/>
          <p:nvPr/>
        </p:nvSpPr>
        <p:spPr>
          <a:xfrm rot="3746748">
            <a:off x="11078193" y="2085793"/>
            <a:ext cx="602015" cy="602676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0" y="4953000"/>
            <a:ext cx="660400" cy="584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63200" y="3124200"/>
            <a:ext cx="660400" cy="584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0"/>
            <a:ext cx="660400" cy="5842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717800"/>
            <a:ext cx="660400" cy="5842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81000"/>
            <a:ext cx="660400" cy="584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89000"/>
            <a:ext cx="660400" cy="5842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2413000"/>
            <a:ext cx="1219200" cy="10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1079</Words>
  <Application>Microsoft Office PowerPoint</Application>
  <PresentationFormat>Widescreen</PresentationFormat>
  <Paragraphs>123</Paragraphs>
  <Slides>17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맑은 고딕</vt:lpstr>
      <vt:lpstr>.VnRevueH</vt:lpstr>
      <vt:lpstr>Arial</vt:lpstr>
      <vt:lpstr>Calibri</vt:lpstr>
      <vt:lpstr>Calibri Light</vt:lpstr>
      <vt:lpstr>Symbol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10</cp:lastModifiedBy>
  <cp:revision>30</cp:revision>
  <dcterms:created xsi:type="dcterms:W3CDTF">2021-07-12T15:42:52Z</dcterms:created>
  <dcterms:modified xsi:type="dcterms:W3CDTF">2022-09-16T19:09:24Z</dcterms:modified>
</cp:coreProperties>
</file>