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63" r:id="rId2"/>
    <p:sldId id="260" r:id="rId3"/>
    <p:sldId id="261" r:id="rId4"/>
    <p:sldId id="262" r:id="rId5"/>
    <p:sldId id="263" r:id="rId6"/>
    <p:sldId id="265" r:id="rId7"/>
    <p:sldId id="304" r:id="rId8"/>
    <p:sldId id="267" r:id="rId9"/>
    <p:sldId id="268" r:id="rId10"/>
    <p:sldId id="275" r:id="rId11"/>
    <p:sldId id="314" r:id="rId12"/>
    <p:sldId id="298" r:id="rId13"/>
    <p:sldId id="362" r:id="rId14"/>
    <p:sldId id="285" r:id="rId15"/>
    <p:sldId id="322" r:id="rId16"/>
    <p:sldId id="361" r:id="rId17"/>
    <p:sldId id="286" r:id="rId18"/>
    <p:sldId id="340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7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060"/>
    <a:srgbClr val="4AD64D"/>
    <a:srgbClr val="0033CC"/>
    <a:srgbClr val="35901C"/>
    <a:srgbClr val="64C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/>
    <p:restoredTop sz="94660"/>
  </p:normalViewPr>
  <p:slideViewPr>
    <p:cSldViewPr snapToGrid="0" showGuides="1">
      <p:cViewPr>
        <p:scale>
          <a:sx n="50" d="100"/>
          <a:sy n="50" d="100"/>
        </p:scale>
        <p:origin x="-870" y="-606"/>
      </p:cViewPr>
      <p:guideLst>
        <p:guide orient="horz" pos="2157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32FBD4-249C-4EDC-BD9A-1CD49F81686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8F452D-274B-4AC4-82AE-309EA0C4219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31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4797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0389" tIns="45194" rIns="90389" bIns="45194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389" tIns="45194" rIns="90389" bIns="45194" anchor="b" anchorCtr="0"/>
          <a:lstStyle/>
          <a:p>
            <a:pPr lvl="0" algn="r" defTabSz="904875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  <p:sp>
        <p:nvSpPr>
          <p:cNvPr id="32774" name="Footer Placeholder 4"/>
          <p:cNvSpPr txBox="1">
            <a:spLocks noGrp="1"/>
          </p:cNvSpPr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389" tIns="45194" rIns="90389" bIns="45194" anchor="b" anchorCtr="0"/>
          <a:lstStyle/>
          <a:p>
            <a:pPr lvl="0" defTabSz="904875" eaLnBrk="1" hangingPunct="1"/>
            <a:r>
              <a:rPr lang="en-US" altLang="en-US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207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8984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5253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1990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1462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1120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493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064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177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5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10" Type="http://schemas.openxmlformats.org/officeDocument/2006/relationships/image" Target="../media/image17.GIF"/><Relationship Id="rId4" Type="http://schemas.openxmlformats.org/officeDocument/2006/relationships/tags" Target="../tags/tag53.xml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19.wmf"/><Relationship Id="rId26" Type="http://schemas.openxmlformats.org/officeDocument/2006/relationships/oleObject" Target="../embeddings/oleObject18.bin"/><Relationship Id="rId3" Type="http://schemas.openxmlformats.org/officeDocument/2006/relationships/tags" Target="../tags/tag56.xml"/><Relationship Id="rId21" Type="http://schemas.openxmlformats.org/officeDocument/2006/relationships/image" Target="../media/image20.wmf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oleObject" Target="../embeddings/oleObject13.bin"/><Relationship Id="rId25" Type="http://schemas.openxmlformats.org/officeDocument/2006/relationships/image" Target="../media/image22.wmf"/><Relationship Id="rId2" Type="http://schemas.openxmlformats.org/officeDocument/2006/relationships/tags" Target="../tags/tag55.xml"/><Relationship Id="rId16" Type="http://schemas.openxmlformats.org/officeDocument/2006/relationships/audio" Target="../media/audio1.wav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oleObject" Target="../embeddings/oleObject17.bin"/><Relationship Id="rId5" Type="http://schemas.openxmlformats.org/officeDocument/2006/relationships/tags" Target="../tags/tag5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wmf"/><Relationship Id="rId28" Type="http://schemas.openxmlformats.org/officeDocument/2006/relationships/image" Target="../media/image17.GIF"/><Relationship Id="rId10" Type="http://schemas.openxmlformats.org/officeDocument/2006/relationships/tags" Target="../tags/tag63.xml"/><Relationship Id="rId19" Type="http://schemas.openxmlformats.org/officeDocument/2006/relationships/oleObject" Target="../embeddings/oleObject14.bin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0.jpe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9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8.jpeg"/><Relationship Id="rId5" Type="http://schemas.openxmlformats.org/officeDocument/2006/relationships/tags" Target="../tags/tag72.xml"/><Relationship Id="rId10" Type="http://schemas.openxmlformats.org/officeDocument/2006/relationships/image" Target="../media/image27.jpeg"/><Relationship Id="rId4" Type="http://schemas.openxmlformats.org/officeDocument/2006/relationships/tags" Target="../tags/tag71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38.png"/><Relationship Id="rId18" Type="http://schemas.openxmlformats.org/officeDocument/2006/relationships/oleObject" Target="../embeddings/oleObject19.bin"/><Relationship Id="rId3" Type="http://schemas.openxmlformats.org/officeDocument/2006/relationships/tags" Target="../tags/tag76.xml"/><Relationship Id="rId21" Type="http://schemas.openxmlformats.org/officeDocument/2006/relationships/image" Target="../media/image18.wmf"/><Relationship Id="rId7" Type="http://schemas.openxmlformats.org/officeDocument/2006/relationships/tags" Target="../tags/tag80.xml"/><Relationship Id="rId12" Type="http://schemas.openxmlformats.org/officeDocument/2006/relationships/audio" Target="../media/audio2.wav"/><Relationship Id="rId17" Type="http://schemas.openxmlformats.org/officeDocument/2006/relationships/image" Target="../media/image42.png"/><Relationship Id="rId2" Type="http://schemas.openxmlformats.org/officeDocument/2006/relationships/tags" Target="../tags/tag75.xml"/><Relationship Id="rId16" Type="http://schemas.openxmlformats.org/officeDocument/2006/relationships/image" Target="../media/image41.png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6" Type="http://schemas.openxmlformats.org/officeDocument/2006/relationships/tags" Target="../tags/tag79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78.xml"/><Relationship Id="rId15" Type="http://schemas.openxmlformats.org/officeDocument/2006/relationships/image" Target="../media/image40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7.wmf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2.xml"/><Relationship Id="rId18" Type="http://schemas.openxmlformats.org/officeDocument/2006/relationships/oleObject" Target="../embeddings/oleObject3.bin"/><Relationship Id="rId3" Type="http://schemas.openxmlformats.org/officeDocument/2006/relationships/tags" Target="../tags/tag5.xml"/><Relationship Id="rId21" Type="http://schemas.openxmlformats.org/officeDocument/2006/relationships/image" Target="../media/image4.wmf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.wmf"/><Relationship Id="rId2" Type="http://schemas.openxmlformats.org/officeDocument/2006/relationships/tags" Target="../tags/tag4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1.wmf"/><Relationship Id="rId10" Type="http://schemas.openxmlformats.org/officeDocument/2006/relationships/tags" Target="../tags/tag12.xml"/><Relationship Id="rId19" Type="http://schemas.openxmlformats.org/officeDocument/2006/relationships/image" Target="../media/image3.w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1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tags" Target="../tags/tag34.xml"/><Relationship Id="rId11" Type="http://schemas.openxmlformats.org/officeDocument/2006/relationships/oleObject" Target="../embeddings/oleObject7.bin"/><Relationship Id="rId5" Type="http://schemas.openxmlformats.org/officeDocument/2006/relationships/tags" Target="../tags/tag33.xml"/><Relationship Id="rId15" Type="http://schemas.openxmlformats.org/officeDocument/2006/relationships/image" Target="../media/image10.png"/><Relationship Id="rId10" Type="http://schemas.openxmlformats.org/officeDocument/2006/relationships/image" Target="../media/image8.wmf"/><Relationship Id="rId4" Type="http://schemas.openxmlformats.org/officeDocument/2006/relationships/tags" Target="../tags/tag32.xml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37.xml"/><Relationship Id="rId21" Type="http://schemas.openxmlformats.org/officeDocument/2006/relationships/oleObject" Target="../embeddings/oleObject10.bin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7.GIF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16.wmf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oleObject" Target="../embeddings/oleObject11.bin"/><Relationship Id="rId10" Type="http://schemas.openxmlformats.org/officeDocument/2006/relationships/tags" Target="../tags/tag44.xml"/><Relationship Id="rId19" Type="http://schemas.openxmlformats.org/officeDocument/2006/relationships/oleObject" Target="../embeddings/oleObject9.bin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/>
          <p:nvPr>
            <p:custDataLst>
              <p:tags r:id="rId3"/>
            </p:custDataLst>
          </p:nvPr>
        </p:nvSpPr>
        <p:spPr>
          <a:xfrm>
            <a:off x="327025" y="2168525"/>
            <a:ext cx="114665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/>
              </a:rPr>
              <a:t>Để kí hiệu sự bằng nhau của hai tam giác ABC và A’B’C’ ta viết:</a:t>
            </a:r>
          </a:p>
        </p:txBody>
      </p:sp>
      <p:sp>
        <p:nvSpPr>
          <p:cNvPr id="6" name="Text Box 12"/>
          <p:cNvSpPr txBox="1"/>
          <p:nvPr>
            <p:custDataLst>
              <p:tags r:id="rId4"/>
            </p:custDataLst>
          </p:nvPr>
        </p:nvSpPr>
        <p:spPr>
          <a:xfrm>
            <a:off x="573088" y="3775075"/>
            <a:ext cx="107410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Arial" panose="020B0604020202020204"/>
              </a:rPr>
              <a:t>Quy ước: </a:t>
            </a:r>
            <a:r>
              <a:rPr lang="en-US" altLang="en-US" b="1" dirty="0">
                <a:latin typeface="Arial" panose="020B0604020202020204"/>
              </a:rPr>
              <a:t>Khi kí hiệu sự bằng nhau của hai tam giác, các chữ cái chỉ tên </a:t>
            </a:r>
            <a:r>
              <a:rPr lang="en-US" altLang="en-US" b="1" dirty="0">
                <a:solidFill>
                  <a:srgbClr val="00B050"/>
                </a:solidFill>
                <a:latin typeface="Arial" panose="020B0604020202020204"/>
              </a:rPr>
              <a:t>các đỉnh tương ứng được viết theo cùng thứ tự</a:t>
            </a:r>
            <a:r>
              <a:rPr lang="en-US" altLang="en-US" b="1" dirty="0">
                <a:latin typeface="Arial" panose="020B0604020202020204"/>
              </a:rPr>
              <a:t>.</a:t>
            </a:r>
          </a:p>
        </p:txBody>
      </p:sp>
      <p:sp>
        <p:nvSpPr>
          <p:cNvPr id="22" name="Title 1"/>
          <p:cNvSpPr txBox="1"/>
          <p:nvPr>
            <p:custDataLst>
              <p:tags r:id="rId5"/>
            </p:custDataLst>
          </p:nvPr>
        </p:nvSpPr>
        <p:spPr>
          <a:xfrm>
            <a:off x="173038" y="1327150"/>
            <a:ext cx="2174875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351" y="2817223"/>
            <a:ext cx="42164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/>
                <a:sym typeface="Symbol" panose="05050102010706020507" pitchFamily="18" charset="2"/>
              </a:rPr>
              <a:t>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</a:t>
            </a:r>
            <a:r>
              <a:rPr lang="en-US" altLang="en-US" sz="36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</a:t>
            </a:r>
            <a:r>
              <a:rPr lang="en-US" altLang="en-US" sz="3600" b="1" dirty="0">
                <a:latin typeface="Arial" panose="020B0604020202020204"/>
                <a:sym typeface="Symbol" panose="05050102010706020507" pitchFamily="18" charset="2"/>
              </a:rPr>
              <a:t>  =  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A’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B’</a:t>
            </a:r>
            <a:r>
              <a:rPr lang="en-US" altLang="en-US" sz="36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C’</a:t>
            </a:r>
            <a:r>
              <a:rPr lang="en-US" altLang="en-US" sz="3600" b="1" dirty="0">
                <a:latin typeface="Arial" panose="020B0604020202020204"/>
                <a:sym typeface="Symbol" panose="05050102010706020507" pitchFamily="18" charset="2"/>
              </a:rPr>
              <a:t> </a:t>
            </a:r>
            <a:endParaRPr sz="3600" dirty="0"/>
          </a:p>
        </p:txBody>
      </p:sp>
      <p:sp>
        <p:nvSpPr>
          <p:cNvPr id="23" name="Rectangle 22"/>
          <p:cNvSpPr/>
          <p:nvPr/>
        </p:nvSpPr>
        <p:spPr>
          <a:xfrm>
            <a:off x="396875" y="5341938"/>
            <a:ext cx="3883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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</a:t>
            </a:r>
            <a:r>
              <a:rPr lang="en-US" altLang="en-US" sz="32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  =  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A’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B’</a:t>
            </a:r>
            <a:r>
              <a:rPr lang="en-US" altLang="en-US" sz="32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C’ 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 </a:t>
            </a:r>
            <a:endParaRPr sz="3200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4814888" y="5002213"/>
          <a:ext cx="70104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r:id="rId8" imgW="2324100" imgH="508000" progId="Equation.DSMT4">
                  <p:embed/>
                </p:oleObj>
              </mc:Choice>
              <mc:Fallback>
                <p:oleObj r:id="rId8" imgW="2324100" imgH="5080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4888" y="5002213"/>
                        <a:ext cx="7010400" cy="1317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own Arrow 24"/>
          <p:cNvSpPr/>
          <p:nvPr/>
        </p:nvSpPr>
        <p:spPr>
          <a:xfrm rot="16200000" flipH="1">
            <a:off x="4460875" y="5459413"/>
            <a:ext cx="215900" cy="349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209256" y="5453856"/>
            <a:ext cx="215900" cy="3603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Box 233"/>
          <p:cNvSpPr txBox="1"/>
          <p:nvPr/>
        </p:nvSpPr>
        <p:spPr>
          <a:xfrm>
            <a:off x="230188" y="180975"/>
            <a:ext cx="11563350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* Định nghĩa: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</a:t>
            </a:r>
            <a:r>
              <a:rPr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A’B’C’ </a:t>
            </a:r>
            <a:r>
              <a:rPr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cạnh tương ứng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góc tương ứng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nhau.</a:t>
            </a:r>
            <a:endParaRPr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Picture 64" descr="viet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8375" y="1408113"/>
            <a:ext cx="539750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237"/>
          <p:cNvSpPr txBox="1">
            <a:spLocks noChangeArrowheads="1"/>
          </p:cNvSpPr>
          <p:nvPr/>
        </p:nvSpPr>
        <p:spPr bwMode="auto">
          <a:xfrm>
            <a:off x="8320088" y="2903289"/>
            <a:ext cx="3473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900" b="1" u="none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900" b="1" u="none">
                <a:solidFill>
                  <a:srgbClr val="0000FF"/>
                </a:solidFill>
              </a:rPr>
              <a:t>A</a:t>
            </a:r>
            <a:r>
              <a:rPr lang="en-US" sz="2900" b="1" u="none">
                <a:solidFill>
                  <a:srgbClr val="FF0000"/>
                </a:solidFill>
              </a:rPr>
              <a:t>B</a:t>
            </a:r>
            <a:r>
              <a:rPr lang="en-US" sz="2900" b="1" u="none">
                <a:solidFill>
                  <a:schemeClr val="tx2"/>
                </a:solidFill>
              </a:rPr>
              <a:t>C</a:t>
            </a:r>
            <a:r>
              <a:rPr lang="en-US" sz="2900" b="1" u="none">
                <a:solidFill>
                  <a:srgbClr val="660033"/>
                </a:solidFill>
              </a:rPr>
              <a:t> </a:t>
            </a:r>
            <a:r>
              <a:rPr lang="en-US" sz="2900" b="1" u="none">
                <a:solidFill>
                  <a:srgbClr val="FF0000"/>
                </a:solidFill>
              </a:rPr>
              <a:t>  </a:t>
            </a:r>
            <a:r>
              <a:rPr lang="en-US" sz="2900" b="1" u="none">
                <a:solidFill>
                  <a:srgbClr val="FF0000"/>
                </a:solidFill>
                <a:latin typeface=".VnTime" pitchFamily="34" charset="0"/>
              </a:rPr>
              <a:t>=</a:t>
            </a:r>
            <a:r>
              <a:rPr lang="en-US" sz="2900" b="1" u="none">
                <a:solidFill>
                  <a:srgbClr val="FF0000"/>
                </a:solidFill>
              </a:rPr>
              <a:t>   </a:t>
            </a:r>
            <a:r>
              <a:rPr lang="en-US" sz="2900" b="1" u="none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900" b="1" u="none">
                <a:solidFill>
                  <a:srgbClr val="0000FF"/>
                </a:solidFill>
              </a:rPr>
              <a:t>A’</a:t>
            </a:r>
            <a:r>
              <a:rPr lang="en-US" sz="2900" b="1" u="none">
                <a:solidFill>
                  <a:srgbClr val="FF0000"/>
                </a:solidFill>
              </a:rPr>
              <a:t>B’</a:t>
            </a:r>
            <a:r>
              <a:rPr lang="en-US" sz="2900" b="1" u="none">
                <a:solidFill>
                  <a:schemeClr val="tx2"/>
                </a:solidFill>
              </a:rPr>
              <a:t>C’</a:t>
            </a:r>
            <a:endParaRPr lang="en-US" sz="2900" u="none">
              <a:solidFill>
                <a:srgbClr val="990000"/>
              </a:solidFill>
            </a:endParaRPr>
          </a:p>
        </p:txBody>
      </p:sp>
      <p:sp>
        <p:nvSpPr>
          <p:cNvPr id="13" name="Line 128"/>
          <p:cNvSpPr>
            <a:spLocks noChangeShapeType="1"/>
          </p:cNvSpPr>
          <p:nvPr/>
        </p:nvSpPr>
        <p:spPr bwMode="auto">
          <a:xfrm flipV="1">
            <a:off x="5317751" y="3140279"/>
            <a:ext cx="2819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246"/>
          <p:cNvGrpSpPr>
            <a:grpSpLocks/>
          </p:cNvGrpSpPr>
          <p:nvPr/>
        </p:nvGrpSpPr>
        <p:grpSpPr bwMode="auto">
          <a:xfrm>
            <a:off x="8756391" y="2788813"/>
            <a:ext cx="1503715" cy="253466"/>
            <a:chOff x="1824" y="1200"/>
            <a:chExt cx="864" cy="192"/>
          </a:xfrm>
        </p:grpSpPr>
        <p:sp>
          <p:nvSpPr>
            <p:cNvPr id="20" name="Line 247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8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9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38"/>
          <p:cNvGrpSpPr>
            <a:grpSpLocks/>
          </p:cNvGrpSpPr>
          <p:nvPr/>
        </p:nvGrpSpPr>
        <p:grpSpPr bwMode="auto">
          <a:xfrm flipV="1">
            <a:off x="9149605" y="3283285"/>
            <a:ext cx="1742513" cy="218740"/>
            <a:chOff x="1824" y="1200"/>
            <a:chExt cx="864" cy="192"/>
          </a:xfrm>
        </p:grpSpPr>
        <p:sp>
          <p:nvSpPr>
            <p:cNvPr id="31" name="Line 239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0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41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42"/>
          <p:cNvGrpSpPr>
            <a:grpSpLocks/>
          </p:cNvGrpSpPr>
          <p:nvPr/>
        </p:nvGrpSpPr>
        <p:grpSpPr bwMode="auto">
          <a:xfrm>
            <a:off x="8952776" y="2673585"/>
            <a:ext cx="1621958" cy="336649"/>
            <a:chOff x="1824" y="1200"/>
            <a:chExt cx="864" cy="192"/>
          </a:xfrm>
        </p:grpSpPr>
        <p:sp>
          <p:nvSpPr>
            <p:cNvPr id="35" name="Line 243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44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5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/>
      <p:bldP spid="2" grpId="0"/>
      <p:bldP spid="23" grpId="0"/>
      <p:bldP spid="25" grpId="0" animBg="1"/>
      <p:bldP spid="26" grpId="0" animBg="1"/>
      <p:bldP spid="28" grpId="0" animBg="1"/>
      <p:bldP spid="12" grpId="0"/>
      <p:bldP spid="12" grpId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/>
          <p:nvPr/>
        </p:nvGrpSpPr>
        <p:grpSpPr>
          <a:xfrm>
            <a:off x="125413" y="214313"/>
            <a:ext cx="6470650" cy="3873500"/>
            <a:chOff x="3752432" y="806822"/>
            <a:chExt cx="6470543" cy="3874487"/>
          </a:xfrm>
        </p:grpSpPr>
        <p:grpSp>
          <p:nvGrpSpPr>
            <p:cNvPr id="22548" name="Group 4"/>
            <p:cNvGrpSpPr/>
            <p:nvPr/>
          </p:nvGrpSpPr>
          <p:grpSpPr>
            <a:xfrm>
              <a:off x="4108538" y="1254784"/>
              <a:ext cx="5281195" cy="2838171"/>
              <a:chOff x="7002463" y="2184400"/>
              <a:chExt cx="1682750" cy="994762"/>
            </a:xfrm>
          </p:grpSpPr>
          <p:sp>
            <p:nvSpPr>
              <p:cNvPr id="22552" name="Line 2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7002463" y="2184400"/>
                <a:ext cx="457200" cy="99060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2553" name="Line 3"/>
              <p:cNvSpPr/>
              <p:nvPr>
                <p:custDataLst>
                  <p:tags r:id="rId13"/>
                </p:custDataLst>
              </p:nvPr>
            </p:nvSpPr>
            <p:spPr>
              <a:xfrm>
                <a:off x="7005029" y="3178274"/>
                <a:ext cx="1676400" cy="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2554" name="Line 4"/>
              <p:cNvSpPr/>
              <p:nvPr>
                <p:custDataLst>
                  <p:tags r:id="rId14"/>
                </p:custDataLst>
              </p:nvPr>
            </p:nvSpPr>
            <p:spPr>
              <a:xfrm>
                <a:off x="7466013" y="2188562"/>
                <a:ext cx="1219200" cy="99060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22549" name="TextBox 5"/>
            <p:cNvSpPr txBox="1"/>
            <p:nvPr/>
          </p:nvSpPr>
          <p:spPr>
            <a:xfrm>
              <a:off x="5123329" y="806822"/>
              <a:ext cx="96818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2550" name="TextBox 6"/>
            <p:cNvSpPr txBox="1"/>
            <p:nvPr/>
          </p:nvSpPr>
          <p:spPr>
            <a:xfrm>
              <a:off x="3752432" y="3952032"/>
              <a:ext cx="96818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2551" name="TextBox 7"/>
            <p:cNvSpPr txBox="1"/>
            <p:nvPr/>
          </p:nvSpPr>
          <p:spPr>
            <a:xfrm>
              <a:off x="9254787" y="4096534"/>
              <a:ext cx="96818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2531" name="Group 11"/>
          <p:cNvGrpSpPr/>
          <p:nvPr/>
        </p:nvGrpSpPr>
        <p:grpSpPr>
          <a:xfrm>
            <a:off x="6099175" y="196850"/>
            <a:ext cx="6323013" cy="3862388"/>
            <a:chOff x="1574033" y="1081828"/>
            <a:chExt cx="6222643" cy="3861965"/>
          </a:xfrm>
        </p:grpSpPr>
        <p:grpSp>
          <p:nvGrpSpPr>
            <p:cNvPr id="22541" name="Group 22"/>
            <p:cNvGrpSpPr/>
            <p:nvPr/>
          </p:nvGrpSpPr>
          <p:grpSpPr>
            <a:xfrm flipH="1">
              <a:off x="1833825" y="1526771"/>
              <a:ext cx="5249557" cy="2844416"/>
              <a:chOff x="3936" y="2591"/>
              <a:chExt cx="1059" cy="628"/>
            </a:xfrm>
          </p:grpSpPr>
          <p:sp>
            <p:nvSpPr>
              <p:cNvPr id="22545" name="Line 26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3937" y="2591"/>
                <a:ext cx="28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2546" name="Line 27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36" y="3219"/>
                <a:ext cx="1056" cy="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2547" name="Line 28"/>
              <p:cNvSpPr/>
              <p:nvPr>
                <p:custDataLst>
                  <p:tags r:id="rId11"/>
                </p:custDataLst>
              </p:nvPr>
            </p:nvSpPr>
            <p:spPr>
              <a:xfrm>
                <a:off x="4227" y="2592"/>
                <a:ext cx="76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22542" name="TextBox 13"/>
            <p:cNvSpPr txBox="1"/>
            <p:nvPr/>
          </p:nvSpPr>
          <p:spPr>
            <a:xfrm>
              <a:off x="5679583" y="108182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A’</a:t>
              </a:r>
            </a:p>
          </p:txBody>
        </p:sp>
        <p:sp>
          <p:nvSpPr>
            <p:cNvPr id="22543" name="TextBox 14"/>
            <p:cNvSpPr txBox="1"/>
            <p:nvPr/>
          </p:nvSpPr>
          <p:spPr>
            <a:xfrm>
              <a:off x="6972428" y="428809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B’</a:t>
              </a:r>
            </a:p>
          </p:txBody>
        </p:sp>
        <p:sp>
          <p:nvSpPr>
            <p:cNvPr id="22544" name="TextBox 15"/>
            <p:cNvSpPr txBox="1"/>
            <p:nvPr/>
          </p:nvSpPr>
          <p:spPr>
            <a:xfrm>
              <a:off x="1574033" y="435901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C’</a:t>
              </a:r>
            </a:p>
          </p:txBody>
        </p:sp>
      </p:grpSp>
      <p:graphicFrame>
        <p:nvGraphicFramePr>
          <p:cNvPr id="22532" name="Object 47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4246671"/>
              </p:ext>
            </p:extLst>
          </p:nvPr>
        </p:nvGraphicFramePr>
        <p:xfrm>
          <a:off x="765175" y="2847393"/>
          <a:ext cx="684554" cy="57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" r:id="rId17" imgW="241300" imgH="203200" progId="Equation.DSMT4">
                  <p:embed/>
                </p:oleObj>
              </mc:Choice>
              <mc:Fallback>
                <p:oleObj r:id="rId17" imgW="241300" imgH="2032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5175" y="2847393"/>
                        <a:ext cx="684554" cy="5768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47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1145512"/>
              </p:ext>
            </p:extLst>
          </p:nvPr>
        </p:nvGraphicFramePr>
        <p:xfrm>
          <a:off x="10690413" y="2763467"/>
          <a:ext cx="652276" cy="54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" r:id="rId19" imgW="241300" imgH="203200" progId="Equation.DSMT4">
                  <p:embed/>
                </p:oleObj>
              </mc:Choice>
              <mc:Fallback>
                <p:oleObj r:id="rId19" imgW="2413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90413" y="2763467"/>
                        <a:ext cx="652276" cy="5496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47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06566239"/>
              </p:ext>
            </p:extLst>
          </p:nvPr>
        </p:nvGraphicFramePr>
        <p:xfrm>
          <a:off x="9678295" y="1095374"/>
          <a:ext cx="691256" cy="58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r:id="rId20" imgW="241300" imgH="203200" progId="Equation.DSMT4">
                  <p:embed/>
                </p:oleObj>
              </mc:Choice>
              <mc:Fallback>
                <p:oleObj r:id="rId20" imgW="241300" imgH="2032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678295" y="1095374"/>
                        <a:ext cx="691256" cy="58249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47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5761283"/>
              </p:ext>
            </p:extLst>
          </p:nvPr>
        </p:nvGraphicFramePr>
        <p:xfrm>
          <a:off x="4329954" y="2869079"/>
          <a:ext cx="638922" cy="54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r:id="rId22" imgW="241300" imgH="203200" progId="Equation.DSMT4">
                  <p:embed/>
                </p:oleObj>
              </mc:Choice>
              <mc:Fallback>
                <p:oleObj r:id="rId22" imgW="241300" imgH="2032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29954" y="2869079"/>
                        <a:ext cx="638922" cy="5402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47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75039335"/>
              </p:ext>
            </p:extLst>
          </p:nvPr>
        </p:nvGraphicFramePr>
        <p:xfrm>
          <a:off x="1763713" y="1039813"/>
          <a:ext cx="572600" cy="48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r:id="rId24" imgW="241300" imgH="203200" progId="Equation.DSMT4">
                  <p:embed/>
                </p:oleObj>
              </mc:Choice>
              <mc:Fallback>
                <p:oleObj r:id="rId24" imgW="241300" imgH="2032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63713" y="1039813"/>
                        <a:ext cx="572600" cy="4825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47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55573979"/>
              </p:ext>
            </p:extLst>
          </p:nvPr>
        </p:nvGraphicFramePr>
        <p:xfrm>
          <a:off x="7039969" y="2818593"/>
          <a:ext cx="644983" cy="54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r:id="rId26" imgW="241300" imgH="203200" progId="Equation.DSMT4">
                  <p:embed/>
                </p:oleObj>
              </mc:Choice>
              <mc:Fallback>
                <p:oleObj r:id="rId26" imgW="241300" imgH="2032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39969" y="2818593"/>
                        <a:ext cx="644983" cy="54349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60"/>
          <p:cNvSpPr txBox="1"/>
          <p:nvPr>
            <p:custDataLst>
              <p:tags r:id="rId8"/>
            </p:custDataLst>
          </p:nvPr>
        </p:nvSpPr>
        <p:spPr>
          <a:xfrm>
            <a:off x="239713" y="4395788"/>
            <a:ext cx="11952287" cy="2074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Hai đỉnh A và A’, B và B’, C và C’ gọi là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hai đỉnh tương ứng.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Hai góc A và A’, B và B’, C và C’ gọi là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hai góc tương ứng.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Hai cạnh AB và A’B’, BC và B’C’, AC và A’C’ gọi là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hai cạnh tương ứng.</a:t>
            </a:r>
          </a:p>
        </p:txBody>
      </p:sp>
      <p:pic>
        <p:nvPicPr>
          <p:cNvPr id="55" name="Picture 64" descr="viet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3550" y="515938"/>
            <a:ext cx="539750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" name="Cloud 55"/>
          <p:cNvSpPr/>
          <p:nvPr/>
        </p:nvSpPr>
        <p:spPr>
          <a:xfrm>
            <a:off x="3689350" y="73025"/>
            <a:ext cx="5029200" cy="1981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hai tam giác bằng  nhau khi 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04838"/>
            <a:ext cx="10940288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87431" y="5365752"/>
            <a:ext cx="39655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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D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E</a:t>
            </a:r>
            <a:r>
              <a:rPr lang="en-US" altLang="en-US" sz="3200" b="1" dirty="0" smtClean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F</a:t>
            </a:r>
            <a:r>
              <a:rPr lang="en-US" altLang="en-US" sz="3200" b="1" dirty="0" smtClean="0">
                <a:latin typeface="Arial" panose="020B0604020202020204"/>
                <a:sym typeface="Symbol" panose="05050102010706020507" pitchFamily="18" charset="2"/>
              </a:rPr>
              <a:t>  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=  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G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H</a:t>
            </a:r>
            <a:r>
              <a:rPr lang="en-US" altLang="en-US" sz="3200" b="1" dirty="0" smtClean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K</a:t>
            </a:r>
            <a:endParaRPr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ảnh rubik tam giá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25" y="3446463"/>
            <a:ext cx="6019800" cy="324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2" descr="D:\ha_280206_P[1]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4338" y="915988"/>
            <a:ext cx="6697662" cy="250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5" descr="Kết quả hình ảnh cho hình ảnh rubik tam giác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0" y="5029200"/>
            <a:ext cx="1600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6" descr="Kết quả hình ảnh cho hình ảnh mái nhà hình tam giác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5963" y="3419475"/>
            <a:ext cx="6502400" cy="335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5313" y="33338"/>
            <a:ext cx="11096625" cy="584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trong thực tế các tam giác bằng nhau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9" name="Text Box 9"/>
          <p:cNvSpPr txBox="1"/>
          <p:nvPr>
            <p:custDataLst>
              <p:tags r:id="rId3"/>
            </p:custDataLst>
          </p:nvPr>
        </p:nvSpPr>
        <p:spPr>
          <a:xfrm>
            <a:off x="4572000" y="5191125"/>
            <a:ext cx="1143000" cy="1200150"/>
          </a:xfrm>
          <a:prstGeom prst="rect">
            <a:avLst/>
          </a:prstGeom>
          <a:solidFill>
            <a:srgbClr val="BBE0E3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Rubik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60" name="Text Box 10"/>
          <p:cNvSpPr txBox="1"/>
          <p:nvPr>
            <p:custDataLst>
              <p:tags r:id="rId4"/>
            </p:custDataLst>
          </p:nvPr>
        </p:nvSpPr>
        <p:spPr>
          <a:xfrm>
            <a:off x="6499225" y="1316038"/>
            <a:ext cx="1143000" cy="523875"/>
          </a:xfrm>
          <a:prstGeom prst="rect">
            <a:avLst/>
          </a:prstGeom>
          <a:solidFill>
            <a:srgbClr val="BBE0E3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61" name="Text Box 11"/>
          <p:cNvSpPr txBox="1"/>
          <p:nvPr>
            <p:custDataLst>
              <p:tags r:id="rId5"/>
            </p:custDataLst>
          </p:nvPr>
        </p:nvSpPr>
        <p:spPr>
          <a:xfrm>
            <a:off x="8531225" y="5791200"/>
            <a:ext cx="1366838" cy="457200"/>
          </a:xfrm>
          <a:prstGeom prst="rect">
            <a:avLst/>
          </a:prstGeom>
          <a:solidFill>
            <a:srgbClr val="BBE0E3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nh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</a:p>
        </p:txBody>
      </p:sp>
      <p:pic>
        <p:nvPicPr>
          <p:cNvPr id="23562" name="Picture 6" descr="01-pyramid-B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625" y="801688"/>
            <a:ext cx="523875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514725" y="915988"/>
            <a:ext cx="1776413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tự tháp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 hidden="1"/>
          <p:cNvSpPr/>
          <p:nvPr>
            <p:custDataLst>
              <p:tags r:id="rId7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:\he-thong-bien-bao-nguy-hi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38" y="-19050"/>
            <a:ext cx="5541962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8" y="-3175"/>
            <a:ext cx="5486400" cy="352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88" y="3536950"/>
            <a:ext cx="5421312" cy="332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Left Arrow 6">
            <a:hlinkClick r:id="" action="ppaction://noaction"/>
          </p:cNvPr>
          <p:cNvSpPr/>
          <p:nvPr/>
        </p:nvSpPr>
        <p:spPr>
          <a:xfrm>
            <a:off x="10283825" y="6318250"/>
            <a:ext cx="346075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6" name="Picture 4" descr="C:\Users\Administrator\Desktop\9c898e4fd1b03a69b56232264a4a3302_t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38" y="3536950"/>
            <a:ext cx="5607050" cy="331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123444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270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image0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322576">
            <a:off x="3509963" y="622300"/>
            <a:ext cx="1668462" cy="2246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8" descr="image00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41575">
            <a:off x="3414713" y="2665413"/>
            <a:ext cx="4205287" cy="162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4" descr="4caedf8713aa83b3fcb-7ff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9500" y="1987550"/>
            <a:ext cx="4695825" cy="260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9" descr="image00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6238" y="2909888"/>
            <a:ext cx="3856037" cy="265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10" descr="image00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643569" y="2321845"/>
            <a:ext cx="2565982" cy="1450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751" name="Rounded Rectangle 29"/>
          <p:cNvSpPr/>
          <p:nvPr>
            <p:custDataLst>
              <p:tags r:id="rId4"/>
            </p:custDataLst>
          </p:nvPr>
        </p:nvSpPr>
        <p:spPr>
          <a:xfrm>
            <a:off x="5249863" y="2341563"/>
            <a:ext cx="2209800" cy="40798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2" name="Left Brace 37"/>
          <p:cNvSpPr/>
          <p:nvPr>
            <p:custDataLst>
              <p:tags r:id="rId5"/>
            </p:custDataLst>
          </p:nvPr>
        </p:nvSpPr>
        <p:spPr>
          <a:xfrm>
            <a:off x="5249863" y="817563"/>
            <a:ext cx="79375" cy="373062"/>
          </a:xfrm>
          <a:prstGeom prst="leftBrace">
            <a:avLst>
              <a:gd name="adj1" fmla="val 8312"/>
              <a:gd name="adj2" fmla="val 50000"/>
            </a:avLst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4" name="Round Single Corner Rectangle 43"/>
          <p:cNvSpPr/>
          <p:nvPr>
            <p:custDataLst>
              <p:tags r:id="rId6"/>
            </p:custDataLst>
          </p:nvPr>
        </p:nvSpPr>
        <p:spPr bwMode="auto">
          <a:xfrm>
            <a:off x="4640263" y="817563"/>
            <a:ext cx="3276600" cy="369888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99" name="Flowchart: Process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0263" y="819150"/>
            <a:ext cx="3276600" cy="369888"/>
          </a:xfrm>
          <a:prstGeom prst="flowChartProcess">
            <a:avLst/>
          </a:prstGeom>
          <a:noFill/>
          <a:ln w="9525" algn="ctr">
            <a:noFill/>
            <a:round/>
          </a:ln>
          <a:effectLst>
            <a:outerShdw blurRad="50800" dist="50800" dir="5400000" algn="ctr" rotWithShape="0">
              <a:srgbClr val="00B05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5" name="Slide Number Placeholder 32"/>
          <p:cNvSpPr txBox="1">
            <a:spLocks noGrp="1"/>
          </p:cNvSpPr>
          <p:nvPr>
            <p:custDataLst>
              <p:tags r:id="rId8"/>
            </p:custDataLst>
          </p:nvPr>
        </p:nvSpPr>
        <p:spPr>
          <a:xfrm>
            <a:off x="5638800" y="653415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Rectangle 27" hidden="1"/>
          <p:cNvSpPr/>
          <p:nvPr>
            <p:custDataLst>
              <p:tags r:id="rId9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92663" y="176213"/>
            <a:ext cx="6767513" cy="14462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bằng nhau l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tam giác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cạnh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t­ương 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nhau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góc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t­ương ứng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nhau.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4344988" y="5753100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r:id="rId18" imgW="215900" imgH="152400" progId="Equation.DSMT4">
                  <p:embed/>
                </p:oleObj>
              </mc:Choice>
              <mc:Fallback>
                <p:oleObj r:id="rId18" imgW="215900" imgH="1524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44988" y="5753100"/>
                        <a:ext cx="6096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58813" y="5651500"/>
            <a:ext cx="3883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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</a:t>
            </a:r>
            <a:r>
              <a:rPr lang="en-US" altLang="en-US" sz="32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  =  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A’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B’</a:t>
            </a:r>
            <a:r>
              <a:rPr lang="en-US" altLang="en-US" sz="32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C’ 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 </a:t>
            </a:r>
            <a:endParaRPr sz="3200" dirty="0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84701"/>
              </p:ext>
            </p:extLst>
          </p:nvPr>
        </p:nvGraphicFramePr>
        <p:xfrm>
          <a:off x="4974431" y="5377742"/>
          <a:ext cx="6507163" cy="122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r:id="rId20" imgW="2324100" imgH="508000" progId="Equation.DSMT4">
                  <p:embed/>
                </p:oleObj>
              </mc:Choice>
              <mc:Fallback>
                <p:oleObj r:id="rId20" imgW="2324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74431" y="5377742"/>
                        <a:ext cx="6507163" cy="1223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257800" y="45767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57800" y="51863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257800" y="38909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53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96562"/>
              </p:ext>
            </p:extLst>
          </p:nvPr>
        </p:nvGraphicFramePr>
        <p:xfrm>
          <a:off x="2127250" y="3928191"/>
          <a:ext cx="305911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Equation" r:id="rId3" imgW="1244520" imgH="177480" progId="Equation.3">
                  <p:embed/>
                </p:oleObj>
              </mc:Choice>
              <mc:Fallback>
                <p:oleObj name="Equation" r:id="rId3" imgW="1244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928191"/>
                        <a:ext cx="305911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88373"/>
              </p:ext>
            </p:extLst>
          </p:nvPr>
        </p:nvGraphicFramePr>
        <p:xfrm>
          <a:off x="2148580" y="5262563"/>
          <a:ext cx="288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Equation" r:id="rId5" imgW="977476" imgH="152334" progId="Equation.3">
                  <p:embed/>
                </p:oleObj>
              </mc:Choice>
              <mc:Fallback>
                <p:oleObj name="Equation" r:id="rId5" imgW="977476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580" y="5262563"/>
                        <a:ext cx="288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22579"/>
              </p:ext>
            </p:extLst>
          </p:nvPr>
        </p:nvGraphicFramePr>
        <p:xfrm>
          <a:off x="2134115" y="4576763"/>
          <a:ext cx="2890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4" name="Equation" r:id="rId7" imgW="977476" imgH="152334" progId="Equation.3">
                  <p:embed/>
                </p:oleObj>
              </mc:Choice>
              <mc:Fallback>
                <p:oleObj name="Equation" r:id="rId7" imgW="977476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115" y="4576763"/>
                        <a:ext cx="28908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5257800" y="38909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Time" panose="020B7200000000000000" pitchFamily="34" charset="0"/>
              </a:rPr>
              <a:t>S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5259388" y="4581525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5257800" y="51863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Time" panose="020B7200000000000000" pitchFamily="34" charset="0"/>
              </a:rPr>
              <a:t>S</a:t>
            </a:r>
          </a:p>
        </p:txBody>
      </p:sp>
      <p:grpSp>
        <p:nvGrpSpPr>
          <p:cNvPr id="15372" name="Group 17"/>
          <p:cNvGrpSpPr>
            <a:grpSpLocks/>
          </p:cNvGrpSpPr>
          <p:nvPr/>
        </p:nvGrpSpPr>
        <p:grpSpPr bwMode="auto">
          <a:xfrm>
            <a:off x="2540000" y="1082676"/>
            <a:ext cx="7920038" cy="2498725"/>
            <a:chOff x="794" y="1534"/>
            <a:chExt cx="4989" cy="1574"/>
          </a:xfrm>
        </p:grpSpPr>
        <p:grpSp>
          <p:nvGrpSpPr>
            <p:cNvPr id="15381" name="Group 16"/>
            <p:cNvGrpSpPr>
              <a:grpSpLocks/>
            </p:cNvGrpSpPr>
            <p:nvPr/>
          </p:nvGrpSpPr>
          <p:grpSpPr bwMode="auto">
            <a:xfrm>
              <a:off x="3340" y="1535"/>
              <a:ext cx="2443" cy="1501"/>
              <a:chOff x="2705" y="1218"/>
              <a:chExt cx="2443" cy="1501"/>
            </a:xfrm>
          </p:grpSpPr>
          <p:sp>
            <p:nvSpPr>
              <p:cNvPr id="15415" name="AutoShape 17"/>
              <p:cNvSpPr>
                <a:spLocks noChangeArrowheads="1"/>
              </p:cNvSpPr>
              <p:nvPr/>
            </p:nvSpPr>
            <p:spPr bwMode="auto">
              <a:xfrm>
                <a:off x="2970" y="1380"/>
                <a:ext cx="1814" cy="1225"/>
              </a:xfrm>
              <a:prstGeom prst="triangle">
                <a:avLst>
                  <a:gd name="adj" fmla="val 35264"/>
                </a:avLst>
              </a:prstGeom>
              <a:solidFill>
                <a:srgbClr val="FFFF66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6" name="Text Box 18"/>
              <p:cNvSpPr txBox="1">
                <a:spLocks noChangeArrowheads="1"/>
              </p:cNvSpPr>
              <p:nvPr/>
            </p:nvSpPr>
            <p:spPr bwMode="auto">
              <a:xfrm>
                <a:off x="3379" y="1218"/>
                <a:ext cx="40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A’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7" name="Text Box 19"/>
              <p:cNvSpPr txBox="1">
                <a:spLocks noChangeArrowheads="1"/>
              </p:cNvSpPr>
              <p:nvPr/>
            </p:nvSpPr>
            <p:spPr bwMode="auto">
              <a:xfrm>
                <a:off x="2705" y="2446"/>
                <a:ext cx="4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B’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8" name="Text Box 20"/>
              <p:cNvSpPr txBox="1">
                <a:spLocks noChangeArrowheads="1"/>
              </p:cNvSpPr>
              <p:nvPr/>
            </p:nvSpPr>
            <p:spPr bwMode="auto">
              <a:xfrm>
                <a:off x="4785" y="2486"/>
                <a:ext cx="36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C’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382" name="Group 21"/>
            <p:cNvGrpSpPr>
              <a:grpSpLocks/>
            </p:cNvGrpSpPr>
            <p:nvPr/>
          </p:nvGrpSpPr>
          <p:grpSpPr bwMode="auto">
            <a:xfrm>
              <a:off x="794" y="1534"/>
              <a:ext cx="2495" cy="1574"/>
              <a:chOff x="249" y="847"/>
              <a:chExt cx="2495" cy="1574"/>
            </a:xfrm>
          </p:grpSpPr>
          <p:sp>
            <p:nvSpPr>
              <p:cNvPr id="15411" name="AutoShape 22"/>
              <p:cNvSpPr>
                <a:spLocks noChangeArrowheads="1"/>
              </p:cNvSpPr>
              <p:nvPr/>
            </p:nvSpPr>
            <p:spPr bwMode="auto">
              <a:xfrm>
                <a:off x="567" y="1008"/>
                <a:ext cx="1814" cy="1225"/>
              </a:xfrm>
              <a:prstGeom prst="triangle">
                <a:avLst>
                  <a:gd name="adj" fmla="val 35264"/>
                </a:avLst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2" name="Text Box 23"/>
              <p:cNvSpPr txBox="1">
                <a:spLocks noChangeArrowheads="1"/>
              </p:cNvSpPr>
              <p:nvPr/>
            </p:nvSpPr>
            <p:spPr bwMode="auto">
              <a:xfrm>
                <a:off x="975" y="847"/>
                <a:ext cx="40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A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3" name="Text Box 24"/>
              <p:cNvSpPr txBox="1">
                <a:spLocks noChangeArrowheads="1"/>
              </p:cNvSpPr>
              <p:nvPr/>
            </p:nvSpPr>
            <p:spPr bwMode="auto">
              <a:xfrm>
                <a:off x="249" y="2188"/>
                <a:ext cx="4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B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4" name="Text Box 25"/>
              <p:cNvSpPr txBox="1">
                <a:spLocks noChangeArrowheads="1"/>
              </p:cNvSpPr>
              <p:nvPr/>
            </p:nvSpPr>
            <p:spPr bwMode="auto">
              <a:xfrm>
                <a:off x="2381" y="2115"/>
                <a:ext cx="36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C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83" name="Arc 26"/>
            <p:cNvSpPr>
              <a:spLocks/>
            </p:cNvSpPr>
            <p:nvPr/>
          </p:nvSpPr>
          <p:spPr bwMode="auto">
            <a:xfrm>
              <a:off x="1202" y="2749"/>
              <a:ext cx="136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84" name="Group 27"/>
            <p:cNvGrpSpPr>
              <a:grpSpLocks/>
            </p:cNvGrpSpPr>
            <p:nvPr/>
          </p:nvGrpSpPr>
          <p:grpSpPr bwMode="auto">
            <a:xfrm>
              <a:off x="2562" y="2720"/>
              <a:ext cx="224" cy="227"/>
              <a:chOff x="1914" y="2387"/>
              <a:chExt cx="224" cy="227"/>
            </a:xfrm>
          </p:grpSpPr>
          <p:sp>
            <p:nvSpPr>
              <p:cNvPr id="15409" name="Arc 28"/>
              <p:cNvSpPr>
                <a:spLocks/>
              </p:cNvSpPr>
              <p:nvPr/>
            </p:nvSpPr>
            <p:spPr bwMode="auto">
              <a:xfrm flipH="1">
                <a:off x="1957" y="2432"/>
                <a:ext cx="181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0" name="Arc 29"/>
              <p:cNvSpPr>
                <a:spLocks/>
              </p:cNvSpPr>
              <p:nvPr/>
            </p:nvSpPr>
            <p:spPr bwMode="auto">
              <a:xfrm flipH="1">
                <a:off x="1914" y="2387"/>
                <a:ext cx="182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5" name="Group 30"/>
            <p:cNvGrpSpPr>
              <a:grpSpLocks/>
            </p:cNvGrpSpPr>
            <p:nvPr/>
          </p:nvGrpSpPr>
          <p:grpSpPr bwMode="auto">
            <a:xfrm>
              <a:off x="1701" y="1797"/>
              <a:ext cx="181" cy="202"/>
              <a:chOff x="1066" y="1480"/>
              <a:chExt cx="181" cy="202"/>
            </a:xfrm>
          </p:grpSpPr>
          <p:sp>
            <p:nvSpPr>
              <p:cNvPr id="15407" name="Arc 31"/>
              <p:cNvSpPr>
                <a:spLocks/>
              </p:cNvSpPr>
              <p:nvPr/>
            </p:nvSpPr>
            <p:spPr bwMode="auto">
              <a:xfrm rot="7836032">
                <a:off x="1066" y="1480"/>
                <a:ext cx="18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5408" name="Line 32"/>
              <p:cNvSpPr>
                <a:spLocks noChangeShapeType="1"/>
              </p:cNvSpPr>
              <p:nvPr/>
            </p:nvSpPr>
            <p:spPr bwMode="auto">
              <a:xfrm>
                <a:off x="1148" y="154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6" name="Group 33"/>
            <p:cNvGrpSpPr>
              <a:grpSpLocks/>
            </p:cNvGrpSpPr>
            <p:nvPr/>
          </p:nvGrpSpPr>
          <p:grpSpPr bwMode="auto">
            <a:xfrm>
              <a:off x="5060" y="2714"/>
              <a:ext cx="224" cy="227"/>
              <a:chOff x="1914" y="2387"/>
              <a:chExt cx="224" cy="227"/>
            </a:xfrm>
          </p:grpSpPr>
          <p:sp>
            <p:nvSpPr>
              <p:cNvPr id="15405" name="Arc 34"/>
              <p:cNvSpPr>
                <a:spLocks/>
              </p:cNvSpPr>
              <p:nvPr/>
            </p:nvSpPr>
            <p:spPr bwMode="auto">
              <a:xfrm flipH="1">
                <a:off x="1957" y="2432"/>
                <a:ext cx="181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6" name="Arc 35"/>
              <p:cNvSpPr>
                <a:spLocks/>
              </p:cNvSpPr>
              <p:nvPr/>
            </p:nvSpPr>
            <p:spPr bwMode="auto">
              <a:xfrm flipH="1">
                <a:off x="1914" y="2387"/>
                <a:ext cx="182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7" name="Group 36"/>
            <p:cNvGrpSpPr>
              <a:grpSpLocks/>
            </p:cNvGrpSpPr>
            <p:nvPr/>
          </p:nvGrpSpPr>
          <p:grpSpPr bwMode="auto">
            <a:xfrm>
              <a:off x="4195" y="1775"/>
              <a:ext cx="181" cy="202"/>
              <a:chOff x="1066" y="1480"/>
              <a:chExt cx="181" cy="202"/>
            </a:xfrm>
          </p:grpSpPr>
          <p:sp>
            <p:nvSpPr>
              <p:cNvPr id="15403" name="Arc 37"/>
              <p:cNvSpPr>
                <a:spLocks/>
              </p:cNvSpPr>
              <p:nvPr/>
            </p:nvSpPr>
            <p:spPr bwMode="auto">
              <a:xfrm rot="7836032">
                <a:off x="1066" y="1480"/>
                <a:ext cx="18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5404" name="Line 38"/>
              <p:cNvSpPr>
                <a:spLocks noChangeShapeType="1"/>
              </p:cNvSpPr>
              <p:nvPr/>
            </p:nvSpPr>
            <p:spPr bwMode="auto">
              <a:xfrm>
                <a:off x="1148" y="154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8" name="Arc 39"/>
            <p:cNvSpPr>
              <a:spLocks/>
            </p:cNvSpPr>
            <p:nvPr/>
          </p:nvSpPr>
          <p:spPr bwMode="auto">
            <a:xfrm>
              <a:off x="3710" y="2725"/>
              <a:ext cx="136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89" name="Group 40"/>
            <p:cNvGrpSpPr>
              <a:grpSpLocks/>
            </p:cNvGrpSpPr>
            <p:nvPr/>
          </p:nvGrpSpPr>
          <p:grpSpPr bwMode="auto">
            <a:xfrm>
              <a:off x="1292" y="2258"/>
              <a:ext cx="227" cy="219"/>
              <a:chOff x="657" y="1941"/>
              <a:chExt cx="227" cy="219"/>
            </a:xfrm>
          </p:grpSpPr>
          <p:sp>
            <p:nvSpPr>
              <p:cNvPr id="15401" name="Line 41"/>
              <p:cNvSpPr>
                <a:spLocks noChangeShapeType="1"/>
              </p:cNvSpPr>
              <p:nvPr/>
            </p:nvSpPr>
            <p:spPr bwMode="auto">
              <a:xfrm>
                <a:off x="657" y="1979"/>
                <a:ext cx="18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42"/>
              <p:cNvSpPr>
                <a:spLocks noChangeShapeType="1"/>
              </p:cNvSpPr>
              <p:nvPr/>
            </p:nvSpPr>
            <p:spPr bwMode="auto">
              <a:xfrm>
                <a:off x="703" y="1941"/>
                <a:ext cx="18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0" name="Group 43"/>
            <p:cNvGrpSpPr>
              <a:grpSpLocks/>
            </p:cNvGrpSpPr>
            <p:nvPr/>
          </p:nvGrpSpPr>
          <p:grpSpPr bwMode="auto">
            <a:xfrm>
              <a:off x="3809" y="2205"/>
              <a:ext cx="227" cy="219"/>
              <a:chOff x="657" y="1941"/>
              <a:chExt cx="227" cy="219"/>
            </a:xfrm>
          </p:grpSpPr>
          <p:sp>
            <p:nvSpPr>
              <p:cNvPr id="15399" name="Line 44"/>
              <p:cNvSpPr>
                <a:spLocks noChangeShapeType="1"/>
              </p:cNvSpPr>
              <p:nvPr/>
            </p:nvSpPr>
            <p:spPr bwMode="auto">
              <a:xfrm>
                <a:off x="657" y="1979"/>
                <a:ext cx="18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45"/>
              <p:cNvSpPr>
                <a:spLocks noChangeShapeType="1"/>
              </p:cNvSpPr>
              <p:nvPr/>
            </p:nvSpPr>
            <p:spPr bwMode="auto">
              <a:xfrm>
                <a:off x="703" y="1941"/>
                <a:ext cx="18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1" name="Group 46"/>
            <p:cNvGrpSpPr>
              <a:grpSpLocks/>
            </p:cNvGrpSpPr>
            <p:nvPr/>
          </p:nvGrpSpPr>
          <p:grpSpPr bwMode="auto">
            <a:xfrm>
              <a:off x="2222" y="2191"/>
              <a:ext cx="226" cy="227"/>
              <a:chOff x="1587" y="1874"/>
              <a:chExt cx="226" cy="227"/>
            </a:xfrm>
          </p:grpSpPr>
          <p:sp>
            <p:nvSpPr>
              <p:cNvPr id="15397" name="Line 47"/>
              <p:cNvSpPr>
                <a:spLocks noChangeShapeType="1"/>
              </p:cNvSpPr>
              <p:nvPr/>
            </p:nvSpPr>
            <p:spPr bwMode="auto">
              <a:xfrm flipH="1">
                <a:off x="1655" y="187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48"/>
              <p:cNvSpPr>
                <a:spLocks noChangeShapeType="1"/>
              </p:cNvSpPr>
              <p:nvPr/>
            </p:nvSpPr>
            <p:spPr bwMode="auto">
              <a:xfrm>
                <a:off x="1587" y="1963"/>
                <a:ext cx="22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2" name="Group 49"/>
            <p:cNvGrpSpPr>
              <a:grpSpLocks/>
            </p:cNvGrpSpPr>
            <p:nvPr/>
          </p:nvGrpSpPr>
          <p:grpSpPr bwMode="auto">
            <a:xfrm>
              <a:off x="4708" y="2205"/>
              <a:ext cx="227" cy="181"/>
              <a:chOff x="4073" y="1888"/>
              <a:chExt cx="227" cy="181"/>
            </a:xfrm>
          </p:grpSpPr>
          <p:sp>
            <p:nvSpPr>
              <p:cNvPr id="15395" name="Line 50"/>
              <p:cNvSpPr>
                <a:spLocks noChangeShapeType="1"/>
              </p:cNvSpPr>
              <p:nvPr/>
            </p:nvSpPr>
            <p:spPr bwMode="auto">
              <a:xfrm flipH="1">
                <a:off x="4150" y="1888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51"/>
              <p:cNvSpPr>
                <a:spLocks noChangeShapeType="1"/>
              </p:cNvSpPr>
              <p:nvPr/>
            </p:nvSpPr>
            <p:spPr bwMode="auto">
              <a:xfrm>
                <a:off x="4073" y="1963"/>
                <a:ext cx="227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3" name="Line 52"/>
            <p:cNvSpPr>
              <a:spLocks noChangeShapeType="1"/>
            </p:cNvSpPr>
            <p:nvPr/>
          </p:nvSpPr>
          <p:spPr bwMode="auto">
            <a:xfrm>
              <a:off x="1882" y="2840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53"/>
            <p:cNvSpPr>
              <a:spLocks noChangeShapeType="1"/>
            </p:cNvSpPr>
            <p:nvPr/>
          </p:nvSpPr>
          <p:spPr bwMode="auto">
            <a:xfrm>
              <a:off x="4422" y="2819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1" name="AutoShape 2"/>
          <p:cNvSpPr>
            <a:spLocks noChangeArrowheads="1"/>
          </p:cNvSpPr>
          <p:nvPr/>
        </p:nvSpPr>
        <p:spPr bwMode="auto">
          <a:xfrm>
            <a:off x="1550989" y="160338"/>
            <a:ext cx="8143875" cy="6858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 b="1" dirty="0" err="1">
                <a:solidFill>
                  <a:srgbClr val="FFC000"/>
                </a:solidFill>
              </a:rPr>
              <a:t>Bài</a:t>
            </a:r>
            <a:r>
              <a:rPr lang="en-US" altLang="vi-VN" sz="2400" b="1" dirty="0">
                <a:solidFill>
                  <a:srgbClr val="FFC000"/>
                </a:solidFill>
              </a:rPr>
              <a:t> 1:</a:t>
            </a:r>
            <a:r>
              <a:rPr lang="en-US" altLang="vi-VN" sz="2400" b="1" u="none" dirty="0">
                <a:solidFill>
                  <a:srgbClr val="FF0000"/>
                </a:solidFill>
              </a:rPr>
              <a:t> </a:t>
            </a:r>
            <a:r>
              <a:rPr lang="en-US" altLang="vi-VN" sz="2400" b="1" u="none" dirty="0">
                <a:solidFill>
                  <a:srgbClr val="FFFF00"/>
                </a:solidFill>
              </a:rPr>
              <a:t>Cho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hình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vẽ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Hãy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điền</a:t>
            </a:r>
            <a:r>
              <a:rPr lang="en-US" altLang="vi-VN" sz="2400" b="1" u="none" dirty="0">
                <a:solidFill>
                  <a:srgbClr val="FFFF00"/>
                </a:solidFill>
              </a:rPr>
              <a:t> Đ, S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vào</a:t>
            </a:r>
            <a:r>
              <a:rPr lang="en-US" altLang="vi-VN" sz="2400" b="1" u="none" dirty="0">
                <a:solidFill>
                  <a:srgbClr val="FFFF00"/>
                </a:solidFill>
              </a:rPr>
              <a:t> ô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trống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tương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ứng</a:t>
            </a:r>
            <a:r>
              <a:rPr lang="en-US" altLang="vi-VN" u="none" dirty="0">
                <a:solidFill>
                  <a:srgbClr val="FFFF00"/>
                </a:solidFill>
              </a:rPr>
              <a:t>.</a:t>
            </a:r>
            <a:endParaRPr lang="en-US" altLang="vi-VN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6663" y="3856039"/>
            <a:ext cx="3378201" cy="492124"/>
            <a:chOff x="3969459" y="3882244"/>
            <a:chExt cx="4172360" cy="534243"/>
          </a:xfrm>
        </p:grpSpPr>
        <p:graphicFrame>
          <p:nvGraphicFramePr>
            <p:cNvPr id="1537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983041"/>
                </p:ext>
              </p:extLst>
            </p:nvPr>
          </p:nvGraphicFramePr>
          <p:xfrm>
            <a:off x="4915701" y="3882244"/>
            <a:ext cx="3226118" cy="534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5" name="Equation" r:id="rId9" imgW="1091880" imgH="177480" progId="Equation.3">
                    <p:embed/>
                  </p:oleObj>
                </mc:Choice>
                <mc:Fallback>
                  <p:oleObj name="Equation" r:id="rId9" imgW="1091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5701" y="3882244"/>
                          <a:ext cx="3226118" cy="534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 bwMode="auto">
            <a:xfrm>
              <a:off x="3969459" y="3942227"/>
              <a:ext cx="946242" cy="4619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2800" dirty="0" err="1">
                  <a:solidFill>
                    <a:srgbClr val="FFFF00"/>
                  </a:solidFill>
                </a:rPr>
                <a:t>Sửa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02369" y="5104592"/>
            <a:ext cx="3483070" cy="497310"/>
            <a:chOff x="4792976" y="5232401"/>
            <a:chExt cx="3307611" cy="420803"/>
          </a:xfrm>
        </p:grpSpPr>
        <p:graphicFrame>
          <p:nvGraphicFramePr>
            <p:cNvPr id="1537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380656"/>
                </p:ext>
              </p:extLst>
            </p:nvPr>
          </p:nvGraphicFramePr>
          <p:xfrm>
            <a:off x="5549676" y="5232401"/>
            <a:ext cx="2550911" cy="420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6" name="Equation" r:id="rId11" imgW="1091880" imgH="177480" progId="Equation.3">
                    <p:embed/>
                  </p:oleObj>
                </mc:Choice>
                <mc:Fallback>
                  <p:oleObj name="Equation" r:id="rId11" imgW="1091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676" y="5232401"/>
                          <a:ext cx="2550911" cy="420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Rectangle 54"/>
            <p:cNvSpPr/>
            <p:nvPr/>
          </p:nvSpPr>
          <p:spPr bwMode="auto">
            <a:xfrm>
              <a:off x="4792976" y="5232401"/>
              <a:ext cx="741116" cy="4117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2800" dirty="0" err="1">
                  <a:solidFill>
                    <a:srgbClr val="FFFF00"/>
                  </a:solidFill>
                </a:rPr>
                <a:t>Sửa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376" name="Picture 5" descr="j02321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6" y="84139"/>
            <a:ext cx="10191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25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 autoUpdateAnimBg="0"/>
      <p:bldP spid="76813" grpId="0" animBg="1" autoUpdateAnimBg="0"/>
      <p:bldP spid="7681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 hidden="1"/>
          <p:cNvSpPr/>
          <p:nvPr>
            <p:custDataLst>
              <p:tags r:id="rId2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7" name="Rectangle 40"/>
          <p:cNvSpPr/>
          <p:nvPr>
            <p:custDataLst>
              <p:tags r:id="rId3"/>
            </p:custDataLst>
          </p:nvPr>
        </p:nvSpPr>
        <p:spPr>
          <a:xfrm>
            <a:off x="568325" y="1266825"/>
            <a:ext cx="8610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Câu hỏi 1.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tam giác vuông ABC tại A ta có: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513013" y="2238375"/>
            <a:ext cx="446088" cy="3905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511425" y="3041650"/>
            <a:ext cx="447675" cy="3921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517775" y="3851275"/>
            <a:ext cx="447675" cy="3921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17775" y="4716463"/>
            <a:ext cx="447675" cy="3905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513013" y="2238375"/>
            <a:ext cx="446088" cy="3905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489200" y="3008313"/>
            <a:ext cx="492125" cy="431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17775" y="3851275"/>
            <a:ext cx="447675" cy="3921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17775" y="4716463"/>
            <a:ext cx="447675" cy="3905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3482975" y="152400"/>
            <a:ext cx="4495800" cy="8382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 BÀI CŨ </a:t>
            </a:r>
            <a:endParaRPr sz="32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75F53629-12C2-4806-9C7E-8156055EDDA6}"/>
                  </a:ext>
                </a:extLst>
              </p:cNvPr>
              <p:cNvSpPr/>
              <p:nvPr/>
            </p:nvSpPr>
            <p:spPr>
              <a:xfrm>
                <a:off x="3111709" y="2129270"/>
                <a:ext cx="254371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u="none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F53629-12C2-4806-9C7E-8156055ED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09" y="2129270"/>
                <a:ext cx="2543710" cy="6013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75F53629-12C2-4806-9C7E-8156055EDDA6}"/>
                  </a:ext>
                </a:extLst>
              </p:cNvPr>
              <p:cNvSpPr/>
              <p:nvPr/>
            </p:nvSpPr>
            <p:spPr>
              <a:xfrm>
                <a:off x="3111709" y="2987940"/>
                <a:ext cx="2542106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u="none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F53629-12C2-4806-9C7E-8156055ED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09" y="2987940"/>
                <a:ext cx="2542106" cy="6013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75F53629-12C2-4806-9C7E-8156055EDDA6}"/>
                  </a:ext>
                </a:extLst>
              </p:cNvPr>
              <p:cNvSpPr/>
              <p:nvPr/>
            </p:nvSpPr>
            <p:spPr>
              <a:xfrm>
                <a:off x="3094432" y="3744723"/>
                <a:ext cx="254371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u="none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F53629-12C2-4806-9C7E-8156055ED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432" y="3744723"/>
                <a:ext cx="2543710" cy="6013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75F53629-12C2-4806-9C7E-8156055EDDA6}"/>
                  </a:ext>
                </a:extLst>
              </p:cNvPr>
              <p:cNvSpPr/>
              <p:nvPr/>
            </p:nvSpPr>
            <p:spPr>
              <a:xfrm>
                <a:off x="3030153" y="4642933"/>
                <a:ext cx="2787366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u="none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F53629-12C2-4806-9C7E-8156055ED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153" y="4642933"/>
                <a:ext cx="2787366" cy="6013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7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05025" y="1738313"/>
          <a:ext cx="533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r:id="rId14" imgW="317500" imgH="241300" progId="Equation.DSMT4">
                  <p:embed/>
                </p:oleObj>
              </mc:Choice>
              <mc:Fallback>
                <p:oleObj r:id="rId14" imgW="317500" imgH="2413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05025" y="1738313"/>
                        <a:ext cx="533400" cy="487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05025" y="2578100"/>
          <a:ext cx="53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r:id="rId16" imgW="317500" imgH="241300" progId="Equation.DSMT4">
                  <p:embed/>
                </p:oleObj>
              </mc:Choice>
              <mc:Fallback>
                <p:oleObj r:id="rId16" imgW="317500" imgH="2413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05025" y="2578100"/>
                        <a:ext cx="5334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39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022475" y="3513138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r:id="rId18" imgW="317500" imgH="241300" progId="Equation.DSMT4">
                  <p:embed/>
                </p:oleObj>
              </mc:Choice>
              <mc:Fallback>
                <p:oleObj r:id="rId18" imgW="317500" imgH="2413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22475" y="3513138"/>
                        <a:ext cx="6096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0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05025" y="4349750"/>
          <a:ext cx="53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r:id="rId20" imgW="317500" imgH="241300" progId="Equation.DSMT4">
                  <p:embed/>
                </p:oleObj>
              </mc:Choice>
              <mc:Fallback>
                <p:oleObj r:id="rId20" imgW="317500" imgH="2413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05025" y="4349750"/>
                        <a:ext cx="5334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5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3872664" y="892969"/>
            <a:ext cx="8437645" cy="488128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175" name="TextBox 46"/>
          <p:cNvSpPr txBox="1"/>
          <p:nvPr>
            <p:custDataLst>
              <p:tags r:id="rId8"/>
            </p:custDataLst>
          </p:nvPr>
        </p:nvSpPr>
        <p:spPr>
          <a:xfrm>
            <a:off x="9278471" y="1964065"/>
            <a:ext cx="192713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Arial" panose="020B0604020202020204" pitchFamily="34" charset="0"/>
              </a:rPr>
              <a:t>x</a:t>
            </a:r>
            <a:endParaRPr lang="en-US" altLang="en-US" dirty="0"/>
          </a:p>
        </p:txBody>
      </p:sp>
      <p:sp>
        <p:nvSpPr>
          <p:cNvPr id="7176" name="TextBox 47"/>
          <p:cNvSpPr txBox="1"/>
          <p:nvPr>
            <p:custDataLst>
              <p:tags r:id="rId9"/>
            </p:custDataLst>
          </p:nvPr>
        </p:nvSpPr>
        <p:spPr>
          <a:xfrm>
            <a:off x="10242037" y="4222175"/>
            <a:ext cx="83371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latin typeface="Arial" panose="020B0604020202020204" pitchFamily="34" charset="0"/>
              </a:rPr>
              <a:t>x</a:t>
            </a:r>
            <a:endParaRPr lang="en-US" altLang="en-US" sz="3200" dirty="0"/>
          </a:p>
        </p:txBody>
      </p:sp>
      <p:sp>
        <p:nvSpPr>
          <p:cNvPr id="56" name="Rectangle 55" hidden="1"/>
          <p:cNvSpPr/>
          <p:nvPr>
            <p:custDataLst>
              <p:tags r:id="rId10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8" name="Rectangle 42"/>
          <p:cNvSpPr/>
          <p:nvPr>
            <p:custDataLst>
              <p:tags r:id="rId11"/>
            </p:custDataLst>
          </p:nvPr>
        </p:nvSpPr>
        <p:spPr>
          <a:xfrm>
            <a:off x="666750" y="461963"/>
            <a:ext cx="7086600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vi-V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đo x ở hình vẽ l</a:t>
            </a: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dirty="0"/>
          </a:p>
        </p:txBody>
      </p:sp>
      <p:sp>
        <p:nvSpPr>
          <p:cNvPr id="50" name="Oval 49"/>
          <p:cNvSpPr/>
          <p:nvPr/>
        </p:nvSpPr>
        <p:spPr>
          <a:xfrm>
            <a:off x="1211263" y="1784350"/>
            <a:ext cx="541338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209675" y="2563813"/>
            <a:ext cx="541338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217613" y="3516313"/>
            <a:ext cx="541338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17613" y="4341813"/>
            <a:ext cx="541338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219200" y="1784350"/>
            <a:ext cx="541338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219200" y="2563813"/>
            <a:ext cx="541338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225550" y="3516313"/>
            <a:ext cx="541338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225550" y="4341813"/>
            <a:ext cx="541338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6575" y="381000"/>
            <a:ext cx="10528300" cy="1143000"/>
          </a:xfrm>
        </p:spPr>
        <p:txBody>
          <a:bodyPr vert="horz" wrap="square" lIns="0" tIns="0" rIns="0" bIns="0" anchor="ctr" anchorCtr="0"/>
          <a:lstStyle/>
          <a:p>
            <a:pPr eaLnBrk="1" hangingPunct="1"/>
            <a:r>
              <a:rPr lang="vi-VN" altLang="en-US" sz="3200" b="1" dirty="0">
                <a:latin typeface="Arial" panose="020B0604020202020204" pitchFamily="34" charset="0"/>
              </a:rPr>
              <a:t>Câu hỏi 3. </a:t>
            </a: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Hai đoạn thẳng AB và A'B' như hình vẽ bằng nhau đúng hay sai?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Line 5"/>
          <p:cNvSpPr/>
          <p:nvPr>
            <p:custDataLst>
              <p:tags r:id="rId3"/>
            </p:custDataLst>
          </p:nvPr>
        </p:nvSpPr>
        <p:spPr>
          <a:xfrm>
            <a:off x="6172200" y="3200400"/>
            <a:ext cx="3060700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oval" w="sm" len="sm"/>
            <a:tailEnd type="oval" w="sm" len="sm"/>
          </a:ln>
        </p:spPr>
      </p:sp>
      <p:sp>
        <p:nvSpPr>
          <p:cNvPr id="9220" name="Line 5"/>
          <p:cNvSpPr/>
          <p:nvPr>
            <p:custDataLst>
              <p:tags r:id="rId4"/>
            </p:custDataLst>
          </p:nvPr>
        </p:nvSpPr>
        <p:spPr>
          <a:xfrm>
            <a:off x="6248400" y="4343400"/>
            <a:ext cx="3060700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oval" w="sm" len="sm"/>
            <a:tailEnd type="oval" w="sm" len="sm"/>
          </a:ln>
        </p:spPr>
      </p:sp>
      <p:sp>
        <p:nvSpPr>
          <p:cNvPr id="9221" name="TextBox 31"/>
          <p:cNvSpPr txBox="1"/>
          <p:nvPr>
            <p:custDataLst>
              <p:tags r:id="rId5"/>
            </p:custDataLst>
          </p:nvPr>
        </p:nvSpPr>
        <p:spPr>
          <a:xfrm>
            <a:off x="5950024" y="2677180"/>
            <a:ext cx="44435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</a:rPr>
              <a:t>A</a:t>
            </a:r>
            <a:endParaRPr lang="en-US" altLang="en-US" b="1" dirty="0"/>
          </a:p>
        </p:txBody>
      </p:sp>
      <p:sp>
        <p:nvSpPr>
          <p:cNvPr id="9222" name="TextBox 32"/>
          <p:cNvSpPr txBox="1"/>
          <p:nvPr>
            <p:custDataLst>
              <p:tags r:id="rId6"/>
            </p:custDataLst>
          </p:nvPr>
        </p:nvSpPr>
        <p:spPr>
          <a:xfrm>
            <a:off x="9115573" y="2646878"/>
            <a:ext cx="44435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</a:rPr>
              <a:t>B</a:t>
            </a:r>
            <a:endParaRPr lang="en-US" altLang="en-US" b="1" dirty="0"/>
          </a:p>
        </p:txBody>
      </p:sp>
      <p:sp>
        <p:nvSpPr>
          <p:cNvPr id="9223" name="TextBox 33"/>
          <p:cNvSpPr txBox="1"/>
          <p:nvPr>
            <p:custDataLst>
              <p:tags r:id="rId7"/>
            </p:custDataLst>
          </p:nvPr>
        </p:nvSpPr>
        <p:spPr>
          <a:xfrm>
            <a:off x="5950024" y="3839325"/>
            <a:ext cx="52392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</a:rPr>
              <a:t>A’</a:t>
            </a:r>
            <a:endParaRPr lang="en-US" altLang="en-US" b="1" dirty="0"/>
          </a:p>
        </p:txBody>
      </p:sp>
      <p:sp>
        <p:nvSpPr>
          <p:cNvPr id="9224" name="TextBox 34"/>
          <p:cNvSpPr txBox="1"/>
          <p:nvPr>
            <p:custDataLst>
              <p:tags r:id="rId8"/>
            </p:custDataLst>
          </p:nvPr>
        </p:nvSpPr>
        <p:spPr>
          <a:xfrm>
            <a:off x="9154980" y="3829753"/>
            <a:ext cx="54373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</a:rPr>
              <a:t>B’</a:t>
            </a:r>
            <a:endParaRPr lang="en-US" altLang="en-US" b="1" dirty="0"/>
          </a:p>
        </p:txBody>
      </p: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7620000" y="2667000"/>
            <a:ext cx="114326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kern="1200" cap="none" spc="0" normalizeH="0" baseline="0" noProof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6,3 cm</a:t>
            </a:r>
            <a:endParaRPr kumimoji="0" lang="en-US" sz="2400" b="1" kern="1200" cap="none" spc="0" normalizeH="0" baseline="0" noProof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7543800" y="3886200"/>
            <a:ext cx="114326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kern="1200" cap="none" spc="0" normalizeH="0" baseline="0" noProof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6,3 cm</a:t>
            </a:r>
            <a:endParaRPr kumimoji="0" lang="en-US" sz="2400" b="1" kern="1200" cap="none" spc="0" normalizeH="0" baseline="0" noProof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27" name="mmprod_s1_1021"/>
          <p:cNvSpPr txBox="1"/>
          <p:nvPr>
            <p:custDataLst>
              <p:tags r:id="rId11"/>
            </p:custDataLst>
          </p:nvPr>
        </p:nvSpPr>
        <p:spPr>
          <a:xfrm>
            <a:off x="3149600" y="2895600"/>
            <a:ext cx="1355165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Đúng</a:t>
            </a:r>
          </a:p>
        </p:txBody>
      </p:sp>
      <p:sp>
        <p:nvSpPr>
          <p:cNvPr id="9228" name="mmprod_s1_1022"/>
          <p:cNvSpPr txBox="1"/>
          <p:nvPr>
            <p:custDataLst>
              <p:tags r:id="rId12"/>
            </p:custDataLst>
          </p:nvPr>
        </p:nvSpPr>
        <p:spPr>
          <a:xfrm>
            <a:off x="3149600" y="3916363"/>
            <a:ext cx="696259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41" name="Oval 40"/>
          <p:cNvSpPr/>
          <p:nvPr/>
        </p:nvSpPr>
        <p:spPr>
          <a:xfrm>
            <a:off x="1998663" y="2886075"/>
            <a:ext cx="542925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97075" y="3895725"/>
            <a:ext cx="542925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998663" y="2886075"/>
            <a:ext cx="542925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97075" y="3895725"/>
            <a:ext cx="542925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900" y="406400"/>
            <a:ext cx="11483975" cy="1143000"/>
          </a:xfrm>
        </p:spPr>
        <p:txBody>
          <a:bodyPr vert="horz" wrap="square" lIns="0" tIns="0" rIns="0" bIns="0" anchor="ctr" anchorCtr="0"/>
          <a:lstStyle/>
          <a:p>
            <a:pPr eaLnBrk="1" hangingPunct="1"/>
            <a:r>
              <a:rPr lang="vi-VN" altLang="en-US" sz="3200" b="1" dirty="0">
                <a:latin typeface="Arial" panose="020B0604020202020204" pitchFamily="34" charset="0"/>
              </a:rPr>
              <a:t>Câu hỏi 4. </a:t>
            </a:r>
            <a:r>
              <a:rPr lang="en-US" altLang="en-US" sz="3200" b="1" dirty="0">
                <a:latin typeface="Arial" panose="020B0604020202020204" pitchFamily="34" charset="0"/>
              </a:rPr>
              <a:t/>
            </a:r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Hai góc xOy và x’O’y’ như hình vẽ có bằng nhau không?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mmprod_s1_1021"/>
          <p:cNvSpPr txBox="1"/>
          <p:nvPr>
            <p:custDataLst>
              <p:tags r:id="rId4"/>
            </p:custDataLst>
          </p:nvPr>
        </p:nvSpPr>
        <p:spPr>
          <a:xfrm>
            <a:off x="2881313" y="2682875"/>
            <a:ext cx="1690687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Có</a:t>
            </a:r>
          </a:p>
        </p:txBody>
      </p:sp>
      <p:sp>
        <p:nvSpPr>
          <p:cNvPr id="11268" name="mmprod_s1_1022"/>
          <p:cNvSpPr txBox="1"/>
          <p:nvPr>
            <p:custDataLst>
              <p:tags r:id="rId5"/>
            </p:custDataLst>
          </p:nvPr>
        </p:nvSpPr>
        <p:spPr>
          <a:xfrm>
            <a:off x="2933700" y="3992563"/>
            <a:ext cx="4803775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Không</a:t>
            </a:r>
          </a:p>
        </p:txBody>
      </p:sp>
      <p:sp>
        <p:nvSpPr>
          <p:cNvPr id="30" name="Oval 29"/>
          <p:cNvSpPr/>
          <p:nvPr/>
        </p:nvSpPr>
        <p:spPr>
          <a:xfrm>
            <a:off x="1460500" y="2605088"/>
            <a:ext cx="596900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460500" y="3935413"/>
            <a:ext cx="595313" cy="573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70025" y="2605088"/>
            <a:ext cx="596900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468438" y="3935413"/>
            <a:ext cx="596900" cy="573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58394"/>
              </p:ext>
            </p:extLst>
          </p:nvPr>
        </p:nvGraphicFramePr>
        <p:xfrm>
          <a:off x="5562599" y="1344706"/>
          <a:ext cx="3715871" cy="532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8" imgW="2476500" imgH="3571875" progId="Paint.Picture">
                  <p:embed/>
                </p:oleObj>
              </mc:Choice>
              <mc:Fallback>
                <p:oleObj r:id="rId8" imgW="2476500" imgH="3571875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2599" y="1344706"/>
                        <a:ext cx="3715871" cy="53204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>
            <p:custDataLst>
              <p:tags r:id="rId3"/>
            </p:custDataLst>
          </p:nvPr>
        </p:nvSpPr>
        <p:spPr>
          <a:xfrm>
            <a:off x="5949950" y="4873625"/>
            <a:ext cx="5386388" cy="10779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</a:rPr>
              <a:t>Hai góc bằng nhau khi chúng có cùng số đo góc. </a:t>
            </a:r>
          </a:p>
        </p:txBody>
      </p:sp>
      <p:sp>
        <p:nvSpPr>
          <p:cNvPr id="5" name="Rectangle 17"/>
          <p:cNvSpPr/>
          <p:nvPr>
            <p:custDataLst>
              <p:tags r:id="rId4"/>
            </p:custDataLst>
          </p:nvPr>
        </p:nvSpPr>
        <p:spPr>
          <a:xfrm flipH="1">
            <a:off x="5949950" y="1285875"/>
            <a:ext cx="5573713" cy="10763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</a:rPr>
              <a:t>Hai đoạn thẳng bằng nhau khi chúng có cùng độ dài. 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6472238" y="3914775"/>
          <a:ext cx="282416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r:id="rId9" imgW="1002665" imgH="254000" progId="Equation.DSMT4">
                  <p:embed/>
                </p:oleObj>
              </mc:Choice>
              <mc:Fallback>
                <p:oleObj r:id="rId9" imgW="1002665" imgH="2540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2238" y="3914775"/>
                        <a:ext cx="2824162" cy="69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Box 19"/>
          <p:cNvSpPr txBox="1"/>
          <p:nvPr>
            <p:custDataLst>
              <p:tags r:id="rId6"/>
            </p:custDataLst>
          </p:nvPr>
        </p:nvSpPr>
        <p:spPr>
          <a:xfrm>
            <a:off x="6888163" y="371475"/>
            <a:ext cx="28606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AB = 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CD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13318" name="Object 5"/>
          <p:cNvGraphicFramePr>
            <a:graphicFrameLocks noChangeAspect="1"/>
          </p:cNvGraphicFramePr>
          <p:nvPr/>
        </p:nvGraphicFramePr>
        <p:xfrm>
          <a:off x="669925" y="2114550"/>
          <a:ext cx="3033713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r:id="rId11" imgW="2476500" imgH="1838325" progId="Paint.Picture">
                  <p:embed/>
                </p:oleObj>
              </mc:Choice>
              <mc:Fallback>
                <p:oleObj r:id="rId11" imgW="2476500" imgH="1838325" progId="Paint.Picture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925" y="2114550"/>
                        <a:ext cx="3033713" cy="223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63" y="188913"/>
            <a:ext cx="3962400" cy="1441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320" name="Object 5"/>
          <p:cNvGraphicFramePr>
            <a:graphicFrameLocks noChangeAspect="1"/>
          </p:cNvGraphicFramePr>
          <p:nvPr/>
        </p:nvGraphicFramePr>
        <p:xfrm>
          <a:off x="669925" y="4508500"/>
          <a:ext cx="2798763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r:id="rId14" imgW="2476500" imgH="1838325" progId="Paint.Picture">
                  <p:embed/>
                </p:oleObj>
              </mc:Choice>
              <mc:Fallback>
                <p:oleObj r:id="rId14" imgW="2476500" imgH="1838325" progId="Paint.Picture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9925" y="4508500"/>
                        <a:ext cx="2798763" cy="206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17"/>
          <p:cNvGrpSpPr>
            <a:grpSpLocks/>
          </p:cNvGrpSpPr>
          <p:nvPr/>
        </p:nvGrpSpPr>
        <p:grpSpPr bwMode="auto">
          <a:xfrm>
            <a:off x="6505890" y="3914775"/>
            <a:ext cx="839708" cy="202201"/>
            <a:chOff x="1247" y="3497"/>
            <a:chExt cx="137" cy="46"/>
          </a:xfrm>
        </p:grpSpPr>
        <p:sp>
          <p:nvSpPr>
            <p:cNvPr id="10" name="Line 218"/>
            <p:cNvSpPr>
              <a:spLocks noChangeShapeType="1"/>
            </p:cNvSpPr>
            <p:nvPr/>
          </p:nvSpPr>
          <p:spPr bwMode="auto">
            <a:xfrm flipV="1">
              <a:off x="1247" y="3497"/>
              <a:ext cx="69" cy="4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9"/>
            <p:cNvSpPr>
              <a:spLocks noChangeShapeType="1"/>
            </p:cNvSpPr>
            <p:nvPr/>
          </p:nvSpPr>
          <p:spPr bwMode="auto">
            <a:xfrm>
              <a:off x="1316" y="3497"/>
              <a:ext cx="68" cy="4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17"/>
          <p:cNvGrpSpPr>
            <a:grpSpLocks/>
          </p:cNvGrpSpPr>
          <p:nvPr/>
        </p:nvGrpSpPr>
        <p:grpSpPr bwMode="auto">
          <a:xfrm>
            <a:off x="8199971" y="3914775"/>
            <a:ext cx="886346" cy="226149"/>
            <a:chOff x="1247" y="3497"/>
            <a:chExt cx="137" cy="46"/>
          </a:xfrm>
        </p:grpSpPr>
        <p:sp>
          <p:nvSpPr>
            <p:cNvPr id="13" name="Line 218"/>
            <p:cNvSpPr>
              <a:spLocks noChangeShapeType="1"/>
            </p:cNvSpPr>
            <p:nvPr/>
          </p:nvSpPr>
          <p:spPr bwMode="auto">
            <a:xfrm flipV="1">
              <a:off x="1247" y="3497"/>
              <a:ext cx="69" cy="4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19"/>
            <p:cNvSpPr>
              <a:spLocks noChangeShapeType="1"/>
            </p:cNvSpPr>
            <p:nvPr/>
          </p:nvSpPr>
          <p:spPr bwMode="auto">
            <a:xfrm>
              <a:off x="1316" y="3497"/>
              <a:ext cx="68" cy="4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/>
          <p:nvPr/>
        </p:nvSpPr>
        <p:spPr>
          <a:xfrm>
            <a:off x="808038" y="0"/>
            <a:ext cx="10774362" cy="1905000"/>
          </a:xfrm>
          <a:prstGeom prst="cloudCallout">
            <a:avLst>
              <a:gd name="adj1" fmla="val -36097"/>
              <a:gd name="adj2" fmla="val 196333"/>
            </a:avLst>
          </a:prstGeom>
          <a:solidFill>
            <a:srgbClr val="64CCA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FF00"/>
                </a:solidFill>
              </a:rPr>
              <a:t>Vậy hai tam giác bằng nhau khi nào?</a:t>
            </a:r>
          </a:p>
        </p:txBody>
      </p:sp>
      <p:pic>
        <p:nvPicPr>
          <p:cNvPr id="15363" name="Picture 3" descr="pe01561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0" y="4111625"/>
            <a:ext cx="3165475" cy="19415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4" name="Group 18"/>
          <p:cNvGrpSpPr/>
          <p:nvPr/>
        </p:nvGrpSpPr>
        <p:grpSpPr>
          <a:xfrm>
            <a:off x="735013" y="2706688"/>
            <a:ext cx="3949700" cy="2603500"/>
            <a:chOff x="192" y="1514"/>
            <a:chExt cx="2488" cy="1640"/>
          </a:xfrm>
        </p:grpSpPr>
        <p:sp>
          <p:nvSpPr>
            <p:cNvPr id="15377" name="Text Box 19"/>
            <p:cNvSpPr txBox="1"/>
            <p:nvPr/>
          </p:nvSpPr>
          <p:spPr>
            <a:xfrm>
              <a:off x="192" y="2866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</a:t>
              </a:r>
            </a:p>
          </p:txBody>
        </p:sp>
        <p:sp>
          <p:nvSpPr>
            <p:cNvPr id="15378" name="Text Box 20"/>
            <p:cNvSpPr txBox="1"/>
            <p:nvPr/>
          </p:nvSpPr>
          <p:spPr>
            <a:xfrm>
              <a:off x="2104" y="2850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</a:t>
              </a:r>
            </a:p>
          </p:txBody>
        </p:sp>
        <p:sp>
          <p:nvSpPr>
            <p:cNvPr id="15379" name="Text Box 21"/>
            <p:cNvSpPr txBox="1"/>
            <p:nvPr/>
          </p:nvSpPr>
          <p:spPr>
            <a:xfrm>
              <a:off x="600" y="1514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</a:t>
              </a:r>
            </a:p>
          </p:txBody>
        </p:sp>
        <p:grpSp>
          <p:nvGrpSpPr>
            <p:cNvPr id="15380" name="Group 22"/>
            <p:cNvGrpSpPr/>
            <p:nvPr/>
          </p:nvGrpSpPr>
          <p:grpSpPr>
            <a:xfrm>
              <a:off x="474" y="1762"/>
              <a:ext cx="2076" cy="1152"/>
              <a:chOff x="474" y="1762"/>
              <a:chExt cx="2076" cy="1152"/>
            </a:xfrm>
          </p:grpSpPr>
          <p:sp>
            <p:nvSpPr>
              <p:cNvPr id="15381" name="Line 23"/>
              <p:cNvSpPr/>
              <p:nvPr/>
            </p:nvSpPr>
            <p:spPr>
              <a:xfrm rot="2100000">
                <a:off x="694" y="2315"/>
                <a:ext cx="1856" cy="1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2" name="Line 24"/>
              <p:cNvSpPr/>
              <p:nvPr/>
            </p:nvSpPr>
            <p:spPr>
              <a:xfrm rot="-4200000">
                <a:off x="101" y="2338"/>
                <a:ext cx="1152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3" name="Line 25"/>
              <p:cNvSpPr/>
              <p:nvPr/>
            </p:nvSpPr>
            <p:spPr>
              <a:xfrm>
                <a:off x="474" y="2871"/>
                <a:ext cx="1917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365" name="Group 10"/>
          <p:cNvGrpSpPr/>
          <p:nvPr/>
        </p:nvGrpSpPr>
        <p:grpSpPr>
          <a:xfrm>
            <a:off x="4849813" y="2249488"/>
            <a:ext cx="3467100" cy="3894137"/>
            <a:chOff x="3144" y="345"/>
            <a:chExt cx="2184" cy="2453"/>
          </a:xfrm>
        </p:grpSpPr>
        <p:sp>
          <p:nvSpPr>
            <p:cNvPr id="15370" name="Text Box 11"/>
            <p:cNvSpPr txBox="1"/>
            <p:nvPr/>
          </p:nvSpPr>
          <p:spPr>
            <a:xfrm>
              <a:off x="3663" y="345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B’</a:t>
              </a:r>
            </a:p>
          </p:txBody>
        </p:sp>
        <p:grpSp>
          <p:nvGrpSpPr>
            <p:cNvPr id="15371" name="Group 12"/>
            <p:cNvGrpSpPr/>
            <p:nvPr/>
          </p:nvGrpSpPr>
          <p:grpSpPr>
            <a:xfrm rot="6418867">
              <a:off x="3137" y="1183"/>
              <a:ext cx="2078" cy="1152"/>
              <a:chOff x="896" y="650"/>
              <a:chExt cx="2078" cy="1152"/>
            </a:xfrm>
          </p:grpSpPr>
          <p:sp>
            <p:nvSpPr>
              <p:cNvPr id="15374" name="Line 13"/>
              <p:cNvSpPr/>
              <p:nvPr/>
            </p:nvSpPr>
            <p:spPr>
              <a:xfrm flipV="1">
                <a:off x="896" y="1752"/>
                <a:ext cx="1900" cy="14"/>
              </a:xfrm>
              <a:prstGeom prst="line">
                <a:avLst/>
              </a:prstGeom>
              <a:ln w="38100" cap="flat" cmpd="sng">
                <a:solidFill>
                  <a:srgbClr val="FFFF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5" name="Line 14"/>
              <p:cNvSpPr/>
              <p:nvPr/>
            </p:nvSpPr>
            <p:spPr>
              <a:xfrm rot="2100000">
                <a:off x="1118" y="1203"/>
                <a:ext cx="1856" cy="19"/>
              </a:xfrm>
              <a:prstGeom prst="line">
                <a:avLst/>
              </a:prstGeom>
              <a:ln w="38100" cap="flat" cmpd="sng">
                <a:solidFill>
                  <a:srgbClr val="FFFF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6" name="Line 15"/>
              <p:cNvSpPr/>
              <p:nvPr/>
            </p:nvSpPr>
            <p:spPr>
              <a:xfrm rot="-4200000">
                <a:off x="525" y="1226"/>
                <a:ext cx="1152" cy="0"/>
              </a:xfrm>
              <a:prstGeom prst="line">
                <a:avLst/>
              </a:prstGeom>
              <a:ln w="38100" cap="flat" cmpd="sng">
                <a:solidFill>
                  <a:srgbClr val="FFFF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72" name="Text Box 16"/>
            <p:cNvSpPr txBox="1"/>
            <p:nvPr/>
          </p:nvSpPr>
          <p:spPr>
            <a:xfrm>
              <a:off x="3144" y="2424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C’</a:t>
              </a:r>
            </a:p>
          </p:txBody>
        </p:sp>
        <p:sp>
          <p:nvSpPr>
            <p:cNvPr id="15373" name="Text Box 17"/>
            <p:cNvSpPr txBox="1"/>
            <p:nvPr/>
          </p:nvSpPr>
          <p:spPr>
            <a:xfrm>
              <a:off x="4752" y="1197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A’</a:t>
              </a:r>
            </a:p>
          </p:txBody>
        </p:sp>
      </p:grpSp>
      <p:grpSp>
        <p:nvGrpSpPr>
          <p:cNvPr id="15366" name="Group 6"/>
          <p:cNvGrpSpPr/>
          <p:nvPr/>
        </p:nvGrpSpPr>
        <p:grpSpPr>
          <a:xfrm>
            <a:off x="3992563" y="4046538"/>
            <a:ext cx="920750" cy="361950"/>
            <a:chOff x="2384" y="2112"/>
            <a:chExt cx="580" cy="228"/>
          </a:xfrm>
        </p:grpSpPr>
        <p:sp>
          <p:nvSpPr>
            <p:cNvPr id="15368" name="Line 7"/>
            <p:cNvSpPr/>
            <p:nvPr/>
          </p:nvSpPr>
          <p:spPr>
            <a:xfrm>
              <a:off x="2384" y="2112"/>
              <a:ext cx="57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9" name="Line 8"/>
            <p:cNvSpPr/>
            <p:nvPr/>
          </p:nvSpPr>
          <p:spPr>
            <a:xfrm>
              <a:off x="2388" y="2340"/>
              <a:ext cx="57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25" name="Picture 24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2549525"/>
            <a:ext cx="1163638" cy="1357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-66997"/>
            <a:ext cx="10336494" cy="6720323"/>
          </a:xfrm>
          <a:prstGeom prst="rect">
            <a:avLst/>
          </a:prstGeom>
          <a:noFill/>
        </p:spPr>
        <p:txBody>
          <a:bodyPr numCol="1">
            <a:prstTxWarp prst="textCurve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13: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35901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TAM GIÁC BẰNG </a:t>
            </a: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HỢP BẰNG NHAU THỨ NHẤT CỦA TAM GIÁC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35901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488" y="209550"/>
            <a:ext cx="608051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/>
              </a:rPr>
              <a:t>1.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/>
              </a:rPr>
              <a:t>HAI TAM GIÁC BẰNG NHAU</a:t>
            </a:r>
            <a:endParaRPr sz="3200" b="1" dirty="0">
              <a:solidFill>
                <a:srgbClr val="FF0000"/>
              </a:solidFill>
              <a:latin typeface="Arial" panose="020B060402020202020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08729" y="848836"/>
            <a:ext cx="6223000" cy="3862388"/>
            <a:chOff x="1574033" y="1081828"/>
            <a:chExt cx="6222643" cy="3861965"/>
          </a:xfrm>
        </p:grpSpPr>
        <p:grpSp>
          <p:nvGrpSpPr>
            <p:cNvPr id="18440" name="Group 22"/>
            <p:cNvGrpSpPr/>
            <p:nvPr/>
          </p:nvGrpSpPr>
          <p:grpSpPr>
            <a:xfrm flipH="1">
              <a:off x="1833825" y="1526771"/>
              <a:ext cx="5249557" cy="2844416"/>
              <a:chOff x="3936" y="2591"/>
              <a:chExt cx="1059" cy="628"/>
            </a:xfrm>
          </p:grpSpPr>
          <p:sp>
            <p:nvSpPr>
              <p:cNvPr id="18444" name="Line 26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3937" y="2591"/>
                <a:ext cx="28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8445" name="Line 27"/>
              <p:cNvSpPr/>
              <p:nvPr>
                <p:custDataLst>
                  <p:tags r:id="rId15"/>
                </p:custDataLst>
              </p:nvPr>
            </p:nvSpPr>
            <p:spPr>
              <a:xfrm>
                <a:off x="3936" y="3219"/>
                <a:ext cx="1056" cy="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8446" name="Line 28"/>
              <p:cNvSpPr/>
              <p:nvPr>
                <p:custDataLst>
                  <p:tags r:id="rId16"/>
                </p:custDataLst>
              </p:nvPr>
            </p:nvSpPr>
            <p:spPr>
              <a:xfrm>
                <a:off x="4227" y="2592"/>
                <a:ext cx="76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8441" name="TextBox 30"/>
            <p:cNvSpPr txBox="1"/>
            <p:nvPr/>
          </p:nvSpPr>
          <p:spPr>
            <a:xfrm>
              <a:off x="5679583" y="108182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A’</a:t>
              </a:r>
            </a:p>
          </p:txBody>
        </p:sp>
        <p:sp>
          <p:nvSpPr>
            <p:cNvPr id="18442" name="TextBox 31"/>
            <p:cNvSpPr txBox="1"/>
            <p:nvPr/>
          </p:nvSpPr>
          <p:spPr>
            <a:xfrm>
              <a:off x="6972428" y="428809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B’</a:t>
              </a:r>
            </a:p>
          </p:txBody>
        </p:sp>
        <p:sp>
          <p:nvSpPr>
            <p:cNvPr id="18443" name="TextBox 32"/>
            <p:cNvSpPr txBox="1"/>
            <p:nvPr/>
          </p:nvSpPr>
          <p:spPr>
            <a:xfrm>
              <a:off x="1574033" y="435901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C’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5042" y="845534"/>
            <a:ext cx="6223000" cy="3862388"/>
            <a:chOff x="1574033" y="1081828"/>
            <a:chExt cx="6222643" cy="3861965"/>
          </a:xfrm>
        </p:grpSpPr>
        <p:grpSp>
          <p:nvGrpSpPr>
            <p:cNvPr id="23" name="Group 22"/>
            <p:cNvGrpSpPr/>
            <p:nvPr/>
          </p:nvGrpSpPr>
          <p:grpSpPr>
            <a:xfrm flipH="1">
              <a:off x="1833825" y="1526771"/>
              <a:ext cx="5249557" cy="2844416"/>
              <a:chOff x="3936" y="2591"/>
              <a:chExt cx="1059" cy="628"/>
            </a:xfrm>
          </p:grpSpPr>
          <p:sp>
            <p:nvSpPr>
              <p:cNvPr id="27" name="Line 26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3937" y="2591"/>
                <a:ext cx="28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8" name="Line 27"/>
              <p:cNvSpPr/>
              <p:nvPr>
                <p:custDataLst>
                  <p:tags r:id="rId12"/>
                </p:custDataLst>
              </p:nvPr>
            </p:nvSpPr>
            <p:spPr>
              <a:xfrm>
                <a:off x="3936" y="3219"/>
                <a:ext cx="1056" cy="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0" name="Line 28"/>
              <p:cNvSpPr/>
              <p:nvPr>
                <p:custDataLst>
                  <p:tags r:id="rId13"/>
                </p:custDataLst>
              </p:nvPr>
            </p:nvSpPr>
            <p:spPr>
              <a:xfrm>
                <a:off x="4227" y="2592"/>
                <a:ext cx="76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24" name="TextBox 30"/>
            <p:cNvSpPr txBox="1"/>
            <p:nvPr/>
          </p:nvSpPr>
          <p:spPr>
            <a:xfrm>
              <a:off x="5679583" y="108182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 smtClean="0">
                  <a:solidFill>
                    <a:srgbClr val="FF0000"/>
                  </a:solidFill>
                </a:rPr>
                <a:t>A</a:t>
              </a:r>
              <a:endParaRPr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31"/>
            <p:cNvSpPr txBox="1"/>
            <p:nvPr/>
          </p:nvSpPr>
          <p:spPr>
            <a:xfrm>
              <a:off x="6972428" y="428809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 smtClean="0">
                  <a:solidFill>
                    <a:srgbClr val="FF0000"/>
                  </a:solidFill>
                </a:rPr>
                <a:t>B</a:t>
              </a:r>
              <a:endParaRPr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32"/>
            <p:cNvSpPr txBox="1"/>
            <p:nvPr/>
          </p:nvSpPr>
          <p:spPr>
            <a:xfrm>
              <a:off x="1574033" y="435901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 smtClean="0">
                  <a:solidFill>
                    <a:srgbClr val="FF0000"/>
                  </a:solidFill>
                </a:rPr>
                <a:t>C</a:t>
              </a:r>
              <a:endParaRPr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 Box 26"/>
          <p:cNvSpPr txBox="1"/>
          <p:nvPr>
            <p:custDataLst>
              <p:tags r:id="rId4"/>
            </p:custDataLst>
          </p:nvPr>
        </p:nvSpPr>
        <p:spPr>
          <a:xfrm>
            <a:off x="2336800" y="4573588"/>
            <a:ext cx="18288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/>
              </a:rPr>
              <a:t>AB = A’B’</a:t>
            </a:r>
          </a:p>
        </p:txBody>
      </p:sp>
      <p:sp>
        <p:nvSpPr>
          <p:cNvPr id="32" name="Text Box 42"/>
          <p:cNvSpPr txBox="1"/>
          <p:nvPr>
            <p:custDataLst>
              <p:tags r:id="rId5"/>
            </p:custDataLst>
          </p:nvPr>
        </p:nvSpPr>
        <p:spPr>
          <a:xfrm>
            <a:off x="5275263" y="4573588"/>
            <a:ext cx="1911350" cy="5222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/>
              </a:rPr>
              <a:t>AC = A’C’</a:t>
            </a:r>
          </a:p>
        </p:txBody>
      </p:sp>
      <p:sp>
        <p:nvSpPr>
          <p:cNvPr id="33" name="Text Box 43"/>
          <p:cNvSpPr txBox="1"/>
          <p:nvPr>
            <p:custDataLst>
              <p:tags r:id="rId6"/>
            </p:custDataLst>
          </p:nvPr>
        </p:nvSpPr>
        <p:spPr>
          <a:xfrm>
            <a:off x="8369300" y="4583113"/>
            <a:ext cx="1828800" cy="5222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/>
              </a:rPr>
              <a:t>BC = B’C’</a:t>
            </a:r>
          </a:p>
        </p:txBody>
      </p:sp>
      <p:graphicFrame>
        <p:nvGraphicFramePr>
          <p:cNvPr id="34" name="Object 54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725738" y="5181600"/>
          <a:ext cx="13255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r:id="rId19" imgW="469900" imgH="203200" progId="Equation.DSMT4">
                  <p:embed/>
                </p:oleObj>
              </mc:Choice>
              <mc:Fallback>
                <p:oleObj r:id="rId19" imgW="469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25738" y="5181600"/>
                        <a:ext cx="1325562" cy="500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5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661025" y="5199063"/>
          <a:ext cx="11763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21" imgW="444500" imgH="203200" progId="Equation.DSMT4">
                  <p:embed/>
                </p:oleObj>
              </mc:Choice>
              <mc:Fallback>
                <p:oleObj r:id="rId21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61025" y="5199063"/>
                        <a:ext cx="1176338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6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8731250" y="5232400"/>
          <a:ext cx="10985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r:id="rId23" imgW="457200" imgH="215900" progId="Equation.DSMT4">
                  <p:embed/>
                </p:oleObj>
              </mc:Choice>
              <mc:Fallback>
                <p:oleObj r:id="rId23" imgW="457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731250" y="5232400"/>
                        <a:ext cx="1098550" cy="522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64" descr="viet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4713" y="4716463"/>
            <a:ext cx="539750" cy="53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Text Box 60"/>
          <p:cNvSpPr txBox="1"/>
          <p:nvPr>
            <p:custDataLst>
              <p:tags r:id="rId10"/>
            </p:custDataLst>
          </p:nvPr>
        </p:nvSpPr>
        <p:spPr>
          <a:xfrm>
            <a:off x="425450" y="6003925"/>
            <a:ext cx="112172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30000"/>
              </a:spcBef>
              <a:buNone/>
            </a:pP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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</a:t>
            </a:r>
            <a:r>
              <a:rPr lang="en-US" altLang="en-US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</a:t>
            </a: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và 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’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B’</a:t>
            </a:r>
            <a:r>
              <a:rPr lang="en-US" altLang="en-US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C’</a:t>
            </a: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như trên được gọi là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hai tam giác bằng nhau</a:t>
            </a:r>
            <a:endParaRPr lang="vi-VN" altLang="en-US" b="1" i="1" dirty="0">
              <a:solidFill>
                <a:srgbClr val="FF0000"/>
              </a:solidFill>
              <a:latin typeface="Arial" panose="020B0604020202020204"/>
              <a:sym typeface="Symbol" panose="05050102010706020507" pitchFamily="18" charset="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278 L 0.475 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1.11111E-6 L -0.00156 1.1111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4]]&gt;&lt;/SlideID&gt;&lt;/ChangeData&gt;"/>
  <p:tag name="HTML_SHAPEINFO" val="&lt;SlideThumbPath val=&quot;Slide4.PNG&quot;/&gt;"/>
  <p:tag name="PPSNARRATION" val="3,1205971765,C:\Users\SONY\Desktop\bài giảng\HAITAMGIACBANGNHAU20162017_pptx\Media.ppcx"/>
  <p:tag name="MMPROD_PASSDATA" val="&lt;object type=&quot;10050&quot; unique_id=&quot;10440&quot;&gt;&lt;property id=&quot;10020&quot; value=&quot;2&quot;/&gt;&lt;property id=&quot;10102&quot; value=&quot;1&quot;/&gt;&lt;property id=&quot;10191&quot; value=&quot;52&quot;/&gt;&lt;/object&gt;"/>
  <p:tag name="MMPROD_FAILDATA" val="&lt;object type=&quot;10051&quot; unique_id=&quot;10441&quot;&gt;&lt;property id=&quot;10020&quot; value=&quot;2&quot;/&gt;&lt;property id=&quot;10102&quot; value=&quot;1&quot;/&gt;&lt;property id=&quot;10191&quot; value=&quot;53&quot;/&gt;&lt;/object&gt;"/>
  <p:tag name="MMPROD_ID" val="10438"/>
  <p:tag name="MMPROD_TYPE" val="10008"/>
  <p:tag name="MMPROD_DATA" val="&lt;property id=&quot;10026&quot; value=&quot;10&quot;/&gt;&lt;property id=&quot;10027&quot; value=&quot;Interaction10438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205971765,C:\Users\SONY\Desktop\bài giảng\HAITAMGIACBANGNHAU20162017_pptx\Media.ppcx"/>
  <p:tag name="MMPROD_ANSWERCOUNT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SONY\AppData\Local\Temp\~Ca6FDD\data\asimages\{05390146-C13B-4C52-9B26-597C78EC938B}_5.png&quot;/&gt;&lt;left val=&quot;541&quot;/&gt;&lt;top val=&quot;213&quot;/&gt;&lt;width val=&quot;31&quot;/&gt;&lt;height val=&quot;39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SONY\AppData\Local\Temp\~Ca6FDD\data\asimages\{A05448C9-5D6F-495B-9E06-579FE307D66C}_5.png&quot;/&gt;&lt;left val=&quot;590&quot;/&gt;&lt;top val=&quot;315&quot;/&gt;&lt;width val=&quot;31&quot;/&gt;&lt;height val=&quot;3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28051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28051\Collaboration.swf"/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SONY\AppData\Local\Temp\~Ca6FDD\data\asimages\{4F51126B-611E-4AF1-A04A-AD24E40F5FC1}_5.png&quot;/&gt;&lt;left val=&quot;29&quot;/&gt;&lt;top val=&quot;119&quot;/&gt;&lt;width val=&quot;570&quot;/&gt;&lt;height val=&quot;74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3]]&gt;&lt;/SlideID&gt;&lt;/ChangeData&gt;"/>
  <p:tag name="HTML_SHAPEINFO" val="&lt;SlideThumbPath val=&quot;Slide6.PNG&quot;/&gt;"/>
  <p:tag name="PPSNARRATION" val="12,1205971765,C:\Users\SONY\Desktop\bài giảng\HAITAMGIACBANGNHAU20162017_pptx\Media.ppcx"/>
  <p:tag name="MMPROD_PASSDATA" val="&lt;object type=&quot;10050&quot; unique_id=&quot;1098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985&quot;&gt;&lt;property id=&quot;10020&quot; value=&quot;2&quot;/&gt;&lt;property id=&quot;10102&quot; value=&quot;1&quot;/&gt;&lt;property id=&quot;10191&quot; value=&quot;-1&quot;/&gt;&lt;/object&gt;"/>
  <p:tag name="MMPROD_ID" val="10982"/>
  <p:tag name="MMPROD_TYPE" val="10055"/>
  <p:tag name="MMPROD_DATA" val="&lt;property id=&quot;10026&quot; value=&quot;10&quot;/&gt;&lt;property id=&quot;10027&quot; value=&quot;Interaction10982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205971765,C:\Users\SONY\Desktop\bài giảng\HAITAMGIACBANGNHAU20162017_pptx\Media.ppcx"/>
  <p:tag name="MMPROD_ANSWERCOUN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982"/>
  <p:tag name="MMPROD_ABSOLUTEPOSITIONID" val="100"/>
  <p:tag name="HTML_SHAPEINFO" val="&lt;ThreeDShapeInfo&gt;&lt;uuid val=&quot;100&quot;/&gt;&lt;isInvalidForFieldText val=&quot;0&quot;/&gt;&lt;Image&gt;&lt;filename val=&quot;C:\Users\SONY\AppData\Local\Temp\PR\data\asimages\{28919C13-E1AD-4360-941E-C18E41E7AEE5}_6.png&quot;/&gt;&lt;left val=&quot;-2&quot;/&gt;&lt;top val=&quot;107&quot;/&gt;&lt;width val=&quot;688&quot;/&gt;&lt;height val=&quot;96&quot;/&gt;&lt;hasText val=&quot;1&quot;/&gt;&lt;/Image&gt;&lt;/ThreeDShapeInfo&gt;"/>
  <p:tag name="MMPROD_LASTVALUES" val="&lt;ChangeData&gt;&lt;Text&gt;&lt;![CDATA[Câu hỏi 3. Hai đoạn thẳng AB và A'B' như hình vẽ đúng hay sai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1&quot;/&gt;&lt;lineCharCount val=&quot;2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4C571E43-98CB-4453-A571-0F2C5E640CA4}_6.png&quot;/&gt;&lt;left val=&quot;350&quot;/&gt;&lt;top val=&quot;219&quot;/&gt;&lt;width val=&quot;3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40D2B583-E500-4E0C-93E5-C570ED2CB502}_6.png&quot;/&gt;&lt;left val=&quot;590&quot;/&gt;&lt;top val=&quot;219&quot;/&gt;&lt;width val=&quot;3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88530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88530\Collaboration.swf"/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A50B0A7B-751B-45C3-8C68-4376CF96F1F2}_6.png&quot;/&gt;&lt;left val=&quot;356&quot;/&gt;&lt;top val=&quot;309&quot;/&gt;&lt;width val=&quot;41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98EA49EF-DAEA-45F3-B95B-16BF0804BA37}_6.png&quot;/&gt;&lt;left val=&quot;596&quot;/&gt;&lt;top val=&quot;309&quot;/&gt;&lt;width val=&quot;42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45BB0CA2-7DE7-4378-93E4-B4E4B4F48E26}_6.png&quot;/&gt;&lt;left val=&quot;476&quot;/&gt;&lt;top val=&quot;207&quot;/&gt;&lt;width val=&quot;7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6CC9B545-226F-42DF-9A2F-34AC53D0C029}_6.png&quot;/&gt;&lt;left val=&quot;470&quot;/&gt;&lt;top val=&quot;303&quot;/&gt;&lt;width val=&quot;7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28]]&gt;&lt;/FontSize&gt;&lt;Left&gt;&lt;![CDATA[128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28]]&gt;&lt;/FontSize&gt;&lt;Left&gt;&lt;![CDATA[128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4]]&gt;&lt;/SlideID&gt;&lt;/ChangeData&gt;"/>
  <p:tag name="HTML_SHAPEINFO" val="&lt;SlideThumbPath val=&quot;Slide7.PNG&quot;/&gt;"/>
  <p:tag name="PPSNARRATION" val="13,1205971765,C:\Users\SONY\Desktop\bài giảng\HAITAMGIACBANGNHAU20162017_pptx\Media.ppcx"/>
  <p:tag name="MMPROD_PASSDATA" val="&lt;object type=&quot;10050&quot; unique_id=&quot;1099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993&quot;&gt;&lt;property id=&quot;10020&quot; value=&quot;2&quot;/&gt;&lt;property id=&quot;10102&quot; value=&quot;1&quot;/&gt;&lt;property id=&quot;10191&quot; value=&quot;-1&quot;/&gt;&lt;/object&gt;"/>
  <p:tag name="MMPROD_ID" val="10990"/>
  <p:tag name="MMPROD_TYPE" val="10055"/>
  <p:tag name="MMPROD_DATA" val="&lt;property id=&quot;10026&quot; value=&quot;10&quot;/&gt;&lt;property id=&quot;10027&quot; value=&quot;Interaction10990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205971765,C:\Users\SONY\Desktop\bài giảng\HAITAMGIACBANGNHAU20162017_pptx\Media.ppcx"/>
  <p:tag name="MMPROD_ANSWERCOUN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990"/>
  <p:tag name="MMPROD_ABSOLUTEPOSITIONID" val="100"/>
  <p:tag name="HTML_SHAPEINFO" val="&lt;ThreeDShapeInfo&gt;&lt;uuid val=&quot;100&quot;/&gt;&lt;isInvalidForFieldText val=&quot;0&quot;/&gt;&lt;Image&gt;&lt;filename val=&quot;C:\Users\SONY\AppData\Local\Temp\PR\data\asimages\{CFBC82CC-B541-418C-9BA7-63001FBB0F0F}_7.png&quot;/&gt;&lt;left val=&quot;-8&quot;/&gt;&lt;top val=&quot;73&quot;/&gt;&lt;width val=&quot;730&quot;/&gt;&lt;height val=&quot;96&quot;/&gt;&lt;hasText val=&quot;1&quot;/&gt;&lt;/Image&gt;&lt;/ThreeDShapeInfo&gt;"/>
  <p:tag name="MMPROD_LASTVALUES" val="&lt;ChangeData&gt;&lt;Text&gt;&lt;![CDATA[Câu hỏi 4. Hai góc xOy và x’O’y’ như hình vẽ có bằng nhau không?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19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ó]]&gt;&lt;/Text&gt;&lt;FontSize&gt;&lt;![CDATA[28]]&gt;&lt;/FontSize&gt;&lt;Left&gt;&lt;![CDATA[128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]]&gt;&lt;/Text&gt;&lt;FontSize&gt;&lt;![CDATA[28]]&gt;&lt;/FontSize&gt;&lt;Left&gt;&lt;![CDATA[128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&quot;/&gt;&lt;isInvalidForFieldText val=&quot;0&quot;/&gt;&lt;Image&gt;&lt;filename val=&quot;C:\Users\SONY\AppData\Local\Temp\~Ca6FDD\data\asimages\{4E5CBE92-0BCC-408A-8D71-D56E677F6283}_4.png&quot;/&gt;&lt;left val=&quot;7&quot;/&gt;&lt;top val=&quot;107&quot;/&gt;&lt;width val=&quot;688&quot;/&gt;&lt;height val=&quot;60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9.PNG&quot;/&gt;"/>
  <p:tag name="PPSNARRATION" val="11,1205971765,C:\Users\SONY\Desktop\bài giảng\HAITAMGIACBANGNHAU20162017_pptx\Media.ppc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C57DA58A-856A-4219-9A41-78CAD9F339F9}_9.png&quot;/&gt;&lt;left val=&quot;36&quot;/&gt;&lt;top val=&quot;470&quot;/&gt;&lt;width val=&quot;671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06395AB8-9418-45B2-B59A-AE9CFD77FF0C}_9.png&quot;/&gt;&lt;left val=&quot;51&quot;/&gt;&lt;top val=&quot;208&quot;/&gt;&lt;width val=&quot;654&quot;/&gt;&lt;height val=&quot;42&quot;/&gt;&lt;hasText val=&quot;1&quot;/&gt;&lt;/Image&gt;&lt;/ThreeDShapeInfo&gt;"/>
  <p:tag name="PRESENTER_SHAPETEXTINFO" val="&lt;ShapeTextInfo&gt;&lt;TableIndex row=&quot;-1&quot; col=&quot;-1&quot;&gt;&lt;linesCount val=&quot;1&quot;/&gt;&lt;lineCharCount val=&quot;5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E7F303-7909-4163-B300-5CBEB6AB3C17}&quot;/&gt;&lt;isInvalidForFieldText val=&quot;0&quot;/&gt;&lt;Image&gt;&lt;filename val=&quot;C:\Users\SONY\AppData\Local\Temp\PR\data\asimages\{03E7F303-7909-4163-B300-5CBEB6AB3C17}_9.png&quot;/&gt;&lt;left val=&quot;245&quot;/&gt;&lt;top val=&quot;419&quot;/&gt;&lt;width val=&quot;178&quot;/&gt;&lt;height val=&quot;46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8712CCC4-E050-4578-9173-5B0EB1230CBC}_9.png&quot;/&gt;&lt;left val=&quot;284&quot;/&gt;&lt;top val=&quot;171&quot;/&gt;&lt;width val=&quot;13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SONY\Downloads\Daisy_Dukes.mp3"/>
  <p:tag name="PPSNARRATION" val="65,1205971765,C:\Users\SONY\Desktop\bài giảng\HAITAMGIACBANGNHAU20162017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1.PNG&quot;/&gt;"/>
  <p:tag name="PPSNARRATION" val="7,1205971765,C:\Users\SONY\Desktop\bài giảng\HAITAMGIACBANGNHAU20162017_pptx\Media.ppcx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19633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19633\Collaboration.swf"/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1FC5\data\asimages\{EDF2CC13-004E-47AB-B99F-6803D6D66743}_13.png&quot;/&gt;&lt;left val=&quot;106&quot;/&gt;&lt;top val=&quot;128&quot;/&gt;&lt;width val=&quot;153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1FC5\data\asimages\{09DB2E57-6BF9-4C07-A824-BA2CC8B92B91}_13.png&quot;/&gt;&lt;left val=&quot;106&quot;/&gt;&lt;top val=&quot;320&quot;/&gt;&lt;width val=&quot;160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6]]&gt;&lt;/SlideID&gt;&lt;/ChangeData&gt;"/>
  <p:tag name="HTML_SHAPEINFO" val="&lt;SlideThumbPath val=&quot;Slide5.PNG&quot;/&gt;"/>
  <p:tag name="PPSNARRATION" val="4,1205971765,C:\Users\SONY\Desktop\bài giảng\HAITAMGIACBANGNHAU20162017_pptx\Media.ppcx"/>
  <p:tag name="MMPROD_PASSDATA" val="&lt;object type=&quot;10050&quot; unique_id=&quot;10473&quot;&gt;&lt;property id=&quot;10020&quot; value=&quot;2&quot;/&gt;&lt;property id=&quot;10101&quot; value=&quot;[jumptourl],Value=,&quot;/&gt;&lt;property id=&quot;10102&quot; value=&quot;0&quot;/&gt;&lt;property id=&quot;10191&quot; value=&quot;56&quot;/&gt;&lt;/object&gt;"/>
  <p:tag name="MMPROD_FAILDATA" val="&lt;object type=&quot;10051&quot; unique_id=&quot;10474&quot;&gt;&lt;property id=&quot;10020&quot; value=&quot;2&quot;/&gt;&lt;property id=&quot;10102&quot; value=&quot;1&quot;/&gt;&lt;property id=&quot;10191&quot; value=&quot;-1&quot;/&gt;&lt;/object&gt;"/>
  <p:tag name="MMPROD_ID" val="10471"/>
  <p:tag name="MMPROD_TYPE" val="10008"/>
  <p:tag name="MMPROD_DATA" val="&lt;property id=&quot;10026&quot; value=&quot;10&quot;/&gt;&lt;property id=&quot;10027&quot; value=&quot;Interaction10471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205971765,C:\Users\SONY\Desktop\bài giảng\HAITAMGIACBANGNHAU20162017_pptx\Media.ppcx"/>
  <p:tag name="MMPROD_ANSWERCOUNT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1FC5\data\asimages\{BDFD2847-D82B-4874-8147-87B211144C22}_13.png&quot;/&gt;&lt;left val=&quot;106&quot;/&gt;&lt;top val=&quot;230&quot;/&gt;&lt;width val=&quot;153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1BDD7A-F6EC-4AAE-A964-C57A59CA09CB}&quot;/&gt;&lt;isInvalidForFieldText val=&quot;0&quot;/&gt;&lt;Image&gt;&lt;filename val=&quot;C:\Users\SONY\AppData\Local\Temp\~Ca9A3D\data\asimages\{D91BDD7A-F6EC-4AAE-A964-C57A59CA09CB}_14.png&quot;/&gt;&lt;left val=&quot;115&quot;/&gt;&lt;top val=&quot;308&quot;/&gt;&lt;width val=&quot;106&quot;/&gt;&lt;height val=&quot;41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9B195D-377B-4D07-80BD-A3B43462B755}&quot;/&gt;&lt;isInvalidForFieldText val=&quot;0&quot;/&gt;&lt;Image&gt;&lt;filename val=&quot;C:\Users\SONY\AppData\Local\Temp\~Ca9A3D\data\asimages\{089B195D-377B-4D07-80BD-A3B43462B755}_14.png&quot;/&gt;&lt;left val=&quot;113&quot;/&gt;&lt;top val=&quot;354&quot;/&gt;&lt;width val=&quot;95&quot;/&gt;&lt;height val=&quot;4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F2590B-03B4-4169-A07C-1E2FE45E3410}&quot;/&gt;&lt;isInvalidForFieldText val=&quot;0&quot;/&gt;&lt;Image&gt;&lt;filename val=&quot;C:\Users\SONY\AppData\Local\Temp\~Ca9A3D\data\asimages\{DBF2590B-03B4-4169-A07C-1E2FE45E3410}_14.png&quot;/&gt;&lt;left val=&quot;117&quot;/&gt;&lt;top val=&quot;398&quot;/&gt;&lt;width val=&quot;89&quot;/&gt;&lt;height val=&quot;43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SONY\AppData\Local\Temp\PR\data\asimages\{233D312A-D621-485C-B620-6024CD00186E}_1.png_crop.png&quot;/&gt;&lt;left val=&quot;62&quot;/&gt;&lt;top val=&quot;412&quot;/&gt;&lt;width val=&quot;624&quot;/&gt;&lt;height val=&quot;60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46&quot;/&gt;&lt;lineCharCount val=&quot;15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92BDA08-549E-415B-B316-ED65829A5631}&quot;/&gt;&lt;isInvalidForFieldText val=&quot;0&quot;/&gt;&lt;Image&gt;&lt;filename val=&quot;C:\Users\SONY\AppData\Local\Temp\~Ca6FDD\data\asimages\{792BDA08-549E-415B-B316-ED65829A5631}_5.png&quot;/&gt;&lt;left val=&quot;131&quot;/&gt;&lt;top val=&quot;189&quot;/&gt;&lt;width val=&quot;42&quot;/&gt;&lt;height val=&quot;39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  <p:tag name="PPSNARRATION" val="25,1205971765,C:\Users\SONY\Desktop\bài giảng\HAITAMGIACBANGNHAU20162017_pptx\Media.pp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EC446FA7-6CC0-4308-B4B2-AC9E7BE230C0}_19.png&quot;/&gt;&lt;left val=&quot;22&quot;/&gt;&lt;top val=&quot;104&quot;/&gt;&lt;width val=&quot;681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55&quot;/&gt;&lt;lineCharCount val=&quot;8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EE4691E6-1E68-4851-AFAF-0425BC7E04C9}_19.png&quot;/&gt;&lt;left val=&quot;16&quot;/&gt;&lt;top val=&quot;262&quot;/&gt;&lt;width val=&quot;687&quot;/&gt;&lt;height val=&quot;100&quot;/&gt;&lt;hasText val=&quot;1&quot;/&gt;&lt;/Image&gt;&lt;/ThreeDShapeInfo&gt;"/>
  <p:tag name="PRESENTER_SHAPETEXTINFO" val="&lt;ShapeTextInfo&gt;&lt;TableIndex row=&quot;-1&quot; col=&quot;-1&quot;&gt;&lt;linesCount val=&quot;3&quot;/&gt;&lt;lineCharCount val=&quot;56&quot;/&gt;&lt;lineCharCount val=&quot;55&quot;/&gt;&lt;lineCharCount val=&quot;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D44942-D1F8-4228-91D5-C23F70626C96}&quot;/&gt;&lt;isInvalidForFieldText val=&quot;0&quot;/&gt;&lt;Image&gt;&lt;filename val=&quot;C:\Users\SONY\AppData\Local\Temp\~Ca9A3D\data\asimages\{0DD44942-D1F8-4228-91D5-C23F70626C96}_19.png&quot;/&gt;&lt;left val=&quot;-16&quot;/&gt;&lt;top val=&quot;-3&quot;/&gt;&lt;width val=&quot;742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671C0E-4C91-4F34-89BC-E3F2C99709FD}&quot;/&gt;&lt;isInvalidForFieldText val=&quot;0&quot;/&gt;&lt;Image&gt;&lt;filename val=&quot;C:\Users\SONY\AppData\Local\Temp\~Ca6FDD\data\asimages\{E1671C0E-4C91-4F34-89BC-E3F2C99709FD}_5.png&quot;/&gt;&lt;left val=&quot;131&quot;/&gt;&lt;top val=&quot;251&quot;/&gt;&lt;width val=&quot;42&quot;/&gt;&lt;height val=&quot;36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SONY\AppData\Local\Temp\~Ca9A3D\data\asimages\{C5759FB5-8709-4F8F-82EB-D1FD112F2D23}_1.png_crop.png&quot;/&gt;&lt;left val=&quot;62&quot;/&gt;&lt;top val=&quot;368&quot;/&gt;&lt;width val=&quot;525&quot;/&gt;&lt;height val=&quot;19&quot;/&gt;&lt;hasText val=&quot;1&quot;/&gt;&lt;paraId val=&quot;1&quot;/&gt;&lt;/Image&gt;&lt;Image&gt;&lt;filename val=&quot;C:\Users\SONY\AppData\Local\Temp\~Ca9A3D\data\asimages\{41EA4B92-65FA-48BA-934D-BE3ACAE05A29}_1.png_crop.png&quot;/&gt;&lt;left val=&quot;62&quot;/&gt;&lt;top val=&quot;399&quot;/&gt;&lt;width val=&quot;518&quot;/&gt;&lt;height val=&quot;19&quot;/&gt;&lt;hasText val=&quot;1&quot;/&gt;&lt;paraId val=&quot;2&quot;/&gt;&lt;/Image&gt;&lt;Image&gt;&lt;filename val=&quot;C:\Users\SONY\AppData\Local\Temp\~Ca9A3D\data\asimages\{BDC61466-E9F9-4219-8689-D2B9FC0A5C90}_1.png_crop.png&quot;/&gt;&lt;left val=&quot;62&quot;/&gt;&lt;top val=&quot;431&quot;/&gt;&lt;width val=&quot;642&quot;/&gt;&lt;height val=&quot;19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57&quot;/&gt;&lt;lineCharCount val=&quot;56&quot;/&gt;&lt;lineCharCount val=&quot;66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6.PNG&quot;/&gt;"/>
  <p:tag name="PPSNARRATION" val="34,1205971765,C:\Users\SONY\Desktop\bài giảng\HAITAMGIACBANGNHAU20162017_pptx\Media.ppcx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0628A65F-FC24-4F55-A430-6E542DA639B2}_28.png&quot;/&gt;&lt;left val=&quot;-12&quot;/&gt;&lt;top val=&quot;-7&quot;/&gt;&lt;width val=&quot;502&quot;/&gt;&lt;height val=&quot;94&quot;/&gt;&lt;hasText val=&quot;1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034975-3C79-4134-98AB-2A6BE9C43A68}&quot;/&gt;&lt;isInvalidForFieldText val=&quot;0&quot;/&gt;&lt;Image&gt;&lt;filename val=&quot;C:\Users\SONY\AppData\Local\Temp\~Ca6FDD\data\asimages\{C0034975-3C79-4134-98AB-2A6BE9C43A68}_5.png&quot;/&gt;&lt;left val=&quot;125&quot;/&gt;&lt;top val=&quot;305&quot;/&gt;&lt;width val=&quot;48&quot;/&gt;&lt;height val=&quot;36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0C3A0110-AF90-4715-B5BA-4BA4E6CF21A0}_28.png&quot;/&gt;&lt;left val=&quot;232&quot;/&gt;&lt;top val=&quot;405&quot;/&gt;&lt;width val=&quot;99&quot;/&gt;&lt;height val=&quot;100&quot;/&gt;&lt;hasText val=&quot;1&quot;/&gt;&lt;/Image&gt;&lt;/ThreeDShapeInfo&gt;"/>
  <p:tag name="PRESENTER_SHAPETEXTINFO" val="&lt;ShapeTextInfo&gt;&lt;TableIndex row=&quot;-1&quot; col=&quot;-1&quot;&gt;&lt;linesCount val=&quot;3&quot;/&gt;&lt;lineCharCount val=&quot;6&quot;/&gt;&lt;lineCharCount val=&quot;4&quot;/&gt;&lt;lineCharCount val=&quot;4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118D0B49-D13C-4384-B396-F1BFACD8734B}_28.png&quot;/&gt;&lt;left val=&quot;629&quot;/&gt;&lt;top val=&quot;229&quot;/&gt;&lt;width val=&quot;92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CF85B049-8575-413F-B255-6F466ED22E38}_28.png&quot;/&gt;&lt;left val=&quot;588&quot;/&gt;&lt;top val=&quot;482&quot;/&gt;&lt;width val=&quot;118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8565FE-F697-4D35-9CD1-5820BAEF2EC8}&quot;/&gt;&lt;isInvalidForFieldText val=&quot;0&quot;/&gt;&lt;Image&gt;&lt;filename val=&quot;C:\Users\SONY\AppData\Local\Temp\~Ca9A3D\data\asimages\{E78565FE-F697-4D35-9CD1-5820BAEF2EC8}_28.png&quot;/&gt;&lt;left val=&quot;188&quot;/&gt;&lt;top val=&quot;240&quot;/&gt;&lt;width val=&quot;160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43215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43215\Collaboration.swf"/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7.PNG&quot;/&gt;"/>
  <p:tag name="PPSNARRATION" val="35,1205971765,C:\Users\SONY\Desktop\bài giảng\HAITAMGIACBANGNHAU20162017_pptx\Media.ppc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BA8693-5584-478C-8C02-4007459FAF09}&quot;/&gt;&lt;isInvalidForFieldText val=&quot;0&quot;/&gt;&lt;Image&gt;&lt;filename val=&quot;C:\Users\SONY\AppData\Local\Temp\~Ca9A3D\data\asimages\{A2BA8693-5584-478C-8C02-4007459FAF09}_29.png&quot;/&gt;&lt;left val=&quot;149&quot;/&gt;&lt;top val=&quot;255&quot;/&gt;&lt;width val=&quot;139&quot;/&gt;&lt;height val=&quot;79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BE7E36-8DFA-4C27-8F8E-1E8B6FDEF54B}&quot;/&gt;&lt;isInvalidForFieldText val=&quot;0&quot;/&gt;&lt;Image&gt;&lt;filename val=&quot;C:\Users\SONY\AppData\Local\Temp\~Ca6FDD\data\asimages\{78BE7E36-8DFA-4C27-8F8E-1E8B6FDEF54B}_5.png&quot;/&gt;&lt;left val=&quot;131&quot;/&gt;&lt;top val=&quot;353&quot;/&gt;&lt;width val=&quot;42&quot;/&gt;&lt;height val=&quot;36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6F218C-7463-4F79-A80A-C905CB665C65}&quot;/&gt;&lt;isInvalidForFieldText val=&quot;0&quot;/&gt;&lt;Image&gt;&lt;filename val=&quot;C:\Users\SONY\AppData\Local\Temp\~Ca9A3D\data\asimages\{DA6F218C-7463-4F79-A80A-C905CB665C65}_29.png&quot;/&gt;&lt;left val=&quot;264&quot;/&gt;&lt;top val=&quot;111&quot;/&gt;&lt;width val=&quot;269&quot;/&gt;&lt;height val=&quot;4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7A5DF645-4C24-4352-9290-89A7D40A7369}_29.png&quot;/&gt;&lt;left val=&quot;323&quot;/&gt;&lt;top val=&quot;513&quot;/&gt;&lt;width val=&quot;172&quot;/&gt;&lt;height val=&quot;4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38278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38278\Collaboration.swf"/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EA85F9-68B0-45BB-B1D6-74F3BFC36320}&quot;/&gt;&lt;isInvalidForFieldText val=&quot;0&quot;/&gt;&lt;Image&gt;&lt;filename val=&quot;C:\Users\SONY\AppData\Local\Temp\~Ca6FDD\data\asimages\{F6EA85F9-68B0-45BB-B1D6-74F3BFC36320}_5.png&quot;/&gt;&lt;left val=&quot;308&quot;/&gt;&lt;top val=&quot;171&quot;/&gt;&lt;width val=&quot;370&quot;/&gt;&lt;height val=&quot;21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519</Words>
  <Application>Microsoft Office PowerPoint</Application>
  <PresentationFormat>Custom</PresentationFormat>
  <Paragraphs>122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MathType 7.0 Equation</vt:lpstr>
      <vt:lpstr>Bitmap Image</vt:lpstr>
      <vt:lpstr>Equation</vt:lpstr>
      <vt:lpstr>PowerPoint Presentation</vt:lpstr>
      <vt:lpstr>PowerPoint Presentation</vt:lpstr>
      <vt:lpstr>PowerPoint Presentation</vt:lpstr>
      <vt:lpstr>Câu hỏi 3. Hai đoạn thẳng AB và A'B' như hình vẽ bằng nhau đúng hay sai?</vt:lpstr>
      <vt:lpstr>Câu hỏi 4.  Hai góc xOy và x’O’y’ như hình vẽ có bằng nhau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Tung</dc:creator>
  <cp:lastModifiedBy>HOANG THANG</cp:lastModifiedBy>
  <cp:revision>139</cp:revision>
  <dcterms:created xsi:type="dcterms:W3CDTF">2019-11-06T15:12:00Z</dcterms:created>
  <dcterms:modified xsi:type="dcterms:W3CDTF">2022-10-16T15:18:14Z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18B9356982E64CA980E4EB6F239789FF</vt:lpwstr>
  </property>
  <property fmtid="{D5CDD505-2E9C-101B-9397-08002B2CF9AE}" pid="3" name="KSOProductBuildVer">
    <vt:lpwstr>1033-11.2.0.10382</vt:lpwstr>
  </property>
</Properties>
</file>