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4" r:id="rId3"/>
  </p:sldMasterIdLst>
  <p:notesMasterIdLst>
    <p:notesMasterId r:id="rId41"/>
  </p:notesMasterIdLst>
  <p:sldIdLst>
    <p:sldId id="296" r:id="rId4"/>
    <p:sldId id="295" r:id="rId5"/>
    <p:sldId id="258" r:id="rId6"/>
    <p:sldId id="259" r:id="rId7"/>
    <p:sldId id="313" r:id="rId8"/>
    <p:sldId id="271" r:id="rId9"/>
    <p:sldId id="275" r:id="rId10"/>
    <p:sldId id="299" r:id="rId11"/>
    <p:sldId id="300" r:id="rId12"/>
    <p:sldId id="315" r:id="rId13"/>
    <p:sldId id="276" r:id="rId14"/>
    <p:sldId id="279" r:id="rId15"/>
    <p:sldId id="304" r:id="rId16"/>
    <p:sldId id="305" r:id="rId17"/>
    <p:sldId id="311" r:id="rId18"/>
    <p:sldId id="310" r:id="rId19"/>
    <p:sldId id="302" r:id="rId20"/>
    <p:sldId id="303" r:id="rId21"/>
    <p:sldId id="312" r:id="rId22"/>
    <p:sldId id="307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2" r:id="rId33"/>
    <p:sldId id="294" r:id="rId34"/>
    <p:sldId id="291" r:id="rId35"/>
    <p:sldId id="297" r:id="rId36"/>
    <p:sldId id="298" r:id="rId37"/>
    <p:sldId id="314" r:id="rId38"/>
    <p:sldId id="301" r:id="rId39"/>
    <p:sldId id="306" r:id="rId40"/>
  </p:sldIdLst>
  <p:sldSz cx="18288000" cy="10287000"/>
  <p:notesSz cx="6858000" cy="9144000"/>
  <p:embeddedFontLst>
    <p:embeddedFont>
      <p:font typeface="Cambria Math" panose="02040503050406030204" pitchFamily="18" charset="0"/>
      <p:regular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CC66"/>
    <a:srgbClr val="FF5050"/>
    <a:srgbClr val="EE8A4F"/>
    <a:srgbClr val="99CCFF"/>
    <a:srgbClr val="F9B3A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73" autoAdjust="0"/>
    <p:restoredTop sz="94622" autoAdjust="0"/>
  </p:normalViewPr>
  <p:slideViewPr>
    <p:cSldViewPr>
      <p:cViewPr varScale="1">
        <p:scale>
          <a:sx n="47" d="100"/>
          <a:sy n="47" d="100"/>
        </p:scale>
        <p:origin x="63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3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5.fntdata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3A0E13-5460-43D3-9375-8B57036D72C0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BA037E-6711-4C65-B4EF-49B873169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61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A037E-6711-4C65-B4EF-49B8731697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585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A037E-6711-4C65-B4EF-49B8731697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50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A037E-6711-4C65-B4EF-49B8731697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997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501956-782D-4A2F-8DAB-D3BE30AA36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031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25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50"/>
            </a:lvl3pPr>
            <a:lvl4pPr marL="2057400" indent="0" algn="ctr">
              <a:buNone/>
              <a:defRPr sz="2375"/>
            </a:lvl4pPr>
            <a:lvl5pPr marL="2742565" indent="0" algn="ctr">
              <a:buNone/>
              <a:defRPr sz="2375"/>
            </a:lvl5pPr>
            <a:lvl6pPr marL="3428365" indent="0" algn="ctr">
              <a:buNone/>
              <a:defRPr sz="2375"/>
            </a:lvl6pPr>
            <a:lvl7pPr marL="4114165" indent="0" algn="ctr">
              <a:buNone/>
              <a:defRPr sz="2375"/>
            </a:lvl7pPr>
            <a:lvl8pPr marL="4799965" indent="0" algn="ctr">
              <a:buNone/>
              <a:defRPr sz="2375"/>
            </a:lvl8pPr>
            <a:lvl9pPr marL="5485765" indent="0" algn="ctr">
              <a:buNone/>
              <a:defRPr sz="237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109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300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5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0"/>
          </a:xfrm>
        </p:spPr>
        <p:txBody>
          <a:bodyPr/>
          <a:lstStyle>
            <a:lvl1pPr marL="0" indent="0">
              <a:buNone/>
              <a:defRPr sz="3625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5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375">
                <a:solidFill>
                  <a:schemeClr val="tx1">
                    <a:tint val="75000"/>
                  </a:schemeClr>
                </a:solidFill>
              </a:defRPr>
            </a:lvl4pPr>
            <a:lvl5pPr marL="2742565" indent="0">
              <a:buNone/>
              <a:defRPr sz="2375">
                <a:solidFill>
                  <a:schemeClr val="tx1">
                    <a:tint val="75000"/>
                  </a:schemeClr>
                </a:solidFill>
              </a:defRPr>
            </a:lvl5pPr>
            <a:lvl6pPr marL="3428365" indent="0">
              <a:buNone/>
              <a:defRPr sz="2375">
                <a:solidFill>
                  <a:schemeClr val="tx1">
                    <a:tint val="75000"/>
                  </a:schemeClr>
                </a:solidFill>
              </a:defRPr>
            </a:lvl6pPr>
            <a:lvl7pPr marL="4114165" indent="0">
              <a:buNone/>
              <a:defRPr sz="2375">
                <a:solidFill>
                  <a:schemeClr val="tx1">
                    <a:tint val="75000"/>
                  </a:schemeClr>
                </a:solidFill>
              </a:defRPr>
            </a:lvl7pPr>
            <a:lvl8pPr marL="4799965" indent="0">
              <a:buNone/>
              <a:defRPr sz="2375">
                <a:solidFill>
                  <a:schemeClr val="tx1">
                    <a:tint val="75000"/>
                  </a:schemeClr>
                </a:solidFill>
              </a:defRPr>
            </a:lvl8pPr>
            <a:lvl9pPr marL="5485765" indent="0">
              <a:buNone/>
              <a:defRPr sz="23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294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7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7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545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2" y="2521745"/>
            <a:ext cx="7736680" cy="1235868"/>
          </a:xfrm>
        </p:spPr>
        <p:txBody>
          <a:bodyPr anchor="b"/>
          <a:lstStyle>
            <a:lvl1pPr marL="0" indent="0">
              <a:buNone/>
              <a:defRPr sz="3625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50" b="1"/>
            </a:lvl3pPr>
            <a:lvl4pPr marL="2057400" indent="0">
              <a:buNone/>
              <a:defRPr sz="2375" b="1"/>
            </a:lvl4pPr>
            <a:lvl5pPr marL="2742565" indent="0">
              <a:buNone/>
              <a:defRPr sz="2375" b="1"/>
            </a:lvl5pPr>
            <a:lvl6pPr marL="3428365" indent="0">
              <a:buNone/>
              <a:defRPr sz="2375" b="1"/>
            </a:lvl6pPr>
            <a:lvl7pPr marL="4114165" indent="0">
              <a:buNone/>
              <a:defRPr sz="2375" b="1"/>
            </a:lvl7pPr>
            <a:lvl8pPr marL="4799965" indent="0">
              <a:buNone/>
              <a:defRPr sz="2375" b="1"/>
            </a:lvl8pPr>
            <a:lvl9pPr marL="5485765" indent="0">
              <a:buNone/>
              <a:defRPr sz="237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2" y="3757612"/>
            <a:ext cx="7736680" cy="55268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3" cy="1235868"/>
          </a:xfrm>
        </p:spPr>
        <p:txBody>
          <a:bodyPr anchor="b"/>
          <a:lstStyle>
            <a:lvl1pPr marL="0" indent="0">
              <a:buNone/>
              <a:defRPr sz="3625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50" b="1"/>
            </a:lvl3pPr>
            <a:lvl4pPr marL="2057400" indent="0">
              <a:buNone/>
              <a:defRPr sz="2375" b="1"/>
            </a:lvl4pPr>
            <a:lvl5pPr marL="2742565" indent="0">
              <a:buNone/>
              <a:defRPr sz="2375" b="1"/>
            </a:lvl5pPr>
            <a:lvl6pPr marL="3428365" indent="0">
              <a:buNone/>
              <a:defRPr sz="2375" b="1"/>
            </a:lvl6pPr>
            <a:lvl7pPr marL="4114165" indent="0">
              <a:buNone/>
              <a:defRPr sz="2375" b="1"/>
            </a:lvl7pPr>
            <a:lvl8pPr marL="4799965" indent="0">
              <a:buNone/>
              <a:defRPr sz="2375" b="1"/>
            </a:lvl8pPr>
            <a:lvl9pPr marL="5485765" indent="0">
              <a:buNone/>
              <a:defRPr sz="237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2"/>
            <a:ext cx="7774783" cy="55268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759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379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873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5" cy="2400300"/>
          </a:xfrm>
        </p:spPr>
        <p:txBody>
          <a:bodyPr anchor="b"/>
          <a:lstStyle>
            <a:lvl1pPr>
              <a:defRPr sz="4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3" y="1481141"/>
            <a:ext cx="9258300" cy="7310438"/>
          </a:xfrm>
        </p:spPr>
        <p:txBody>
          <a:bodyPr/>
          <a:lstStyle>
            <a:lvl1pPr>
              <a:defRPr sz="4750"/>
            </a:lvl1pPr>
            <a:lvl2pPr>
              <a:defRPr sz="4250"/>
            </a:lvl2pPr>
            <a:lvl3pPr>
              <a:defRPr sz="3625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5" cy="5717383"/>
          </a:xfrm>
        </p:spPr>
        <p:txBody>
          <a:bodyPr/>
          <a:lstStyle>
            <a:lvl1pPr marL="0" indent="0">
              <a:buNone/>
              <a:defRPr sz="2375"/>
            </a:lvl1pPr>
            <a:lvl2pPr marL="685800" indent="0">
              <a:buNone/>
              <a:defRPr sz="2125"/>
            </a:lvl2pPr>
            <a:lvl3pPr marL="1371600" indent="0">
              <a:buNone/>
              <a:defRPr sz="1750"/>
            </a:lvl3pPr>
            <a:lvl4pPr marL="2057400" indent="0">
              <a:buNone/>
              <a:defRPr sz="1500"/>
            </a:lvl4pPr>
            <a:lvl5pPr marL="2742565" indent="0">
              <a:buNone/>
              <a:defRPr sz="1500"/>
            </a:lvl5pPr>
            <a:lvl6pPr marL="3428365" indent="0">
              <a:buNone/>
              <a:defRPr sz="1500"/>
            </a:lvl6pPr>
            <a:lvl7pPr marL="4114165" indent="0">
              <a:buNone/>
              <a:defRPr sz="1500"/>
            </a:lvl7pPr>
            <a:lvl8pPr marL="4799965" indent="0">
              <a:buNone/>
              <a:defRPr sz="1500"/>
            </a:lvl8pPr>
            <a:lvl9pPr marL="5485765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701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5" cy="2400300"/>
          </a:xfrm>
        </p:spPr>
        <p:txBody>
          <a:bodyPr anchor="b"/>
          <a:lstStyle>
            <a:lvl1pPr>
              <a:defRPr sz="4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3" y="1481141"/>
            <a:ext cx="9258300" cy="7310438"/>
          </a:xfrm>
        </p:spPr>
        <p:txBody>
          <a:bodyPr/>
          <a:lstStyle>
            <a:lvl1pPr marL="0" indent="0">
              <a:buNone/>
              <a:defRPr sz="4750"/>
            </a:lvl1pPr>
            <a:lvl2pPr marL="685800" indent="0">
              <a:buNone/>
              <a:defRPr sz="4250"/>
            </a:lvl2pPr>
            <a:lvl3pPr marL="1371600" indent="0">
              <a:buNone/>
              <a:defRPr sz="3625"/>
            </a:lvl3pPr>
            <a:lvl4pPr marL="2057400" indent="0">
              <a:buNone/>
              <a:defRPr sz="3000"/>
            </a:lvl4pPr>
            <a:lvl5pPr marL="2742565" indent="0">
              <a:buNone/>
              <a:defRPr sz="3000"/>
            </a:lvl5pPr>
            <a:lvl6pPr marL="3428365" indent="0">
              <a:buNone/>
              <a:defRPr sz="3000"/>
            </a:lvl6pPr>
            <a:lvl7pPr marL="4114165" indent="0">
              <a:buNone/>
              <a:defRPr sz="3000"/>
            </a:lvl7pPr>
            <a:lvl8pPr marL="4799965" indent="0">
              <a:buNone/>
              <a:defRPr sz="3000"/>
            </a:lvl8pPr>
            <a:lvl9pPr marL="5485765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5" cy="5717383"/>
          </a:xfrm>
        </p:spPr>
        <p:txBody>
          <a:bodyPr/>
          <a:lstStyle>
            <a:lvl1pPr marL="0" indent="0">
              <a:buNone/>
              <a:defRPr sz="2375"/>
            </a:lvl1pPr>
            <a:lvl2pPr marL="685800" indent="0">
              <a:buNone/>
              <a:defRPr sz="2125"/>
            </a:lvl2pPr>
            <a:lvl3pPr marL="1371600" indent="0">
              <a:buNone/>
              <a:defRPr sz="1750"/>
            </a:lvl3pPr>
            <a:lvl4pPr marL="2057400" indent="0">
              <a:buNone/>
              <a:defRPr sz="1500"/>
            </a:lvl4pPr>
            <a:lvl5pPr marL="2742565" indent="0">
              <a:buNone/>
              <a:defRPr sz="1500"/>
            </a:lvl5pPr>
            <a:lvl6pPr marL="3428365" indent="0">
              <a:buNone/>
              <a:defRPr sz="1500"/>
            </a:lvl6pPr>
            <a:lvl7pPr marL="4114165" indent="0">
              <a:buNone/>
              <a:defRPr sz="1500"/>
            </a:lvl7pPr>
            <a:lvl8pPr marL="4799965" indent="0">
              <a:buNone/>
              <a:defRPr sz="1500"/>
            </a:lvl8pPr>
            <a:lvl9pPr marL="5485765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529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869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7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7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5017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22D9A-CB55-448B-9A73-D65C3DAC6D5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72EA-7878-4836-B1A5-8E9A0EB225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4909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22D9A-CB55-448B-9A73-D65C3DAC6D5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72EA-7878-4836-B1A5-8E9A0EB225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531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22D9A-CB55-448B-9A73-D65C3DAC6D5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72EA-7878-4836-B1A5-8E9A0EB225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99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22D9A-CB55-448B-9A73-D65C3DAC6D5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72EA-7878-4836-B1A5-8E9A0EB225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4359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22D9A-CB55-448B-9A73-D65C3DAC6D5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72EA-7878-4836-B1A5-8E9A0EB225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749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22D9A-CB55-448B-9A73-D65C3DAC6D5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72EA-7878-4836-B1A5-8E9A0EB225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6178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22D9A-CB55-448B-9A73-D65C3DAC6D5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72EA-7878-4836-B1A5-8E9A0EB225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96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22D9A-CB55-448B-9A73-D65C3DAC6D5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72EA-7878-4836-B1A5-8E9A0EB225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787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22D9A-CB55-448B-9A73-D65C3DAC6D5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72EA-7878-4836-B1A5-8E9A0EB225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116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22D9A-CB55-448B-9A73-D65C3DAC6D5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72EA-7878-4836-B1A5-8E9A0EB225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586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22D9A-CB55-448B-9A73-D65C3DAC6D5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72EA-7878-4836-B1A5-8E9A0EB225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833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109714" tIns="54858" rIns="109714" bIns="5485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008"/>
          </a:xfrm>
          <a:prstGeom prst="rect">
            <a:avLst/>
          </a:prstGeom>
        </p:spPr>
        <p:txBody>
          <a:bodyPr vert="horz" lIns="109714" tIns="54858" rIns="109714" bIns="5485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30"/>
            <a:ext cx="4114800" cy="547688"/>
          </a:xfrm>
          <a:prstGeom prst="rect">
            <a:avLst/>
          </a:prstGeom>
        </p:spPr>
        <p:txBody>
          <a:bodyPr vert="horz" lIns="109714" tIns="54858" rIns="109714" bIns="54858" rtlCol="0" anchor="ctr"/>
          <a:lstStyle>
            <a:lvl1pPr algn="l">
              <a:defRPr sz="1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30"/>
            <a:ext cx="6172200" cy="547688"/>
          </a:xfrm>
          <a:prstGeom prst="rect">
            <a:avLst/>
          </a:prstGeom>
        </p:spPr>
        <p:txBody>
          <a:bodyPr vert="horz" lIns="109714" tIns="54858" rIns="109714" bIns="54858" rtlCol="0" anchor="ctr"/>
          <a:lstStyle>
            <a:lvl1pPr algn="ctr">
              <a:defRPr sz="1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30"/>
            <a:ext cx="4114800" cy="547688"/>
          </a:xfrm>
          <a:prstGeom prst="rect">
            <a:avLst/>
          </a:prstGeom>
        </p:spPr>
        <p:txBody>
          <a:bodyPr vert="horz" lIns="109714" tIns="54858" rIns="109714" bIns="54858" rtlCol="0" anchor="ctr"/>
          <a:lstStyle>
            <a:lvl1pPr algn="r">
              <a:defRPr sz="1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7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94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5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25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50" kern="1200">
          <a:solidFill>
            <a:schemeClr val="tx1"/>
          </a:solidFill>
          <a:latin typeface="+mn-lt"/>
          <a:ea typeface="+mn-ea"/>
          <a:cs typeface="+mn-cs"/>
        </a:defRPr>
      </a:lvl4pPr>
      <a:lvl5pPr marL="308546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50" kern="1200">
          <a:solidFill>
            <a:schemeClr val="tx1"/>
          </a:solidFill>
          <a:latin typeface="+mn-lt"/>
          <a:ea typeface="+mn-ea"/>
          <a:cs typeface="+mn-cs"/>
        </a:defRPr>
      </a:lvl5pPr>
      <a:lvl6pPr marL="377126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50" kern="1200">
          <a:solidFill>
            <a:schemeClr val="tx1"/>
          </a:solidFill>
          <a:latin typeface="+mn-lt"/>
          <a:ea typeface="+mn-ea"/>
          <a:cs typeface="+mn-cs"/>
        </a:defRPr>
      </a:lvl6pPr>
      <a:lvl7pPr marL="445706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5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6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50" kern="1200">
          <a:solidFill>
            <a:schemeClr val="tx1"/>
          </a:solidFill>
          <a:latin typeface="+mn-lt"/>
          <a:ea typeface="+mn-ea"/>
          <a:cs typeface="+mn-cs"/>
        </a:defRPr>
      </a:lvl8pPr>
      <a:lvl9pPr marL="5828665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5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5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5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5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algn="l" defTabSz="1371600" rtl="0" eaLnBrk="1" latinLnBrk="0" hangingPunct="1">
        <a:defRPr sz="2750" kern="1200">
          <a:solidFill>
            <a:schemeClr val="tx1"/>
          </a:solidFill>
          <a:latin typeface="+mn-lt"/>
          <a:ea typeface="+mn-ea"/>
          <a:cs typeface="+mn-cs"/>
        </a:defRPr>
      </a:lvl5pPr>
      <a:lvl6pPr marL="3428365" algn="l" defTabSz="1371600" rtl="0" eaLnBrk="1" latinLnBrk="0" hangingPunct="1">
        <a:defRPr sz="2750" kern="1200">
          <a:solidFill>
            <a:schemeClr val="tx1"/>
          </a:solidFill>
          <a:latin typeface="+mn-lt"/>
          <a:ea typeface="+mn-ea"/>
          <a:cs typeface="+mn-cs"/>
        </a:defRPr>
      </a:lvl6pPr>
      <a:lvl7pPr marL="4114165" algn="l" defTabSz="1371600" rtl="0" eaLnBrk="1" latinLnBrk="0" hangingPunct="1">
        <a:defRPr sz="275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5" algn="l" defTabSz="1371600" rtl="0" eaLnBrk="1" latinLnBrk="0" hangingPunct="1">
        <a:defRPr sz="2750" kern="1200">
          <a:solidFill>
            <a:schemeClr val="tx1"/>
          </a:solidFill>
          <a:latin typeface="+mn-lt"/>
          <a:ea typeface="+mn-ea"/>
          <a:cs typeface="+mn-cs"/>
        </a:defRPr>
      </a:lvl8pPr>
      <a:lvl9pPr marL="5485765" algn="l" defTabSz="1371600" rtl="0" eaLnBrk="1" latinLnBrk="0" hangingPunct="1">
        <a:defRPr sz="27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22D9A-CB55-448B-9A73-D65C3DAC6D5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72EA-7878-4836-B1A5-8E9A0EB225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743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7" Type="http://schemas.openxmlformats.org/officeDocument/2006/relationships/image" Target="../media/image8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7.svg"/><Relationship Id="rId18" Type="http://schemas.openxmlformats.org/officeDocument/2006/relationships/image" Target="../media/image148.png"/><Relationship Id="rId3" Type="http://schemas.openxmlformats.org/officeDocument/2006/relationships/image" Target="../media/image41.png"/><Relationship Id="rId21" Type="http://schemas.openxmlformats.org/officeDocument/2006/relationships/oleObject" Target="../embeddings/oleObject1.bin"/><Relationship Id="rId17" Type="http://schemas.openxmlformats.org/officeDocument/2006/relationships/image" Target="../media/image64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vmlDrawing" Target="../drawings/vmlDrawing1.vml"/><Relationship Id="rId5" Type="http://schemas.openxmlformats.org/officeDocument/2006/relationships/image" Target="../media/image43.png"/><Relationship Id="rId15" Type="http://schemas.openxmlformats.org/officeDocument/2006/relationships/image" Target="../media/image99.svg"/><Relationship Id="rId19" Type="http://schemas.openxmlformats.org/officeDocument/2006/relationships/image" Target="../media/image46.png"/><Relationship Id="rId4" Type="http://schemas.openxmlformats.org/officeDocument/2006/relationships/image" Target="../media/image89.svg"/><Relationship Id="rId14" Type="http://schemas.openxmlformats.org/officeDocument/2006/relationships/image" Target="../media/image44.png"/><Relationship Id="rId22" Type="http://schemas.openxmlformats.org/officeDocument/2006/relationships/image" Target="../media/image40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7" Type="http://schemas.openxmlformats.org/officeDocument/2006/relationships/image" Target="../media/image81.svg"/><Relationship Id="rId12" Type="http://schemas.openxmlformats.org/officeDocument/2006/relationships/image" Target="../media/image5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10.sv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2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3.jpg"/><Relationship Id="rId7" Type="http://schemas.openxmlformats.org/officeDocument/2006/relationships/image" Target="../media/image6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19.xml"/><Relationship Id="rId5" Type="http://schemas.openxmlformats.org/officeDocument/2006/relationships/slide" Target="slide12.xml"/><Relationship Id="rId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8.svg"/><Relationship Id="rId3" Type="http://schemas.openxmlformats.org/officeDocument/2006/relationships/image" Target="../media/image175.svg"/><Relationship Id="rId7" Type="http://schemas.openxmlformats.org/officeDocument/2006/relationships/image" Target="../media/image83.svg"/><Relationship Id="rId12" Type="http://schemas.openxmlformats.org/officeDocument/2006/relationships/image" Target="../media/image5.png"/><Relationship Id="rId17" Type="http://schemas.openxmlformats.org/officeDocument/2006/relationships/image" Target="../media/image177.svg"/><Relationship Id="rId2" Type="http://schemas.openxmlformats.org/officeDocument/2006/relationships/image" Target="../media/image66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60.svg"/><Relationship Id="rId5" Type="http://schemas.openxmlformats.org/officeDocument/2006/relationships/image" Target="../media/image10.svg"/><Relationship Id="rId15" Type="http://schemas.openxmlformats.org/officeDocument/2006/relationships/image" Target="../media/image58.svg"/><Relationship Id="rId10" Type="http://schemas.openxmlformats.org/officeDocument/2006/relationships/image" Target="../media/image17.png"/><Relationship Id="rId4" Type="http://schemas.openxmlformats.org/officeDocument/2006/relationships/image" Target="../media/image47.png"/><Relationship Id="rId9" Type="http://schemas.openxmlformats.org/officeDocument/2006/relationships/image" Target="../media/image81.svg"/><Relationship Id="rId1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83.svg"/><Relationship Id="rId3" Type="http://schemas.openxmlformats.org/officeDocument/2006/relationships/image" Target="../media/image81.svg"/><Relationship Id="rId7" Type="http://schemas.openxmlformats.org/officeDocument/2006/relationships/image" Target="../media/image16.svg"/><Relationship Id="rId12" Type="http://schemas.openxmlformats.org/officeDocument/2006/relationships/image" Target="../media/image6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2.svg"/><Relationship Id="rId5" Type="http://schemas.openxmlformats.org/officeDocument/2006/relationships/image" Target="../media/image10.svg"/><Relationship Id="rId15" Type="http://schemas.openxmlformats.org/officeDocument/2006/relationships/image" Target="../media/image63.png"/><Relationship Id="rId10" Type="http://schemas.openxmlformats.org/officeDocument/2006/relationships/image" Target="../media/image7.png"/><Relationship Id="rId4" Type="http://schemas.openxmlformats.org/officeDocument/2006/relationships/image" Target="../media/image22.png"/><Relationship Id="rId9" Type="http://schemas.openxmlformats.org/officeDocument/2006/relationships/image" Target="../media/image79.svg"/><Relationship Id="rId14" Type="http://schemas.openxmlformats.org/officeDocument/2006/relationships/image" Target="../media/image1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74.png"/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12" Type="http://schemas.openxmlformats.org/officeDocument/2006/relationships/image" Target="../media/image79.svg"/><Relationship Id="rId17" Type="http://schemas.openxmlformats.org/officeDocument/2006/relationships/image" Target="../media/image163.png"/><Relationship Id="rId2" Type="http://schemas.openxmlformats.org/officeDocument/2006/relationships/image" Target="../media/image70.png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11" Type="http://schemas.openxmlformats.org/officeDocument/2006/relationships/image" Target="../media/image35.png"/><Relationship Id="rId5" Type="http://schemas.openxmlformats.org/officeDocument/2006/relationships/image" Target="../media/image33.png"/><Relationship Id="rId15" Type="http://schemas.openxmlformats.org/officeDocument/2006/relationships/image" Target="../media/image75.png"/><Relationship Id="rId10" Type="http://schemas.openxmlformats.org/officeDocument/2006/relationships/image" Target="../media/image127.svg"/><Relationship Id="rId4" Type="http://schemas.openxmlformats.org/officeDocument/2006/relationships/image" Target="../media/image93.svg"/><Relationship Id="rId9" Type="http://schemas.openxmlformats.org/officeDocument/2006/relationships/image" Target="../media/image73.png"/><Relationship Id="rId14" Type="http://schemas.openxmlformats.org/officeDocument/2006/relationships/image" Target="../media/image3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18.svg"/><Relationship Id="rId18" Type="http://schemas.openxmlformats.org/officeDocument/2006/relationships/image" Target="../media/image67.png"/><Relationship Id="rId26" Type="http://schemas.openxmlformats.org/officeDocument/2006/relationships/image" Target="../media/image164.png"/><Relationship Id="rId3" Type="http://schemas.openxmlformats.org/officeDocument/2006/relationships/image" Target="../media/image102.svg"/><Relationship Id="rId21" Type="http://schemas.openxmlformats.org/officeDocument/2006/relationships/image" Target="../media/image110.svg"/><Relationship Id="rId7" Type="http://schemas.openxmlformats.org/officeDocument/2006/relationships/image" Target="../media/image68.svg"/><Relationship Id="rId12" Type="http://schemas.openxmlformats.org/officeDocument/2006/relationships/image" Target="../media/image75.png"/><Relationship Id="rId17" Type="http://schemas.openxmlformats.org/officeDocument/2006/relationships/image" Target="../media/image10.svg"/><Relationship Id="rId25" Type="http://schemas.openxmlformats.org/officeDocument/2006/relationships/image" Target="../media/image60.svg"/><Relationship Id="rId2" Type="http://schemas.openxmlformats.org/officeDocument/2006/relationships/image" Target="../media/image76.png"/><Relationship Id="rId16" Type="http://schemas.openxmlformats.org/officeDocument/2006/relationships/image" Target="../media/image47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93.svg"/><Relationship Id="rId24" Type="http://schemas.openxmlformats.org/officeDocument/2006/relationships/image" Target="../media/image17.png"/><Relationship Id="rId5" Type="http://schemas.openxmlformats.org/officeDocument/2006/relationships/image" Target="../media/image117.svg"/><Relationship Id="rId15" Type="http://schemas.openxmlformats.org/officeDocument/2006/relationships/image" Target="../media/image79.svg"/><Relationship Id="rId23" Type="http://schemas.openxmlformats.org/officeDocument/2006/relationships/image" Target="../media/image127.svg"/><Relationship Id="rId10" Type="http://schemas.openxmlformats.org/officeDocument/2006/relationships/image" Target="../media/image71.png"/><Relationship Id="rId19" Type="http://schemas.openxmlformats.org/officeDocument/2006/relationships/image" Target="../media/image83.svg"/><Relationship Id="rId4" Type="http://schemas.openxmlformats.org/officeDocument/2006/relationships/image" Target="../media/image77.png"/><Relationship Id="rId9" Type="http://schemas.openxmlformats.org/officeDocument/2006/relationships/image" Target="../media/image36.svg"/><Relationship Id="rId14" Type="http://schemas.openxmlformats.org/officeDocument/2006/relationships/image" Target="../media/image35.png"/><Relationship Id="rId22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79.svg"/><Relationship Id="rId3" Type="http://schemas.openxmlformats.org/officeDocument/2006/relationships/image" Target="../media/image6.svg"/><Relationship Id="rId7" Type="http://schemas.openxmlformats.org/officeDocument/2006/relationships/image" Target="../media/image18.svg"/><Relationship Id="rId12" Type="http://schemas.openxmlformats.org/officeDocument/2006/relationships/image" Target="../media/image3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42.svg"/><Relationship Id="rId5" Type="http://schemas.openxmlformats.org/officeDocument/2006/relationships/image" Target="../media/image24.svg"/><Relationship Id="rId10" Type="http://schemas.openxmlformats.org/officeDocument/2006/relationships/image" Target="../media/image7.png"/><Relationship Id="rId4" Type="http://schemas.openxmlformats.org/officeDocument/2006/relationships/image" Target="../media/image81.png"/><Relationship Id="rId9" Type="http://schemas.openxmlformats.org/officeDocument/2006/relationships/image" Target="../media/image132.svg"/><Relationship Id="rId14" Type="http://schemas.openxmlformats.org/officeDocument/2006/relationships/image" Target="../media/image1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6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1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28.sv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12" Type="http://schemas.openxmlformats.org/officeDocument/2006/relationships/image" Target="../media/image8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18.svg"/><Relationship Id="rId5" Type="http://schemas.openxmlformats.org/officeDocument/2006/relationships/image" Target="../media/image24.svg"/><Relationship Id="rId15" Type="http://schemas.openxmlformats.org/officeDocument/2006/relationships/image" Target="../media/image88.png"/><Relationship Id="rId10" Type="http://schemas.openxmlformats.org/officeDocument/2006/relationships/image" Target="../media/image75.png"/><Relationship Id="rId4" Type="http://schemas.openxmlformats.org/officeDocument/2006/relationships/image" Target="../media/image81.png"/><Relationship Id="rId9" Type="http://schemas.openxmlformats.org/officeDocument/2006/relationships/image" Target="../media/image26.svg"/><Relationship Id="rId14" Type="http://schemas.openxmlformats.org/officeDocument/2006/relationships/image" Target="../media/image1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7.png"/><Relationship Id="rId3" Type="http://schemas.openxmlformats.org/officeDocument/2006/relationships/image" Target="../media/image89.png"/><Relationship Id="rId7" Type="http://schemas.openxmlformats.org/officeDocument/2006/relationships/image" Target="../media/image4.png"/><Relationship Id="rId12" Type="http://schemas.openxmlformats.org/officeDocument/2006/relationships/image" Target="../media/image40.svg"/><Relationship Id="rId17" Type="http://schemas.openxmlformats.org/officeDocument/2006/relationships/image" Target="../media/image169.png"/><Relationship Id="rId2" Type="http://schemas.openxmlformats.org/officeDocument/2006/relationships/image" Target="../media/image64.png"/><Relationship Id="rId16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38.svg"/><Relationship Id="rId4" Type="http://schemas.openxmlformats.org/officeDocument/2006/relationships/image" Target="../media/image141.svg"/><Relationship Id="rId9" Type="http://schemas.openxmlformats.org/officeDocument/2006/relationships/image" Target="../media/image5.png"/><Relationship Id="rId14" Type="http://schemas.openxmlformats.org/officeDocument/2006/relationships/image" Target="../media/image4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62.svg"/><Relationship Id="rId18" Type="http://schemas.openxmlformats.org/officeDocument/2006/relationships/image" Target="../media/image80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18.png"/><Relationship Id="rId17" Type="http://schemas.openxmlformats.org/officeDocument/2006/relationships/image" Target="../media/image66.svg"/><Relationship Id="rId2" Type="http://schemas.openxmlformats.org/officeDocument/2006/relationships/image" Target="../media/image9.png"/><Relationship Id="rId16" Type="http://schemas.openxmlformats.org/officeDocument/2006/relationships/image" Target="../media/image20.png"/><Relationship Id="rId20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60.svg"/><Relationship Id="rId5" Type="http://schemas.openxmlformats.org/officeDocument/2006/relationships/image" Target="../media/image48.svg"/><Relationship Id="rId15" Type="http://schemas.openxmlformats.org/officeDocument/2006/relationships/image" Target="../media/image64.svg"/><Relationship Id="rId10" Type="http://schemas.openxmlformats.org/officeDocument/2006/relationships/image" Target="../media/image17.png"/><Relationship Id="rId19" Type="http://schemas.openxmlformats.org/officeDocument/2006/relationships/image" Target="../media/image6.svg"/><Relationship Id="rId4" Type="http://schemas.openxmlformats.org/officeDocument/2006/relationships/image" Target="../media/image10.png"/><Relationship Id="rId9" Type="http://schemas.openxmlformats.org/officeDocument/2006/relationships/image" Target="../media/image58.svg"/><Relationship Id="rId1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9.png"/><Relationship Id="rId18" Type="http://schemas.openxmlformats.org/officeDocument/2006/relationships/image" Target="../media/image42.svg"/><Relationship Id="rId3" Type="http://schemas.openxmlformats.org/officeDocument/2006/relationships/image" Target="../media/image91.png"/><Relationship Id="rId21" Type="http://schemas.openxmlformats.org/officeDocument/2006/relationships/image" Target="../media/image75.png"/><Relationship Id="rId7" Type="http://schemas.openxmlformats.org/officeDocument/2006/relationships/image" Target="../media/image13.png"/><Relationship Id="rId12" Type="http://schemas.openxmlformats.org/officeDocument/2006/relationships/image" Target="../media/image56.svg"/><Relationship Id="rId17" Type="http://schemas.openxmlformats.org/officeDocument/2006/relationships/image" Target="../media/image7.png"/><Relationship Id="rId2" Type="http://schemas.openxmlformats.org/officeDocument/2006/relationships/image" Target="../media/image90.png"/><Relationship Id="rId16" Type="http://schemas.openxmlformats.org/officeDocument/2006/relationships/image" Target="../media/image48.svg"/><Relationship Id="rId20" Type="http://schemas.openxmlformats.org/officeDocument/2006/relationships/image" Target="../media/image7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93.png"/><Relationship Id="rId5" Type="http://schemas.openxmlformats.org/officeDocument/2006/relationships/image" Target="../media/image12.png"/><Relationship Id="rId15" Type="http://schemas.openxmlformats.org/officeDocument/2006/relationships/image" Target="../media/image10.png"/><Relationship Id="rId23" Type="http://schemas.openxmlformats.org/officeDocument/2006/relationships/image" Target="../media/image172.png"/><Relationship Id="rId10" Type="http://schemas.openxmlformats.org/officeDocument/2006/relationships/image" Target="../media/image68.svg"/><Relationship Id="rId19" Type="http://schemas.openxmlformats.org/officeDocument/2006/relationships/image" Target="../media/image94.png"/><Relationship Id="rId4" Type="http://schemas.openxmlformats.org/officeDocument/2006/relationships/image" Target="../media/image73.svg"/><Relationship Id="rId9" Type="http://schemas.openxmlformats.org/officeDocument/2006/relationships/image" Target="../media/image92.png"/><Relationship Id="rId14" Type="http://schemas.openxmlformats.org/officeDocument/2006/relationships/image" Target="../media/image46.svg"/><Relationship Id="rId22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4.sv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40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73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openxmlformats.org/officeDocument/2006/relationships/image" Target="../media/image85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5" Type="http://schemas.openxmlformats.org/officeDocument/2006/relationships/image" Target="../media/image6.svg"/><Relationship Id="rId10" Type="http://schemas.openxmlformats.org/officeDocument/2006/relationships/image" Target="../media/image83.svg"/><Relationship Id="rId4" Type="http://schemas.openxmlformats.org/officeDocument/2006/relationships/image" Target="../media/image79.svg"/><Relationship Id="rId9" Type="http://schemas.openxmlformats.org/officeDocument/2006/relationships/image" Target="../media/image38.png"/><Relationship Id="rId1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8.svg"/><Relationship Id="rId3" Type="http://schemas.openxmlformats.org/officeDocument/2006/relationships/image" Target="../media/image175.svg"/><Relationship Id="rId7" Type="http://schemas.openxmlformats.org/officeDocument/2006/relationships/image" Target="../media/image83.svg"/><Relationship Id="rId12" Type="http://schemas.openxmlformats.org/officeDocument/2006/relationships/image" Target="../media/image5.png"/><Relationship Id="rId17" Type="http://schemas.openxmlformats.org/officeDocument/2006/relationships/image" Target="../media/image177.svg"/><Relationship Id="rId2" Type="http://schemas.openxmlformats.org/officeDocument/2006/relationships/image" Target="../media/image66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60.svg"/><Relationship Id="rId5" Type="http://schemas.openxmlformats.org/officeDocument/2006/relationships/image" Target="../media/image10.svg"/><Relationship Id="rId15" Type="http://schemas.openxmlformats.org/officeDocument/2006/relationships/image" Target="../media/image58.svg"/><Relationship Id="rId10" Type="http://schemas.openxmlformats.org/officeDocument/2006/relationships/image" Target="../media/image17.png"/><Relationship Id="rId4" Type="http://schemas.openxmlformats.org/officeDocument/2006/relationships/image" Target="../media/image47.png"/><Relationship Id="rId9" Type="http://schemas.openxmlformats.org/officeDocument/2006/relationships/image" Target="../media/image81.svg"/><Relationship Id="rId1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46.svg"/><Relationship Id="rId18" Type="http://schemas.openxmlformats.org/officeDocument/2006/relationships/image" Target="../media/image44.png"/><Relationship Id="rId3" Type="http://schemas.openxmlformats.org/officeDocument/2006/relationships/image" Target="../media/image87.svg"/><Relationship Id="rId21" Type="http://schemas.openxmlformats.org/officeDocument/2006/relationships/image" Target="../media/image64.svg"/><Relationship Id="rId7" Type="http://schemas.openxmlformats.org/officeDocument/2006/relationships/image" Target="../media/image91.svg"/><Relationship Id="rId12" Type="http://schemas.openxmlformats.org/officeDocument/2006/relationships/image" Target="../media/image9.png"/><Relationship Id="rId17" Type="http://schemas.openxmlformats.org/officeDocument/2006/relationships/image" Target="../media/image179.svg"/><Relationship Id="rId2" Type="http://schemas.openxmlformats.org/officeDocument/2006/relationships/image" Target="../media/image95.png"/><Relationship Id="rId16" Type="http://schemas.openxmlformats.org/officeDocument/2006/relationships/image" Target="../media/image98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95.svg"/><Relationship Id="rId5" Type="http://schemas.openxmlformats.org/officeDocument/2006/relationships/image" Target="../media/image89.svg"/><Relationship Id="rId15" Type="http://schemas.openxmlformats.org/officeDocument/2006/relationships/image" Target="../media/image97.svg"/><Relationship Id="rId23" Type="http://schemas.openxmlformats.org/officeDocument/2006/relationships/image" Target="../media/image75.svg"/><Relationship Id="rId10" Type="http://schemas.openxmlformats.org/officeDocument/2006/relationships/image" Target="../media/image97.png"/><Relationship Id="rId19" Type="http://schemas.openxmlformats.org/officeDocument/2006/relationships/image" Target="../media/image99.svg"/><Relationship Id="rId4" Type="http://schemas.openxmlformats.org/officeDocument/2006/relationships/image" Target="../media/image41.png"/><Relationship Id="rId9" Type="http://schemas.openxmlformats.org/officeDocument/2006/relationships/image" Target="../media/image93.svg"/><Relationship Id="rId14" Type="http://schemas.openxmlformats.org/officeDocument/2006/relationships/image" Target="../media/image43.png"/><Relationship Id="rId2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8.svg"/><Relationship Id="rId18" Type="http://schemas.openxmlformats.org/officeDocument/2006/relationships/image" Target="../media/image19.png"/><Relationship Id="rId3" Type="http://schemas.openxmlformats.org/officeDocument/2006/relationships/image" Target="../media/image46.svg"/><Relationship Id="rId21" Type="http://schemas.openxmlformats.org/officeDocument/2006/relationships/image" Target="../media/image66.svg"/><Relationship Id="rId7" Type="http://schemas.openxmlformats.org/officeDocument/2006/relationships/image" Target="../media/image50.svg"/><Relationship Id="rId12" Type="http://schemas.openxmlformats.org/officeDocument/2006/relationships/image" Target="../media/image16.png"/><Relationship Id="rId17" Type="http://schemas.openxmlformats.org/officeDocument/2006/relationships/image" Target="../media/image62.svg"/><Relationship Id="rId2" Type="http://schemas.openxmlformats.org/officeDocument/2006/relationships/image" Target="../media/image9.png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5" Type="http://schemas.openxmlformats.org/officeDocument/2006/relationships/image" Target="../media/image60.svg"/><Relationship Id="rId10" Type="http://schemas.openxmlformats.org/officeDocument/2006/relationships/image" Target="../media/image13.png"/><Relationship Id="rId19" Type="http://schemas.openxmlformats.org/officeDocument/2006/relationships/image" Target="../media/image64.svg"/><Relationship Id="rId4" Type="http://schemas.openxmlformats.org/officeDocument/2006/relationships/image" Target="../media/image10.png"/><Relationship Id="rId9" Type="http://schemas.openxmlformats.org/officeDocument/2006/relationships/image" Target="../media/image52.svg"/><Relationship Id="rId14" Type="http://schemas.openxmlformats.org/officeDocument/2006/relationships/image" Target="../media/image17.png"/><Relationship Id="rId22" Type="http://schemas.openxmlformats.org/officeDocument/2006/relationships/image" Target="../media/image1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60.png"/><Relationship Id="rId4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58.svg"/><Relationship Id="rId3" Type="http://schemas.openxmlformats.org/officeDocument/2006/relationships/image" Target="../media/image10.svg"/><Relationship Id="rId7" Type="http://schemas.openxmlformats.org/officeDocument/2006/relationships/image" Target="../media/image81.svg"/><Relationship Id="rId12" Type="http://schemas.openxmlformats.org/officeDocument/2006/relationships/image" Target="../media/image1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0.png"/><Relationship Id="rId5" Type="http://schemas.openxmlformats.org/officeDocument/2006/relationships/image" Target="../media/image83.svg"/><Relationship Id="rId10" Type="http://schemas.openxmlformats.org/officeDocument/2006/relationships/image" Target="../media/image151.png"/><Relationship Id="rId4" Type="http://schemas.openxmlformats.org/officeDocument/2006/relationships/image" Target="../media/image67.png"/><Relationship Id="rId9" Type="http://schemas.openxmlformats.org/officeDocument/2006/relationships/image" Target="../media/image60.svg"/><Relationship Id="rId14" Type="http://schemas.openxmlformats.org/officeDocument/2006/relationships/image" Target="../media/image10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6.svg"/><Relationship Id="rId18" Type="http://schemas.openxmlformats.org/officeDocument/2006/relationships/image" Target="../media/image60.svg"/><Relationship Id="rId3" Type="http://schemas.openxmlformats.org/officeDocument/2006/relationships/image" Target="../media/image46.svg"/><Relationship Id="rId21" Type="http://schemas.openxmlformats.org/officeDocument/2006/relationships/image" Target="../media/image19.png"/><Relationship Id="rId7" Type="http://schemas.openxmlformats.org/officeDocument/2006/relationships/image" Target="../media/image50.svg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image" Target="../media/image9.png"/><Relationship Id="rId16" Type="http://schemas.openxmlformats.org/officeDocument/2006/relationships/image" Target="../media/image58.svg"/><Relationship Id="rId20" Type="http://schemas.openxmlformats.org/officeDocument/2006/relationships/image" Target="../media/image6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54.svg"/><Relationship Id="rId24" Type="http://schemas.openxmlformats.org/officeDocument/2006/relationships/image" Target="../media/image66.svg"/><Relationship Id="rId5" Type="http://schemas.openxmlformats.org/officeDocument/2006/relationships/image" Target="../media/image48.svg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10" Type="http://schemas.openxmlformats.org/officeDocument/2006/relationships/image" Target="../media/image13.png"/><Relationship Id="rId19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52.svg"/><Relationship Id="rId14" Type="http://schemas.openxmlformats.org/officeDocument/2006/relationships/image" Target="../media/image15.png"/><Relationship Id="rId22" Type="http://schemas.openxmlformats.org/officeDocument/2006/relationships/image" Target="../media/image6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6.png"/><Relationship Id="rId10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7" Type="http://schemas.openxmlformats.org/officeDocument/2006/relationships/image" Target="../media/image46.svg"/><Relationship Id="rId2" Type="http://schemas.openxmlformats.org/officeDocument/2006/relationships/image" Target="../media/image28.png"/><Relationship Id="rId16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8.svg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9" Type="http://schemas.openxmlformats.org/officeDocument/2006/relationships/image" Target="../media/image4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7" Type="http://schemas.openxmlformats.org/officeDocument/2006/relationships/image" Target="../media/image8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85.svg"/><Relationship Id="rId3" Type="http://schemas.openxmlformats.org/officeDocument/2006/relationships/image" Target="../media/image75.svg"/><Relationship Id="rId7" Type="http://schemas.openxmlformats.org/officeDocument/2006/relationships/image" Target="../media/image81.svg"/><Relationship Id="rId12" Type="http://schemas.openxmlformats.org/officeDocument/2006/relationships/image" Target="../media/image39.png"/><Relationship Id="rId2" Type="http://schemas.openxmlformats.org/officeDocument/2006/relationships/image" Target="../media/image33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83.svg"/><Relationship Id="rId5" Type="http://schemas.openxmlformats.org/officeDocument/2006/relationships/image" Target="../media/image79.svg"/><Relationship Id="rId15" Type="http://schemas.openxmlformats.org/officeDocument/2006/relationships/image" Target="../media/image31.pn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10.sv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289560" y="2646680"/>
            <a:ext cx="18592800" cy="6960395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endParaRPr lang="vi-V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en-US" sz="6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HỌC 7</a:t>
            </a:r>
            <a:endParaRPr lang="vi-VN" altLang="en-US" sz="6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en-US" sz="6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en-US" sz="61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61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  <a:r>
              <a:rPr lang="vi-VN" altLang="en-US" sz="61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61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1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TAM GIÁC BẰNG NHAU. </a:t>
            </a:r>
            <a:endParaRPr lang="en-US" sz="6100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vi-VN" sz="61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vi-VN" sz="61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 BẰNG NHAU THỨ NHẤT CỦA TAM GIÁC</a:t>
            </a:r>
            <a:endParaRPr lang="en-US" sz="61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600"/>
              </a:spcBef>
              <a:buNone/>
            </a:pPr>
            <a:endParaRPr lang="en-US" altLang="en-US" sz="45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600"/>
              </a:spcBef>
              <a:buNone/>
            </a:pPr>
            <a:endParaRPr lang="en-US" altLang="en-US" sz="45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600"/>
              </a:spcBef>
              <a:buNone/>
            </a:pPr>
            <a:endParaRPr lang="en-US" altLang="en-US" sz="45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altLang="en-US" sz="45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5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5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TẠ HƯNG HÀ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vi-VN" altLang="en-US" sz="45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45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rường</a:t>
            </a:r>
            <a:r>
              <a:rPr lang="en-US" altLang="en-US" sz="45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Minh </a:t>
            </a:r>
            <a:r>
              <a:rPr lang="en-US" altLang="en-US" sz="45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vi-VN" altLang="en-US" sz="45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vi-VN" altLang="en-US" sz="45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WordArt 18"/>
          <p:cNvSpPr>
            <a:spLocks noChangeArrowheads="1" noChangeShapeType="1" noTextEdit="1"/>
          </p:cNvSpPr>
          <p:nvPr/>
        </p:nvSpPr>
        <p:spPr bwMode="auto">
          <a:xfrm>
            <a:off x="2038350" y="190500"/>
            <a:ext cx="14211300" cy="2514600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</a:ln>
                <a:solidFill>
                  <a:srgbClr val="0033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QUÝ THẦY CÔ VỀ DỰ GIỜ</a:t>
            </a:r>
          </a:p>
        </p:txBody>
      </p:sp>
    </p:spTree>
    <p:extLst>
      <p:ext uri="{BB962C8B-B14F-4D97-AF65-F5344CB8AC3E}">
        <p14:creationId xmlns:p14="http://schemas.microsoft.com/office/powerpoint/2010/main" val="197681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D7D709CE-6954-C527-71D2-CF55DE8103E8}"/>
              </a:ext>
            </a:extLst>
          </p:cNvPr>
          <p:cNvGrpSpPr/>
          <p:nvPr/>
        </p:nvGrpSpPr>
        <p:grpSpPr>
          <a:xfrm>
            <a:off x="-29032" y="-338355"/>
            <a:ext cx="1997882" cy="1543385"/>
            <a:chOff x="1507318" y="3981115"/>
            <a:chExt cx="1997882" cy="1543385"/>
          </a:xfrm>
        </p:grpSpPr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AF6BEADF-07FE-23A4-A364-5EA1C4DEE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33437" t="30795"/>
            <a:stretch>
              <a:fillRect/>
            </a:stretch>
          </p:blipFill>
          <p:spPr>
            <a:xfrm rot="4821869" flipH="1">
              <a:off x="1506120" y="3982313"/>
              <a:ext cx="1257969" cy="1255573"/>
            </a:xfrm>
            <a:prstGeom prst="rect">
              <a:avLst/>
            </a:prstGeom>
          </p:spPr>
        </p:pic>
        <p:sp>
          <p:nvSpPr>
            <p:cNvPr id="17" name="Bong bóng Lời nói: Hình chữ nhật với Góc Tròn 16">
              <a:extLst>
                <a:ext uri="{FF2B5EF4-FFF2-40B4-BE49-F238E27FC236}">
                  <a16:creationId xmlns:a16="http://schemas.microsoft.com/office/drawing/2014/main" id="{7E2F011D-3EA2-6502-AEC1-38A6038CFDF7}"/>
                </a:ext>
              </a:extLst>
            </p:cNvPr>
            <p:cNvSpPr/>
            <p:nvPr/>
          </p:nvSpPr>
          <p:spPr>
            <a:xfrm>
              <a:off x="2286000" y="4610100"/>
              <a:ext cx="1219200" cy="914400"/>
            </a:xfrm>
            <a:prstGeom prst="wedgeRoundRectCallout">
              <a:avLst>
                <a:gd name="adj1" fmla="val 29167"/>
                <a:gd name="adj2" fmla="val 57738"/>
                <a:gd name="adj3" fmla="val 16667"/>
              </a:avLst>
            </a:prstGeom>
            <a:solidFill>
              <a:srgbClr val="EE8A4F"/>
            </a:solidFill>
            <a:ln>
              <a:solidFill>
                <a:srgbClr val="EE8A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C4AFFDC-8D6F-0D39-F442-A68F7CA086E4}"/>
              </a:ext>
            </a:extLst>
          </p:cNvPr>
          <p:cNvSpPr txBox="1"/>
          <p:nvPr/>
        </p:nvSpPr>
        <p:spPr>
          <a:xfrm>
            <a:off x="2241241" y="193832"/>
            <a:ext cx="140614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4.15,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cặp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74119B2-0167-4546-E6D1-565EDD27E7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41011"/>
            <a:ext cx="18543181" cy="5998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76A5D8A-2803-A21F-C30D-BD5AD835AFB7}"/>
                  </a:ext>
                </a:extLst>
              </p:cNvPr>
              <p:cNvSpPr txBox="1"/>
              <p:nvPr/>
            </p:nvSpPr>
            <p:spPr>
              <a:xfrm>
                <a:off x="4953000" y="8345150"/>
                <a:ext cx="8382000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𝛥</m:t>
                      </m:r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𝐴𝐵𝐶</m:t>
                      </m:r>
                      <m:r>
                        <a:rPr kumimoji="0" lang="en-US" sz="4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4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𝛥</m:t>
                      </m:r>
                      <m:r>
                        <a:rPr kumimoji="0" lang="en-US" sz="4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𝑀𝑁𝑃</m:t>
                      </m:r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</m:t>
                      </m:r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</m:t>
                      </m:r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</m:t>
                      </m:r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44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𝛥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𝐷𝐸𝐹</m:t>
                    </m:r>
                    <m:r>
                      <a:rPr kumimoji="0" lang="en-US" sz="4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𝛥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𝐺𝐻𝐾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(</a:t>
                </a:r>
                <a:r>
                  <a:rPr kumimoji="0" lang="en-US" sz="4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c.c.c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76A5D8A-2803-A21F-C30D-BD5AD835A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8345150"/>
                <a:ext cx="8382000" cy="1446550"/>
              </a:xfrm>
              <a:prstGeom prst="rect">
                <a:avLst/>
              </a:prstGeom>
              <a:blipFill>
                <a:blip r:embed="rId9"/>
                <a:stretch>
                  <a:fillRect b="-19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Mũi tên: Phải 24">
            <a:extLst>
              <a:ext uri="{FF2B5EF4-FFF2-40B4-BE49-F238E27FC236}">
                <a16:creationId xmlns:a16="http://schemas.microsoft.com/office/drawing/2014/main" id="{BC2CB0F1-1FC8-8922-D873-7583C1446B5F}"/>
              </a:ext>
            </a:extLst>
          </p:cNvPr>
          <p:cNvSpPr/>
          <p:nvPr/>
        </p:nvSpPr>
        <p:spPr>
          <a:xfrm>
            <a:off x="4310176" y="8636489"/>
            <a:ext cx="1600200" cy="618669"/>
          </a:xfrm>
          <a:prstGeom prst="rightArrow">
            <a:avLst/>
          </a:prstGeom>
          <a:solidFill>
            <a:srgbClr val="FF000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25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502772" y="5432068"/>
            <a:ext cx="3278136" cy="47697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472142">
            <a:off x="464987" y="356916"/>
            <a:ext cx="953470" cy="8414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472142">
            <a:off x="-51008" y="985216"/>
            <a:ext cx="768670" cy="6783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472142">
            <a:off x="643083" y="1201245"/>
            <a:ext cx="768670" cy="678352"/>
          </a:xfrm>
          <a:prstGeom prst="rect">
            <a:avLst/>
          </a:prstGeom>
        </p:spPr>
      </p:pic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4A24C052-EB4F-4E35-AAFC-D4E5A97A4874}"/>
              </a:ext>
            </a:extLst>
          </p:cNvPr>
          <p:cNvSpPr/>
          <p:nvPr/>
        </p:nvSpPr>
        <p:spPr>
          <a:xfrm>
            <a:off x="1721509" y="777634"/>
            <a:ext cx="3145488" cy="1600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C9A3AD8-C5C5-ED03-2347-9076AEFBB998}"/>
                  </a:ext>
                </a:extLst>
              </p:cNvPr>
              <p:cNvSpPr txBox="1"/>
              <p:nvPr/>
            </p:nvSpPr>
            <p:spPr>
              <a:xfrm>
                <a:off x="5142370" y="541333"/>
                <a:ext cx="10134600" cy="1998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4.16,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𝐴𝐶𝐵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𝐵𝐷𝐴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C9A3AD8-C5C5-ED03-2347-9076AEFBB9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2370" y="541333"/>
                <a:ext cx="10134600" cy="1998176"/>
              </a:xfrm>
              <a:prstGeom prst="rect">
                <a:avLst/>
              </a:prstGeom>
              <a:blipFill>
                <a:blip r:embed="rId18"/>
                <a:stretch>
                  <a:fillRect l="-2467" r="-2407" b="-13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97B8C28-B8EF-751B-5245-169DD5C2329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4365922"/>
            <a:ext cx="8189827" cy="3947837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7D37172-1F93-AAE4-3675-B904962EF37E}"/>
              </a:ext>
            </a:extLst>
          </p:cNvPr>
          <p:cNvSpPr txBox="1"/>
          <p:nvPr/>
        </p:nvSpPr>
        <p:spPr>
          <a:xfrm>
            <a:off x="7239000" y="2939626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C83227AB-E743-8CA1-9EAA-28DDF37FEF98}"/>
                  </a:ext>
                </a:extLst>
              </p:cNvPr>
              <p:cNvSpPr txBox="1"/>
              <p:nvPr/>
            </p:nvSpPr>
            <p:spPr>
              <a:xfrm>
                <a:off x="8543978" y="3933140"/>
                <a:ext cx="7543800" cy="5170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é</a:t>
                </a: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14:m>
                  <m:oMath xmlns:m="http://schemas.openxmlformats.org/officeDocument/2006/math">
                    <m:r>
                      <a:rPr lang="en-US" sz="4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14:m>
                  <m:oMath xmlns:m="http://schemas.openxmlformats.org/officeDocument/2006/math">
                    <m:r>
                      <a:rPr lang="en-US" sz="4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𝐵𝐷𝐴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𝐴𝐶𝐵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𝐵𝐷𝐴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c.c.c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C83227AB-E743-8CA1-9EAA-28DDF37FE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3978" y="3933140"/>
                <a:ext cx="7543800" cy="5170646"/>
              </a:xfrm>
              <a:prstGeom prst="rect">
                <a:avLst/>
              </a:prstGeom>
              <a:blipFill>
                <a:blip r:embed="rId20"/>
                <a:stretch>
                  <a:fillRect l="-3314" b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6478252"/>
              </p:ext>
            </p:extLst>
          </p:nvPr>
        </p:nvGraphicFramePr>
        <p:xfrm>
          <a:off x="4394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Equation" r:id="rId21" imgW="914400" imgH="198720" progId="Equation.DSMT4">
                  <p:embed/>
                </p:oleObj>
              </mc:Choice>
              <mc:Fallback>
                <p:oleObj name="Equation" r:id="rId21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730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0800000">
            <a:off x="0" y="1268397"/>
            <a:ext cx="1288066" cy="13377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33437" t="30795"/>
          <a:stretch>
            <a:fillRect/>
          </a:stretch>
        </p:blipFill>
        <p:spPr>
          <a:xfrm rot="-6339295">
            <a:off x="123165" y="36128"/>
            <a:ext cx="1726754" cy="1723465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3E006C9F-3538-A607-D0A4-A1F0AC3D6EAF}"/>
              </a:ext>
            </a:extLst>
          </p:cNvPr>
          <p:cNvSpPr/>
          <p:nvPr/>
        </p:nvSpPr>
        <p:spPr>
          <a:xfrm>
            <a:off x="1382410" y="702247"/>
            <a:ext cx="3657600" cy="1259496"/>
          </a:xfrm>
          <a:prstGeom prst="roundRect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12FBD98F-EA9D-FD5D-BBB5-0B7F2DA84AF5}"/>
                  </a:ext>
                </a:extLst>
              </p:cNvPr>
              <p:cNvSpPr txBox="1"/>
              <p:nvPr/>
            </p:nvSpPr>
            <p:spPr>
              <a:xfrm>
                <a:off x="5334000" y="269309"/>
                <a:ext cx="10134600" cy="1998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Cho </a:t>
                </a:r>
                <a:r>
                  <a:rPr lang="en-US" sz="44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44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4.17, </a:t>
                </a:r>
                <a:r>
                  <a:rPr lang="en-US" sz="44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biết</a:t>
                </a:r>
                <a:r>
                  <a:rPr lang="en-US" sz="44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en-US" sz="44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Chứng</a:t>
                </a:r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minh </a:t>
                </a:r>
                <a:r>
                  <a:rPr lang="en-US" sz="44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rằng</a:t>
                </a:r>
                <a:r>
                  <a:rPr lang="en-US" sz="44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𝐴𝐷𝐶</m:t>
                    </m:r>
                  </m:oMath>
                </a14:m>
                <a:r>
                  <a:rPr lang="en-US" sz="44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12FBD98F-EA9D-FD5D-BBB5-0B7F2DA84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269309"/>
                <a:ext cx="10134600" cy="1998047"/>
              </a:xfrm>
              <a:prstGeom prst="rect">
                <a:avLst/>
              </a:prstGeom>
              <a:blipFill>
                <a:blip r:embed="rId8"/>
                <a:stretch>
                  <a:fillRect l="-2405" r="-2345" b="-13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>
            <a:extLst>
              <a:ext uri="{FF2B5EF4-FFF2-40B4-BE49-F238E27FC236}">
                <a16:creationId xmlns:a16="http://schemas.microsoft.com/office/drawing/2014/main" id="{A9E4CA5A-2758-F7DE-3852-A53FFD1630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16" y="3942638"/>
            <a:ext cx="5698514" cy="57743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1">
                <a:extLst>
                  <a:ext uri="{FF2B5EF4-FFF2-40B4-BE49-F238E27FC236}">
                    <a16:creationId xmlns:a16="http://schemas.microsoft.com/office/drawing/2014/main" id="{12FBD98F-EA9D-FD5D-BBB5-0B7F2DA84AF5}"/>
                  </a:ext>
                </a:extLst>
              </p:cNvPr>
              <p:cNvSpPr txBox="1"/>
              <p:nvPr/>
            </p:nvSpPr>
            <p:spPr>
              <a:xfrm>
                <a:off x="5333999" y="2192751"/>
                <a:ext cx="9753600" cy="1002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Chứng minh: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  <m:r>
                          <a:rPr lang="en-US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𝐴𝐶</m:t>
                        </m:r>
                      </m:e>
                    </m:acc>
                  </m:oMath>
                </a14:m>
                <a:r>
                  <a:rPr lang="en-US" sz="44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endParaRPr lang="en-US" sz="44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1">
                <a:extLst>
                  <a:ext uri="{FF2B5EF4-FFF2-40B4-BE49-F238E27FC236}">
                    <a16:creationId xmlns:a16="http://schemas.microsoft.com/office/drawing/2014/main" id="{12FBD98F-EA9D-FD5D-BBB5-0B7F2DA84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3999" y="2192751"/>
                <a:ext cx="9753600" cy="1002454"/>
              </a:xfrm>
              <a:prstGeom prst="rect">
                <a:avLst/>
              </a:prstGeom>
              <a:blipFill>
                <a:blip r:embed="rId10"/>
                <a:stretch>
                  <a:fillRect l="-2500" b="-29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1">
                <a:extLst>
                  <a:ext uri="{FF2B5EF4-FFF2-40B4-BE49-F238E27FC236}">
                    <a16:creationId xmlns:a16="http://schemas.microsoft.com/office/drawing/2014/main" id="{12FBD98F-EA9D-FD5D-BBB5-0B7F2DA84AF5}"/>
                  </a:ext>
                </a:extLst>
              </p:cNvPr>
              <p:cNvSpPr txBox="1"/>
              <p:nvPr/>
            </p:nvSpPr>
            <p:spPr>
              <a:xfrm>
                <a:off x="6705600" y="3656432"/>
                <a:ext cx="11582400" cy="31733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                       </a:t>
                </a:r>
                <a:r>
                  <a:rPr lang="en-US" sz="4400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Hướng</a:t>
                </a:r>
                <a:r>
                  <a:rPr lang="en-US" sz="44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dẫn</a:t>
                </a:r>
                <a:endParaRPr lang="en-US" sz="4400" dirty="0" smtClean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44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𝐴𝐷𝐶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( </a:t>
                </a:r>
                <a:r>
                  <a:rPr lang="en-US" sz="44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chứng</a:t>
                </a:r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minh </a:t>
                </a:r>
                <a:r>
                  <a:rPr lang="en-US" sz="44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trên</a:t>
                </a:r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nên</a:t>
                </a:r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en-US" sz="44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𝐷𝐴𝐶</m:t>
                        </m:r>
                      </m:e>
                    </m:acc>
                  </m:oMath>
                </a14:m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(</a:t>
                </a:r>
                <a:r>
                  <a:rPr lang="en-US" sz="44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tương</a:t>
                </a:r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ứng</a:t>
                </a:r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)</a:t>
                </a:r>
                <a:endParaRPr lang="en-US" sz="44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Hộp Văn bản 11">
                <a:extLst>
                  <a:ext uri="{FF2B5EF4-FFF2-40B4-BE49-F238E27FC236}">
                    <a16:creationId xmlns:a16="http://schemas.microsoft.com/office/drawing/2014/main" id="{12FBD98F-EA9D-FD5D-BBB5-0B7F2DA84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3656432"/>
                <a:ext cx="11582400" cy="3173369"/>
              </a:xfrm>
              <a:prstGeom prst="rect">
                <a:avLst/>
              </a:prstGeom>
              <a:blipFill>
                <a:blip r:embed="rId11"/>
                <a:stretch>
                  <a:fillRect l="-737" b="-4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11">
                <a:extLst>
                  <a:ext uri="{FF2B5EF4-FFF2-40B4-BE49-F238E27FC236}">
                    <a16:creationId xmlns:a16="http://schemas.microsoft.com/office/drawing/2014/main" id="{12FBD98F-EA9D-FD5D-BBB5-0B7F2DA84AF5}"/>
                  </a:ext>
                </a:extLst>
              </p:cNvPr>
              <p:cNvSpPr txBox="1"/>
              <p:nvPr/>
            </p:nvSpPr>
            <p:spPr>
              <a:xfrm>
                <a:off x="6904074" y="6563974"/>
                <a:ext cx="11201400" cy="31733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Mà</a:t>
                </a:r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tia</a:t>
                </a:r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AC </a:t>
                </a:r>
                <a:r>
                  <a:rPr lang="en-US" sz="44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nằm</a:t>
                </a:r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giữa</a:t>
                </a:r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2 </a:t>
                </a:r>
                <a:r>
                  <a:rPr lang="en-US" sz="44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tia</a:t>
                </a:r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AB </a:t>
                </a:r>
                <a:r>
                  <a:rPr lang="en-US" sz="44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tia</a:t>
                </a:r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AD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Do </a:t>
                </a:r>
                <a:r>
                  <a:rPr lang="en-US" sz="44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:  </a:t>
                </a:r>
                <a:r>
                  <a:rPr lang="en-US" sz="44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tia</a:t>
                </a:r>
                <a:r>
                  <a:rPr lang="en-US" sz="44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AC </a:t>
                </a:r>
                <a:r>
                  <a:rPr lang="en-US" sz="44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tia</a:t>
                </a:r>
                <a:r>
                  <a:rPr lang="en-US" sz="44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phân</a:t>
                </a:r>
                <a:r>
                  <a:rPr lang="en-US" sz="44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𝐵𝐴𝐷</m:t>
                        </m:r>
                      </m:e>
                    </m:acc>
                  </m:oMath>
                </a14:m>
                <a:r>
                  <a:rPr lang="en-US" sz="44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endParaRPr lang="en-US" sz="44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Hộp Văn bản 11">
                <a:extLst>
                  <a:ext uri="{FF2B5EF4-FFF2-40B4-BE49-F238E27FC236}">
                    <a16:creationId xmlns:a16="http://schemas.microsoft.com/office/drawing/2014/main" id="{12FBD98F-EA9D-FD5D-BBB5-0B7F2DA84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4074" y="6563974"/>
                <a:ext cx="11201400" cy="3173369"/>
              </a:xfrm>
              <a:prstGeom prst="rect">
                <a:avLst/>
              </a:prstGeom>
              <a:blipFill>
                <a:blip r:embed="rId12"/>
                <a:stretch>
                  <a:fillRect l="-22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1">
                <a:extLst>
                  <a:ext uri="{FF2B5EF4-FFF2-40B4-BE49-F238E27FC236}">
                    <a16:creationId xmlns:a16="http://schemas.microsoft.com/office/drawing/2014/main" id="{12FBD98F-EA9D-FD5D-BBB5-0B7F2DA84AF5}"/>
                  </a:ext>
                </a:extLst>
              </p:cNvPr>
              <p:cNvSpPr txBox="1"/>
              <p:nvPr/>
            </p:nvSpPr>
            <p:spPr>
              <a:xfrm>
                <a:off x="5040010" y="2450931"/>
                <a:ext cx="11582400" cy="10025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Chứng</a:t>
                </a:r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minh: </a:t>
                </a:r>
                <a:r>
                  <a:rPr lang="en-US" sz="44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tia</a:t>
                </a:r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AC </a:t>
                </a:r>
                <a:r>
                  <a:rPr lang="en-US" sz="44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tia</a:t>
                </a:r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phân</a:t>
                </a:r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𝐵𝐴𝐷</m:t>
                        </m:r>
                      </m:e>
                    </m:acc>
                  </m:oMath>
                </a14:m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1">
                <a:extLst>
                  <a:ext uri="{FF2B5EF4-FFF2-40B4-BE49-F238E27FC236}">
                    <a16:creationId xmlns:a16="http://schemas.microsoft.com/office/drawing/2014/main" id="{12FBD98F-EA9D-FD5D-BBB5-0B7F2DA84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10" y="2450931"/>
                <a:ext cx="11582400" cy="1002519"/>
              </a:xfrm>
              <a:prstGeom prst="rect">
                <a:avLst/>
              </a:prstGeom>
              <a:blipFill>
                <a:blip r:embed="rId13"/>
                <a:stretch>
                  <a:fillRect l="-789" b="-28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027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animBg="1"/>
      <p:bldP spid="21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11">
                <a:extLst>
                  <a:ext uri="{FF2B5EF4-FFF2-40B4-BE49-F238E27FC236}">
                    <a16:creationId xmlns:a16="http://schemas.microsoft.com/office/drawing/2014/main" id="{65AB5D6B-E096-0DEE-2493-BB66BC2197B4}"/>
                  </a:ext>
                </a:extLst>
              </p:cNvPr>
              <p:cNvSpPr txBox="1"/>
              <p:nvPr/>
            </p:nvSpPr>
            <p:spPr>
              <a:xfrm>
                <a:off x="1" y="0"/>
                <a:ext cx="18288000" cy="769441"/>
              </a:xfrm>
              <a:prstGeom prst="rect">
                <a:avLst/>
              </a:prstGeom>
              <a:solidFill>
                <a:srgbClr val="FFCC66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Cách </a:t>
                </a:r>
                <a:r>
                  <a:rPr lang="en-US" sz="4400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dùng</a:t>
                </a:r>
                <a:r>
                  <a:rPr lang="en-US" sz="44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compa</a:t>
                </a:r>
                <a:r>
                  <a:rPr lang="en-US" sz="44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thước</a:t>
                </a:r>
                <a:r>
                  <a:rPr lang="en-US" sz="44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để</a:t>
                </a:r>
                <a:r>
                  <a:rPr lang="en-US" sz="44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vẽ</a:t>
                </a:r>
                <a:r>
                  <a:rPr lang="en-US" sz="44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tia</a:t>
                </a:r>
                <a:r>
                  <a:rPr lang="en-US" sz="44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phân</a:t>
                </a:r>
                <a:r>
                  <a:rPr lang="en-US" sz="44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endParaRPr lang="en-US" sz="44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Hộp Văn bản 11">
                <a:extLst>
                  <a:ext uri="{FF2B5EF4-FFF2-40B4-BE49-F238E27FC236}">
                    <a16:creationId xmlns:a16="http://schemas.microsoft.com/office/drawing/2014/main" id="{65AB5D6B-E096-0DEE-2493-BB66BC219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0"/>
                <a:ext cx="18288000" cy="769441"/>
              </a:xfrm>
              <a:prstGeom prst="rect">
                <a:avLst/>
              </a:prstGeom>
              <a:blipFill>
                <a:blip r:embed="rId4"/>
                <a:stretch>
                  <a:fillRect t="-15873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video 1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45" y="791592"/>
            <a:ext cx="18284456" cy="1025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0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B2937E7B-7890-F5EB-4992-D111DDA9D53B}"/>
              </a:ext>
            </a:extLst>
          </p:cNvPr>
          <p:cNvSpPr/>
          <p:nvPr/>
        </p:nvSpPr>
        <p:spPr>
          <a:xfrm>
            <a:off x="17721" y="-190500"/>
            <a:ext cx="4114800" cy="15714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77A12FF5-9845-5100-86C0-25CB85EEE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1567040"/>
            <a:ext cx="13519298" cy="50445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">
                <a:extLst>
                  <a:ext uri="{FF2B5EF4-FFF2-40B4-BE49-F238E27FC236}">
                    <a16:creationId xmlns:a16="http://schemas.microsoft.com/office/drawing/2014/main" id="{8A408BEA-E19C-7E35-5E73-935F10F7723C}"/>
                  </a:ext>
                </a:extLst>
              </p:cNvPr>
              <p:cNvSpPr txBox="1"/>
              <p:nvPr/>
            </p:nvSpPr>
            <p:spPr>
              <a:xfrm>
                <a:off x="13500299" y="1555382"/>
                <a:ext cx="4482901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Em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hãy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giải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thích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vì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sao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tia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tia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phân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giác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góc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  <m:r>
                      <a:rPr kumimoji="0" lang="en-US" sz="4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?</m:t>
                    </m:r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">
                <a:extLst>
                  <a:ext uri="{FF2B5EF4-FFF2-40B4-BE49-F238E27FC236}">
                    <a16:creationId xmlns:a16="http://schemas.microsoft.com/office/drawing/2014/main" id="{8A408BEA-E19C-7E35-5E73-935F10F77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0299" y="1555382"/>
                <a:ext cx="4482901" cy="2800767"/>
              </a:xfrm>
              <a:prstGeom prst="rect">
                <a:avLst/>
              </a:prstGeom>
              <a:blipFill>
                <a:blip r:embed="rId4"/>
                <a:stretch>
                  <a:fillRect l="-5578" t="-4348" r="-5442" b="-9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10744200" y="3564565"/>
            <a:ext cx="990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1430000" y="3564565"/>
            <a:ext cx="304800" cy="8931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429000" y="5988506"/>
                <a:ext cx="8562537" cy="9014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𝐶h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ứ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𝑛𝑔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𝑚𝑖𝑛h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𝑂𝐴𝑀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𝑂𝐵𝑀</m:t>
                    </m:r>
                    <m:d>
                      <m:dPr>
                        <m:ctrlPr>
                          <a:rPr lang="nl-NL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𝑐</m:t>
                        </m:r>
                        <m:r>
                          <a:rPr lang="nl-NL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a:rPr lang="nl-NL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𝑐</m:t>
                        </m:r>
                        <m:r>
                          <a:rPr lang="nl-NL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a:rPr lang="nl-NL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US" sz="40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5988506"/>
                <a:ext cx="8562537" cy="9014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own Arrow 6"/>
          <p:cNvSpPr/>
          <p:nvPr/>
        </p:nvSpPr>
        <p:spPr>
          <a:xfrm>
            <a:off x="7609549" y="6889972"/>
            <a:ext cx="391451" cy="52717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784993" y="7221067"/>
                <a:ext cx="12115800" cy="10466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err="1" smtClean="0">
                    <a:ea typeface="Cambria Math" panose="02040503050406030204" pitchFamily="18" charset="0"/>
                    <a:cs typeface="Cambria Math" panose="02040503050406030204" pitchFamily="18" charset="0"/>
                  </a:rPr>
                  <a:t>Suy</a:t>
                </a:r>
                <a:r>
                  <a:rPr lang="en-US" sz="4000" dirty="0" smtClean="0">
                    <a:ea typeface="Cambria Math" panose="02040503050406030204" pitchFamily="18" charset="0"/>
                    <a:cs typeface="Cambria Math" panose="02040503050406030204" pitchFamily="18" charset="0"/>
                  </a:rPr>
                  <a:t> </a:t>
                </a:r>
                <a:r>
                  <a:rPr lang="en-US" sz="4000" dirty="0" err="1" smtClean="0">
                    <a:ea typeface="Cambria Math" panose="02040503050406030204" pitchFamily="18" charset="0"/>
                    <a:cs typeface="Cambria Math" panose="02040503050406030204" pitchFamily="18" charset="0"/>
                  </a:rPr>
                  <a:t>ra</a:t>
                </a:r>
                <a:r>
                  <a:rPr lang="en-US" sz="4000" dirty="0" smtClean="0">
                    <a:ea typeface="Cambria Math" panose="02040503050406030204" pitchFamily="18" charset="0"/>
                    <a:cs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  </m:t>
                        </m:r>
                        <m:r>
                          <a:rPr lang="nl-NL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𝐴𝑂𝑀</m:t>
                        </m:r>
                      </m:e>
                    </m:acc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𝐵𝑂𝑀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(hai </a:t>
                </a:r>
                <a:r>
                  <a:rPr lang="en-US" sz="40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)</a:t>
                </a:r>
                <a:endParaRPr lang="en-US" sz="40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4993" y="7221067"/>
                <a:ext cx="12115800" cy="1046633"/>
              </a:xfrm>
              <a:prstGeom prst="rect">
                <a:avLst/>
              </a:prstGeom>
              <a:blipFill>
                <a:blip r:embed="rId7"/>
                <a:stretch>
                  <a:fillRect l="-1812" b="-14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784993" y="7816967"/>
            <a:ext cx="7634847" cy="9014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Mà</a:t>
            </a:r>
            <a:r>
              <a:rPr lang="en-US" sz="40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tia</a:t>
            </a:r>
            <a:r>
              <a:rPr lang="en-US" sz="40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OM </a:t>
            </a:r>
            <a:r>
              <a:rPr lang="en-US" sz="40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giữa</a:t>
            </a:r>
            <a:r>
              <a:rPr lang="en-US" sz="40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tia</a:t>
            </a:r>
            <a:r>
              <a:rPr lang="en-US" sz="40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OA, OB</a:t>
            </a:r>
          </a:p>
        </p:txBody>
      </p:sp>
      <p:sp>
        <p:nvSpPr>
          <p:cNvPr id="20" name="Down Arrow 19"/>
          <p:cNvSpPr/>
          <p:nvPr/>
        </p:nvSpPr>
        <p:spPr>
          <a:xfrm>
            <a:off x="7637976" y="8667519"/>
            <a:ext cx="391451" cy="52717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343400" y="8977331"/>
                <a:ext cx="712451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endParaRPr lang="en-US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8977331"/>
                <a:ext cx="7124514" cy="707886"/>
              </a:xfrm>
              <a:prstGeom prst="rect">
                <a:avLst/>
              </a:prstGeom>
              <a:blipFill>
                <a:blip r:embed="rId8"/>
                <a:stretch>
                  <a:fillRect t="-17241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7256000" y="-11887"/>
            <a:ext cx="60346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Theo </a:t>
            </a:r>
            <a:r>
              <a:rPr lang="en-US" sz="4000" dirty="0" err="1" smtClean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cách</a:t>
            </a:r>
            <a:r>
              <a:rPr lang="en-US" sz="4000" dirty="0" smtClean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vẽ</a:t>
            </a:r>
            <a:r>
              <a:rPr lang="en-US" sz="4000" dirty="0" smtClean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ta </a:t>
            </a:r>
            <a:r>
              <a:rPr lang="en-US" sz="4000" dirty="0" err="1" smtClean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có</a:t>
            </a:r>
            <a:r>
              <a:rPr lang="en-US" sz="4000" dirty="0" smtClean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</a:p>
          <a:p>
            <a:r>
              <a:rPr lang="en-US" sz="4000" dirty="0" smtClean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OA=OB</a:t>
            </a:r>
          </a:p>
          <a:p>
            <a:r>
              <a:rPr lang="en-US" sz="4000" dirty="0" smtClean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MA=MB</a:t>
            </a:r>
            <a:endParaRPr lang="en-US" sz="4000" dirty="0">
              <a:solidFill>
                <a:srgbClr val="0033CC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05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5" grpId="0"/>
      <p:bldP spid="8" grpId="0"/>
      <p:bldP spid="20" grpId="0" animBg="1"/>
      <p:bldP spid="9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toán mới (online-video-cutter.com) (6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11447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6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hlinkClick r:id="rId3" action="ppaction://hlinksldjump"/>
          </p:cNvPr>
          <p:cNvSpPr/>
          <p:nvPr/>
        </p:nvSpPr>
        <p:spPr>
          <a:xfrm>
            <a:off x="1600201" y="1562100"/>
            <a:ext cx="1769043" cy="15395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600200" y="3016371"/>
            <a:ext cx="1769045" cy="16008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" name="TextBox 1">
            <a:hlinkClick r:id="rId5" action="ppaction://hlinksldjump"/>
          </p:cNvPr>
          <p:cNvSpPr txBox="1"/>
          <p:nvPr/>
        </p:nvSpPr>
        <p:spPr>
          <a:xfrm>
            <a:off x="5486400" y="181031"/>
            <a:ext cx="11288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 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CHƠI: BỨC HÌNH BÍ ẨN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ction Button: Beginning 4">
            <a:hlinkClick r:id="rId6" action="ppaction://hlinksldjump"/>
          </p:cNvPr>
          <p:cNvSpPr/>
          <p:nvPr/>
        </p:nvSpPr>
        <p:spPr>
          <a:xfrm>
            <a:off x="17068800" y="9348730"/>
            <a:ext cx="1219200" cy="89916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24400" y="10656497"/>
            <a:ext cx="10950183" cy="1143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CÂU TỤC NGỮ?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079109" y="1483159"/>
            <a:ext cx="7989691" cy="2399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Ý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nghĩa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bức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tranh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gồm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 2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từ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48800" y="1724642"/>
            <a:ext cx="7620000" cy="1821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-1171" t="11458" r="43191" b="27083"/>
          <a:stretch/>
        </p:blipFill>
        <p:spPr>
          <a:xfrm>
            <a:off x="4116992" y="1562100"/>
            <a:ext cx="12348457" cy="73591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00024" y="4953917"/>
            <a:ext cx="12623056" cy="399022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Rectangle 3"/>
          <p:cNvSpPr/>
          <p:nvPr/>
        </p:nvSpPr>
        <p:spPr>
          <a:xfrm>
            <a:off x="4400024" y="1368010"/>
            <a:ext cx="12623056" cy="374710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9329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13" grpId="0" animBg="1"/>
      <p:bldP spid="5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3541E13A-CEBD-A22D-8337-66807FBC971F}"/>
                  </a:ext>
                </a:extLst>
              </p:cNvPr>
              <p:cNvSpPr txBox="1"/>
              <p:nvPr/>
            </p:nvSpPr>
            <p:spPr>
              <a:xfrm>
                <a:off x="1729463" y="364258"/>
                <a:ext cx="15252318" cy="6186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b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Chọn </a:t>
                </a:r>
                <a:r>
                  <a:rPr lang="en-US" sz="4400" b="1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đáp</a:t>
                </a:r>
                <a:r>
                  <a:rPr lang="en-US" sz="4400" b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án</a:t>
                </a:r>
                <a:r>
                  <a:rPr lang="en-US" sz="4400" b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đúng</a:t>
                </a:r>
                <a:endParaRPr lang="en-US" sz="4400" b="1" dirty="0" smtClean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Cho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tam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giác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𝐷𝐸𝐹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như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Hình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dưới</a:t>
                </a:r>
                <a:r>
                  <a:rPr lang="en-US" sz="4400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4400" dirty="0" err="1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4400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4400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: 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A. 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𝐷𝐸𝐹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(</a:t>
                </a:r>
                <a:r>
                  <a:rPr kumimoji="0" lang="en-US" sz="4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c.c.c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)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B</a:t>
                </a:r>
                <a:r>
                  <a:rPr lang="en-US" sz="4400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𝐸𝐹𝐷</m:t>
                    </m:r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(c.c.c)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C.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𝐹𝐷𝐸</m:t>
                    </m:r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4400" dirty="0" err="1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c.c.c</a:t>
                </a:r>
                <a:r>
                  <a:rPr lang="en-US" sz="4400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)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D.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𝐸𝐷𝐹</m:t>
                    </m:r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4400" dirty="0" err="1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c.c.c</a:t>
                </a:r>
                <a:r>
                  <a:rPr lang="en-US" sz="4400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)</a:t>
                </a:r>
                <a:endParaRPr lang="en-US" sz="4400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3541E13A-CEBD-A22D-8337-66807FBC9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463" y="364258"/>
                <a:ext cx="15252318" cy="6186309"/>
              </a:xfrm>
              <a:prstGeom prst="rect">
                <a:avLst/>
              </a:prstGeom>
              <a:blipFill>
                <a:blip r:embed="rId2"/>
                <a:stretch>
                  <a:fillRect l="-1639" b="-1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Hình ảnh 22">
            <a:extLst>
              <a:ext uri="{FF2B5EF4-FFF2-40B4-BE49-F238E27FC236}">
                <a16:creationId xmlns:a16="http://schemas.microsoft.com/office/drawing/2014/main" id="{9989A1BE-077B-4EEE-8691-F929CDCAB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2628900"/>
            <a:ext cx="8733093" cy="423342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49619" y="3619500"/>
            <a:ext cx="762000" cy="762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17481652" y="9130819"/>
            <a:ext cx="806348" cy="1156181"/>
          </a:xfrm>
          <a:prstGeom prst="actionButtonHome">
            <a:avLst/>
          </a:prstGeom>
          <a:solidFill>
            <a:srgbClr val="FFC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498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F16FFBA5-5418-9BC9-0EDC-F690D7CDB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4245346"/>
            <a:ext cx="6172200" cy="58859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F27E93BC-5439-B335-3F40-FA0B7A49AFEA}"/>
                  </a:ext>
                </a:extLst>
              </p:cNvPr>
              <p:cNvSpPr txBox="1"/>
              <p:nvPr/>
            </p:nvSpPr>
            <p:spPr>
              <a:xfrm>
                <a:off x="914400" y="1569841"/>
                <a:ext cx="16535400" cy="2190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Cho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Hình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sau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biết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kumimoji="0" lang="en-US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𝐶𝐵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  <m:r>
                      <a:rPr kumimoji="0" lang="en-US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𝐷𝐴𝐵</m:t>
                        </m:r>
                      </m:e>
                    </m:acc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=90°</m:t>
                    </m:r>
                    <m: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Khi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đó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bằng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bao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nhiêu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độ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?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F27E93BC-5439-B335-3F40-FA0B7A49A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569841"/>
                <a:ext cx="16535400" cy="2190921"/>
              </a:xfrm>
              <a:prstGeom prst="rect">
                <a:avLst/>
              </a:prstGeom>
              <a:blipFill>
                <a:blip r:embed="rId3"/>
                <a:stretch>
                  <a:fillRect l="-1474" b="-6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5029200" y="127636"/>
            <a:ext cx="64801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4800" b="1" dirty="0" err="1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Trắc</a:t>
            </a:r>
            <a:r>
              <a:rPr lang="en-US" sz="48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nghiệm</a:t>
            </a:r>
            <a:r>
              <a:rPr lang="en-US" sz="48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trả</a:t>
            </a:r>
            <a:r>
              <a:rPr lang="en-US" sz="48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lời</a:t>
            </a:r>
            <a:r>
              <a:rPr lang="en-US" sz="48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ngắn</a:t>
            </a:r>
            <a:endParaRPr lang="en-US" sz="48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10400" y="7188340"/>
            <a:ext cx="447040" cy="26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86600" y="7378841"/>
            <a:ext cx="238760" cy="126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525000" y="85725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90</a:t>
            </a:r>
            <a:r>
              <a:rPr lang="en-US" sz="3600" baseline="30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en-US" sz="3600" baseline="300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Action Button: Home 7">
            <a:hlinkClick r:id="rId4" action="ppaction://hlinksldjump" highlightClick="1"/>
          </p:cNvPr>
          <p:cNvSpPr/>
          <p:nvPr/>
        </p:nvSpPr>
        <p:spPr>
          <a:xfrm>
            <a:off x="17481652" y="9130819"/>
            <a:ext cx="806348" cy="1156181"/>
          </a:xfrm>
          <a:prstGeom prst="actionButtonHome">
            <a:avLst/>
          </a:prstGeom>
          <a:solidFill>
            <a:srgbClr val="FFC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4199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2499" r="39458" b="29167"/>
          <a:stretch/>
        </p:blipFill>
        <p:spPr>
          <a:xfrm>
            <a:off x="-304800" y="0"/>
            <a:ext cx="18592800" cy="1002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4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toán mới (online-video-cutter.com) (4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7999" cy="1033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7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3783286" y="1028698"/>
            <a:ext cx="10721428" cy="21277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>
            <a:off x="1028700" y="1028700"/>
            <a:ext cx="1288066" cy="13377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0089448" flipV="1">
            <a:off x="14123928" y="7025205"/>
            <a:ext cx="4152105" cy="30284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33437" t="30795"/>
          <a:stretch>
            <a:fillRect/>
          </a:stretch>
        </p:blipFill>
        <p:spPr>
          <a:xfrm rot="-6339295">
            <a:off x="13534795" y="11650"/>
            <a:ext cx="1726754" cy="17234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436655" y="6631382"/>
            <a:ext cx="548369" cy="26269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818211" flipH="1">
            <a:off x="14679101" y="2734138"/>
            <a:ext cx="3649800" cy="22491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V="1">
            <a:off x="-800705" y="8936826"/>
            <a:ext cx="2341191" cy="173540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90F3FF6-56AF-1189-D146-9D24395EBF27}"/>
              </a:ext>
            </a:extLst>
          </p:cNvPr>
          <p:cNvSpPr txBox="1"/>
          <p:nvPr/>
        </p:nvSpPr>
        <p:spPr>
          <a:xfrm>
            <a:off x="4648200" y="1582429"/>
            <a:ext cx="899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F6D503A-B2B2-425E-687F-146702FD8415}"/>
              </a:ext>
            </a:extLst>
          </p:cNvPr>
          <p:cNvSpPr txBox="1"/>
          <p:nvPr/>
        </p:nvSpPr>
        <p:spPr>
          <a:xfrm>
            <a:off x="838200" y="6879648"/>
            <a:ext cx="434094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 nhớ kiến thức trong bài.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C82BFCD-A4CA-D2E7-FBCE-7FF65B562EB5}"/>
              </a:ext>
            </a:extLst>
          </p:cNvPr>
          <p:cNvSpPr txBox="1"/>
          <p:nvPr/>
        </p:nvSpPr>
        <p:spPr>
          <a:xfrm>
            <a:off x="6208631" y="6879647"/>
            <a:ext cx="456954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 thành bài tập trong SBT.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5572344-53E1-DEFC-11E7-E507D114F518}"/>
              </a:ext>
            </a:extLst>
          </p:cNvPr>
          <p:cNvSpPr txBox="1"/>
          <p:nvPr/>
        </p:nvSpPr>
        <p:spPr>
          <a:xfrm>
            <a:off x="11807663" y="6879647"/>
            <a:ext cx="456954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 bị bài “Luyện tập chung”.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Đồ họa 18" descr="Send with solid fill">
            <a:extLst>
              <a:ext uri="{FF2B5EF4-FFF2-40B4-BE49-F238E27FC236}">
                <a16:creationId xmlns:a16="http://schemas.microsoft.com/office/drawing/2014/main" id="{A3E77CC0-66C0-45AF-2136-EF7D840524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725886" y="4822247"/>
            <a:ext cx="2057400" cy="2057400"/>
          </a:xfrm>
          <a:prstGeom prst="rect">
            <a:avLst/>
          </a:prstGeom>
        </p:spPr>
      </p:pic>
      <p:pic>
        <p:nvPicPr>
          <p:cNvPr id="20" name="Đồ họa 19" descr="Send with solid fill">
            <a:extLst>
              <a:ext uri="{FF2B5EF4-FFF2-40B4-BE49-F238E27FC236}">
                <a16:creationId xmlns:a16="http://schemas.microsoft.com/office/drawing/2014/main" id="{48C7E87C-BA91-BA2F-FDEB-0FEA835575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7181968" y="4822247"/>
            <a:ext cx="2057400" cy="2057400"/>
          </a:xfrm>
          <a:prstGeom prst="rect">
            <a:avLst/>
          </a:prstGeom>
        </p:spPr>
      </p:pic>
      <p:pic>
        <p:nvPicPr>
          <p:cNvPr id="21" name="Đồ họa 20" descr="Send with solid fill">
            <a:extLst>
              <a:ext uri="{FF2B5EF4-FFF2-40B4-BE49-F238E27FC236}">
                <a16:creationId xmlns:a16="http://schemas.microsoft.com/office/drawing/2014/main" id="{587AB78F-B564-7CEF-0C87-27BA934682E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3148155" y="4816224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1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4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3437" t="30795"/>
          <a:stretch>
            <a:fillRect/>
          </a:stretch>
        </p:blipFill>
        <p:spPr>
          <a:xfrm rot="-10467684">
            <a:off x="601419" y="-34994"/>
            <a:ext cx="1726754" cy="17234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676741">
            <a:off x="15843344" y="622853"/>
            <a:ext cx="1496634" cy="15543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14976853" y="-785556"/>
            <a:ext cx="3229617" cy="4051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16693190" y="8668991"/>
            <a:ext cx="1968850" cy="9128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3033480">
            <a:off x="-1222184" y="9030571"/>
            <a:ext cx="3488924" cy="92020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8100000" flipH="1">
            <a:off x="40477" y="483270"/>
            <a:ext cx="2076052" cy="1514221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2DE472C-DDEE-1FEA-0C54-ACC95A104892}"/>
              </a:ext>
            </a:extLst>
          </p:cNvPr>
          <p:cNvSpPr txBox="1"/>
          <p:nvPr/>
        </p:nvSpPr>
        <p:spPr>
          <a:xfrm>
            <a:off x="5181600" y="477840"/>
            <a:ext cx="792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3541E13A-CEBD-A22D-8337-66807FBC971F}"/>
                  </a:ext>
                </a:extLst>
              </p:cNvPr>
              <p:cNvSpPr txBox="1"/>
              <p:nvPr/>
            </p:nvSpPr>
            <p:spPr>
              <a:xfrm>
                <a:off x="1766677" y="2059851"/>
                <a:ext cx="15252318" cy="6060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4.4 (SGK – tr.67)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𝐷𝐸𝐹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4.18.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khẳng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khẳng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(1) </a:t>
                </a: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𝐷𝐸𝐹</m:t>
                    </m:r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(2) </a:t>
                </a: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𝐴𝐶𝐵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𝐸𝐷𝐹</m:t>
                    </m:r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(3) </a:t>
                </a: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𝐵𝐴𝐶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𝐷𝐹𝐸</m:t>
                    </m:r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(4) </a:t>
                </a: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𝐶𝐴𝐵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𝐷𝐸𝐹</m:t>
                    </m:r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3541E13A-CEBD-A22D-8337-66807FBC9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6677" y="2059851"/>
                <a:ext cx="15252318" cy="6060826"/>
              </a:xfrm>
              <a:prstGeom prst="rect">
                <a:avLst/>
              </a:prstGeom>
              <a:blipFill>
                <a:blip r:embed="rId14"/>
                <a:stretch>
                  <a:fillRect l="-1639" r="-1599" b="-3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Mũi tên: Phải 14">
            <a:extLst>
              <a:ext uri="{FF2B5EF4-FFF2-40B4-BE49-F238E27FC236}">
                <a16:creationId xmlns:a16="http://schemas.microsoft.com/office/drawing/2014/main" id="{CD503CBF-BCA2-3580-B879-561FD2EF60CB}"/>
              </a:ext>
            </a:extLst>
          </p:cNvPr>
          <p:cNvSpPr/>
          <p:nvPr/>
        </p:nvSpPr>
        <p:spPr>
          <a:xfrm>
            <a:off x="6705459" y="4327880"/>
            <a:ext cx="990600" cy="424156"/>
          </a:xfrm>
          <a:prstGeom prst="rightArrow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ũi tên: Phải 15">
            <a:extLst>
              <a:ext uri="{FF2B5EF4-FFF2-40B4-BE49-F238E27FC236}">
                <a16:creationId xmlns:a16="http://schemas.microsoft.com/office/drawing/2014/main" id="{2549F266-A688-7F5B-5CD7-9F3C0E922968}"/>
              </a:ext>
            </a:extLst>
          </p:cNvPr>
          <p:cNvSpPr/>
          <p:nvPr/>
        </p:nvSpPr>
        <p:spPr>
          <a:xfrm>
            <a:off x="6772816" y="5286733"/>
            <a:ext cx="990600" cy="424156"/>
          </a:xfrm>
          <a:prstGeom prst="rightArrow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ũi tên: Phải 16">
            <a:extLst>
              <a:ext uri="{FF2B5EF4-FFF2-40B4-BE49-F238E27FC236}">
                <a16:creationId xmlns:a16="http://schemas.microsoft.com/office/drawing/2014/main" id="{A4EFB1FA-3FA4-58DE-F9ED-35115E891170}"/>
              </a:ext>
            </a:extLst>
          </p:cNvPr>
          <p:cNvSpPr/>
          <p:nvPr/>
        </p:nvSpPr>
        <p:spPr>
          <a:xfrm>
            <a:off x="6772816" y="6425084"/>
            <a:ext cx="990600" cy="424156"/>
          </a:xfrm>
          <a:prstGeom prst="rightArrow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ũi tên: Phải 17">
            <a:extLst>
              <a:ext uri="{FF2B5EF4-FFF2-40B4-BE49-F238E27FC236}">
                <a16:creationId xmlns:a16="http://schemas.microsoft.com/office/drawing/2014/main" id="{BA0C1A8A-32B2-B0FE-8909-73739BCEA3F8}"/>
              </a:ext>
            </a:extLst>
          </p:cNvPr>
          <p:cNvSpPr/>
          <p:nvPr/>
        </p:nvSpPr>
        <p:spPr>
          <a:xfrm>
            <a:off x="6772816" y="7478450"/>
            <a:ext cx="990600" cy="424156"/>
          </a:xfrm>
          <a:prstGeom prst="rightArrow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2CF1194C-FC42-C361-E956-F3FDAB45C2FB}"/>
              </a:ext>
            </a:extLst>
          </p:cNvPr>
          <p:cNvSpPr txBox="1"/>
          <p:nvPr/>
        </p:nvSpPr>
        <p:spPr>
          <a:xfrm>
            <a:off x="7980623" y="4155237"/>
            <a:ext cx="11606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4922BCD-70C3-A6D7-8698-1C46C693CAAF}"/>
              </a:ext>
            </a:extLst>
          </p:cNvPr>
          <p:cNvSpPr txBox="1"/>
          <p:nvPr/>
        </p:nvSpPr>
        <p:spPr>
          <a:xfrm>
            <a:off x="7980623" y="6252441"/>
            <a:ext cx="11606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48E2278-4219-E6D1-1C1F-3F0261588D2B}"/>
              </a:ext>
            </a:extLst>
          </p:cNvPr>
          <p:cNvSpPr txBox="1"/>
          <p:nvPr/>
        </p:nvSpPr>
        <p:spPr>
          <a:xfrm>
            <a:off x="7980623" y="5164404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2D97DA5E-88E7-8915-8931-F167195E7BDA}"/>
              </a:ext>
            </a:extLst>
          </p:cNvPr>
          <p:cNvSpPr txBox="1"/>
          <p:nvPr/>
        </p:nvSpPr>
        <p:spPr>
          <a:xfrm>
            <a:off x="7980623" y="7255584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9989A1BE-077B-4EEE-8691-F929CDCAB56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57050" y="4238132"/>
            <a:ext cx="7705910" cy="373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37D51532-84D9-AF61-68B8-C36959170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657" y="4281048"/>
            <a:ext cx="7194341" cy="41345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093722">
            <a:off x="15160864" y="9155152"/>
            <a:ext cx="3059459" cy="784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0" y="4652342"/>
            <a:ext cx="2348584" cy="439361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3526056" flipH="1">
            <a:off x="-375135" y="7556518"/>
            <a:ext cx="2807669" cy="204784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459809">
            <a:off x="15855465" y="402164"/>
            <a:ext cx="2807669" cy="20478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7498241" y="7580058"/>
            <a:ext cx="789759" cy="77396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5400000">
            <a:off x="44275" y="1556710"/>
            <a:ext cx="1968850" cy="91283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6882662" y="3040015"/>
            <a:ext cx="753277" cy="70431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1093722">
            <a:off x="15182635" y="9249607"/>
            <a:ext cx="3059459" cy="784334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6CC973B-0422-4779-1F01-C27A618AE84D}"/>
              </a:ext>
            </a:extLst>
          </p:cNvPr>
          <p:cNvSpPr txBox="1"/>
          <p:nvPr/>
        </p:nvSpPr>
        <p:spPr>
          <a:xfrm>
            <a:off x="2801964" y="629895"/>
            <a:ext cx="12684071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4.5 (SGK – tr.67)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4.19,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CC746A7-79EF-9C5F-EFEE-3135D1694C3A}"/>
              </a:ext>
            </a:extLst>
          </p:cNvPr>
          <p:cNvSpPr txBox="1"/>
          <p:nvPr/>
        </p:nvSpPr>
        <p:spPr>
          <a:xfrm>
            <a:off x="7696198" y="2849003"/>
            <a:ext cx="2895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2054C34B-7EDF-BA32-F371-35CDE07097A6}"/>
                  </a:ext>
                </a:extLst>
              </p:cNvPr>
              <p:cNvSpPr txBox="1"/>
              <p:nvPr/>
            </p:nvSpPr>
            <p:spPr>
              <a:xfrm>
                <a:off x="9454242" y="4179347"/>
                <a:ext cx="7772400" cy="40819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+) Xét 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𝐶𝐷𝐵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có: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chung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𝐴𝐵𝐷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𝐶𝐷𝐵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+) Tương tự có: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𝐴𝐷𝐶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𝐶𝐵𝐴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2054C34B-7EDF-BA32-F371-35CDE0709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4242" y="4179347"/>
                <a:ext cx="7772400" cy="4081951"/>
              </a:xfrm>
              <a:prstGeom prst="rect">
                <a:avLst/>
              </a:prstGeom>
              <a:blipFill>
                <a:blip r:embed="rId17"/>
                <a:stretch>
                  <a:fillRect l="-2824" b="-5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475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757183" y="1606800"/>
            <a:ext cx="12773635" cy="7073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174755" y="1838031"/>
            <a:ext cx="11938490" cy="66109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011856">
            <a:off x="4844677" y="2430583"/>
            <a:ext cx="1544155" cy="7984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145530" y="3236932"/>
            <a:ext cx="753277" cy="7043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212851">
            <a:off x="362891" y="8096519"/>
            <a:ext cx="3059459" cy="7843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212851">
            <a:off x="251633" y="8236711"/>
            <a:ext cx="3059459" cy="7843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5400000">
            <a:off x="16274875" y="7507124"/>
            <a:ext cx="1968850" cy="91283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0800000">
            <a:off x="1028700" y="1028700"/>
            <a:ext cx="1288066" cy="13377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0089448" flipV="1">
            <a:off x="1939297" y="-1724698"/>
            <a:ext cx="4152105" cy="30284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4478574" y="325505"/>
            <a:ext cx="1570526" cy="17450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16802885" y="811038"/>
            <a:ext cx="789759" cy="77396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5474511">
            <a:off x="10016975" y="7937092"/>
            <a:ext cx="548369" cy="26269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61749C5F-225D-813D-235D-597CF7309A2A}"/>
                  </a:ext>
                </a:extLst>
              </p:cNvPr>
              <p:cNvSpPr txBox="1"/>
              <p:nvPr/>
            </p:nvSpPr>
            <p:spPr>
              <a:xfrm>
                <a:off x="3873377" y="3811250"/>
                <a:ext cx="10541245" cy="30138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4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 1:</a:t>
                </a:r>
                <a:r>
                  <a:rPr lang="nl-NL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r>
                      <a:rPr lang="nl-NL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𝑋𝐸𝐹</m:t>
                    </m:r>
                    <m:r>
                      <a:rPr lang="nl-NL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𝑀𝑁𝑃</m:t>
                    </m:r>
                  </m:oMath>
                </a14:m>
                <a:r>
                  <a:rPr lang="nl-NL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𝑋𝐸</m:t>
                    </m:r>
                    <m:r>
                      <a:rPr lang="nl-NL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</m:t>
                    </m:r>
                    <m:r>
                      <a:rPr lang="nl-NL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𝑋𝐹</m:t>
                    </m:r>
                    <m:r>
                      <a:rPr lang="nl-NL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nl-NL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𝑁𝑃</m:t>
                    </m:r>
                    <m:r>
                      <a:rPr lang="nl-NL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=3,5 </m:t>
                    </m:r>
                    <m:r>
                      <a:rPr lang="nl-NL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Tính chu vi mỗi tam giác.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61749C5F-225D-813D-235D-597CF7309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377" y="3811250"/>
                <a:ext cx="10541245" cy="3013838"/>
              </a:xfrm>
              <a:prstGeom prst="rect">
                <a:avLst/>
              </a:prstGeom>
              <a:blipFill>
                <a:blip r:embed="rId26"/>
                <a:stretch>
                  <a:fillRect l="-2312" r="-3815" b="-8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796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353300" y="430351"/>
            <a:ext cx="3581400" cy="15419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011856">
            <a:off x="600623" y="679266"/>
            <a:ext cx="2419236" cy="12509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868109">
            <a:off x="-59288" y="8122549"/>
            <a:ext cx="3059459" cy="7843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119199">
            <a:off x="15648018" y="1391328"/>
            <a:ext cx="727411" cy="13439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621824" flipV="1">
            <a:off x="15253275" y="7996637"/>
            <a:ext cx="3928566" cy="10361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5400000">
            <a:off x="-528010" y="3233110"/>
            <a:ext cx="1968850" cy="91283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FBC9A32-E063-4D58-4542-1A0286F2B3AF}"/>
              </a:ext>
            </a:extLst>
          </p:cNvPr>
          <p:cNvSpPr txBox="1"/>
          <p:nvPr/>
        </p:nvSpPr>
        <p:spPr>
          <a:xfrm>
            <a:off x="7505700" y="816612"/>
            <a:ext cx="327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509F551A-D2A7-7507-CFEB-A76D6F0D6095}"/>
                  </a:ext>
                </a:extLst>
              </p:cNvPr>
              <p:cNvSpPr txBox="1"/>
              <p:nvPr/>
            </p:nvSpPr>
            <p:spPr>
              <a:xfrm>
                <a:off x="1955634" y="2390090"/>
                <a:ext cx="14376732" cy="70583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44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△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𝑋𝐸𝐹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=△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𝑀𝑁𝑃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𝑋𝐸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𝑀𝑁</m:t>
                    </m:r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=3 </m:t>
                    </m:r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𝑐𝑚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 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𝑋𝐹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𝑀𝑃</m:t>
                    </m:r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=4 </m:t>
                    </m:r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𝑐𝑚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 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𝐸𝐹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𝑁𝑃</m:t>
                    </m:r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=3,5 </m:t>
                    </m:r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 vi tam giác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𝑋𝐸𝐹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là: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4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𝑋𝐸</m:t>
                      </m:r>
                      <m:r>
                        <a:rPr lang="nl-NL" sz="4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nl-NL" sz="4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𝑋𝐹</m:t>
                      </m:r>
                      <m:r>
                        <a:rPr lang="nl-NL" sz="4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nl-NL" sz="4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𝐸𝐹</m:t>
                      </m:r>
                      <m:r>
                        <a:rPr lang="nl-NL" sz="4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=3+4+3,5=10,5 </m:t>
                      </m:r>
                      <m:r>
                        <a:rPr lang="nl-NL" sz="4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𝑐𝑚</m:t>
                      </m:r>
                    </m:oMath>
                  </m:oMathPara>
                </a14:m>
                <a:endPara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 vi tam giác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là: </a:t>
                </a:r>
                <a:endParaRPr lang="en-US" sz="44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4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𝑀𝑁</m:t>
                      </m:r>
                      <m:r>
                        <a:rPr lang="nl-NL" sz="4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nl-NL" sz="4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𝑁𝑃</m:t>
                      </m:r>
                      <m:r>
                        <a:rPr lang="nl-NL" sz="4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 </m:t>
                      </m:r>
                      <m:r>
                        <a:rPr lang="nl-NL" sz="4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𝑀𝑃</m:t>
                      </m:r>
                      <m:r>
                        <a:rPr lang="nl-NL" sz="4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=+3,5 +4=10,5 </m:t>
                      </m:r>
                      <m:r>
                        <a:rPr lang="nl-NL" sz="4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nl-NL" sz="4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509F551A-D2A7-7507-CFEB-A76D6F0D6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634" y="2390090"/>
                <a:ext cx="14376732" cy="7058343"/>
              </a:xfrm>
              <a:prstGeom prst="rect">
                <a:avLst/>
              </a:prstGeom>
              <a:blipFill>
                <a:blip r:embed="rId14"/>
                <a:stretch>
                  <a:fillRect l="-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624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838632">
            <a:off x="14795284" y="584755"/>
            <a:ext cx="4001286" cy="22457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676741">
            <a:off x="1056078" y="1066115"/>
            <a:ext cx="1496634" cy="15543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05649">
            <a:off x="45902" y="7129715"/>
            <a:ext cx="4183195" cy="30485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839886">
            <a:off x="13941058" y="7112381"/>
            <a:ext cx="3059459" cy="78433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400000">
            <a:off x="227687" y="-699633"/>
            <a:ext cx="3229617" cy="4051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B2713D8-C9E1-73B4-B7B2-AB6941C4CC05}"/>
                  </a:ext>
                </a:extLst>
              </p:cNvPr>
              <p:cNvSpPr txBox="1"/>
              <p:nvPr/>
            </p:nvSpPr>
            <p:spPr>
              <a:xfrm>
                <a:off x="2019508" y="2652936"/>
                <a:ext cx="14248983" cy="43366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4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 2:</a:t>
                </a:r>
                <a:r>
                  <a:rPr lang="nl-NL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 </a:t>
                </a:r>
                <a14:m>
                  <m:oMath xmlns:m="http://schemas.openxmlformats.org/officeDocument/2006/math"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𝐴𝐵𝐷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biết: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nằm khác phía đối với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).</a:t>
                </a:r>
                <a:endPara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Vẽ </a:t>
                </a:r>
                <a14:m>
                  <m:oMath xmlns:m="http://schemas.openxmlformats.org/officeDocument/2006/math"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 </a:t>
                </a:r>
                <a14:m>
                  <m:oMath xmlns:m="http://schemas.openxmlformats.org/officeDocument/2006/math"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𝐴𝐵𝐷</m:t>
                    </m:r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Chứng minh rằng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𝐶𝐴𝐷</m:t>
                        </m:r>
                      </m:e>
                    </m:acc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𝐶𝐵𝐷</m:t>
                        </m:r>
                      </m:e>
                    </m:acc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B2713D8-C9E1-73B4-B7B2-AB6941C4C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9508" y="2652936"/>
                <a:ext cx="14248983" cy="4336636"/>
              </a:xfrm>
              <a:prstGeom prst="rect">
                <a:avLst/>
              </a:prstGeom>
              <a:blipFill>
                <a:blip r:embed="rId12"/>
                <a:stretch>
                  <a:fillRect l="-1711" r="-1711" b="-5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43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962143">
            <a:off x="16004743" y="9124473"/>
            <a:ext cx="2509116" cy="12503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011856">
            <a:off x="-105711" y="403226"/>
            <a:ext cx="2419236" cy="12509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427418" y="5286123"/>
            <a:ext cx="1860582" cy="49918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6563968" flipH="1">
            <a:off x="16641668" y="-200215"/>
            <a:ext cx="1013961" cy="20588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868109">
            <a:off x="-390039" y="8866133"/>
            <a:ext cx="3059459" cy="7843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307825">
            <a:off x="740201" y="2706459"/>
            <a:ext cx="727411" cy="13439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750D889-0249-6C03-B062-1D9FFB0C0705}"/>
                  </a:ext>
                </a:extLst>
              </p:cNvPr>
              <p:cNvSpPr txBox="1"/>
              <p:nvPr/>
            </p:nvSpPr>
            <p:spPr>
              <a:xfrm>
                <a:off x="9514941" y="1717225"/>
                <a:ext cx="6629400" cy="68552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Xét </a:t>
                </a:r>
                <a14:m>
                  <m:oMath xmlns:m="http://schemas.openxmlformats.org/officeDocument/2006/math"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𝐴𝐷𝐶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𝐵𝐷𝐶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có:</a:t>
                </a:r>
                <a:endPara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400" dirty="0"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400" dirty="0"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𝐶𝐵</m:t>
                    </m:r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400" dirty="0"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𝐷𝐶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cạnh chung</a:t>
                </a:r>
                <a:endPara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𝛥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𝐴𝐷𝐶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𝐵𝐷𝐶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(c.c.c)</a:t>
                </a:r>
                <a:endPara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𝐶𝐴𝐷</m:t>
                        </m:r>
                      </m:e>
                    </m:acc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𝐶𝐵𝐷</m:t>
                        </m:r>
                      </m:e>
                    </m:acc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750D889-0249-6C03-B062-1D9FFB0C07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4941" y="1717225"/>
                <a:ext cx="6629400" cy="6855275"/>
              </a:xfrm>
              <a:prstGeom prst="rect">
                <a:avLst/>
              </a:prstGeom>
              <a:blipFill>
                <a:blip r:embed="rId14"/>
                <a:stretch>
                  <a:fillRect l="-3772" r="-2392" b="-3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Hình ảnh 1">
            <a:extLst>
              <a:ext uri="{FF2B5EF4-FFF2-40B4-BE49-F238E27FC236}">
                <a16:creationId xmlns:a16="http://schemas.microsoft.com/office/drawing/2014/main" id="{F1DB5C4C-F29F-EB01-93BC-4DDD9F194E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91127" y="3086100"/>
            <a:ext cx="6011281" cy="5163342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8F7600-1A2D-8F88-56CE-676884A9CDF0}"/>
              </a:ext>
            </a:extLst>
          </p:cNvPr>
          <p:cNvSpPr txBox="1"/>
          <p:nvPr/>
        </p:nvSpPr>
        <p:spPr>
          <a:xfrm>
            <a:off x="2209800" y="1717225"/>
            <a:ext cx="83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7620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F16FFBA5-5418-9BC9-0EDC-F690D7CDB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3343" y="3971948"/>
            <a:ext cx="5643046" cy="53813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92386" y="1883919"/>
            <a:ext cx="1957681" cy="3662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821046">
            <a:off x="15881221" y="3911733"/>
            <a:ext cx="2370336" cy="8760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56717" y="8474698"/>
            <a:ext cx="1378068" cy="12884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322727" flipH="1" flipV="1">
            <a:off x="16267752" y="8594758"/>
            <a:ext cx="2637924" cy="16256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5271832">
            <a:off x="2137970" y="-392150"/>
            <a:ext cx="486061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049373">
            <a:off x="-400506" y="568598"/>
            <a:ext cx="3488924" cy="9202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l="66042" t="13726" b="24508"/>
          <a:stretch>
            <a:fillRect/>
          </a:stretch>
        </p:blipFill>
        <p:spPr>
          <a:xfrm rot="1718301">
            <a:off x="16633461" y="480483"/>
            <a:ext cx="924499" cy="137380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3C6075B-EE26-FC12-EE62-F08CE45D8386}"/>
              </a:ext>
            </a:extLst>
          </p:cNvPr>
          <p:cNvSpPr txBox="1"/>
          <p:nvPr/>
        </p:nvSpPr>
        <p:spPr>
          <a:xfrm>
            <a:off x="5181600" y="477840"/>
            <a:ext cx="792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F27E93BC-5439-B335-3F40-FA0B7A49AFEA}"/>
                  </a:ext>
                </a:extLst>
              </p:cNvPr>
              <p:cNvSpPr txBox="1"/>
              <p:nvPr/>
            </p:nvSpPr>
            <p:spPr>
              <a:xfrm>
                <a:off x="3276600" y="2336317"/>
                <a:ext cx="11734800" cy="408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4.6 (SGK – tr.67)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4.20,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𝐷𝐴𝐵</m:t>
                        </m:r>
                      </m:e>
                    </m:ac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=90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𝐵𝐷𝐶</m:t>
                        </m:r>
                      </m:e>
                    </m:acc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=30</m:t>
                    </m:r>
                    <m:r>
                      <a:rPr lang="en-US" sz="4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𝐴𝐵𝐷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𝐶𝐵𝐷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𝐴𝐵𝐶</m:t>
                        </m:r>
                      </m:e>
                    </m:acc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F27E93BC-5439-B335-3F40-FA0B7A49A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2336317"/>
                <a:ext cx="11734800" cy="4088555"/>
              </a:xfrm>
              <a:prstGeom prst="rect">
                <a:avLst/>
              </a:prstGeom>
              <a:blipFill>
                <a:blip r:embed="rId17"/>
                <a:stretch>
                  <a:fillRect l="-2130" r="-2078" b="-5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021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556156" flipH="1">
            <a:off x="240190" y="3378876"/>
            <a:ext cx="1182110" cy="1370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178685" y="571810"/>
            <a:ext cx="1400175" cy="12654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69895" y="6520230"/>
            <a:ext cx="1677925" cy="37667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56628" flipH="1" flipV="1">
            <a:off x="16772692" y="8133892"/>
            <a:ext cx="1706704" cy="126509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754515" y="6631382"/>
            <a:ext cx="548369" cy="262691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628062" y="-143816"/>
            <a:ext cx="1927610" cy="1431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472142">
            <a:off x="16399005" y="4071719"/>
            <a:ext cx="1332761" cy="117616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774484" y="623229"/>
            <a:ext cx="739033" cy="664206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D527221F-03E7-0299-CAD8-B03A0AD0AC5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353300" y="430351"/>
            <a:ext cx="3581400" cy="1541962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80A4A87-CBA3-587E-F6B7-02E2673D1EFD}"/>
              </a:ext>
            </a:extLst>
          </p:cNvPr>
          <p:cNvSpPr txBox="1"/>
          <p:nvPr/>
        </p:nvSpPr>
        <p:spPr>
          <a:xfrm>
            <a:off x="7505700" y="816612"/>
            <a:ext cx="327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E3ADCA3-CACF-1E1A-BC6F-9B7A58F0549D}"/>
                  </a:ext>
                </a:extLst>
              </p:cNvPr>
              <p:cNvSpPr txBox="1"/>
              <p:nvPr/>
            </p:nvSpPr>
            <p:spPr>
              <a:xfrm>
                <a:off x="3341638" y="2130720"/>
                <a:ext cx="12343757" cy="73266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Hai tam giác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tam giác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𝐶𝐵𝐷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có: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𝐶𝐵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𝐴𝐷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(theo giả thiết),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cạnh chung.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𝐴𝐵𝐷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𝐶𝐵𝐷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(c.c.c).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𝐴𝐷𝐵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𝐶𝐷𝐵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4000" i="1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𝐴𝐷𝐵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𝐶𝐵𝐷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4000" i="1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𝐶𝐵𝐷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120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E3ADCA3-CACF-1E1A-BC6F-9B7A58F05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638" y="2130720"/>
                <a:ext cx="12343757" cy="7326686"/>
              </a:xfrm>
              <a:prstGeom prst="rect">
                <a:avLst/>
              </a:prstGeom>
              <a:blipFill>
                <a:blip r:embed="rId20"/>
                <a:stretch>
                  <a:fillRect l="-1728" r="-2716" b="-2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812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7F740AE4-5A1C-E206-DFF4-227A4ACAC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305" y="5643527"/>
            <a:ext cx="10829160" cy="3922373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73399" y="5031684"/>
            <a:ext cx="3098042" cy="4617677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D349A37C-FF3E-E25F-5A52-5370C861F699}"/>
              </a:ext>
            </a:extLst>
          </p:cNvPr>
          <p:cNvGrpSpPr/>
          <p:nvPr/>
        </p:nvGrpSpPr>
        <p:grpSpPr>
          <a:xfrm rot="16200000">
            <a:off x="7048500" y="-2362201"/>
            <a:ext cx="4191000" cy="11277601"/>
            <a:chOff x="10552405" y="1028700"/>
            <a:chExt cx="6040315" cy="82296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9457763" y="2123342"/>
              <a:ext cx="8229600" cy="604031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9707327" y="2306516"/>
              <a:ext cx="7730471" cy="5673968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8678527">
            <a:off x="13704430" y="4779478"/>
            <a:ext cx="2046383" cy="10581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800000">
            <a:off x="7239000" y="1046581"/>
            <a:ext cx="3256577" cy="7463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556156">
            <a:off x="17206183" y="885375"/>
            <a:ext cx="677733" cy="7857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17112340" y="8476178"/>
            <a:ext cx="865419" cy="7821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3033480">
            <a:off x="-880619" y="3386652"/>
            <a:ext cx="3488924" cy="9202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6895498" y="3516162"/>
            <a:ext cx="1299101" cy="11675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2868109">
            <a:off x="178656" y="8225507"/>
            <a:ext cx="3059459" cy="784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95990" y="637639"/>
            <a:ext cx="865419" cy="7821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66921E7D-994E-2548-233A-F7E5B0A9436D}"/>
                  </a:ext>
                </a:extLst>
              </p:cNvPr>
              <p:cNvSpPr txBox="1"/>
              <p:nvPr/>
            </p:nvSpPr>
            <p:spPr>
              <a:xfrm>
                <a:off x="4420827" y="2017846"/>
                <a:ext cx="9446342" cy="30138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4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 1:</a:t>
                </a:r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Trong hình vẽ bên, cho biết </a:t>
                </a:r>
                <a14:m>
                  <m:oMath xmlns:m="http://schemas.openxmlformats.org/officeDocument/2006/math"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𝐺𝐻𝐼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𝑀𝑁𝑃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Hãy tính số đo góc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độ dài cạnh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𝐺𝐼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66921E7D-994E-2548-233A-F7E5B0A94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827" y="2017846"/>
                <a:ext cx="9446342" cy="3013838"/>
              </a:xfrm>
              <a:prstGeom prst="rect">
                <a:avLst/>
              </a:prstGeom>
              <a:blipFill>
                <a:blip r:embed="rId23"/>
                <a:stretch>
                  <a:fillRect l="-2581" r="-4258" b="-8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84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821046">
            <a:off x="15644735" y="5108230"/>
            <a:ext cx="2370336" cy="8760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56717" y="8474698"/>
            <a:ext cx="1378068" cy="12884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22727" flipH="1" flipV="1">
            <a:off x="16267752" y="8594758"/>
            <a:ext cx="2637924" cy="16256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271832">
            <a:off x="8456448" y="0"/>
            <a:ext cx="486061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49373">
            <a:off x="-400506" y="568598"/>
            <a:ext cx="3488924" cy="9202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66042" t="13726" b="24508"/>
          <a:stretch>
            <a:fillRect/>
          </a:stretch>
        </p:blipFill>
        <p:spPr>
          <a:xfrm rot="1718301">
            <a:off x="16633461" y="480483"/>
            <a:ext cx="924499" cy="1373804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D60596E-7E11-59AE-02C0-421596906B62}"/>
              </a:ext>
            </a:extLst>
          </p:cNvPr>
          <p:cNvSpPr txBox="1"/>
          <p:nvPr/>
        </p:nvSpPr>
        <p:spPr>
          <a:xfrm>
            <a:off x="-67877" y="2154215"/>
            <a:ext cx="18440400" cy="1995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TIẾT 16- 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HAI TAM GIÁC BẰNG NHAU. </a:t>
            </a:r>
          </a:p>
          <a:p>
            <a:pPr algn="ctr">
              <a:lnSpc>
                <a:spcPct val="12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TRƯỜNG HỢP BẰNG NHAU THỨ NHẤT CỦA TAM GIÁC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715900F0-9E93-8EF7-D4B5-09034B24A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406" y="1686751"/>
            <a:ext cx="10829160" cy="392237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41485" y="8631978"/>
            <a:ext cx="1968850" cy="9128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33437" t="30795"/>
          <a:stretch>
            <a:fillRect/>
          </a:stretch>
        </p:blipFill>
        <p:spPr>
          <a:xfrm rot="-10365585">
            <a:off x="365577" y="708075"/>
            <a:ext cx="1961091" cy="19573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173861" y="1123105"/>
            <a:ext cx="1085439" cy="112729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V="1">
            <a:off x="1028700" y="1898911"/>
            <a:ext cx="2419314" cy="17645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570266" y="8536349"/>
            <a:ext cx="1378068" cy="12884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6C4D0A0-1A50-EFE0-14C8-593E7AA7BD00}"/>
                  </a:ext>
                </a:extLst>
              </p:cNvPr>
              <p:cNvSpPr txBox="1"/>
              <p:nvPr/>
            </p:nvSpPr>
            <p:spPr>
              <a:xfrm>
                <a:off x="4953000" y="5395327"/>
                <a:ext cx="8099973" cy="4396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Xét tam giác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𝐺𝐻𝐼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có: </a:t>
                </a:r>
                <a:endParaRPr lang="en-US" sz="4400" i="1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𝐺</m:t>
                        </m:r>
                      </m:e>
                    </m:acc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=18</m:t>
                    </m:r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−6</m:t>
                    </m:r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2°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−4</m:t>
                    </m:r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3°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=7</m:t>
                    </m:r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5°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Ta có </a:t>
                </a:r>
                <a14:m>
                  <m:oMath xmlns:m="http://schemas.openxmlformats.org/officeDocument/2006/math"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𝐺𝐻𝐼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𝑀𝑁𝑃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suy ra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𝐺𝐼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𝑀𝑃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 </m:t>
                    </m:r>
                    <m:r>
                      <a:rPr lang="nl-NL" sz="4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𝐺</m:t>
                        </m:r>
                      </m:e>
                    </m:acc>
                    <m:r>
                      <a:rPr lang="nl-NL" sz="4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=7</m:t>
                    </m:r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5°</m:t>
                    </m:r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06C4D0A0-1A50-EFE0-14C8-593E7AA7B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5395327"/>
                <a:ext cx="8099973" cy="4396332"/>
              </a:xfrm>
              <a:prstGeom prst="rect">
                <a:avLst/>
              </a:prstGeom>
              <a:blipFill>
                <a:blip r:embed="rId13"/>
                <a:stretch>
                  <a:fillRect l="-3087" b="-5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5">
            <a:extLst>
              <a:ext uri="{FF2B5EF4-FFF2-40B4-BE49-F238E27FC236}">
                <a16:creationId xmlns:a16="http://schemas.microsoft.com/office/drawing/2014/main" id="{179208BA-251C-0FF4-9253-02B6A0460D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353300" y="430351"/>
            <a:ext cx="3581400" cy="1541962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763F0510-D9A0-08E6-F999-2B3C5A6DED61}"/>
              </a:ext>
            </a:extLst>
          </p:cNvPr>
          <p:cNvSpPr txBox="1"/>
          <p:nvPr/>
        </p:nvSpPr>
        <p:spPr>
          <a:xfrm>
            <a:off x="7505700" y="816612"/>
            <a:ext cx="327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09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3783286" y="1028698"/>
            <a:ext cx="10721428" cy="21277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>
            <a:off x="1028700" y="1028700"/>
            <a:ext cx="1288066" cy="13377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0089448" flipV="1">
            <a:off x="14123928" y="7025205"/>
            <a:ext cx="4152105" cy="30284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33437" t="30795"/>
          <a:stretch>
            <a:fillRect/>
          </a:stretch>
        </p:blipFill>
        <p:spPr>
          <a:xfrm rot="-6339295">
            <a:off x="13534795" y="11650"/>
            <a:ext cx="1726754" cy="17234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436655" y="6631382"/>
            <a:ext cx="548369" cy="26269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818211" flipH="1">
            <a:off x="14679101" y="2734138"/>
            <a:ext cx="3649800" cy="22491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V="1">
            <a:off x="-800705" y="8936826"/>
            <a:ext cx="2341191" cy="173540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90F3FF6-56AF-1189-D146-9D24395EBF27}"/>
              </a:ext>
            </a:extLst>
          </p:cNvPr>
          <p:cNvSpPr txBox="1"/>
          <p:nvPr/>
        </p:nvSpPr>
        <p:spPr>
          <a:xfrm>
            <a:off x="4648200" y="1582429"/>
            <a:ext cx="899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F6D503A-B2B2-425E-687F-146702FD8415}"/>
              </a:ext>
            </a:extLst>
          </p:cNvPr>
          <p:cNvSpPr txBox="1"/>
          <p:nvPr/>
        </p:nvSpPr>
        <p:spPr>
          <a:xfrm>
            <a:off x="838200" y="6879648"/>
            <a:ext cx="434094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 nhớ kiến thức trong bài.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C82BFCD-A4CA-D2E7-FBCE-7FF65B562EB5}"/>
              </a:ext>
            </a:extLst>
          </p:cNvPr>
          <p:cNvSpPr txBox="1"/>
          <p:nvPr/>
        </p:nvSpPr>
        <p:spPr>
          <a:xfrm>
            <a:off x="6208631" y="6879647"/>
            <a:ext cx="456954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 thành bài tập trong SBT.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5572344-53E1-DEFC-11E7-E507D114F518}"/>
              </a:ext>
            </a:extLst>
          </p:cNvPr>
          <p:cNvSpPr txBox="1"/>
          <p:nvPr/>
        </p:nvSpPr>
        <p:spPr>
          <a:xfrm>
            <a:off x="11807663" y="6879647"/>
            <a:ext cx="456954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 bị bài “Luyện tập chung”.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Đồ họa 18" descr="Send with solid fill">
            <a:extLst>
              <a:ext uri="{FF2B5EF4-FFF2-40B4-BE49-F238E27FC236}">
                <a16:creationId xmlns:a16="http://schemas.microsoft.com/office/drawing/2014/main" id="{A3E77CC0-66C0-45AF-2136-EF7D840524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725886" y="4822247"/>
            <a:ext cx="2057400" cy="2057400"/>
          </a:xfrm>
          <a:prstGeom prst="rect">
            <a:avLst/>
          </a:prstGeom>
        </p:spPr>
      </p:pic>
      <p:pic>
        <p:nvPicPr>
          <p:cNvPr id="20" name="Đồ họa 19" descr="Send with solid fill">
            <a:extLst>
              <a:ext uri="{FF2B5EF4-FFF2-40B4-BE49-F238E27FC236}">
                <a16:creationId xmlns:a16="http://schemas.microsoft.com/office/drawing/2014/main" id="{48C7E87C-BA91-BA2F-FDEB-0FEA835575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7181968" y="4822247"/>
            <a:ext cx="2057400" cy="2057400"/>
          </a:xfrm>
          <a:prstGeom prst="rect">
            <a:avLst/>
          </a:prstGeom>
        </p:spPr>
      </p:pic>
      <p:pic>
        <p:nvPicPr>
          <p:cNvPr id="21" name="Đồ họa 20" descr="Send with solid fill">
            <a:extLst>
              <a:ext uri="{FF2B5EF4-FFF2-40B4-BE49-F238E27FC236}">
                <a16:creationId xmlns:a16="http://schemas.microsoft.com/office/drawing/2014/main" id="{587AB78F-B564-7CEF-0C87-27BA934682E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3148155" y="4816224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6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4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304615" y="1262149"/>
            <a:ext cx="13678770" cy="77627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639311" y="5230083"/>
            <a:ext cx="3278136" cy="47697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V="1">
            <a:off x="-779447" y="8080161"/>
            <a:ext cx="3613732" cy="26831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144000" y="9024851"/>
            <a:ext cx="2131341" cy="5463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773853" flipV="1">
            <a:off x="15382331" y="882105"/>
            <a:ext cx="3230108" cy="23539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63739" y="3620595"/>
            <a:ext cx="1388183" cy="16094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472142">
            <a:off x="1854451" y="1918176"/>
            <a:ext cx="953470" cy="8414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539141" y="766102"/>
            <a:ext cx="3209718" cy="9920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472142">
            <a:off x="847979" y="1719900"/>
            <a:ext cx="768670" cy="6783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472142">
            <a:off x="1959473" y="895074"/>
            <a:ext cx="768670" cy="67835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32DC5A0-3320-20D0-06E1-5EDD775B42DC}"/>
              </a:ext>
            </a:extLst>
          </p:cNvPr>
          <p:cNvSpPr txBox="1"/>
          <p:nvPr/>
        </p:nvSpPr>
        <p:spPr>
          <a:xfrm>
            <a:off x="3057307" y="3218244"/>
            <a:ext cx="12173385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C1D525-B34A-6BFE-222E-24B888AB0CD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-7293" y="5487065"/>
            <a:ext cx="2348584" cy="439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60A841E-2641-02E3-02C1-6CCE17472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0" y="-1028536"/>
            <a:ext cx="18897600" cy="1235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8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556156" flipH="1">
            <a:off x="16922982" y="2889599"/>
            <a:ext cx="1182110" cy="1370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178685" y="571810"/>
            <a:ext cx="1400175" cy="12654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9555" y="256091"/>
            <a:ext cx="1677925" cy="3766770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6A849877-7C06-01F3-0C90-EF604D2200C5}"/>
              </a:ext>
            </a:extLst>
          </p:cNvPr>
          <p:cNvGrpSpPr/>
          <p:nvPr/>
        </p:nvGrpSpPr>
        <p:grpSpPr>
          <a:xfrm>
            <a:off x="3367274" y="1469973"/>
            <a:ext cx="12292485" cy="7714297"/>
            <a:chOff x="9268482" y="4890285"/>
            <a:chExt cx="6910203" cy="507191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268482" y="4890285"/>
              <a:ext cx="6910203" cy="507191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628093" y="5182375"/>
              <a:ext cx="6190981" cy="4544021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56628" flipH="1" flipV="1">
            <a:off x="16772692" y="8133892"/>
            <a:ext cx="1706704" cy="126509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754515" y="6631382"/>
            <a:ext cx="548369" cy="262691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628062" y="-143816"/>
            <a:ext cx="1927610" cy="1431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472142">
            <a:off x="295528" y="4739041"/>
            <a:ext cx="1332761" cy="117616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774484" y="623229"/>
            <a:ext cx="739033" cy="6642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EC1F295B-CB2F-EC33-FA13-A9EE34DD2BE6}"/>
                  </a:ext>
                </a:extLst>
              </p:cNvPr>
              <p:cNvSpPr txBox="1"/>
              <p:nvPr/>
            </p:nvSpPr>
            <p:spPr>
              <a:xfrm>
                <a:off x="4591958" y="3225007"/>
                <a:ext cx="10114642" cy="51477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Symbol" panose="05050102010706020507" pitchFamily="18" charset="2"/>
                  <a:buChar char="-"/>
                  <a:tabLst/>
                  <a:defRPr/>
                </a:pPr>
                <a:r>
                  <a:rPr kumimoji="0" lang="nl-NL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 góc tương ứng của hai tam giác </a:t>
                </a:r>
                <a14:m>
                  <m:oMath xmlns:m="http://schemas.openxmlformats.org/officeDocument/2006/math"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nl-NL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kumimoji="0" lang="nl-NL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bằng nhau.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Symbol" panose="05050102010706020507" pitchFamily="18" charset="2"/>
                  <a:buChar char="-"/>
                  <a:tabLst/>
                  <a:defRPr/>
                </a:pPr>
                <a:r>
                  <a:rPr kumimoji="0" lang="nl-NL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 tam giác </a:t>
                </a:r>
                <a14:m>
                  <m:oMath xmlns:m="http://schemas.openxmlformats.org/officeDocument/2006/math"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nl-NL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kumimoji="0" lang="nl-NL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bằng nhau vì có các cạnh và các góc tương ứng bằng nhau.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EC1F295B-CB2F-EC33-FA13-A9EE34DD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958" y="3225007"/>
                <a:ext cx="10114642" cy="5147756"/>
              </a:xfrm>
              <a:prstGeom prst="rect">
                <a:avLst/>
              </a:prstGeom>
              <a:blipFill>
                <a:blip r:embed="rId22"/>
                <a:stretch>
                  <a:fillRect l="-2470" r="-2410" b="-4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4A9D34E-A92A-1A2F-C98C-AEBC6C906C4A}"/>
              </a:ext>
            </a:extLst>
          </p:cNvPr>
          <p:cNvSpPr txBox="1"/>
          <p:nvPr/>
        </p:nvSpPr>
        <p:spPr>
          <a:xfrm>
            <a:off x="8241448" y="2387429"/>
            <a:ext cx="28156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19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toán mới (online-video-cutter.com) (5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9442"/>
            <a:ext cx="18288000" cy="97239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11">
                <a:extLst>
                  <a:ext uri="{FF2B5EF4-FFF2-40B4-BE49-F238E27FC236}">
                    <a16:creationId xmlns:a16="http://schemas.microsoft.com/office/drawing/2014/main" id="{65AB5D6B-E096-0DEE-2493-BB66BC2197B4}"/>
                  </a:ext>
                </a:extLst>
              </p:cNvPr>
              <p:cNvSpPr txBox="1"/>
              <p:nvPr/>
            </p:nvSpPr>
            <p:spPr>
              <a:xfrm>
                <a:off x="1" y="0"/>
                <a:ext cx="18288000" cy="769441"/>
              </a:xfrm>
              <a:prstGeom prst="rect">
                <a:avLst/>
              </a:prstGeom>
              <a:solidFill>
                <a:srgbClr val="FFCC66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Cách </a:t>
                </a:r>
                <a:r>
                  <a:rPr kumimoji="0" lang="en-US" sz="4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dùng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compa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thước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thẳng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để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vẽ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tia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phân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giác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góc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Hộp Văn bản 11">
                <a:extLst>
                  <a:ext uri="{FF2B5EF4-FFF2-40B4-BE49-F238E27FC236}">
                    <a16:creationId xmlns:a16="http://schemas.microsoft.com/office/drawing/2014/main" id="{65AB5D6B-E096-0DEE-2493-BB66BC219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0"/>
                <a:ext cx="18288000" cy="769441"/>
              </a:xfrm>
              <a:prstGeom prst="rect">
                <a:avLst/>
              </a:prstGeom>
              <a:blipFill>
                <a:blip r:embed="rId5"/>
                <a:stretch>
                  <a:fillRect t="-15873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184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0" y="1268397"/>
            <a:ext cx="1288066" cy="13377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089448" flipV="1">
            <a:off x="14123928" y="-125399"/>
            <a:ext cx="4152105" cy="30284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33437" t="30795"/>
          <a:stretch>
            <a:fillRect/>
          </a:stretch>
        </p:blipFill>
        <p:spPr>
          <a:xfrm rot="-6339295">
            <a:off x="123165" y="36128"/>
            <a:ext cx="1726754" cy="17234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436655" y="6631382"/>
            <a:ext cx="548369" cy="2626918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3E006C9F-3538-A607-D0A4-A1F0AC3D6EAF}"/>
              </a:ext>
            </a:extLst>
          </p:cNvPr>
          <p:cNvSpPr/>
          <p:nvPr/>
        </p:nvSpPr>
        <p:spPr>
          <a:xfrm>
            <a:off x="1382410" y="702247"/>
            <a:ext cx="3657600" cy="1259496"/>
          </a:xfrm>
          <a:prstGeom prst="roundRect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12FBD98F-EA9D-FD5D-BBB5-0B7F2DA84AF5}"/>
                  </a:ext>
                </a:extLst>
              </p:cNvPr>
              <p:cNvSpPr txBox="1"/>
              <p:nvPr/>
            </p:nvSpPr>
            <p:spPr>
              <a:xfrm>
                <a:off x="5334000" y="269309"/>
                <a:ext cx="10134600" cy="1998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4.17,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biết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𝐴𝐵</m:t>
                    </m:r>
                    <m:r>
                      <a:rPr kumimoji="0" lang="en-US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𝐵𝐶</m:t>
                    </m:r>
                    <m:r>
                      <a:rPr kumimoji="0" lang="en-US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𝐷𝐶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Chứng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minh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rằng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∆</m:t>
                    </m:r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𝐴𝐵𝐶</m:t>
                    </m:r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=∆</m:t>
                    </m:r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𝐴𝐷𝐶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12FBD98F-EA9D-FD5D-BBB5-0B7F2DA84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269309"/>
                <a:ext cx="10134600" cy="1998176"/>
              </a:xfrm>
              <a:prstGeom prst="rect">
                <a:avLst/>
              </a:prstGeom>
              <a:blipFill>
                <a:blip r:embed="rId10"/>
                <a:stretch>
                  <a:fillRect l="-2405" r="-2345" b="-13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08723E6-41B3-641E-278D-B1D2AB0F7D36}"/>
              </a:ext>
            </a:extLst>
          </p:cNvPr>
          <p:cNvSpPr txBox="1"/>
          <p:nvPr/>
        </p:nvSpPr>
        <p:spPr>
          <a:xfrm>
            <a:off x="7239000" y="2781300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A9E4CA5A-2758-F7DE-3852-A53FFD1630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4704" y="3926001"/>
            <a:ext cx="5698514" cy="577432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V="1">
            <a:off x="-800705" y="8936826"/>
            <a:ext cx="2341191" cy="17354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1C85A307-1335-7F20-54FD-630547F2CD6E}"/>
                  </a:ext>
                </a:extLst>
              </p:cNvPr>
              <p:cNvSpPr txBox="1"/>
              <p:nvPr/>
            </p:nvSpPr>
            <p:spPr>
              <a:xfrm>
                <a:off x="7915297" y="4085398"/>
                <a:ext cx="8077200" cy="5581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</a:t>
                </a:r>
                <a14:m>
                  <m:oMath xmlns:m="http://schemas.openxmlformats.org/officeDocument/2006/math">
                    <m: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∆</m:t>
                    </m:r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nl-NL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</a:t>
                </a:r>
                <a14:m>
                  <m:oMath xmlns:m="http://schemas.openxmlformats.org/officeDocument/2006/math">
                    <m: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∆</m:t>
                    </m:r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𝐴𝐷𝐶</m:t>
                    </m:r>
                  </m:oMath>
                </a14:m>
                <a:r>
                  <a:rPr kumimoji="0" lang="nl-NL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có: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Times New Roman" panose="020206030504050203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kumimoji="0" lang="nl-NL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(gt)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Times New Roman" panose="020206030504050203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𝐶𝐵</m:t>
                    </m:r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nl-NL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(gt)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Times New Roman" panose="020206030504050203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kumimoji="0" lang="nl-NL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cạnh chung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kumimoji="0" lang="nl-NL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kumimoji="0" lang="nl-NL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  <m:r>
                      <a:rPr kumimoji="0" lang="nl-NL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kumimoji="0" lang="nl-NL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kumimoji="0" lang="nl-NL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𝐴𝐷𝐶</m:t>
                    </m:r>
                    <m:r>
                      <a:rPr kumimoji="0" lang="nl-NL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kumimoji="0" lang="nl-NL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𝑐</m:t>
                    </m:r>
                    <m:r>
                      <a:rPr kumimoji="0" lang="nl-NL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kumimoji="0" lang="nl-NL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𝑐</m:t>
                    </m:r>
                    <m:r>
                      <a:rPr kumimoji="0" lang="nl-NL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kumimoji="0" lang="nl-NL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𝑐</m:t>
                    </m:r>
                    <m:r>
                      <a:rPr kumimoji="0" lang="nl-NL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1C85A307-1335-7F20-54FD-630547F2C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297" y="4085398"/>
                <a:ext cx="8077200" cy="5581015"/>
              </a:xfrm>
              <a:prstGeom prst="rect">
                <a:avLst/>
              </a:prstGeom>
              <a:blipFill>
                <a:blip r:embed="rId14"/>
                <a:stretch>
                  <a:fillRect l="-3019" b="-1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875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4257C711-3625-1837-DC7B-982CDE8F611B}"/>
                  </a:ext>
                </a:extLst>
              </p:cNvPr>
              <p:cNvSpPr txBox="1"/>
              <p:nvPr/>
            </p:nvSpPr>
            <p:spPr>
              <a:xfrm>
                <a:off x="7176655" y="190500"/>
                <a:ext cx="10287000" cy="9212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Xét tam giác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𝑂𝐴𝑀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𝑂𝐵𝑀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có: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𝑂𝐴</m:t>
                    </m:r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(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bán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kính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tròn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tâm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O)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𝐵𝑀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bán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kính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tròn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tâm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O)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là cạnh </a:t>
                </a:r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chung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V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ậ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 </m:t>
                    </m:r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𝛥</m:t>
                    </m:r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𝑂𝐴𝑀</m:t>
                    </m:r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𝑂𝐵𝑀</m:t>
                    </m:r>
                    <m:d>
                      <m:dPr>
                        <m:ctrlP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𝑐</m:t>
                        </m:r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𝑐</m:t>
                        </m:r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Do đó: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𝐴𝑂𝑀</m:t>
                        </m:r>
                      </m:e>
                    </m:acc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𝐵𝑂𝑀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(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tương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ứng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Mà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tia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OM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nằm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giữa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tia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OA, OB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Vậy tia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là tia phân giác </a:t>
                </a:r>
                <a:r>
                  <a:rPr kumimoji="0" lang="nl-NL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𝑂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endParaRPr kumimoji="0" lang="nl-NL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Hay tia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𝑂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endParaRPr kumimoji="0" lang="nl-NL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4257C711-3625-1837-DC7B-982CDE8F61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655" y="190500"/>
                <a:ext cx="10287000" cy="9212587"/>
              </a:xfrm>
              <a:prstGeom prst="rect">
                <a:avLst/>
              </a:prstGeom>
              <a:blipFill>
                <a:blip r:embed="rId2"/>
                <a:stretch>
                  <a:fillRect l="-2073" b="-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2343" t="13542" r="26574" b="52082"/>
          <a:stretch/>
        </p:blipFill>
        <p:spPr>
          <a:xfrm>
            <a:off x="152400" y="190500"/>
            <a:ext cx="7024255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9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556156" flipH="1">
            <a:off x="4275255" y="2139458"/>
            <a:ext cx="1182110" cy="1370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178685" y="571810"/>
            <a:ext cx="1400175" cy="12654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00227" y="692659"/>
            <a:ext cx="1677925" cy="3766770"/>
          </a:xfrm>
          <a:prstGeom prst="rect">
            <a:avLst/>
          </a:prstGeom>
        </p:spPr>
      </p:pic>
      <p:grpSp>
        <p:nvGrpSpPr>
          <p:cNvPr id="22" name="Nhóm 21">
            <a:extLst>
              <a:ext uri="{FF2B5EF4-FFF2-40B4-BE49-F238E27FC236}">
                <a16:creationId xmlns:a16="http://schemas.microsoft.com/office/drawing/2014/main" id="{78A88FED-86DF-E87C-5BD9-5E544ECE789C}"/>
              </a:ext>
            </a:extLst>
          </p:cNvPr>
          <p:cNvGrpSpPr/>
          <p:nvPr/>
        </p:nvGrpSpPr>
        <p:grpSpPr>
          <a:xfrm>
            <a:off x="1271438" y="3364660"/>
            <a:ext cx="7851139" cy="5760781"/>
            <a:chOff x="2109315" y="4449649"/>
            <a:chExt cx="6910203" cy="551254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109315" y="4890285"/>
              <a:ext cx="6910203" cy="507191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68926" y="5154231"/>
              <a:ext cx="6190981" cy="4544021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997569" y="4449649"/>
              <a:ext cx="5133696" cy="1176568"/>
            </a:xfrm>
            <a:prstGeom prst="rect">
              <a:avLst/>
            </a:prstGeom>
          </p:spPr>
        </p:pic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FF372459-496A-199E-C875-F1261FF1BC66}"/>
              </a:ext>
            </a:extLst>
          </p:cNvPr>
          <p:cNvGrpSpPr/>
          <p:nvPr/>
        </p:nvGrpSpPr>
        <p:grpSpPr>
          <a:xfrm>
            <a:off x="9297435" y="3364660"/>
            <a:ext cx="7851140" cy="5715000"/>
            <a:chOff x="9268482" y="4449649"/>
            <a:chExt cx="6910203" cy="551254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268482" y="4890285"/>
              <a:ext cx="6910203" cy="507191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628093" y="5182375"/>
              <a:ext cx="6190981" cy="454402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156735" y="4449649"/>
              <a:ext cx="5133696" cy="1176568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156628" flipH="1" flipV="1">
            <a:off x="16772692" y="8133892"/>
            <a:ext cx="1706704" cy="126509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754515" y="6631382"/>
            <a:ext cx="548369" cy="262691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986375" y="-449959"/>
            <a:ext cx="1927610" cy="1431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1472142">
            <a:off x="15728833" y="2579403"/>
            <a:ext cx="1332761" cy="117616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357547" y="4962011"/>
            <a:ext cx="739033" cy="664206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0716C37-1118-4D85-5CB8-693754F5D5A6}"/>
              </a:ext>
            </a:extLst>
          </p:cNvPr>
          <p:cNvSpPr txBox="1"/>
          <p:nvPr/>
        </p:nvSpPr>
        <p:spPr>
          <a:xfrm>
            <a:off x="4398177" y="769418"/>
            <a:ext cx="944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55A7B4F2-A579-2C44-16FF-37334CEBDE8F}"/>
              </a:ext>
            </a:extLst>
          </p:cNvPr>
          <p:cNvSpPr txBox="1"/>
          <p:nvPr/>
        </p:nvSpPr>
        <p:spPr>
          <a:xfrm>
            <a:off x="4183860" y="3578220"/>
            <a:ext cx="1952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C457BEE7-C31A-AAC7-DA7A-6DCC606F8702}"/>
              </a:ext>
            </a:extLst>
          </p:cNvPr>
          <p:cNvSpPr txBox="1"/>
          <p:nvPr/>
        </p:nvSpPr>
        <p:spPr>
          <a:xfrm>
            <a:off x="12212346" y="3536099"/>
            <a:ext cx="1952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CD9C0162-F6CE-A63B-F5B6-14686BEAFD27}"/>
              </a:ext>
            </a:extLst>
          </p:cNvPr>
          <p:cNvSpPr txBox="1"/>
          <p:nvPr/>
        </p:nvSpPr>
        <p:spPr>
          <a:xfrm>
            <a:off x="2821297" y="5083696"/>
            <a:ext cx="4361146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Hai tam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7CF0E7CA-A1EE-6959-C021-E0E518E16EAF}"/>
              </a:ext>
            </a:extLst>
          </p:cNvPr>
          <p:cNvSpPr txBox="1"/>
          <p:nvPr/>
        </p:nvSpPr>
        <p:spPr>
          <a:xfrm>
            <a:off x="9777449" y="4755924"/>
            <a:ext cx="6810743" cy="3279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838632">
            <a:off x="16557484" y="183731"/>
            <a:ext cx="2170454" cy="12181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0676741">
            <a:off x="-201222" y="1740825"/>
            <a:ext cx="1496634" cy="15543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005649">
            <a:off x="-46516" y="7053513"/>
            <a:ext cx="4183195" cy="30485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839886">
            <a:off x="15971352" y="9091205"/>
            <a:ext cx="3059459" cy="78433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5400000">
            <a:off x="-1067714" y="231124"/>
            <a:ext cx="3229617" cy="40517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76B40C0-D588-EECC-F135-498FBA30F323}"/>
              </a:ext>
            </a:extLst>
          </p:cNvPr>
          <p:cNvSpPr txBox="1"/>
          <p:nvPr/>
        </p:nvSpPr>
        <p:spPr>
          <a:xfrm>
            <a:off x="1810860" y="306154"/>
            <a:ext cx="14097000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II. TRƯỜNG HỢP BẰNG NHAU THỨ NHẤT CỦA TAM GIÁC: CẠNH – CẠNH – CẠNH (C.C.C)</a:t>
            </a:r>
          </a:p>
        </p:txBody>
      </p:sp>
    </p:spTree>
    <p:extLst>
      <p:ext uri="{BB962C8B-B14F-4D97-AF65-F5344CB8AC3E}">
        <p14:creationId xmlns:p14="http://schemas.microsoft.com/office/powerpoint/2010/main" val="24247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839886">
            <a:off x="15971352" y="9091205"/>
            <a:ext cx="3059459" cy="7843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E6EDB5E-7202-0EDB-5E0B-D4F4E36EB4DE}"/>
                  </a:ext>
                </a:extLst>
              </p:cNvPr>
              <p:cNvSpPr txBox="1"/>
              <p:nvPr/>
            </p:nvSpPr>
            <p:spPr>
              <a:xfrm>
                <a:off x="457200" y="563582"/>
                <a:ext cx="16185315" cy="43581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en-US" sz="42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HĐ2: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4200" dirty="0" err="1" smtClean="0">
                    <a:solidFill>
                      <a:srgbClr val="0033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Vẽ</a:t>
                </a:r>
                <a:r>
                  <a:rPr lang="en-US" sz="4200" dirty="0" smtClean="0">
                    <a:solidFill>
                      <a:srgbClr val="0033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20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200" dirty="0">
                    <a:solidFill>
                      <a:srgbClr val="0033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33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200" dirty="0">
                    <a:solidFill>
                      <a:srgbClr val="0033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20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=15 </m:t>
                    </m:r>
                    <m:r>
                      <a:rPr lang="en-US" sz="420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200" dirty="0">
                    <a:solidFill>
                      <a:srgbClr val="0033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420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=12 </m:t>
                    </m:r>
                    <m:r>
                      <a:rPr lang="en-US" sz="420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200" dirty="0">
                    <a:solidFill>
                      <a:srgbClr val="0033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20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=18 </m:t>
                    </m:r>
                    <m:r>
                      <a:rPr lang="en-US" sz="420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200" dirty="0">
                    <a:solidFill>
                      <a:srgbClr val="0033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theo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bước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10000"/>
                  </a:lnSpc>
                  <a:buFont typeface="Symbol" panose="05050102010706020507" pitchFamily="18" charset="2"/>
                  <a:buChar char="-"/>
                </a:pP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Dùng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thước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thẳng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2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vạch</a:t>
                </a:r>
                <a:r>
                  <a:rPr lang="en-US" sz="42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chia </a:t>
                </a:r>
                <a:r>
                  <a:rPr lang="en-US" sz="42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vẽ</a:t>
                </a:r>
                <a:r>
                  <a:rPr lang="en-US" sz="42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đoạn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thẳng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=18 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10000"/>
                  </a:lnSpc>
                  <a:buFont typeface="Symbol" panose="05050102010706020507" pitchFamily="18" charset="2"/>
                  <a:buChar char="-"/>
                </a:pP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Vẽ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cung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tròn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tâm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bán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kính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cung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tròn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tâm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bán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kính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sao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cung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tròn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cắt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tại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10000"/>
                  </a:lnSpc>
                  <a:buFont typeface="Symbol" panose="05050102010706020507" pitchFamily="18" charset="2"/>
                  <a:buChar char="-"/>
                </a:pP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Vẽ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đoạn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thẳng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E6EDB5E-7202-0EDB-5E0B-D4F4E36EB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63582"/>
                <a:ext cx="16185315" cy="4358116"/>
              </a:xfrm>
              <a:prstGeom prst="rect">
                <a:avLst/>
              </a:prstGeom>
              <a:blipFill>
                <a:blip r:embed="rId11"/>
                <a:stretch>
                  <a:fillRect l="-1469" t="-2517" r="-1431" b="-4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4">
                <a:extLst>
                  <a:ext uri="{FF2B5EF4-FFF2-40B4-BE49-F238E27FC236}">
                    <a16:creationId xmlns:a16="http://schemas.microsoft.com/office/drawing/2014/main" id="{114BC617-8058-6947-6738-1DD799C35912}"/>
                  </a:ext>
                </a:extLst>
              </p:cNvPr>
              <p:cNvSpPr txBox="1"/>
              <p:nvPr/>
            </p:nvSpPr>
            <p:spPr>
              <a:xfrm>
                <a:off x="457200" y="5135582"/>
                <a:ext cx="17586960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44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HĐ3: 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42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Tương</a:t>
                </a:r>
                <a:r>
                  <a:rPr lang="en-US" sz="42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tự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4200" dirty="0" smtClean="0">
                    <a:solidFill>
                      <a:srgbClr val="0033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vẽ</a:t>
                </a:r>
                <a:r>
                  <a:rPr lang="en-US" sz="4200" dirty="0">
                    <a:solidFill>
                      <a:srgbClr val="0033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33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thêm</a:t>
                </a:r>
                <a:r>
                  <a:rPr lang="en-US" sz="4200" dirty="0">
                    <a:solidFill>
                      <a:srgbClr val="0033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 </m:t>
                    </m:r>
                    <m:r>
                      <a:rPr lang="en-US" sz="420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20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20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20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20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20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200" dirty="0">
                    <a:solidFill>
                      <a:srgbClr val="0033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33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200" dirty="0">
                    <a:solidFill>
                      <a:srgbClr val="0033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20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20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20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’=15 </m:t>
                    </m:r>
                    <m:r>
                      <a:rPr lang="en-US" sz="420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200" dirty="0">
                    <a:solidFill>
                      <a:srgbClr val="0033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20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20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20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’=12 </m:t>
                    </m:r>
                    <m:r>
                      <a:rPr lang="en-US" sz="420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200" dirty="0">
                    <a:solidFill>
                      <a:srgbClr val="0033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20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20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20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’=18 </m:t>
                    </m:r>
                    <m:r>
                      <a:rPr lang="en-US" sz="420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200" dirty="0">
                    <a:solidFill>
                      <a:srgbClr val="0033CC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20000"/>
                  </a:lnSpc>
                  <a:buFont typeface="Symbol" panose="05050102010706020507" pitchFamily="18" charset="2"/>
                  <a:buChar char="-"/>
                </a:pP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Dùng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thước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kiểm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tra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xem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tương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ứng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?</a:t>
                </a:r>
              </a:p>
              <a:p>
                <a:pPr marL="571500" indent="-571500" algn="just">
                  <a:lnSpc>
                    <a:spcPct val="120000"/>
                  </a:lnSpc>
                  <a:buFont typeface="Symbol" panose="05050102010706020507" pitchFamily="18" charset="2"/>
                  <a:buChar char="-"/>
                </a:pP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Hai tam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42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4" name="Hộp Văn bản 4">
                <a:extLst>
                  <a:ext uri="{FF2B5EF4-FFF2-40B4-BE49-F238E27FC236}">
                    <a16:creationId xmlns:a16="http://schemas.microsoft.com/office/drawing/2014/main" id="{114BC617-8058-6947-6738-1DD799C359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135582"/>
                <a:ext cx="17586960" cy="3970318"/>
              </a:xfrm>
              <a:prstGeom prst="rect">
                <a:avLst/>
              </a:prstGeom>
              <a:blipFill>
                <a:blip r:embed="rId12"/>
                <a:stretch>
                  <a:fillRect l="-1386" t="-1534" b="-5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ình chữ nhật: Góc Tròn 3">
            <a:extLst>
              <a:ext uri="{FF2B5EF4-FFF2-40B4-BE49-F238E27FC236}">
                <a16:creationId xmlns:a16="http://schemas.microsoft.com/office/drawing/2014/main" id="{22864861-FCB5-DDBD-E011-4F1D8630D2D6}"/>
              </a:ext>
            </a:extLst>
          </p:cNvPr>
          <p:cNvSpPr/>
          <p:nvPr/>
        </p:nvSpPr>
        <p:spPr>
          <a:xfrm>
            <a:off x="492760" y="4959798"/>
            <a:ext cx="1645485" cy="1066800"/>
          </a:xfrm>
          <a:prstGeom prst="roundRect">
            <a:avLst>
              <a:gd name="adj" fmla="val 50000"/>
            </a:avLst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16" name="Hình chữ nhật: Góc Tròn 3">
            <a:extLst>
              <a:ext uri="{FF2B5EF4-FFF2-40B4-BE49-F238E27FC236}">
                <a16:creationId xmlns:a16="http://schemas.microsoft.com/office/drawing/2014/main" id="{22864861-FCB5-DDBD-E011-4F1D8630D2D6}"/>
              </a:ext>
            </a:extLst>
          </p:cNvPr>
          <p:cNvSpPr/>
          <p:nvPr/>
        </p:nvSpPr>
        <p:spPr>
          <a:xfrm>
            <a:off x="472440" y="349698"/>
            <a:ext cx="1645485" cy="1066800"/>
          </a:xfrm>
          <a:prstGeom prst="roundRect">
            <a:avLst>
              <a:gd name="adj" fmla="val 50000"/>
            </a:avLst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65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011856">
            <a:off x="-8192" y="532614"/>
            <a:ext cx="2419236" cy="12509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556156">
            <a:off x="17206183" y="885375"/>
            <a:ext cx="677733" cy="7857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7112340" y="8476178"/>
            <a:ext cx="865419" cy="7821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612178" y="246578"/>
            <a:ext cx="865419" cy="78212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B5469A9-7876-60B2-120B-C3807CEEA668}"/>
              </a:ext>
            </a:extLst>
          </p:cNvPr>
          <p:cNvSpPr txBox="1"/>
          <p:nvPr/>
        </p:nvSpPr>
        <p:spPr>
          <a:xfrm>
            <a:off x="0" y="-43561"/>
            <a:ext cx="18288000" cy="26239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 lí: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 hợp bằng nhau cạnh – cạnh – cạnh (c.c.c)</a:t>
            </a:r>
            <a:endParaRPr lang="en-US" sz="44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 ba cạnh của tam giác này bằng ba cạnh của tam giác kia thì hai tam giác đó bằng nhau.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C75C7D0-1F0C-C915-C001-E173E21BCA3C}"/>
                  </a:ext>
                </a:extLst>
              </p:cNvPr>
              <p:cNvSpPr txBox="1"/>
              <p:nvPr/>
            </p:nvSpPr>
            <p:spPr>
              <a:xfrm>
                <a:off x="6799349" y="6781076"/>
                <a:ext cx="7761620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AC</m:t>
                    </m:r>
                    <m: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b="0" i="0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4000" b="0" i="0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b="0" i="0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e>
                      <m:sup>
                        <m:r>
                          <a:rPr lang="en-US" sz="4000" b="0" i="0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4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C75C7D0-1F0C-C915-C001-E173E21BC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349" y="6781076"/>
                <a:ext cx="7761620" cy="1824923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88D552B-4EC3-5FB5-C15A-83CEEEC97D21}"/>
                  </a:ext>
                </a:extLst>
              </p:cNvPr>
              <p:cNvSpPr txBox="1"/>
              <p:nvPr/>
            </p:nvSpPr>
            <p:spPr>
              <a:xfrm>
                <a:off x="6988523" y="8982836"/>
                <a:ext cx="4390566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𝐴𝐵𝐶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88D552B-4EC3-5FB5-C15A-83CEEEC97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8523" y="8982836"/>
                <a:ext cx="4390566" cy="101566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Nhóm 17">
            <a:extLst>
              <a:ext uri="{FF2B5EF4-FFF2-40B4-BE49-F238E27FC236}">
                <a16:creationId xmlns:a16="http://schemas.microsoft.com/office/drawing/2014/main" id="{F956596A-ED1D-D299-9145-6BBF9C67971B}"/>
              </a:ext>
            </a:extLst>
          </p:cNvPr>
          <p:cNvGrpSpPr/>
          <p:nvPr/>
        </p:nvGrpSpPr>
        <p:grpSpPr>
          <a:xfrm>
            <a:off x="5656349" y="6781076"/>
            <a:ext cx="8669251" cy="3645114"/>
            <a:chOff x="3581400" y="6409180"/>
            <a:chExt cx="8669251" cy="3645114"/>
          </a:xfrm>
        </p:grpSpPr>
        <p:cxnSp>
          <p:nvCxnSpPr>
            <p:cNvPr id="19" name="Đường nối Thẳng 18">
              <a:extLst>
                <a:ext uri="{FF2B5EF4-FFF2-40B4-BE49-F238E27FC236}">
                  <a16:creationId xmlns:a16="http://schemas.microsoft.com/office/drawing/2014/main" id="{E5EE4830-2D3A-CD8B-9883-5DCF59FA07D1}"/>
                </a:ext>
              </a:extLst>
            </p:cNvPr>
            <p:cNvCxnSpPr>
              <a:cxnSpLocks/>
            </p:cNvCxnSpPr>
            <p:nvPr/>
          </p:nvCxnSpPr>
          <p:spPr>
            <a:xfrm>
              <a:off x="4724400" y="6409180"/>
              <a:ext cx="0" cy="364511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Đường nối Thẳng 19">
              <a:extLst>
                <a:ext uri="{FF2B5EF4-FFF2-40B4-BE49-F238E27FC236}">
                  <a16:creationId xmlns:a16="http://schemas.microsoft.com/office/drawing/2014/main" id="{588BA020-185A-4AA3-61E6-4FB41F08626B}"/>
                </a:ext>
              </a:extLst>
            </p:cNvPr>
            <p:cNvCxnSpPr>
              <a:cxnSpLocks/>
            </p:cNvCxnSpPr>
            <p:nvPr/>
          </p:nvCxnSpPr>
          <p:spPr>
            <a:xfrm>
              <a:off x="3581400" y="8420100"/>
              <a:ext cx="8669251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CE965646-992B-19AB-9478-EDA2683454AA}"/>
                </a:ext>
              </a:extLst>
            </p:cNvPr>
            <p:cNvSpPr txBox="1"/>
            <p:nvPr/>
          </p:nvSpPr>
          <p:spPr>
            <a:xfrm>
              <a:off x="3616118" y="6812926"/>
              <a:ext cx="107356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22171B5F-09CF-603C-1671-7138F70E016F}"/>
                </a:ext>
              </a:extLst>
            </p:cNvPr>
            <p:cNvSpPr txBox="1"/>
            <p:nvPr/>
          </p:nvSpPr>
          <p:spPr>
            <a:xfrm>
              <a:off x="3650836" y="8749481"/>
              <a:ext cx="107356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09800" y="2604205"/>
            <a:ext cx="11599458" cy="322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7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D7D709CE-6954-C527-71D2-CF55DE8103E8}"/>
              </a:ext>
            </a:extLst>
          </p:cNvPr>
          <p:cNvGrpSpPr/>
          <p:nvPr/>
        </p:nvGrpSpPr>
        <p:grpSpPr>
          <a:xfrm>
            <a:off x="-29032" y="-338355"/>
            <a:ext cx="1997882" cy="1543385"/>
            <a:chOff x="1507318" y="3981115"/>
            <a:chExt cx="1997882" cy="1543385"/>
          </a:xfrm>
        </p:grpSpPr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AF6BEADF-07FE-23A4-A364-5EA1C4DEE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33437" t="30795"/>
            <a:stretch>
              <a:fillRect/>
            </a:stretch>
          </p:blipFill>
          <p:spPr>
            <a:xfrm rot="4821869" flipH="1">
              <a:off x="1506120" y="3982313"/>
              <a:ext cx="1257969" cy="1255573"/>
            </a:xfrm>
            <a:prstGeom prst="rect">
              <a:avLst/>
            </a:prstGeom>
          </p:spPr>
        </p:pic>
        <p:sp>
          <p:nvSpPr>
            <p:cNvPr id="17" name="Bong bóng Lời nói: Hình chữ nhật với Góc Tròn 16">
              <a:extLst>
                <a:ext uri="{FF2B5EF4-FFF2-40B4-BE49-F238E27FC236}">
                  <a16:creationId xmlns:a16="http://schemas.microsoft.com/office/drawing/2014/main" id="{7E2F011D-3EA2-6502-AEC1-38A6038CFDF7}"/>
                </a:ext>
              </a:extLst>
            </p:cNvPr>
            <p:cNvSpPr/>
            <p:nvPr/>
          </p:nvSpPr>
          <p:spPr>
            <a:xfrm>
              <a:off x="2286000" y="4610100"/>
              <a:ext cx="1219200" cy="914400"/>
            </a:xfrm>
            <a:prstGeom prst="wedgeRoundRectCallout">
              <a:avLst>
                <a:gd name="adj1" fmla="val 29167"/>
                <a:gd name="adj2" fmla="val 57738"/>
                <a:gd name="adj3" fmla="val 16667"/>
              </a:avLst>
            </a:prstGeom>
            <a:solidFill>
              <a:srgbClr val="EE8A4F"/>
            </a:solidFill>
            <a:ln>
              <a:solidFill>
                <a:srgbClr val="EE8A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C4AFFDC-8D6F-0D39-F442-A68F7CA086E4}"/>
              </a:ext>
            </a:extLst>
          </p:cNvPr>
          <p:cNvSpPr txBox="1"/>
          <p:nvPr/>
        </p:nvSpPr>
        <p:spPr>
          <a:xfrm>
            <a:off x="2241241" y="193832"/>
            <a:ext cx="140614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4.15,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cặp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74119B2-0167-4546-E6D1-565EDD27E7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41011"/>
            <a:ext cx="18543181" cy="5998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76A5D8A-2803-A21F-C30D-BD5AD835AFB7}"/>
                  </a:ext>
                </a:extLst>
              </p:cNvPr>
              <p:cNvSpPr txBox="1"/>
              <p:nvPr/>
            </p:nvSpPr>
            <p:spPr>
              <a:xfrm>
                <a:off x="4953000" y="8345150"/>
                <a:ext cx="8382000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𝛥</m:t>
                      </m:r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𝐴𝐵𝐶</m:t>
                      </m:r>
                      <m:r>
                        <a:rPr kumimoji="0" lang="en-US" sz="4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4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𝛥</m:t>
                      </m:r>
                      <m:r>
                        <a:rPr kumimoji="0" lang="en-US" sz="4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𝑀𝑁𝑃</m:t>
                      </m:r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</m:t>
                      </m:r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</m:t>
                      </m:r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</m:t>
                      </m:r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44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𝛥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𝐷𝐸𝐹</m:t>
                    </m:r>
                    <m:r>
                      <a:rPr kumimoji="0" lang="en-US" sz="4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𝛥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𝐺𝐻𝐾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(</a:t>
                </a:r>
                <a:r>
                  <a:rPr kumimoji="0" lang="en-US" sz="4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c.c.c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76A5D8A-2803-A21F-C30D-BD5AD835A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8345150"/>
                <a:ext cx="8382000" cy="1446550"/>
              </a:xfrm>
              <a:prstGeom prst="rect">
                <a:avLst/>
              </a:prstGeom>
              <a:blipFill>
                <a:blip r:embed="rId9"/>
                <a:stretch>
                  <a:fillRect b="-19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Mũi tên: Phải 24">
            <a:extLst>
              <a:ext uri="{FF2B5EF4-FFF2-40B4-BE49-F238E27FC236}">
                <a16:creationId xmlns:a16="http://schemas.microsoft.com/office/drawing/2014/main" id="{BC2CB0F1-1FC8-8922-D873-7583C1446B5F}"/>
              </a:ext>
            </a:extLst>
          </p:cNvPr>
          <p:cNvSpPr/>
          <p:nvPr/>
        </p:nvSpPr>
        <p:spPr>
          <a:xfrm>
            <a:off x="4310176" y="8636489"/>
            <a:ext cx="1600200" cy="618669"/>
          </a:xfrm>
          <a:prstGeom prst="rightArrow">
            <a:avLst/>
          </a:prstGeom>
          <a:solidFill>
            <a:srgbClr val="FF000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62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980796" y="6057900"/>
            <a:ext cx="2348584" cy="43936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9388175"/>
            <a:ext cx="1968850" cy="9128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33437" t="30795"/>
          <a:stretch>
            <a:fillRect/>
          </a:stretch>
        </p:blipFill>
        <p:spPr>
          <a:xfrm rot="10365585" flipH="1">
            <a:off x="16093857" y="133867"/>
            <a:ext cx="1961091" cy="19573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000103" y="1643349"/>
            <a:ext cx="1085439" cy="112729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V="1">
            <a:off x="117528" y="442409"/>
            <a:ext cx="2419314" cy="17645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570266" y="8536349"/>
            <a:ext cx="1378068" cy="1288494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D7D709CE-6954-C527-71D2-CF55DE8103E8}"/>
              </a:ext>
            </a:extLst>
          </p:cNvPr>
          <p:cNvGrpSpPr/>
          <p:nvPr/>
        </p:nvGrpSpPr>
        <p:grpSpPr>
          <a:xfrm>
            <a:off x="2126059" y="663610"/>
            <a:ext cx="1997882" cy="1543385"/>
            <a:chOff x="1507318" y="3981115"/>
            <a:chExt cx="1997882" cy="1543385"/>
          </a:xfrm>
        </p:grpSpPr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AF6BEADF-07FE-23A4-A364-5EA1C4DEE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33437" t="30795"/>
            <a:stretch>
              <a:fillRect/>
            </a:stretch>
          </p:blipFill>
          <p:spPr>
            <a:xfrm rot="4821869" flipH="1">
              <a:off x="1506120" y="3982313"/>
              <a:ext cx="1257969" cy="1255573"/>
            </a:xfrm>
            <a:prstGeom prst="rect">
              <a:avLst/>
            </a:prstGeom>
          </p:spPr>
        </p:pic>
        <p:sp>
          <p:nvSpPr>
            <p:cNvPr id="17" name="Bong bóng Lời nói: Hình chữ nhật với Góc Tròn 16">
              <a:extLst>
                <a:ext uri="{FF2B5EF4-FFF2-40B4-BE49-F238E27FC236}">
                  <a16:creationId xmlns:a16="http://schemas.microsoft.com/office/drawing/2014/main" id="{7E2F011D-3EA2-6502-AEC1-38A6038CFDF7}"/>
                </a:ext>
              </a:extLst>
            </p:cNvPr>
            <p:cNvSpPr/>
            <p:nvPr/>
          </p:nvSpPr>
          <p:spPr>
            <a:xfrm>
              <a:off x="2286000" y="4610100"/>
              <a:ext cx="1219200" cy="914400"/>
            </a:xfrm>
            <a:prstGeom prst="wedgeRoundRectCallout">
              <a:avLst>
                <a:gd name="adj1" fmla="val 29167"/>
                <a:gd name="adj2" fmla="val 57738"/>
                <a:gd name="adj3" fmla="val 16667"/>
              </a:avLst>
            </a:prstGeom>
            <a:solidFill>
              <a:srgbClr val="EE8A4F"/>
            </a:solidFill>
            <a:ln>
              <a:solidFill>
                <a:srgbClr val="EE8A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C4AFFDC-8D6F-0D39-F442-A68F7CA086E4}"/>
              </a:ext>
            </a:extLst>
          </p:cNvPr>
          <p:cNvSpPr txBox="1"/>
          <p:nvPr/>
        </p:nvSpPr>
        <p:spPr>
          <a:xfrm>
            <a:off x="4337664" y="433338"/>
            <a:ext cx="10826136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4.15,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cặp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74119B2-0167-4546-E6D1-565EDD27E76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15"/>
          <a:stretch/>
        </p:blipFill>
        <p:spPr>
          <a:xfrm>
            <a:off x="4337664" y="2757942"/>
            <a:ext cx="3417879" cy="44787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76A5D8A-2803-A21F-C30D-BD5AD835AFB7}"/>
                  </a:ext>
                </a:extLst>
              </p:cNvPr>
              <p:cNvSpPr txBox="1"/>
              <p:nvPr/>
            </p:nvSpPr>
            <p:spPr>
              <a:xfrm>
                <a:off x="4601029" y="8276785"/>
                <a:ext cx="838200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𝛥</m:t>
                    </m:r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𝐴𝐵𝐶</m:t>
                    </m:r>
                    <m:r>
                      <a:rPr kumimoji="0" lang="en-US" sz="4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𝛥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𝑀𝑁𝑃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(</a:t>
                </a:r>
                <a:r>
                  <a:rPr kumimoji="0" lang="en-US" sz="4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c.c.c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76A5D8A-2803-A21F-C30D-BD5AD835A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029" y="8276785"/>
                <a:ext cx="8382000" cy="769441"/>
              </a:xfrm>
              <a:prstGeom prst="rect">
                <a:avLst/>
              </a:prstGeom>
              <a:blipFill>
                <a:blip r:embed="rId16"/>
                <a:stretch>
                  <a:fillRect t="-16667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Mũi tên: Phải 24">
            <a:extLst>
              <a:ext uri="{FF2B5EF4-FFF2-40B4-BE49-F238E27FC236}">
                <a16:creationId xmlns:a16="http://schemas.microsoft.com/office/drawing/2014/main" id="{BC2CB0F1-1FC8-8922-D873-7583C1446B5F}"/>
              </a:ext>
            </a:extLst>
          </p:cNvPr>
          <p:cNvSpPr/>
          <p:nvPr/>
        </p:nvSpPr>
        <p:spPr>
          <a:xfrm>
            <a:off x="3155695" y="8399347"/>
            <a:ext cx="1284534" cy="524315"/>
          </a:xfrm>
          <a:prstGeom prst="rightArrow">
            <a:avLst/>
          </a:prstGeom>
          <a:solidFill>
            <a:srgbClr val="FF000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Hình ảnh 20">
            <a:extLst>
              <a:ext uri="{FF2B5EF4-FFF2-40B4-BE49-F238E27FC236}">
                <a16:creationId xmlns:a16="http://schemas.microsoft.com/office/drawing/2014/main" id="{074119B2-0167-4546-E6D1-565EDD27E76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7" r="30738" b="15654"/>
          <a:stretch/>
        </p:blipFill>
        <p:spPr>
          <a:xfrm>
            <a:off x="9372600" y="3011829"/>
            <a:ext cx="3276601" cy="37776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62800" y="537210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5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1217</Words>
  <Application>Microsoft Office PowerPoint</Application>
  <PresentationFormat>Custom</PresentationFormat>
  <Paragraphs>177</Paragraphs>
  <Slides>37</Slides>
  <Notes>4</Notes>
  <HiddenSlides>0</HiddenSlides>
  <MMClips>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Cambria Math</vt:lpstr>
      <vt:lpstr>Times New Roman</vt:lpstr>
      <vt:lpstr>Arial</vt:lpstr>
      <vt:lpstr>Symbol</vt:lpstr>
      <vt:lpstr>Calibri Light</vt:lpstr>
      <vt:lpstr>Calibri</vt:lpstr>
      <vt:lpstr>Office Theme</vt:lpstr>
      <vt:lpstr>5_Office Theme</vt:lpstr>
      <vt:lpstr>3_Office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Minimal Kids English Lesson Presentation</dc:title>
  <dc:creator>Lê Thảo</dc:creator>
  <cp:lastModifiedBy>Windows User</cp:lastModifiedBy>
  <cp:revision>60</cp:revision>
  <cp:lastPrinted>2025-11-25T11:43:56Z</cp:lastPrinted>
  <dcterms:created xsi:type="dcterms:W3CDTF">2006-08-16T00:00:00Z</dcterms:created>
  <dcterms:modified xsi:type="dcterms:W3CDTF">2025-11-27T01:01:05Z</dcterms:modified>
  <dc:identifier>DAFO_vq2ktk</dc:identifier>
</cp:coreProperties>
</file>