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9" r:id="rId5"/>
    <p:sldId id="294" r:id="rId6"/>
    <p:sldId id="257" r:id="rId7"/>
    <p:sldId id="266" r:id="rId8"/>
    <p:sldId id="269" r:id="rId9"/>
    <p:sldId id="295" r:id="rId10"/>
    <p:sldId id="305" r:id="rId11"/>
    <p:sldId id="308" r:id="rId12"/>
    <p:sldId id="260" r:id="rId13"/>
    <p:sldId id="261" r:id="rId14"/>
    <p:sldId id="288" r:id="rId15"/>
    <p:sldId id="276" r:id="rId16"/>
    <p:sldId id="282" r:id="rId17"/>
    <p:sldId id="277" r:id="rId18"/>
    <p:sldId id="309" r:id="rId19"/>
    <p:sldId id="304" r:id="rId20"/>
    <p:sldId id="299" r:id="rId21"/>
    <p:sldId id="300" r:id="rId22"/>
    <p:sldId id="301" r:id="rId23"/>
    <p:sldId id="307" r:id="rId24"/>
    <p:sldId id="298" r:id="rId25"/>
    <p:sldId id="302" r:id="rId26"/>
    <p:sldId id="293" r:id="rId27"/>
    <p:sldId id="281" r:id="rId28"/>
    <p:sldId id="306" r:id="rId29"/>
    <p:sldId id="265" r:id="rId30"/>
  </p:sldIdLst>
  <p:sldSz cx="18288000" cy="10287000"/>
  <p:notesSz cx="6858000" cy="9144000"/>
  <p:embeddedFontLst>
    <p:embeddedFont>
      <p:font typeface=".VnTime" panose="020B720000000000000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VNI-Times" panose="020B0604020202020204"/>
      <p:regular r:id="rId42"/>
      <p:bold r:id="rId43"/>
      <p:italic r:id="rId44"/>
    </p:embeddedFont>
    <p:embeddedFont>
      <p:font typeface="Fredoka One" panose="020B0604020202020204" charset="0"/>
      <p:regular r:id="rId45"/>
    </p:embeddedFont>
    <p:embeddedFont>
      <p:font typeface="Cambria Math" panose="02040503050406030204" pitchFamily="18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1" userDrawn="1">
          <p15:clr>
            <a:srgbClr val="A4A3A4"/>
          </p15:clr>
        </p15:guide>
        <p15:guide id="2" pos="28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A66B"/>
    <a:srgbClr val="DEBCAC"/>
    <a:srgbClr val="FFD2B3"/>
    <a:srgbClr val="E87B69"/>
    <a:srgbClr val="F2DA66"/>
    <a:srgbClr val="D35886"/>
    <a:srgbClr val="F1B8AC"/>
    <a:srgbClr val="D66691"/>
    <a:srgbClr val="A7D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7" d="100"/>
          <a:sy n="47" d="100"/>
        </p:scale>
        <p:origin x="696" y="42"/>
      </p:cViewPr>
      <p:guideLst>
        <p:guide orient="horz" pos="2171"/>
        <p:guide pos="28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72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501956-782D-4A2F-8DAB-D3BE30AA36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2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31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50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0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04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92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55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786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399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9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60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94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309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202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30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79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827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17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709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360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66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094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778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29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10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61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21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22D9A-CB55-448B-9A73-D65C3DAC6D5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272EA-7878-4836-B1A5-8E9A0EB2253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65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58740-1ABC-4C65-B458-FA226EB95FDF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25337-8B7A-4A8A-835F-F32A74EEC5B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1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8.svg"/><Relationship Id="rId7" Type="http://schemas.openxmlformats.org/officeDocument/2006/relationships/image" Target="../media/image2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0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8.sv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5" Type="http://schemas.openxmlformats.org/officeDocument/2006/relationships/image" Target="../media/image10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4.png"/><Relationship Id="rId3" Type="http://schemas.openxmlformats.org/officeDocument/2006/relationships/video" Target="../media/media2.mp4"/><Relationship Id="rId7" Type="http://schemas.openxmlformats.org/officeDocument/2006/relationships/image" Target="../media/image37.png"/><Relationship Id="rId12" Type="http://schemas.openxmlformats.org/officeDocument/2006/relationships/image" Target="../media/image36.wmf"/><Relationship Id="rId17" Type="http://schemas.openxmlformats.org/officeDocument/2006/relationships/image" Target="../media/image43.png"/><Relationship Id="rId2" Type="http://schemas.microsoft.com/office/2007/relationships/media" Target="../media/media2.mp4"/><Relationship Id="rId16" Type="http://schemas.openxmlformats.org/officeDocument/2006/relationships/image" Target="../media/image4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45.png"/><Relationship Id="rId12" Type="http://schemas.openxmlformats.org/officeDocument/2006/relationships/image" Target="../media/image5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55.png"/><Relationship Id="rId5" Type="http://schemas.openxmlformats.org/officeDocument/2006/relationships/image" Target="../media/image32.png"/><Relationship Id="rId10" Type="http://schemas.openxmlformats.org/officeDocument/2006/relationships/image" Target="../media/image54.png"/><Relationship Id="rId4" Type="http://schemas.openxmlformats.org/officeDocument/2006/relationships/image" Target="../media/image8.sv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18.xml"/><Relationship Id="rId7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1.xml"/><Relationship Id="rId5" Type="http://schemas.openxmlformats.org/officeDocument/2006/relationships/slide" Target="slide20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image" Target="../media/image10.sv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32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8.sv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31.png"/><Relationship Id="rId28" Type="http://schemas.openxmlformats.org/officeDocument/2006/relationships/image" Target="../media/image65.sv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3.bin"/><Relationship Id="rId2" Type="http://schemas.openxmlformats.org/officeDocument/2006/relationships/tags" Target="../tags/tag2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image" Target="../media/image74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8.svg"/><Relationship Id="rId4" Type="http://schemas.openxmlformats.org/officeDocument/2006/relationships/image" Target="../media/image31.png"/><Relationship Id="rId9" Type="http://schemas.openxmlformats.org/officeDocument/2006/relationships/image" Target="../media/image6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2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svg"/><Relationship Id="rId7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22.sv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/>
          <p:cNvSpPr txBox="1"/>
          <p:nvPr/>
        </p:nvSpPr>
        <p:spPr>
          <a:xfrm>
            <a:off x="770890" y="2697480"/>
            <a:ext cx="16715105" cy="41605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NHIỆT LIỆT CHÀO MỪNG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CÁC THẦY CÔ GIÁO 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DỰ GIỜ TIẾT TOÁN LỚP </a:t>
            </a:r>
            <a:r>
              <a:rPr lang="en-US" sz="8000" b="1" dirty="0" smtClean="0">
                <a:solidFill>
                  <a:srgbClr val="00B050"/>
                </a:solidFill>
              </a:rPr>
              <a:t>7A4</a:t>
            </a:r>
            <a:endParaRPr lang="en-US" sz="8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098369" y="1719141"/>
                <a:ext cx="11582400" cy="1063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latin typeface="+mj-lt"/>
                  </a:rPr>
                  <a:t>Tính</a:t>
                </a:r>
                <a:r>
                  <a:rPr lang="en-US" sz="4800" dirty="0">
                    <a:latin typeface="+mj-lt"/>
                  </a:rPr>
                  <a:t> số </a:t>
                </a:r>
                <a:r>
                  <a:rPr lang="en-US" sz="4800" dirty="0" err="1">
                    <a:latin typeface="+mj-lt"/>
                  </a:rPr>
                  <a:t>đo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các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góc</a:t>
                </a:r>
                <a:r>
                  <a:rPr lang="en-US" sz="48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800" i="1" dirty="0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trong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hình</a:t>
                </a:r>
                <a:r>
                  <a:rPr lang="en-US" sz="4800" dirty="0">
                    <a:latin typeface="+mj-lt"/>
                  </a:rPr>
                  <a:t> </a:t>
                </a:r>
                <a:r>
                  <a:rPr lang="en-US" sz="4800" dirty="0" err="1">
                    <a:latin typeface="+mj-lt"/>
                  </a:rPr>
                  <a:t>sau</a:t>
                </a:r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369" y="1719141"/>
                <a:ext cx="11582400" cy="1063433"/>
              </a:xfrm>
              <a:prstGeom prst="rect">
                <a:avLst/>
              </a:prstGeom>
              <a:blipFill rotWithShape="1">
                <a:blip r:embed="rId2"/>
                <a:stretch>
                  <a:fillRect l="-4" t="-18" r="4" b="-746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60280" y="3308953"/>
            <a:ext cx="18127720" cy="4242200"/>
            <a:chOff x="98201" y="2735848"/>
            <a:chExt cx="18127720" cy="424220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/>
            <a:srcRect t="4567"/>
            <a:stretch>
              <a:fillRect/>
            </a:stretch>
          </p:blipFill>
          <p:spPr>
            <a:xfrm>
              <a:off x="5564760" y="2868396"/>
              <a:ext cx="6079909" cy="367658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4"/>
            <a:srcRect l="5944"/>
            <a:stretch>
              <a:fillRect/>
            </a:stretch>
          </p:blipFill>
          <p:spPr>
            <a:xfrm>
              <a:off x="11963399" y="3371971"/>
              <a:ext cx="6262522" cy="3155321"/>
            </a:xfrm>
            <a:prstGeom prst="rect">
              <a:avLst/>
            </a:prstGeom>
          </p:spPr>
        </p:pic>
        <p:pic>
          <p:nvPicPr>
            <p:cNvPr id="40" name="Picture 39" descr="Chart, line chart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27" t="22576" r="40316" b="34181"/>
            <a:stretch>
              <a:fillRect/>
            </a:stretch>
          </p:blipFill>
          <p:spPr>
            <a:xfrm>
              <a:off x="98201" y="2735848"/>
              <a:ext cx="5147829" cy="4242200"/>
            </a:xfrm>
            <a:prstGeom prst="rect">
              <a:avLst/>
            </a:prstGeom>
          </p:spPr>
        </p:pic>
      </p:grpSp>
      <p:sp>
        <p:nvSpPr>
          <p:cNvPr id="4" name="Hình Bầu dục 3"/>
          <p:cNvSpPr/>
          <p:nvPr/>
        </p:nvSpPr>
        <p:spPr>
          <a:xfrm>
            <a:off x="4386266" y="330429"/>
            <a:ext cx="3799120" cy="157462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endParaRPr lang="en-US" sz="48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748" y="394776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0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6722" y="5905500"/>
            <a:ext cx="113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100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0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11600" y="63957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0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0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99499" y="7886700"/>
            <a:ext cx="4907501" cy="2133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MNP </a:t>
            </a:r>
            <a:r>
              <a:rPr lang="en-US" sz="3600" b="1" dirty="0" err="1" smtClean="0">
                <a:solidFill>
                  <a:srgbClr val="FF0000"/>
                </a:solidFill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tại</a:t>
            </a:r>
            <a:r>
              <a:rPr lang="en-US" sz="3600" b="1" dirty="0" smtClean="0">
                <a:solidFill>
                  <a:srgbClr val="FF0000"/>
                </a:solidFill>
              </a:rPr>
              <a:t> M, MN </a:t>
            </a:r>
            <a:r>
              <a:rPr lang="en-US" sz="3600" b="1" dirty="0" err="1" smtClean="0">
                <a:solidFill>
                  <a:srgbClr val="FF0000"/>
                </a:solidFill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</a:rPr>
              <a:t> MP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cạnh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góc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vuông</a:t>
            </a:r>
            <a:r>
              <a:rPr lang="en-US" sz="3600" b="1" dirty="0" smtClean="0">
                <a:solidFill>
                  <a:srgbClr val="FF0000"/>
                </a:solidFill>
              </a:rPr>
              <a:t>, NP </a:t>
            </a:r>
            <a:r>
              <a:rPr lang="en-US" sz="3600" b="1" dirty="0" err="1" smtClean="0">
                <a:solidFill>
                  <a:srgbClr val="FF0000"/>
                </a:solidFill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cạnh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huyền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26242" y="7777017"/>
            <a:ext cx="4302158" cy="2133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DEF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tù</a:t>
            </a:r>
            <a:endParaRPr lang="en-US" sz="3600" b="1" dirty="0">
              <a:solidFill>
                <a:srgbClr val="FF0000"/>
              </a:solidFill>
            </a:endParaRPr>
          </a:p>
          <a:p>
            <a:pPr algn="just"/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897" y="7886700"/>
            <a:ext cx="3895369" cy="2133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ABC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tam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nhọn</a:t>
            </a:r>
            <a:endParaRPr lang="en-US" sz="3600" b="1" dirty="0">
              <a:solidFill>
                <a:srgbClr val="FF0000"/>
              </a:solidFill>
            </a:endParaRPr>
          </a:p>
          <a:p>
            <a:pPr algn="just"/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8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613400" y="-12809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70271" y="610815"/>
            <a:ext cx="14969986" cy="3607162"/>
            <a:chOff x="854658" y="881128"/>
            <a:chExt cx="14969986" cy="3607162"/>
          </a:xfrm>
        </p:grpSpPr>
        <p:sp>
          <p:nvSpPr>
            <p:cNvPr id="7" name="TextBox 7"/>
            <p:cNvSpPr txBox="1"/>
            <p:nvPr/>
          </p:nvSpPr>
          <p:spPr>
            <a:xfrm>
              <a:off x="854658" y="1959554"/>
              <a:ext cx="9554254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96645" lvl="1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400" dirty="0">
                  <a:latin typeface="+mj-lt"/>
                </a:rPr>
                <a:t>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có 3 </a:t>
              </a:r>
              <a:r>
                <a:rPr lang="en-US" sz="4400" dirty="0" err="1">
                  <a:latin typeface="+mj-lt"/>
                </a:rPr>
                <a:t>góc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đều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nhọn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là</a:t>
              </a:r>
              <a:r>
                <a:rPr lang="en-US" sz="4400" dirty="0">
                  <a:latin typeface="+mj-lt"/>
                </a:rPr>
                <a:t> 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nhọn</a:t>
              </a:r>
              <a:r>
                <a:rPr lang="en-US" sz="4400" dirty="0">
                  <a:latin typeface="+mj-lt"/>
                </a:rPr>
                <a:t>.</a:t>
              </a:r>
            </a:p>
          </p:txBody>
        </p:sp>
        <p:pic>
          <p:nvPicPr>
            <p:cNvPr id="32" name="Picture 31" descr="Shape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966" y="881128"/>
              <a:ext cx="5506678" cy="3607162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163936" y="3701414"/>
            <a:ext cx="15220911" cy="3415860"/>
            <a:chOff x="1163936" y="4199028"/>
            <a:chExt cx="15220911" cy="3415860"/>
          </a:xfrm>
        </p:grpSpPr>
        <p:sp>
          <p:nvSpPr>
            <p:cNvPr id="20" name="TextBox 8"/>
            <p:cNvSpPr txBox="1"/>
            <p:nvPr/>
          </p:nvSpPr>
          <p:spPr>
            <a:xfrm>
              <a:off x="8689384" y="5051070"/>
              <a:ext cx="7695463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96645" lvl="1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400" dirty="0">
                  <a:latin typeface="+mj-lt"/>
                </a:rPr>
                <a:t>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có 1 </a:t>
              </a:r>
              <a:r>
                <a:rPr lang="en-US" sz="4400" dirty="0" err="1">
                  <a:latin typeface="+mj-lt"/>
                </a:rPr>
                <a:t>góc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tù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là</a:t>
              </a:r>
              <a:r>
                <a:rPr lang="en-US" sz="4400" dirty="0">
                  <a:latin typeface="+mj-lt"/>
                </a:rPr>
                <a:t> 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tù</a:t>
              </a:r>
              <a:r>
                <a:rPr lang="en-US" sz="4400" dirty="0">
                  <a:latin typeface="+mj-lt"/>
                </a:rPr>
                <a:t>.</a:t>
              </a:r>
            </a:p>
          </p:txBody>
        </p:sp>
        <p:pic>
          <p:nvPicPr>
            <p:cNvPr id="35" name="Picture 34" descr="Background pattern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936" y="4199028"/>
              <a:ext cx="7914796" cy="341586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313305" y="7103745"/>
            <a:ext cx="14071600" cy="3183255"/>
            <a:chOff x="2313202" y="7212737"/>
            <a:chExt cx="14071645" cy="3183232"/>
          </a:xfrm>
        </p:grpSpPr>
        <p:sp>
          <p:nvSpPr>
            <p:cNvPr id="21" name="TextBox 10"/>
            <p:cNvSpPr txBox="1"/>
            <p:nvPr/>
          </p:nvSpPr>
          <p:spPr>
            <a:xfrm>
              <a:off x="2313202" y="7847639"/>
              <a:ext cx="7914796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096645" lvl="1" indent="-5715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4400" dirty="0">
                  <a:latin typeface="+mj-lt"/>
                </a:rPr>
                <a:t>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có 1 </a:t>
              </a:r>
              <a:r>
                <a:rPr lang="en-US" sz="4400" dirty="0" err="1">
                  <a:latin typeface="+mj-lt"/>
                </a:rPr>
                <a:t>góc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vuông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là</a:t>
              </a:r>
              <a:r>
                <a:rPr lang="en-US" sz="4400" dirty="0">
                  <a:latin typeface="+mj-lt"/>
                </a:rPr>
                <a:t> tam </a:t>
              </a:r>
              <a:r>
                <a:rPr lang="en-US" sz="4400" dirty="0" err="1">
                  <a:latin typeface="+mj-lt"/>
                </a:rPr>
                <a:t>giác</a:t>
              </a:r>
              <a:r>
                <a:rPr lang="en-US" sz="4400" dirty="0">
                  <a:latin typeface="+mj-lt"/>
                </a:rPr>
                <a:t> </a:t>
              </a:r>
              <a:r>
                <a:rPr lang="en-US" sz="4400" dirty="0" err="1">
                  <a:latin typeface="+mj-lt"/>
                </a:rPr>
                <a:t>vuông</a:t>
              </a:r>
              <a:r>
                <a:rPr lang="en-US" sz="4400" dirty="0">
                  <a:latin typeface="+mj-lt"/>
                </a:rPr>
                <a:t>.</a:t>
              </a:r>
            </a:p>
          </p:txBody>
        </p:sp>
        <p:pic>
          <p:nvPicPr>
            <p:cNvPr id="38" name="Picture 37" descr="Background pattern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6716" y="7212737"/>
              <a:ext cx="5658131" cy="318323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67400" y="599908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r>
                <a:rPr lang="en-US" sz="4000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0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3600" dirty="0"/>
            </a:p>
          </p:txBody>
        </p:sp>
        <p:grpSp>
          <p:nvGrpSpPr>
            <p:cNvPr id="14" name="Group 4"/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/>
              <p:cNvSpPr txBox="1"/>
              <p:nvPr/>
            </p:nvSpPr>
            <p:spPr>
              <a:xfrm>
                <a:off x="2140808" y="5347938"/>
                <a:ext cx="8364950" cy="329519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800" dirty="0">
                    <a:solidFill>
                      <a:schemeClr val="tx1"/>
                    </a:solidFill>
                    <a:latin typeface="+mj-lt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nl-NL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4800" dirty="0">
                    <a:solidFill>
                      <a:schemeClr val="tx1"/>
                    </a:solidFill>
                    <a:latin typeface="+mj-lt"/>
                  </a:rPr>
                  <a:t>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nl-NL" sz="4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</m:t>
                    </m:r>
                    <m:r>
                      <a:rPr lang="en-US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  <m:r>
                      <a:rPr lang="en-US" sz="4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808" y="5347938"/>
                <a:ext cx="8364950" cy="3295197"/>
              </a:xfrm>
              <a:prstGeom prst="rect">
                <a:avLst/>
              </a:prstGeom>
              <a:blipFill rotWithShape="1">
                <a:blip r:embed="rId8"/>
                <a:stretch>
                  <a:fillRect l="-3" t="-18" r="4" b="-54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007228" y="2274578"/>
                <a:ext cx="1427354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7228" y="2274578"/>
                <a:ext cx="14273544" cy="890180"/>
              </a:xfrm>
              <a:prstGeom prst="rect">
                <a:avLst/>
              </a:prstGeom>
              <a:blipFill rotWithShape="1">
                <a:blip r:embed="rId9"/>
                <a:stretch>
                  <a:fillRect l="-4" t="-1" b="-1299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9541" y="5174859"/>
            <a:ext cx="7479158" cy="3390715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7467600" y="3681278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9"/>
              <p:cNvSpPr txBox="1"/>
              <p:nvPr/>
            </p:nvSpPr>
            <p:spPr>
              <a:xfrm>
                <a:off x="1905000" y="0"/>
                <a:ext cx="14966315" cy="3859988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Hai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có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bằng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gọi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là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hai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phụ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rgbClr val="FF0000"/>
                    </a:solidFill>
                    <a:latin typeface="+mj-lt"/>
                  </a:rPr>
                  <a:t>nhau</a:t>
                </a:r>
                <a:r>
                  <a:rPr lang="en-US" sz="4800" dirty="0">
                    <a:solidFill>
                      <a:srgbClr val="FF0000"/>
                    </a:solidFill>
                    <a:latin typeface="+mj-lt"/>
                  </a:rPr>
                  <a:t>.</a:t>
                </a:r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trong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vuông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hai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nhọn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phụ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nhau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0"/>
                <a:ext cx="14966315" cy="385998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5403" y="4408919"/>
            <a:ext cx="7479158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48000" y="7009332"/>
                <a:ext cx="10668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7009332"/>
                <a:ext cx="1066800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8321357" y="7143630"/>
            <a:ext cx="10668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/>
              <p:nvPr/>
            </p:nvSpPr>
            <p:spPr>
              <a:xfrm>
                <a:off x="9138560" y="4377913"/>
                <a:ext cx="11049000" cy="2208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vuông tại 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e>
                    </m:acc>
                    <m:r>
                      <a:rPr kumimoji="0" lang="en-US" sz="4000" b="0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=90°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Do đó: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=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-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90°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 </a:t>
                </a:r>
                <a14:m>
                  <m:oMath xmlns:m="http://schemas.openxmlformats.org/officeDocument/2006/math">
                    <m:r>
                      <a:rPr lang="en-US" sz="4000" i="1" noProof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20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endParaRPr kumimoji="0" lang="en-US" sz="4000" b="0" i="0" u="none" strike="noStrike" kern="120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8560" y="4377913"/>
                <a:ext cx="11049000" cy="2208618"/>
              </a:xfrm>
              <a:prstGeom prst="rect">
                <a:avLst/>
              </a:prstGeom>
              <a:blipFill>
                <a:blip r:embed="rId9"/>
                <a:stretch>
                  <a:fillRect l="-2758" t="-4144" b="-13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5410200" y="-7620"/>
                <a:ext cx="11481562" cy="150207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spcBef>
                    <a:spcPct val="0"/>
                  </a:spcBef>
                </a:pP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Cho tam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và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𝐶𝑥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là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tia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đối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tia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spcBef>
                    <a:spcPct val="0"/>
                  </a:spcBef>
                </a:pP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Chứng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8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minh </a:t>
                </a:r>
                <a:r>
                  <a:rPr lang="en-US" sz="4800" dirty="0" err="1">
                    <a:solidFill>
                      <a:schemeClr val="tx1"/>
                    </a:solidFill>
                    <a:cs typeface="Arial" panose="020B0604020202020204" pitchFamily="34" charset="0"/>
                  </a:rPr>
                  <a:t>rằng</a:t>
                </a:r>
                <a:r>
                  <a:rPr lang="en-US" sz="48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𝐴𝐶𝑥</m:t>
                        </m:r>
                      </m:e>
                    </m:acc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4800" dirty="0" smtClean="0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-7620"/>
                <a:ext cx="11481562" cy="1502078"/>
              </a:xfrm>
              <a:prstGeom prst="rect">
                <a:avLst/>
              </a:prstGeom>
              <a:blipFill>
                <a:blip r:embed="rId6"/>
                <a:stretch>
                  <a:fillRect l="-3240" t="-12195" r="-1593" b="-23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170768" y="58351"/>
            <a:ext cx="7439246" cy="10225800"/>
            <a:chOff x="892401" y="2355728"/>
            <a:chExt cx="5330959" cy="9184584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816589" y="2355728"/>
              <a:ext cx="2557361" cy="1003588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VẬN DỤNG</a:t>
              </a:r>
              <a:r>
                <a:rPr lang="en-US" sz="3200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32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endParaRPr lang="en-US" sz="5400" dirty="0"/>
            </a:p>
          </p:txBody>
        </p:sp>
        <p:grpSp>
          <p:nvGrpSpPr>
            <p:cNvPr id="14" name="Group 4"/>
            <p:cNvGrpSpPr/>
            <p:nvPr/>
          </p:nvGrpSpPr>
          <p:grpSpPr>
            <a:xfrm>
              <a:off x="892401" y="2360568"/>
              <a:ext cx="1075805" cy="1003588"/>
              <a:chOff x="0" y="26104"/>
              <a:chExt cx="5800924" cy="5411521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0" y="26104"/>
                <a:ext cx="5800924" cy="5411521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206322" y="2454992"/>
              <a:ext cx="537433" cy="695696"/>
            </a:xfrm>
            <a:prstGeom prst="rect">
              <a:avLst/>
            </a:prstGeom>
          </p:spPr>
        </p:pic>
        <p:sp>
          <p:nvSpPr>
            <p:cNvPr id="24" name="Rectangle: Rounded Corners 6"/>
            <p:cNvSpPr/>
            <p:nvPr/>
          </p:nvSpPr>
          <p:spPr>
            <a:xfrm>
              <a:off x="2524541" y="10090437"/>
              <a:ext cx="3698819" cy="144987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HOẠT ĐỘNG NHÓM BÀN TRONG 3 PHÚT</a:t>
              </a:r>
              <a:endParaRPr lang="en-US" sz="5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8" descr="A picture containing chart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1" t="5089" b="14388"/>
          <a:stretch>
            <a:fillRect/>
          </a:stretch>
        </p:blipFill>
        <p:spPr>
          <a:xfrm>
            <a:off x="10231120" y="6057900"/>
            <a:ext cx="8077200" cy="3826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714500"/>
            <a:ext cx="1694764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Em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hãy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điền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chỗ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trống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(…)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để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hoàn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thành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chứng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 minh </a:t>
            </a:r>
            <a:r>
              <a:rPr lang="en-US" sz="48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trên</a:t>
            </a:r>
            <a:r>
              <a:rPr lang="en-US" sz="4800" dirty="0" smtClean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9"/>
              <p:cNvSpPr txBox="1"/>
              <p:nvPr/>
            </p:nvSpPr>
            <p:spPr>
              <a:xfrm>
                <a:off x="901080" y="2471475"/>
                <a:ext cx="15482234" cy="5248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𝐶𝑥</m:t>
                    </m:r>
                  </m:oMath>
                </a14:m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 là tia đối của tia </a:t>
                </a:r>
                <a14:m>
                  <m:oMath xmlns:m="http://schemas.openxmlformats.org/officeDocument/2006/math">
                    <m:r>
                      <a:rPr lang="nl-NL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𝐶𝐵</m:t>
                    </m:r>
                  </m:oMath>
                </a14:m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𝐴𝐶𝑥</m:t>
                        </m:r>
                      </m:e>
                    </m:acc>
                  </m:oMath>
                </a14:m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 là hai góc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……</m:t>
                    </m:r>
                  </m:oMath>
                </a14:m>
                <a:endParaRPr lang="en-US" sz="4400" b="0" i="0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𝐴𝐶𝑥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…   </m:t>
                    </m:r>
                    <m:r>
                      <a:rPr lang="nl-NL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𝐴𝐶𝑥</m:t>
                        </m:r>
                      </m:e>
                    </m:acc>
                    <m:r>
                      <a:rPr lang="nl-NL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  ... </a:t>
                </a:r>
                <a:r>
                  <a:rPr lang="en-US" sz="4400" dirty="0" smtClean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 (1)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+"/>
                </a:pPr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Xét </a:t>
                </a:r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tam giác ABC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 ...   =  </a:t>
                </a:r>
                <a:r>
                  <a:rPr lang="nl-NL" sz="4400" dirty="0" smtClean="0">
                    <a:latin typeface="+mj-lt"/>
                  </a:rPr>
                  <a:t>180</a:t>
                </a:r>
                <a:r>
                  <a:rPr lang="nl-NL" sz="4400" baseline="30000" dirty="0" smtClean="0">
                    <a:latin typeface="+mj-lt"/>
                  </a:rPr>
                  <a:t>0</a:t>
                </a:r>
                <a:endParaRPr lang="nl-NL" sz="4400" baseline="30000" dirty="0">
                  <a:solidFill>
                    <a:schemeClr val="tx1"/>
                  </a:solidFill>
                  <a:latin typeface="+mj-lt"/>
                </a:endParaRPr>
              </a:p>
              <a:p>
                <a:pPr indent="0" algn="just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nl-NL" sz="4400" dirty="0">
                        <a:solidFill>
                          <a:schemeClr val="tx1"/>
                        </a:solidFill>
                      </a:rPr>
                      <m:t> .....</m:t>
                    </m:r>
                    <m:r>
                      <m:rPr>
                        <m:nor/>
                      </m:rPr>
                      <a:rPr lang="en-US" sz="4400" dirty="0">
                        <a:solidFill>
                          <a:schemeClr val="tx1"/>
                        </a:solidFill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</m:oMath>
                </a14:m>
                <a:r>
                  <a:rPr lang="nl-NL" sz="4400" dirty="0" smtClean="0">
                    <a:solidFill>
                      <a:schemeClr val="tx1"/>
                    </a:solidFill>
                    <a:latin typeface="+mj-lt"/>
                    <a:sym typeface="+mn-ea"/>
                  </a:rPr>
                  <a:t>  (2)</a:t>
                </a:r>
                <a:endParaRPr lang="nl-NL" sz="4400" dirty="0">
                  <a:solidFill>
                    <a:schemeClr val="tx1"/>
                  </a:solidFill>
                  <a:latin typeface="+mj-lt"/>
                  <a:sym typeface="+mn-ea"/>
                </a:endParaRPr>
              </a:p>
              <a:p>
                <a:pPr indent="0" algn="just">
                  <a:lnSpc>
                    <a:spcPct val="150000"/>
                  </a:lnSpc>
                  <a:buFont typeface="Arial" panose="020B0604020202020204" pitchFamily="34" charset="0"/>
                  <a:buNone/>
                </a:pPr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Từ </a:t>
                </a:r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(1) </a:t>
                </a:r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và </a:t>
                </a:r>
                <a:r>
                  <a:rPr lang="nl-NL" sz="4400" dirty="0" smtClean="0">
                    <a:solidFill>
                      <a:schemeClr val="tx1"/>
                    </a:solidFill>
                    <a:latin typeface="+mj-lt"/>
                  </a:rPr>
                  <a:t>(2) </a:t>
                </a:r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suy ra: 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𝐴𝐶𝑥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  <a:endParaRPr lang="en-US" sz="4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080" y="2471475"/>
                <a:ext cx="15482234" cy="5248553"/>
              </a:xfrm>
              <a:prstGeom prst="rect">
                <a:avLst/>
              </a:prstGeom>
              <a:blipFill>
                <a:blip r:embed="rId10"/>
                <a:stretch>
                  <a:fillRect l="-2205" b="-2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8799413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11" imgW="914400" imgH="198720" progId="Equation.DSMT4">
                  <p:embed/>
                </p:oleObj>
              </mc:Choice>
              <mc:Fallback>
                <p:oleObj name="Equation" r:id="rId11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21421" y="3711998"/>
                <a:ext cx="106680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1421" y="3711998"/>
                <a:ext cx="1066800" cy="677108"/>
              </a:xfrm>
              <a:prstGeom prst="rect">
                <a:avLst/>
              </a:prstGeom>
              <a:blipFill>
                <a:blip r:embed="rId13"/>
                <a:stretch>
                  <a:fillRect r="-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76800" y="3711998"/>
                <a:ext cx="106680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3711998"/>
                <a:ext cx="1066800" cy="677108"/>
              </a:xfrm>
              <a:prstGeom prst="rect">
                <a:avLst/>
              </a:prstGeom>
              <a:blipFill>
                <a:blip r:embed="rId14"/>
                <a:stretch>
                  <a:fillRect r="-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854821" y="4684813"/>
                <a:ext cx="1143000" cy="7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𝐴𝐶𝐵</m:t>
                          </m:r>
                        </m:e>
                      </m:acc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821" y="4684813"/>
                <a:ext cx="1143000" cy="79214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602665" y="5816895"/>
                <a:ext cx="106680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65" y="5816895"/>
                <a:ext cx="1066800" cy="677108"/>
              </a:xfrm>
              <a:prstGeom prst="rect">
                <a:avLst/>
              </a:prstGeom>
              <a:blipFill>
                <a:blip r:embed="rId16"/>
                <a:stretch>
                  <a:fillRect r="-7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676434" y="2601843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kề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bù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" name="Đồng hồ đếm ngược 3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50" y="8669910"/>
            <a:ext cx="2094150" cy="16142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  <p:bldP spid="5" grpId="0"/>
      <p:bldP spid="18" grpId="0"/>
      <p:bldP spid="20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271839" y="-192869"/>
                <a:ext cx="16147081" cy="30138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ngoài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Wingdings" panose="05000000000000000000" pitchFamily="2" charset="2"/>
                  <a:buChar char="ü"/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không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39" y="-192869"/>
                <a:ext cx="16147081" cy="3013838"/>
              </a:xfrm>
              <a:prstGeom prst="rect">
                <a:avLst/>
              </a:prstGeom>
              <a:blipFill>
                <a:blip r:embed="rId2"/>
                <a:stretch>
                  <a:fillRect l="-1964" b="-10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240" y="6543423"/>
            <a:ext cx="15392400" cy="2668936"/>
            <a:chOff x="0" y="7365640"/>
            <a:chExt cx="15392400" cy="2668936"/>
          </a:xfrm>
        </p:grpSpPr>
        <p:sp>
          <p:nvSpPr>
            <p:cNvPr id="5" name="TextBox 9"/>
            <p:cNvSpPr txBox="1"/>
            <p:nvPr/>
          </p:nvSpPr>
          <p:spPr>
            <a:xfrm>
              <a:off x="2377203" y="7734300"/>
              <a:ext cx="13015197" cy="23002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Mỗi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góc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ngoài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của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một tam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giác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có số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đo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bằng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tổng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số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đo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hai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góc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trong không </a:t>
              </a:r>
              <a:r>
                <a:rPr lang="en-US" sz="4800" dirty="0" err="1">
                  <a:solidFill>
                    <a:schemeClr val="tx1"/>
                  </a:solidFill>
                  <a:latin typeface="+mj-lt"/>
                </a:rPr>
                <a:t>kề</a:t>
              </a:r>
              <a:r>
                <a:rPr lang="en-US" sz="4800" dirty="0">
                  <a:solidFill>
                    <a:schemeClr val="tx1"/>
                  </a:solidFill>
                  <a:latin typeface="+mj-lt"/>
                </a:rPr>
                <a:t> với nó.</a:t>
              </a:r>
              <a:endPara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Cartoon bee with pointer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365640"/>
              <a:ext cx="2016092" cy="2273654"/>
            </a:xfrm>
            <a:prstGeom prst="rect">
              <a:avLst/>
            </a:prstGeom>
          </p:spPr>
        </p:pic>
      </p:grpSp>
      <p:pic>
        <p:nvPicPr>
          <p:cNvPr id="8" name="Picture 7" descr="A picture containing chart&#10;&#10;Description automatically generated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5864" r="1944" b="14668"/>
          <a:stretch>
            <a:fillRect/>
          </a:stretch>
        </p:blipFill>
        <p:spPr>
          <a:xfrm>
            <a:off x="5715000" y="3062949"/>
            <a:ext cx="8390502" cy="3513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0668000" y="4010522"/>
                <a:ext cx="4343400" cy="8560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𝐴𝐶𝑥</m:t>
                          </m:r>
                        </m:e>
                      </m:acc>
                      <m:r>
                        <a:rPr lang="nl-NL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nl-NL" sz="4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4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010522"/>
                <a:ext cx="4343400" cy="8560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225966" y="3943531"/>
                <a:ext cx="10668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50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5966" y="3943531"/>
                <a:ext cx="1066800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290737" y="5829300"/>
                <a:ext cx="10668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0737" y="5829300"/>
                <a:ext cx="1066800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507805" y="5336857"/>
                <a:ext cx="106680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110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805" y="5336857"/>
                <a:ext cx="1066800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oán mới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5"/>
            <a:ext cx="18287999" cy="102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5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551695" y="1562100"/>
            <a:ext cx="1769043" cy="153954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7" name="Rectangle 16">
            <a:hlinkClick r:id="rId4" action="ppaction://hlinksldjump"/>
          </p:cNvPr>
          <p:cNvSpPr/>
          <p:nvPr/>
        </p:nvSpPr>
        <p:spPr>
          <a:xfrm>
            <a:off x="551694" y="3016371"/>
            <a:ext cx="1769045" cy="16008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" name="Rectangle 17">
            <a:hlinkClick r:id="rId5" action="ppaction://hlinksldjump"/>
          </p:cNvPr>
          <p:cNvSpPr/>
          <p:nvPr/>
        </p:nvSpPr>
        <p:spPr>
          <a:xfrm>
            <a:off x="541299" y="4533274"/>
            <a:ext cx="1761146" cy="160082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hlinkClick r:id="rId6" action="ppaction://hlinksldjump"/>
          </p:cNvPr>
          <p:cNvSpPr txBox="1"/>
          <p:nvPr/>
        </p:nvSpPr>
        <p:spPr>
          <a:xfrm>
            <a:off x="4953000" y="166209"/>
            <a:ext cx="11288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CHƠI: BỨC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HÌNH BÍ ẨN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ction Button: Beginning 4">
            <a:hlinkClick r:id="rId7" action="ppaction://hlinksldjump"/>
          </p:cNvPr>
          <p:cNvSpPr/>
          <p:nvPr/>
        </p:nvSpPr>
        <p:spPr>
          <a:xfrm>
            <a:off x="17068800" y="9348730"/>
            <a:ext cx="1219200" cy="899160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4400" y="10656497"/>
            <a:ext cx="10950183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CÂU TỤC NGỮ?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33016" t="34376" r="41114" b="19792"/>
          <a:stretch/>
        </p:blipFill>
        <p:spPr>
          <a:xfrm>
            <a:off x="3505200" y="1502572"/>
            <a:ext cx="13563600" cy="72357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23493" y="1504205"/>
            <a:ext cx="4191001" cy="72357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79109" y="1483159"/>
            <a:ext cx="7989691" cy="239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Ý </a:t>
            </a:r>
            <a:r>
              <a:rPr lang="en-US" sz="4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nghĩa</a:t>
            </a: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bức</a:t>
            </a: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tranh</a:t>
            </a: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gồm</a:t>
            </a:r>
            <a:r>
              <a:rPr lang="en-US" sz="4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2 </a:t>
            </a:r>
            <a:r>
              <a:rPr lang="en-US" sz="4000" b="1" dirty="0" err="1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48800" y="1724642"/>
            <a:ext cx="7620000" cy="1821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4494" y="1532445"/>
            <a:ext cx="4318591" cy="72153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33085" y="1525491"/>
            <a:ext cx="5080591" cy="721537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30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2" grpId="0" animBg="1"/>
      <p:bldP spid="13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-563404" y="543485"/>
            <a:ext cx="15100300" cy="90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Trắc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nghiệm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ngắn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/>
              <p:nvPr/>
            </p:nvSpPr>
            <p:spPr>
              <a:xfrm>
                <a:off x="381000" y="1444950"/>
                <a:ext cx="11049000" cy="14401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>
                  <a:lnSpc>
                    <a:spcPct val="121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b="0" i="1" noProof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4000" b="0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𝐷𝐸𝐾</m:t>
                    </m:r>
                    <m:r>
                      <a:rPr lang="en-US" sz="4000" b="0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000" b="0" i="0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r>
                      <a:rPr lang="en-US" sz="40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 </m:t>
                    </m:r>
                    <m:acc>
                      <m:accPr>
                        <m:chr m:val="̂"/>
                        <m:ctrlPr>
                          <a:rPr lang="en-US" sz="40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4000" b="0" i="1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=80°</m:t>
                    </m:r>
                    <m:r>
                      <a:rPr lang="en-US" sz="4000" b="0" i="0" noProof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4000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000" i="1" noProof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noProof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acc>
                    <m:r>
                      <a:rPr lang="en-US" sz="4000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40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7</m:t>
                    </m:r>
                    <m:r>
                      <a:rPr lang="en-US" sz="4000" i="1" noProof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0°</m:t>
                    </m:r>
                    <m:r>
                      <a:rPr lang="en-US" sz="40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 </m:t>
                    </m:r>
                    <m:r>
                      <a:rPr lang="en-US" sz="40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𝐾h𝑖</m:t>
                    </m:r>
                    <m:r>
                      <a:rPr lang="en-US" sz="40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đó</m:t>
                    </m:r>
                    <m:r>
                      <a:rPr lang="en-US" sz="4000" b="0" i="1" noProof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40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𝐾𝐷𝑥</m:t>
                        </m:r>
                      </m:e>
                    </m:acc>
                  </m:oMath>
                </a14:m>
                <a:r>
                  <a:rPr lang="en-US" sz="4000" noProof="1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có số đo là bao nhiêu độ? </a:t>
                </a:r>
                <a:endParaRPr lang="vi-VN" sz="4000" noProof="1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444950"/>
                <a:ext cx="11049000" cy="1440138"/>
              </a:xfrm>
              <a:prstGeom prst="rect">
                <a:avLst/>
              </a:prstGeom>
              <a:blipFill>
                <a:blip r:embed="rId3"/>
                <a:stretch>
                  <a:fillRect l="-2815" t="-5508" r="-2815" b="-20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803096" y="5098800"/>
                <a:ext cx="3733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3200" b="0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32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3096" y="5098800"/>
                <a:ext cx="37338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70"/>
          <p:cNvGrpSpPr/>
          <p:nvPr/>
        </p:nvGrpSpPr>
        <p:grpSpPr>
          <a:xfrm>
            <a:off x="10467515" y="2072276"/>
            <a:ext cx="6677485" cy="4511784"/>
            <a:chOff x="-860" y="1161"/>
            <a:chExt cx="2888" cy="2410"/>
          </a:xfrm>
        </p:grpSpPr>
        <p:sp>
          <p:nvSpPr>
            <p:cNvPr id="50" name="Text Box 24"/>
            <p:cNvSpPr txBox="1"/>
            <p:nvPr/>
          </p:nvSpPr>
          <p:spPr>
            <a:xfrm>
              <a:off x="-860" y="3090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51" name="Text Box 25"/>
            <p:cNvSpPr txBox="1"/>
            <p:nvPr/>
          </p:nvSpPr>
          <p:spPr>
            <a:xfrm>
              <a:off x="391" y="3283"/>
              <a:ext cx="107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52" name="AutoShape 17"/>
            <p:cNvSpPr/>
            <p:nvPr/>
          </p:nvSpPr>
          <p:spPr>
            <a:xfrm>
              <a:off x="217" y="1451"/>
              <a:ext cx="1411" cy="1660"/>
            </a:xfrm>
            <a:prstGeom prst="triangle">
              <a:avLst>
                <a:gd name="adj" fmla="val 82907"/>
              </a:avLst>
            </a:prstGeom>
            <a:noFill/>
            <a:ln w="381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53" name="Text Box 18"/>
            <p:cNvSpPr txBox="1"/>
            <p:nvPr/>
          </p:nvSpPr>
          <p:spPr>
            <a:xfrm>
              <a:off x="1114" y="1161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54" name="Text Box 19"/>
            <p:cNvSpPr txBox="1"/>
            <p:nvPr/>
          </p:nvSpPr>
          <p:spPr>
            <a:xfrm>
              <a:off x="1464" y="307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55" name="Text Box 20"/>
            <p:cNvSpPr txBox="1"/>
            <p:nvPr/>
          </p:nvSpPr>
          <p:spPr>
            <a:xfrm>
              <a:off x="-49" y="3111"/>
              <a:ext cx="565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56" name="Text Box 21"/>
            <p:cNvSpPr txBox="1"/>
            <p:nvPr/>
          </p:nvSpPr>
          <p:spPr>
            <a:xfrm>
              <a:off x="1182" y="284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80</a:t>
              </a:r>
              <a:r>
                <a:rPr kumimoji="0" lang="en-US" alt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0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57" name="Text Box 22"/>
            <p:cNvSpPr txBox="1"/>
            <p:nvPr/>
          </p:nvSpPr>
          <p:spPr>
            <a:xfrm>
              <a:off x="1022" y="171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70</a:t>
              </a:r>
              <a:r>
                <a:rPr kumimoji="0" lang="en-US" alt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0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58" name="Line 23"/>
            <p:cNvSpPr/>
            <p:nvPr/>
          </p:nvSpPr>
          <p:spPr>
            <a:xfrm>
              <a:off x="-624" y="3111"/>
              <a:ext cx="846" cy="0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61" name="Action Button: Home 60">
            <a:hlinkClick r:id="rId5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272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728410" y="1332872"/>
            <a:ext cx="5631643" cy="5182228"/>
            <a:chOff x="13258" y="125"/>
            <a:chExt cx="5020" cy="5190"/>
          </a:xfrm>
        </p:grpSpPr>
        <p:grpSp>
          <p:nvGrpSpPr>
            <p:cNvPr id="29738" name="Group 72"/>
            <p:cNvGrpSpPr/>
            <p:nvPr/>
          </p:nvGrpSpPr>
          <p:grpSpPr>
            <a:xfrm>
              <a:off x="13258" y="125"/>
              <a:ext cx="5020" cy="5190"/>
              <a:chOff x="7" y="1049"/>
              <a:chExt cx="2261" cy="2426"/>
            </a:xfrm>
          </p:grpSpPr>
          <p:sp>
            <p:nvSpPr>
              <p:cNvPr id="29739" name="Text Box 4"/>
              <p:cNvSpPr txBox="1"/>
              <p:nvPr/>
            </p:nvSpPr>
            <p:spPr>
              <a:xfrm>
                <a:off x="413" y="3187"/>
                <a:ext cx="123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740" name="Group 71"/>
              <p:cNvGrpSpPr/>
              <p:nvPr/>
            </p:nvGrpSpPr>
            <p:grpSpPr>
              <a:xfrm>
                <a:off x="7" y="1049"/>
                <a:ext cx="2261" cy="2330"/>
                <a:chOff x="7" y="1049"/>
                <a:chExt cx="2261" cy="2330"/>
              </a:xfrm>
            </p:grpSpPr>
            <p:sp>
              <p:nvSpPr>
                <p:cNvPr id="29741" name="AutoShape 6"/>
                <p:cNvSpPr/>
                <p:nvPr/>
              </p:nvSpPr>
              <p:spPr>
                <a:xfrm>
                  <a:off x="413" y="1275"/>
                  <a:ext cx="1455" cy="1707"/>
                </a:xfrm>
                <a:prstGeom prst="rtTriangle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742" name="Text Box 7"/>
                <p:cNvSpPr txBox="1"/>
                <p:nvPr/>
              </p:nvSpPr>
              <p:spPr>
                <a:xfrm>
                  <a:off x="7" y="2972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9743" name="Text Box 8"/>
                <p:cNvSpPr txBox="1"/>
                <p:nvPr/>
              </p:nvSpPr>
              <p:spPr>
                <a:xfrm>
                  <a:off x="42" y="1049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9744" name="Text Box 9"/>
                <p:cNvSpPr txBox="1"/>
                <p:nvPr/>
              </p:nvSpPr>
              <p:spPr>
                <a:xfrm>
                  <a:off x="1541" y="2972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9747" name="Text Box 12"/>
                <p:cNvSpPr txBox="1"/>
                <p:nvPr/>
              </p:nvSpPr>
              <p:spPr>
                <a:xfrm>
                  <a:off x="1240" y="2737"/>
                  <a:ext cx="727" cy="24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50</a:t>
                  </a:r>
                  <a:r>
                    <a:rPr kumimoji="0" lang="en-US" altLang="en-US" sz="2800" b="1" i="0" u="none" strike="noStrike" kern="1200" cap="none" spc="0" normalizeH="0" baseline="3000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NI-Times" pitchFamily="2" charset="0"/>
                      <a:ea typeface="+mn-ea"/>
                      <a:cs typeface="+mn-cs"/>
                    </a:rPr>
                    <a:t>0</a:t>
                  </a:r>
                  <a:endParaRPr kumimoji="0" lang="en-US" altLang="en-US" sz="28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Rectangles 3"/>
            <p:cNvSpPr/>
            <p:nvPr/>
          </p:nvSpPr>
          <p:spPr>
            <a:xfrm>
              <a:off x="14143" y="3969"/>
              <a:ext cx="435" cy="291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0" y="260543"/>
            <a:ext cx="15100300" cy="90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Trắc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nghiệm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ngắn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/>
              <p:nvPr/>
            </p:nvSpPr>
            <p:spPr>
              <a:xfrm>
                <a:off x="381000" y="1444950"/>
                <a:ext cx="11049000" cy="1445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vuông tại A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</m:t>
                    </m:r>
                    <m:r>
                      <a:rPr kumimoji="0" lang="en-US" sz="4000" b="0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c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ó 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=50°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.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có số đo là bao nhiêu độ? </a:t>
                </a:r>
                <a:endParaRPr kumimoji="0" lang="vi-VN" sz="4000" b="0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444950"/>
                <a:ext cx="11049000" cy="1445332"/>
              </a:xfrm>
              <a:prstGeom prst="rect">
                <a:avLst/>
              </a:prstGeom>
              <a:blipFill>
                <a:blip r:embed="rId3"/>
                <a:stretch>
                  <a:fillRect l="-2815" t="-5063" r="-2815" b="-20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168440" y="2214556"/>
                <a:ext cx="3733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4</m:t>
                      </m:r>
                      <m:r>
                        <a:rPr kumimoji="0" lang="en-US" sz="3200" b="0" i="1" u="none" strike="noStrike" kern="1200" cap="none" spc="0" normalizeH="0" baseline="0" noProof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0°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440" y="2214556"/>
                <a:ext cx="37338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/>
              <p:nvPr/>
            </p:nvSpPr>
            <p:spPr>
              <a:xfrm>
                <a:off x="642304" y="4016348"/>
                <a:ext cx="11049000" cy="2208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vuông tại 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e>
                    </m:acc>
                    <m:r>
                      <a:rPr kumimoji="0" lang="en-US" sz="4000" b="0" i="0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=90°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21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Do đó: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=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9</m:t>
                    </m:r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-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1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90°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-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50</m:t>
                    </m:r>
                    <m:r>
                      <a:rPr kumimoji="0" lang="en-US" sz="4000" b="0" i="1" u="none" strike="noStrike" kern="1200" cap="none" spc="0" normalizeH="0" baseline="0" noProof="1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= 40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endParaRPr kumimoji="0" lang="en-US" sz="4000" b="0" i="0" u="none" strike="noStrike" kern="1200" cap="none" spc="0" normalizeH="0" baseline="0" noProof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4025C03-BBC1-4E41-924B-1D89C7CB4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304" y="4016348"/>
                <a:ext cx="11049000" cy="2208618"/>
              </a:xfrm>
              <a:prstGeom prst="rect">
                <a:avLst/>
              </a:prstGeom>
              <a:blipFill>
                <a:blip r:embed="rId5"/>
                <a:stretch>
                  <a:fillRect l="-2758" t="-4420" b="-1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ction Button: Home 15">
            <a:hlinkClick r:id="rId6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34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6105236" y="418691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p:sp>
        <p:nvSpPr>
          <p:cNvPr id="2" name="TextBox 5"/>
          <p:cNvSpPr txBox="1"/>
          <p:nvPr/>
        </p:nvSpPr>
        <p:spPr>
          <a:xfrm>
            <a:off x="1752598" y="2606391"/>
            <a:ext cx="14224635" cy="672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 CÁC EM THEO DÕI VIDEO VÀ TRẢ LỜI CÂU HỎI:</a:t>
            </a:r>
          </a:p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SỐ ĐO 3 GÓC CỦA MỘT TAM GIÁC BẰNG BAO NHIÊU ĐỘ?</a:t>
            </a:r>
          </a:p>
          <a:p>
            <a:pPr algn="ctr">
              <a:lnSpc>
                <a:spcPts val="10490"/>
              </a:lnSpc>
              <a:spcBef>
                <a:spcPct val="0"/>
              </a:spcBef>
            </a:pP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  <p:bldLst>
      <p:bldP spid="5" grpId="1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3" name="Text Box 25"/>
          <p:cNvSpPr txBox="1"/>
          <p:nvPr/>
        </p:nvSpPr>
        <p:spPr>
          <a:xfrm>
            <a:off x="1725046" y="4175801"/>
            <a:ext cx="1636331" cy="3991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3614" name="AutoShape 17"/>
          <p:cNvSpPr/>
          <p:nvPr/>
        </p:nvSpPr>
        <p:spPr>
          <a:xfrm>
            <a:off x="1459695" y="1636582"/>
            <a:ext cx="2151783" cy="2300821"/>
          </a:xfrm>
          <a:prstGeom prst="triangle">
            <a:avLst>
              <a:gd name="adj" fmla="val 82907"/>
            </a:avLst>
          </a:prstGeom>
          <a:noFill/>
          <a:ln w="38100" cap="flat" cmpd="sng">
            <a:solidFill>
              <a:srgbClr val="0000CC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3615" name="Text Box 18"/>
          <p:cNvSpPr txBox="1"/>
          <p:nvPr/>
        </p:nvSpPr>
        <p:spPr>
          <a:xfrm>
            <a:off x="2882525" y="1138995"/>
            <a:ext cx="860103" cy="5225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23616" name="Text Box 19"/>
          <p:cNvSpPr txBox="1"/>
          <p:nvPr/>
        </p:nvSpPr>
        <p:spPr>
          <a:xfrm>
            <a:off x="3361377" y="3890278"/>
            <a:ext cx="860103" cy="5225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3617" name="Text Box 20"/>
          <p:cNvSpPr txBox="1"/>
          <p:nvPr/>
        </p:nvSpPr>
        <p:spPr>
          <a:xfrm>
            <a:off x="1054043" y="3937403"/>
            <a:ext cx="861628" cy="5225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23618" name="Text Box 21"/>
          <p:cNvSpPr txBox="1"/>
          <p:nvPr/>
        </p:nvSpPr>
        <p:spPr>
          <a:xfrm>
            <a:off x="2826100" y="3409323"/>
            <a:ext cx="860103" cy="5225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80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3619" name="Text Box 22"/>
          <p:cNvSpPr txBox="1"/>
          <p:nvPr/>
        </p:nvSpPr>
        <p:spPr>
          <a:xfrm>
            <a:off x="2687324" y="2005268"/>
            <a:ext cx="860103" cy="52253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70</a:t>
            </a:r>
            <a:r>
              <a:rPr kumimoji="0" lang="en-US" alt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0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3620" name="Line 23"/>
          <p:cNvSpPr/>
          <p:nvPr/>
        </p:nvSpPr>
        <p:spPr>
          <a:xfrm flipH="1">
            <a:off x="1467320" y="3937403"/>
            <a:ext cx="257726" cy="0"/>
          </a:xfrm>
          <a:prstGeom prst="line">
            <a:avLst/>
          </a:prstGeom>
          <a:ln w="38100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5" name="Group 4"/>
          <p:cNvGrpSpPr/>
          <p:nvPr/>
        </p:nvGrpSpPr>
        <p:grpSpPr>
          <a:xfrm>
            <a:off x="7222892" y="1241180"/>
            <a:ext cx="3407410" cy="3200400"/>
            <a:chOff x="12992" y="-27"/>
            <a:chExt cx="5366" cy="5342"/>
          </a:xfrm>
        </p:grpSpPr>
        <p:grpSp>
          <p:nvGrpSpPr>
            <p:cNvPr id="29738" name="Group 72"/>
            <p:cNvGrpSpPr/>
            <p:nvPr/>
          </p:nvGrpSpPr>
          <p:grpSpPr>
            <a:xfrm>
              <a:off x="12992" y="-27"/>
              <a:ext cx="5366" cy="5342"/>
              <a:chOff x="-113" y="978"/>
              <a:chExt cx="2417" cy="2497"/>
            </a:xfrm>
          </p:grpSpPr>
          <p:sp>
            <p:nvSpPr>
              <p:cNvPr id="29739" name="Text Box 4"/>
              <p:cNvSpPr txBox="1"/>
              <p:nvPr/>
            </p:nvSpPr>
            <p:spPr>
              <a:xfrm>
                <a:off x="413" y="3187"/>
                <a:ext cx="123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740" name="Group 71"/>
              <p:cNvGrpSpPr/>
              <p:nvPr/>
            </p:nvGrpSpPr>
            <p:grpSpPr>
              <a:xfrm>
                <a:off x="-113" y="978"/>
                <a:ext cx="2417" cy="2411"/>
                <a:chOff x="-113" y="978"/>
                <a:chExt cx="2417" cy="2411"/>
              </a:xfrm>
            </p:grpSpPr>
            <p:sp>
              <p:nvSpPr>
                <p:cNvPr id="29741" name="AutoShape 6"/>
                <p:cNvSpPr/>
                <p:nvPr/>
              </p:nvSpPr>
              <p:spPr>
                <a:xfrm>
                  <a:off x="413" y="1275"/>
                  <a:ext cx="1455" cy="1707"/>
                </a:xfrm>
                <a:prstGeom prst="rtTriangle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742" name="Text Box 7"/>
                <p:cNvSpPr txBox="1"/>
                <p:nvPr/>
              </p:nvSpPr>
              <p:spPr>
                <a:xfrm>
                  <a:off x="-113" y="2879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9743" name="Text Box 8"/>
                <p:cNvSpPr txBox="1"/>
                <p:nvPr/>
              </p:nvSpPr>
              <p:spPr>
                <a:xfrm>
                  <a:off x="-96" y="978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9744" name="Text Box 9"/>
                <p:cNvSpPr txBox="1"/>
                <p:nvPr/>
              </p:nvSpPr>
              <p:spPr>
                <a:xfrm>
                  <a:off x="1577" y="2982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</p:grpSp>
        <p:sp>
          <p:nvSpPr>
            <p:cNvPr id="4" name="Rectangles 3"/>
            <p:cNvSpPr/>
            <p:nvPr/>
          </p:nvSpPr>
          <p:spPr>
            <a:xfrm>
              <a:off x="14143" y="3969"/>
              <a:ext cx="435" cy="291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248541" y="1228327"/>
            <a:ext cx="4739048" cy="3209610"/>
            <a:chOff x="674" y="8760"/>
            <a:chExt cx="7586" cy="4417"/>
          </a:xfrm>
        </p:grpSpPr>
        <p:grpSp>
          <p:nvGrpSpPr>
            <p:cNvPr id="6" name="Group 29"/>
            <p:cNvGrpSpPr/>
            <p:nvPr/>
          </p:nvGrpSpPr>
          <p:grpSpPr>
            <a:xfrm>
              <a:off x="674" y="8760"/>
              <a:ext cx="7586" cy="4417"/>
              <a:chOff x="232" y="1750"/>
              <a:chExt cx="2800" cy="1583"/>
            </a:xfrm>
          </p:grpSpPr>
          <p:sp>
            <p:nvSpPr>
              <p:cNvPr id="11281" name="Freeform 30"/>
              <p:cNvSpPr/>
              <p:nvPr/>
            </p:nvSpPr>
            <p:spPr>
              <a:xfrm>
                <a:off x="336" y="2016"/>
                <a:ext cx="2400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6" y="960"/>
                  </a:cxn>
                  <a:cxn ang="0">
                    <a:pos x="2400" y="960"/>
                  </a:cxn>
                  <a:cxn ang="0">
                    <a:pos x="0" y="0"/>
                  </a:cxn>
                </a:cxnLst>
                <a:rect l="0" t="0" r="0" b="0"/>
                <a:pathLst>
                  <a:path w="2400" h="960">
                    <a:moveTo>
                      <a:pt x="0" y="0"/>
                    </a:moveTo>
                    <a:lnTo>
                      <a:pt x="576" y="960"/>
                    </a:lnTo>
                    <a:lnTo>
                      <a:pt x="2400" y="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283" name="Text Box 32"/>
              <p:cNvSpPr txBox="1"/>
              <p:nvPr/>
            </p:nvSpPr>
            <p:spPr>
              <a:xfrm>
                <a:off x="904" y="2674"/>
                <a:ext cx="577" cy="2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120</a:t>
                </a:r>
                <a:r>
                  <a:rPr kumimoji="0" lang="en-US" altLang="x-none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0</a:t>
                </a:r>
                <a:endParaRPr kumimoji="0" lang="en-US" alt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284" name="Freeform 33"/>
              <p:cNvSpPr/>
              <p:nvPr/>
            </p:nvSpPr>
            <p:spPr>
              <a:xfrm>
                <a:off x="424" y="2099"/>
                <a:ext cx="96" cy="4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9" y="8"/>
                  </a:cxn>
                  <a:cxn ang="0">
                    <a:pos x="0" y="8"/>
                  </a:cxn>
                </a:cxnLst>
                <a:rect l="0" t="0" r="0" b="0"/>
                <a:pathLst>
                  <a:path w="144" h="112">
                    <a:moveTo>
                      <a:pt x="144" y="0"/>
                    </a:moveTo>
                    <a:cubicBezTo>
                      <a:pt x="132" y="40"/>
                      <a:pt x="120" y="80"/>
                      <a:pt x="96" y="96"/>
                    </a:cubicBezTo>
                    <a:cubicBezTo>
                      <a:pt x="72" y="112"/>
                      <a:pt x="36" y="104"/>
                      <a:pt x="0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287" name="Text Box 36"/>
              <p:cNvSpPr txBox="1"/>
              <p:nvPr/>
            </p:nvSpPr>
            <p:spPr>
              <a:xfrm>
                <a:off x="2648" y="2955"/>
                <a:ext cx="384" cy="3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11288" name="Text Box 37"/>
              <p:cNvSpPr txBox="1"/>
              <p:nvPr/>
            </p:nvSpPr>
            <p:spPr>
              <a:xfrm>
                <a:off x="678" y="2950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11289" name="Text Box 38"/>
              <p:cNvSpPr txBox="1"/>
              <p:nvPr/>
            </p:nvSpPr>
            <p:spPr>
              <a:xfrm>
                <a:off x="232" y="1750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F</a:t>
                </a:r>
              </a:p>
            </p:txBody>
          </p:sp>
        </p:grpSp>
        <p:sp>
          <p:nvSpPr>
            <p:cNvPr id="57389" name="Text Box 45"/>
            <p:cNvSpPr txBox="1"/>
            <p:nvPr/>
          </p:nvSpPr>
          <p:spPr>
            <a:xfrm>
              <a:off x="4688" y="9945"/>
              <a:ext cx="2560" cy="109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8265" tIns="54132" rIns="108265" bIns="54132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444500" y="2302950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400800" y="2368990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2277012" y="2328021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-805169" y="266700"/>
            <a:ext cx="15100300" cy="90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: Khoanh tròn vào chữ cái đứng trước đáp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7622" y="7684922"/>
            <a:ext cx="899795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0762" y="3400173"/>
            <a:ext cx="807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30</a:t>
            </a:r>
            <a:r>
              <a:rPr lang="en-US" sz="3200" baseline="30000" dirty="0" smtClean="0">
                <a:solidFill>
                  <a:srgbClr val="FF0000"/>
                </a:solidFill>
              </a:rPr>
              <a:t>0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06436" y="4968123"/>
            <a:ext cx="147709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b="1" dirty="0"/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tam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giác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trên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hình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1, 2, 3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lần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lượt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là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tam </a:t>
            </a:r>
            <a:r>
              <a:rPr lang="en-US" sz="44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giác</a:t>
            </a:r>
            <a:r>
              <a:rPr lang="en-US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fontAlgn="t"/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tù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vuông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nhọn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fontAlgn="t"/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nhọn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tù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vuông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fontAlgn="t"/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vuông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tù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nhọn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fontAlgn="t"/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nhọn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vuông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n-US" sz="4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tù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8" name="Action Button: Home 47">
            <a:hlinkClick r:id="rId3" action="ppaction://hlinksldjump" highlightClick="1"/>
          </p:cNvPr>
          <p:cNvSpPr/>
          <p:nvPr/>
        </p:nvSpPr>
        <p:spPr>
          <a:xfrm>
            <a:off x="17481652" y="9130819"/>
            <a:ext cx="806348" cy="1156181"/>
          </a:xfrm>
          <a:prstGeom prst="actionButtonHome">
            <a:avLst/>
          </a:prstGeom>
          <a:solidFill>
            <a:srgbClr val="FFC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05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16" grpId="1"/>
      <p:bldP spid="17" grpId="1"/>
      <p:bldP spid="3" grpId="1"/>
      <p:bldP spid="49" grpId="1" animBg="1"/>
      <p:bldP spid="49" grpId="2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66" y="4312648"/>
            <a:ext cx="5857875" cy="337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171" y="5160373"/>
            <a:ext cx="3659982" cy="1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61" y="4669833"/>
            <a:ext cx="4014788" cy="15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561" y="4203110"/>
            <a:ext cx="3474245" cy="111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573" y="3355383"/>
            <a:ext cx="415052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66" y="4105476"/>
            <a:ext cx="5293518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66" y="1919491"/>
            <a:ext cx="4960143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059" y="2643389"/>
            <a:ext cx="3648075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907" y="1757967"/>
            <a:ext cx="3974307" cy="66261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4041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1508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/>
          <p:cNvGrpSpPr/>
          <p:nvPr>
            <p:custDataLst>
              <p:tags r:id="rId1"/>
            </p:custDataLst>
          </p:nvPr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>
                <p:custDataLst>
                  <p:tags r:id="rId19"/>
                </p:custDataLst>
              </p:nvPr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>
                <p:custDataLst>
                  <p:tags r:id="rId20"/>
                </p:custDataLst>
              </p:nvPr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>
              <p:custDataLst>
                <p:tags r:id="rId17"/>
              </p:custDataLst>
            </p:nvPr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01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3"/>
            <p:cNvSpPr txBox="1"/>
            <p:nvPr>
              <p:custDataLst>
                <p:tags r:id="rId18"/>
              </p:custDataLst>
            </p:nvPr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/>
          <p:cNvGrpSpPr/>
          <p:nvPr>
            <p:custDataLst>
              <p:tags r:id="rId2"/>
            </p:custDataLst>
          </p:nvPr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/>
              <p:cNvSpPr/>
              <p:nvPr>
                <p:custDataLst>
                  <p:tags r:id="rId13"/>
                </p:custDataLst>
              </p:nvPr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/>
              <p:cNvSpPr/>
              <p:nvPr>
                <p:custDataLst>
                  <p:tags r:id="rId14"/>
                </p:custDataLst>
              </p:nvPr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/>
            <p:cNvSpPr txBox="1"/>
            <p:nvPr>
              <p:custDataLst>
                <p:tags r:id="rId11"/>
              </p:custDataLst>
            </p:nvPr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23"/>
            <p:cNvSpPr txBox="1"/>
            <p:nvPr>
              <p:custDataLst>
                <p:tags r:id="rId12"/>
              </p:custDataLst>
            </p:nvPr>
          </p:nvSpPr>
          <p:spPr>
            <a:xfrm>
              <a:off x="2805139" y="6285174"/>
              <a:ext cx="4457925" cy="1726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thành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tập trong SGK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87B6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/>
          <p:cNvGrpSpPr/>
          <p:nvPr>
            <p:custDataLst>
              <p:tags r:id="rId3"/>
            </p:custDataLst>
          </p:nvPr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/>
              <p:cNvSpPr/>
              <p:nvPr>
                <p:custDataLst>
                  <p:tags r:id="rId7"/>
                </p:custDataLst>
              </p:nvPr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/>
              <p:cNvSpPr/>
              <p:nvPr>
                <p:custDataLst>
                  <p:tags r:id="rId8"/>
                </p:custDataLst>
              </p:nvPr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/>
            <p:cNvSpPr txBox="1"/>
            <p:nvPr>
              <p:custDataLst>
                <p:tags r:id="rId5"/>
              </p:custDataLst>
            </p:nvPr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9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TextBox 23"/>
            <p:cNvSpPr txBox="1"/>
            <p:nvPr>
              <p:custDataLst>
                <p:tags r:id="rId6"/>
              </p:custDataLst>
            </p:nvPr>
          </p:nvSpPr>
          <p:spPr>
            <a:xfrm>
              <a:off x="2985104" y="6285047"/>
              <a:ext cx="3493011" cy="25887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 trước bài hai tam giác bằng nhau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356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3" name="Group 70"/>
          <p:cNvGrpSpPr/>
          <p:nvPr/>
        </p:nvGrpSpPr>
        <p:grpSpPr>
          <a:xfrm>
            <a:off x="177165" y="539750"/>
            <a:ext cx="4044315" cy="3435985"/>
            <a:chOff x="-624" y="1092"/>
            <a:chExt cx="2652" cy="2479"/>
          </a:xfrm>
        </p:grpSpPr>
        <p:sp>
          <p:nvSpPr>
            <p:cNvPr id="23612" name="Text Box 24"/>
            <p:cNvSpPr txBox="1"/>
            <p:nvPr/>
          </p:nvSpPr>
          <p:spPr>
            <a:xfrm>
              <a:off x="-134" y="2760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3613" name="Text Box 25"/>
            <p:cNvSpPr txBox="1"/>
            <p:nvPr/>
          </p:nvSpPr>
          <p:spPr>
            <a:xfrm>
              <a:off x="391" y="3283"/>
              <a:ext cx="107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3614" name="AutoShape 17"/>
            <p:cNvSpPr/>
            <p:nvPr/>
          </p:nvSpPr>
          <p:spPr>
            <a:xfrm>
              <a:off x="217" y="1451"/>
              <a:ext cx="1411" cy="1660"/>
            </a:xfrm>
            <a:prstGeom prst="triangle">
              <a:avLst>
                <a:gd name="adj" fmla="val 82907"/>
              </a:avLst>
            </a:prstGeom>
            <a:noFill/>
            <a:ln w="381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3615" name="Text Box 18"/>
            <p:cNvSpPr txBox="1"/>
            <p:nvPr/>
          </p:nvSpPr>
          <p:spPr>
            <a:xfrm>
              <a:off x="1150" y="1092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23616" name="Text Box 19"/>
            <p:cNvSpPr txBox="1"/>
            <p:nvPr/>
          </p:nvSpPr>
          <p:spPr>
            <a:xfrm>
              <a:off x="1464" y="307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3617" name="Text Box 20"/>
            <p:cNvSpPr txBox="1"/>
            <p:nvPr/>
          </p:nvSpPr>
          <p:spPr>
            <a:xfrm>
              <a:off x="-49" y="3111"/>
              <a:ext cx="565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23618" name="Text Box 21"/>
            <p:cNvSpPr txBox="1"/>
            <p:nvPr/>
          </p:nvSpPr>
          <p:spPr>
            <a:xfrm>
              <a:off x="1113" y="2730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80</a:t>
              </a:r>
              <a:r>
                <a:rPr kumimoji="0" lang="en-US" alt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0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3619" name="Text Box 22"/>
            <p:cNvSpPr txBox="1"/>
            <p:nvPr/>
          </p:nvSpPr>
          <p:spPr>
            <a:xfrm>
              <a:off x="1022" y="171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70</a:t>
              </a:r>
              <a:r>
                <a:rPr kumimoji="0" lang="en-US" alt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0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3620" name="Line 23"/>
            <p:cNvSpPr/>
            <p:nvPr/>
          </p:nvSpPr>
          <p:spPr>
            <a:xfrm>
              <a:off x="-624" y="3111"/>
              <a:ext cx="846" cy="0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21" name="Text Box 26"/>
            <p:cNvSpPr txBox="1"/>
            <p:nvPr/>
          </p:nvSpPr>
          <p:spPr>
            <a:xfrm>
              <a:off x="408" y="2847"/>
              <a:ext cx="281" cy="2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3622" name="Arc 69"/>
            <p:cNvSpPr/>
            <p:nvPr/>
          </p:nvSpPr>
          <p:spPr>
            <a:xfrm>
              <a:off x="336" y="2928"/>
              <a:ext cx="96" cy="192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39000" y="647700"/>
            <a:ext cx="3407410" cy="3200400"/>
            <a:chOff x="12992" y="-27"/>
            <a:chExt cx="5366" cy="5342"/>
          </a:xfrm>
        </p:grpSpPr>
        <p:grpSp>
          <p:nvGrpSpPr>
            <p:cNvPr id="29738" name="Group 72"/>
            <p:cNvGrpSpPr/>
            <p:nvPr/>
          </p:nvGrpSpPr>
          <p:grpSpPr>
            <a:xfrm>
              <a:off x="12992" y="-27"/>
              <a:ext cx="5366" cy="5342"/>
              <a:chOff x="-113" y="978"/>
              <a:chExt cx="2417" cy="2497"/>
            </a:xfrm>
          </p:grpSpPr>
          <p:sp>
            <p:nvSpPr>
              <p:cNvPr id="29739" name="Text Box 4"/>
              <p:cNvSpPr txBox="1"/>
              <p:nvPr/>
            </p:nvSpPr>
            <p:spPr>
              <a:xfrm>
                <a:off x="413" y="3187"/>
                <a:ext cx="123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29740" name="Group 71"/>
              <p:cNvGrpSpPr/>
              <p:nvPr/>
            </p:nvGrpSpPr>
            <p:grpSpPr>
              <a:xfrm>
                <a:off x="-113" y="978"/>
                <a:ext cx="2417" cy="2411"/>
                <a:chOff x="-113" y="978"/>
                <a:chExt cx="2417" cy="2411"/>
              </a:xfrm>
            </p:grpSpPr>
            <p:sp>
              <p:nvSpPr>
                <p:cNvPr id="29741" name="AutoShape 6"/>
                <p:cNvSpPr/>
                <p:nvPr/>
              </p:nvSpPr>
              <p:spPr>
                <a:xfrm>
                  <a:off x="413" y="1275"/>
                  <a:ext cx="1455" cy="1707"/>
                </a:xfrm>
                <a:prstGeom prst="rtTriangle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FF00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9742" name="Text Box 7"/>
                <p:cNvSpPr txBox="1"/>
                <p:nvPr/>
              </p:nvSpPr>
              <p:spPr>
                <a:xfrm>
                  <a:off x="-113" y="2879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9743" name="Text Box 8"/>
                <p:cNvSpPr txBox="1"/>
                <p:nvPr/>
              </p:nvSpPr>
              <p:spPr>
                <a:xfrm>
                  <a:off x="-96" y="978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9744" name="Text Box 9"/>
                <p:cNvSpPr txBox="1"/>
                <p:nvPr/>
              </p:nvSpPr>
              <p:spPr>
                <a:xfrm>
                  <a:off x="1577" y="2982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.VnTime" panose="020B7200000000000000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9745" name="Text Box 10"/>
                <p:cNvSpPr txBox="1"/>
                <p:nvPr/>
              </p:nvSpPr>
              <p:spPr>
                <a:xfrm>
                  <a:off x="168" y="1446"/>
                  <a:ext cx="727" cy="5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NI-Times" pitchFamily="2" charset="0"/>
                      <a:ea typeface="+mn-ea"/>
                      <a:cs typeface="+mn-cs"/>
                    </a:rPr>
                    <a:t>y</a:t>
                  </a:r>
                </a:p>
              </p:txBody>
            </p:sp>
            <p:sp>
              <p:nvSpPr>
                <p:cNvPr id="29747" name="Text Box 12"/>
                <p:cNvSpPr txBox="1"/>
                <p:nvPr/>
              </p:nvSpPr>
              <p:spPr>
                <a:xfrm>
                  <a:off x="1149" y="2677"/>
                  <a:ext cx="727" cy="36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NI-Times" pitchFamily="2" charset="0"/>
                      <a:ea typeface="+mn-ea"/>
                      <a:cs typeface="+mn-cs"/>
                    </a:rPr>
                    <a:t>47</a:t>
                  </a:r>
                  <a:r>
                    <a:rPr kumimoji="0" lang="en-US" altLang="en-US" sz="24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VNI-Times" pitchFamily="2" charset="0"/>
                      <a:ea typeface="+mn-ea"/>
                      <a:cs typeface="+mn-cs"/>
                    </a:rPr>
                    <a:t>0</a:t>
                  </a:r>
                </a:p>
              </p:txBody>
            </p:sp>
          </p:grpSp>
        </p:grpSp>
        <p:sp>
          <p:nvSpPr>
            <p:cNvPr id="4" name="Rectangles 3"/>
            <p:cNvSpPr/>
            <p:nvPr/>
          </p:nvSpPr>
          <p:spPr>
            <a:xfrm>
              <a:off x="14209" y="3969"/>
              <a:ext cx="435" cy="291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540740" y="733425"/>
            <a:ext cx="4816501" cy="2533355"/>
            <a:chOff x="365" y="8674"/>
            <a:chExt cx="8315" cy="4462"/>
          </a:xfrm>
        </p:grpSpPr>
        <p:grpSp>
          <p:nvGrpSpPr>
            <p:cNvPr id="6" name="Group 29"/>
            <p:cNvGrpSpPr/>
            <p:nvPr/>
          </p:nvGrpSpPr>
          <p:grpSpPr>
            <a:xfrm>
              <a:off x="365" y="8674"/>
              <a:ext cx="8315" cy="4462"/>
              <a:chOff x="118" y="1719"/>
              <a:chExt cx="3069" cy="1599"/>
            </a:xfrm>
          </p:grpSpPr>
          <p:sp>
            <p:nvSpPr>
              <p:cNvPr id="11281" name="Freeform 30"/>
              <p:cNvSpPr/>
              <p:nvPr/>
            </p:nvSpPr>
            <p:spPr>
              <a:xfrm>
                <a:off x="336" y="2016"/>
                <a:ext cx="2400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6" y="960"/>
                  </a:cxn>
                  <a:cxn ang="0">
                    <a:pos x="2400" y="960"/>
                  </a:cxn>
                  <a:cxn ang="0">
                    <a:pos x="0" y="0"/>
                  </a:cxn>
                </a:cxnLst>
                <a:rect l="0" t="0" r="0" b="0"/>
                <a:pathLst>
                  <a:path w="2400" h="960">
                    <a:moveTo>
                      <a:pt x="0" y="0"/>
                    </a:moveTo>
                    <a:lnTo>
                      <a:pt x="576" y="960"/>
                    </a:lnTo>
                    <a:lnTo>
                      <a:pt x="2400" y="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283" name="Text Box 32"/>
              <p:cNvSpPr txBox="1"/>
              <p:nvPr/>
            </p:nvSpPr>
            <p:spPr>
              <a:xfrm>
                <a:off x="912" y="2623"/>
                <a:ext cx="57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120</a:t>
                </a:r>
                <a:r>
                  <a:rPr kumimoji="0" lang="en-US" altLang="x-none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0</a:t>
                </a:r>
                <a:endParaRPr kumimoji="0" lang="en-US" alt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284" name="Freeform 33"/>
              <p:cNvSpPr/>
              <p:nvPr/>
            </p:nvSpPr>
            <p:spPr>
              <a:xfrm>
                <a:off x="424" y="2099"/>
                <a:ext cx="96" cy="4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9" y="8"/>
                  </a:cxn>
                  <a:cxn ang="0">
                    <a:pos x="0" y="8"/>
                  </a:cxn>
                </a:cxnLst>
                <a:rect l="0" t="0" r="0" b="0"/>
                <a:pathLst>
                  <a:path w="144" h="112">
                    <a:moveTo>
                      <a:pt x="144" y="0"/>
                    </a:moveTo>
                    <a:cubicBezTo>
                      <a:pt x="132" y="40"/>
                      <a:pt x="120" y="80"/>
                      <a:pt x="96" y="96"/>
                    </a:cubicBezTo>
                    <a:cubicBezTo>
                      <a:pt x="72" y="112"/>
                      <a:pt x="36" y="104"/>
                      <a:pt x="0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1285" name="Text Box 34"/>
              <p:cNvSpPr txBox="1"/>
              <p:nvPr/>
            </p:nvSpPr>
            <p:spPr>
              <a:xfrm>
                <a:off x="480" y="2125"/>
                <a:ext cx="43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32</a:t>
                </a:r>
                <a:r>
                  <a:rPr kumimoji="0" lang="en-US" altLang="x-none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0</a:t>
                </a:r>
                <a:endParaRPr kumimoji="0" lang="en-US" alt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286" name="Text Box 35"/>
              <p:cNvSpPr txBox="1"/>
              <p:nvPr/>
            </p:nvSpPr>
            <p:spPr>
              <a:xfrm>
                <a:off x="2043" y="2623"/>
                <a:ext cx="384" cy="4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z</a:t>
                </a:r>
              </a:p>
            </p:txBody>
          </p:sp>
          <p:sp>
            <p:nvSpPr>
              <p:cNvPr id="11287" name="Text Box 36"/>
              <p:cNvSpPr txBox="1"/>
              <p:nvPr/>
            </p:nvSpPr>
            <p:spPr>
              <a:xfrm>
                <a:off x="2803" y="2901"/>
                <a:ext cx="384" cy="3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11288" name="Text Box 37"/>
              <p:cNvSpPr txBox="1"/>
              <p:nvPr/>
            </p:nvSpPr>
            <p:spPr>
              <a:xfrm>
                <a:off x="678" y="2950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11289" name="Text Box 38"/>
              <p:cNvSpPr txBox="1"/>
              <p:nvPr/>
            </p:nvSpPr>
            <p:spPr>
              <a:xfrm>
                <a:off x="118" y="1719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x-none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+mn-cs"/>
                  </a:rPr>
                  <a:t>F</a:t>
                </a:r>
              </a:p>
            </p:txBody>
          </p:sp>
        </p:grpSp>
        <p:sp>
          <p:nvSpPr>
            <p:cNvPr id="57389" name="Text Box 45"/>
            <p:cNvSpPr txBox="1"/>
            <p:nvPr/>
          </p:nvSpPr>
          <p:spPr>
            <a:xfrm>
              <a:off x="4688" y="9945"/>
              <a:ext cx="2560" cy="109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8265" tIns="54132" rIns="108265" bIns="54132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444500" y="1703705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 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graphicFrame>
        <p:nvGraphicFramePr>
          <p:cNvPr id="12" name="Table 11"/>
          <p:cNvGraphicFramePr/>
          <p:nvPr>
            <p:custDataLst>
              <p:tags r:id="rId1"/>
            </p:custDataLst>
          </p:nvPr>
        </p:nvGraphicFramePr>
        <p:xfrm>
          <a:off x="0" y="4089400"/>
          <a:ext cx="18125440" cy="619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459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1)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Các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số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đo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x, y, z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trên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hình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1, 2, 3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lần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lượt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là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: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A) 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30</a:t>
                      </a:r>
                      <a:r>
                        <a:rPr lang="en-US" sz="4200" baseline="300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,133</a:t>
                      </a:r>
                      <a:r>
                        <a:rPr lang="en-US" sz="4200" baseline="300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70</a:t>
                      </a:r>
                      <a:r>
                        <a:rPr lang="en-US" sz="4200" baseline="300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</a:t>
                      </a:r>
                      <a:endParaRPr lang="en-US" sz="4200" baseline="300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B) 150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,43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28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</a:t>
                      </a:r>
                      <a:endParaRPr lang="en-US" sz="42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C) 43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,150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28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</a:t>
                      </a:r>
                      <a:endParaRPr lang="en-US" sz="4200" dirty="0" smtClean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  <a:p>
                      <a:pPr indent="0" fontAlgn="auto">
                        <a:buNone/>
                      </a:pPr>
                      <a:endParaRPr lang="en-US" sz="4200" dirty="0" smtClean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D) 80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,53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 </a:t>
                      </a:r>
                      <a:r>
                        <a:rPr lang="en-US" sz="42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133</a:t>
                      </a:r>
                      <a:r>
                        <a:rPr lang="en-US" sz="4200" baseline="30000" dirty="0" smtClean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0</a:t>
                      </a:r>
                      <a:endParaRPr lang="en-US" sz="42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795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200" b="1" dirty="0" smtClean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2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)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Các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tam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giác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trên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hình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1, 2, 3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lần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lượt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là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 tam </a:t>
                      </a:r>
                      <a:r>
                        <a:rPr lang="en-US" sz="4200" b="1" dirty="0" err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giác</a:t>
                      </a:r>
                      <a:r>
                        <a:rPr lang="en-US" sz="4200" b="1" dirty="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:</a:t>
                      </a:r>
                      <a:endParaRPr lang="en-US" sz="4200" b="1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79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A)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tù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vuông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nhọn</a:t>
                      </a:r>
                      <a:endParaRPr lang="en-US" sz="4200" baseline="300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B)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nhọn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tù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vuông</a:t>
                      </a:r>
                      <a:endParaRPr lang="en-US" sz="42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C)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vuông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tù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nhọn</a:t>
                      </a:r>
                      <a:endParaRPr lang="en-US" sz="42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D)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nhọn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vuông</a:t>
                      </a:r>
                      <a:r>
                        <a:rPr lang="en-US" sz="4200" dirty="0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, </a:t>
                      </a:r>
                      <a:r>
                        <a:rPr lang="en-US" sz="4200" dirty="0" err="1">
                          <a:ln w="19050" cap="sq" cmpd="sng">
                            <a:noFill/>
                            <a:prstDash val="solid"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+mn-ea"/>
                        </a:rPr>
                        <a:t>tù</a:t>
                      </a:r>
                      <a:endParaRPr lang="en-US" sz="4200" dirty="0">
                        <a:ln w="19050" cap="sq" cmpd="sng">
                          <a:noFill/>
                          <a:prstDash val="solid"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459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endParaRPr lang="en-US" sz="4200" b="1" dirty="0">
                        <a:ln w="19050" cap="sq" cmpd="sng">
                          <a:noFill/>
                          <a:prstDash val="solid"/>
                        </a:ln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+mn-ea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274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baseline="30000" dirty="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dirty="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dirty="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dirty="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313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endParaRPr lang="en-US" sz="4000" baseline="30000" dirty="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31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baseline="30000" dirty="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dirty="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dirty="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 dirty="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 Box 15"/>
          <p:cNvSpPr txBox="1"/>
          <p:nvPr/>
        </p:nvSpPr>
        <p:spPr>
          <a:xfrm>
            <a:off x="6400800" y="1769745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 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3030200" y="1769745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Hình 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-805169" y="-332545"/>
            <a:ext cx="15100300" cy="90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: Khoanh tròn vào chữ cái đứng trước đáp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+mn-ea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19599" y="4789670"/>
            <a:ext cx="899795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3540740" y="6972300"/>
            <a:ext cx="899795" cy="81788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19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6" grpId="1"/>
      <p:bldP spid="17" grpId="0"/>
      <p:bldP spid="17" grpId="1"/>
      <p:bldP spid="3" grpId="0"/>
      <p:bldP spid="3" grpId="1"/>
      <p:bldP spid="9" grpId="0" bldLvl="0" animBg="1"/>
      <p:bldP spid="9" grpId="1" animBg="1"/>
      <p:bldP spid="49" grpId="0" bldLvl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3" name="Group 70"/>
          <p:cNvGrpSpPr/>
          <p:nvPr/>
        </p:nvGrpSpPr>
        <p:grpSpPr>
          <a:xfrm>
            <a:off x="177165" y="539750"/>
            <a:ext cx="4044315" cy="3435985"/>
            <a:chOff x="-624" y="1092"/>
            <a:chExt cx="2652" cy="2479"/>
          </a:xfrm>
        </p:grpSpPr>
        <p:sp>
          <p:nvSpPr>
            <p:cNvPr id="23612" name="Text Box 24"/>
            <p:cNvSpPr txBox="1"/>
            <p:nvPr/>
          </p:nvSpPr>
          <p:spPr>
            <a:xfrm>
              <a:off x="-134" y="2760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66FF"/>
                  </a:solidFill>
                  <a:latin typeface="VNI-Times" pitchFamily="2" charset="0"/>
                </a:rPr>
                <a:t>x</a:t>
              </a:r>
            </a:p>
          </p:txBody>
        </p:sp>
        <p:sp>
          <p:nvSpPr>
            <p:cNvPr id="23613" name="Text Box 25"/>
            <p:cNvSpPr txBox="1"/>
            <p:nvPr/>
          </p:nvSpPr>
          <p:spPr>
            <a:xfrm>
              <a:off x="391" y="3283"/>
              <a:ext cx="107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3614" name="AutoShape 17"/>
            <p:cNvSpPr/>
            <p:nvPr/>
          </p:nvSpPr>
          <p:spPr>
            <a:xfrm>
              <a:off x="217" y="1451"/>
              <a:ext cx="1411" cy="1660"/>
            </a:xfrm>
            <a:prstGeom prst="triangle">
              <a:avLst>
                <a:gd name="adj" fmla="val 82907"/>
              </a:avLst>
            </a:prstGeom>
            <a:noFill/>
            <a:ln w="38100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 altLang="en-US" dirty="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3615" name="Text Box 18"/>
            <p:cNvSpPr txBox="1"/>
            <p:nvPr/>
          </p:nvSpPr>
          <p:spPr>
            <a:xfrm>
              <a:off x="1150" y="1092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66FF"/>
                  </a:solidFill>
                  <a:latin typeface=".VnTime" panose="020B7200000000000000" pitchFamily="34" charset="0"/>
                </a:rPr>
                <a:t>K</a:t>
              </a:r>
            </a:p>
          </p:txBody>
        </p:sp>
        <p:sp>
          <p:nvSpPr>
            <p:cNvPr id="23616" name="Text Box 19"/>
            <p:cNvSpPr txBox="1"/>
            <p:nvPr/>
          </p:nvSpPr>
          <p:spPr>
            <a:xfrm>
              <a:off x="1464" y="307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66FF"/>
                  </a:solidFill>
                  <a:latin typeface=".VnTime" panose="020B7200000000000000" pitchFamily="34" charset="0"/>
                </a:rPr>
                <a:t>E</a:t>
              </a:r>
            </a:p>
          </p:txBody>
        </p:sp>
        <p:sp>
          <p:nvSpPr>
            <p:cNvPr id="23617" name="Text Box 20"/>
            <p:cNvSpPr txBox="1"/>
            <p:nvPr/>
          </p:nvSpPr>
          <p:spPr>
            <a:xfrm>
              <a:off x="-49" y="3111"/>
              <a:ext cx="565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66FF"/>
                  </a:solidFill>
                  <a:latin typeface=".VnTime" panose="020B7200000000000000" pitchFamily="34" charset="0"/>
                </a:rPr>
                <a:t>D</a:t>
              </a:r>
            </a:p>
          </p:txBody>
        </p:sp>
        <p:sp>
          <p:nvSpPr>
            <p:cNvPr id="23618" name="Text Box 21"/>
            <p:cNvSpPr txBox="1"/>
            <p:nvPr/>
          </p:nvSpPr>
          <p:spPr>
            <a:xfrm>
              <a:off x="1113" y="2730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80</a:t>
              </a:r>
              <a:r>
                <a:rPr lang="en-US" altLang="en-US" sz="2800" b="1" baseline="30000" dirty="0">
                  <a:solidFill>
                    <a:srgbClr val="FF0000"/>
                  </a:solidFill>
                  <a:latin typeface=".VnTime" panose="020B7200000000000000" pitchFamily="34" charset="0"/>
                </a:rPr>
                <a:t>0</a:t>
              </a:r>
              <a:endPara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3619" name="Text Box 22"/>
            <p:cNvSpPr txBox="1"/>
            <p:nvPr/>
          </p:nvSpPr>
          <p:spPr>
            <a:xfrm>
              <a:off x="1022" y="1717"/>
              <a:ext cx="564" cy="37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70</a:t>
              </a:r>
              <a:r>
                <a:rPr lang="en-US" altLang="en-US" sz="2800" b="1" baseline="30000" dirty="0">
                  <a:solidFill>
                    <a:srgbClr val="FF0000"/>
                  </a:solidFill>
                  <a:latin typeface=".VnTime" panose="020B7200000000000000" pitchFamily="34" charset="0"/>
                </a:rPr>
                <a:t>0</a:t>
              </a:r>
              <a:endParaRPr lang="en-US" altLang="en-US" sz="2800" b="1" dirty="0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23620" name="Line 23"/>
            <p:cNvSpPr/>
            <p:nvPr/>
          </p:nvSpPr>
          <p:spPr>
            <a:xfrm>
              <a:off x="-624" y="3111"/>
              <a:ext cx="846" cy="0"/>
            </a:xfrm>
            <a:prstGeom prst="line">
              <a:avLst/>
            </a:prstGeom>
            <a:ln w="38100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3621" name="Text Box 26"/>
            <p:cNvSpPr txBox="1"/>
            <p:nvPr/>
          </p:nvSpPr>
          <p:spPr>
            <a:xfrm>
              <a:off x="408" y="2847"/>
              <a:ext cx="281" cy="26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1" dirty="0">
                  <a:solidFill>
                    <a:srgbClr val="FF0000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3622" name="Arc 69"/>
            <p:cNvSpPr/>
            <p:nvPr/>
          </p:nvSpPr>
          <p:spPr>
            <a:xfrm>
              <a:off x="336" y="2928"/>
              <a:ext cx="96" cy="192"/>
            </a:xfrm>
            <a:custGeom>
              <a:avLst/>
              <a:gdLst>
                <a:gd name="txL" fmla="*/ 0 w 21600"/>
                <a:gd name="txT" fmla="*/ 0 h 21600"/>
                <a:gd name="txR" fmla="*/ 21600 w 21600"/>
                <a:gd name="txB" fmla="*/ 21600 h 21600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txL" t="txT" r="txR" b="txB"/>
              <a:pathLst>
                <a:path w="21600" h="21600" fill="none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 altLang="x-none" dirty="0">
                <a:latin typeface="VNI-Times" pitchFamily="2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39000" y="647700"/>
            <a:ext cx="3407410" cy="3200400"/>
            <a:chOff x="12992" y="-27"/>
            <a:chExt cx="5366" cy="5342"/>
          </a:xfrm>
        </p:grpSpPr>
        <p:grpSp>
          <p:nvGrpSpPr>
            <p:cNvPr id="29738" name="Group 72"/>
            <p:cNvGrpSpPr/>
            <p:nvPr/>
          </p:nvGrpSpPr>
          <p:grpSpPr>
            <a:xfrm>
              <a:off x="12992" y="-27"/>
              <a:ext cx="5366" cy="5342"/>
              <a:chOff x="-113" y="978"/>
              <a:chExt cx="2417" cy="2497"/>
            </a:xfrm>
          </p:grpSpPr>
          <p:sp>
            <p:nvSpPr>
              <p:cNvPr id="29739" name="Text Box 4"/>
              <p:cNvSpPr txBox="1"/>
              <p:nvPr/>
            </p:nvSpPr>
            <p:spPr>
              <a:xfrm>
                <a:off x="413" y="3187"/>
                <a:ext cx="1236" cy="28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n-US" altLang="en-US" sz="2800" b="1" dirty="0">
                  <a:solidFill>
                    <a:srgbClr val="000000"/>
                  </a:solidFill>
                  <a:latin typeface=".VnTime" panose="020B7200000000000000" pitchFamily="34" charset="0"/>
                </a:endParaRPr>
              </a:p>
            </p:txBody>
          </p:sp>
          <p:grpSp>
            <p:nvGrpSpPr>
              <p:cNvPr id="29740" name="Group 71"/>
              <p:cNvGrpSpPr/>
              <p:nvPr/>
            </p:nvGrpSpPr>
            <p:grpSpPr>
              <a:xfrm>
                <a:off x="-113" y="978"/>
                <a:ext cx="2417" cy="2411"/>
                <a:chOff x="-113" y="978"/>
                <a:chExt cx="2417" cy="2411"/>
              </a:xfrm>
            </p:grpSpPr>
            <p:sp>
              <p:nvSpPr>
                <p:cNvPr id="29741" name="AutoShape 6"/>
                <p:cNvSpPr/>
                <p:nvPr/>
              </p:nvSpPr>
              <p:spPr>
                <a:xfrm>
                  <a:off x="413" y="1275"/>
                  <a:ext cx="1455" cy="1707"/>
                </a:xfrm>
                <a:prstGeom prst="rtTriangle">
                  <a:avLst/>
                </a:prstGeom>
                <a:noFill/>
                <a:ln w="38100" cap="flat" cmpd="sng">
                  <a:solidFill>
                    <a:schemeClr val="accent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pPr algn="ctr"/>
                  <a:endParaRPr lang="en-US" altLang="en-US" dirty="0">
                    <a:solidFill>
                      <a:srgbClr val="00FF00"/>
                    </a:solidFill>
                    <a:latin typeface="VNI-Times" pitchFamily="2" charset="0"/>
                  </a:endParaRPr>
                </a:p>
              </p:txBody>
            </p:sp>
            <p:sp>
              <p:nvSpPr>
                <p:cNvPr id="29742" name="Text Box 7"/>
                <p:cNvSpPr txBox="1"/>
                <p:nvPr/>
              </p:nvSpPr>
              <p:spPr>
                <a:xfrm>
                  <a:off x="-113" y="2879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800" b="1" dirty="0">
                      <a:solidFill>
                        <a:srgbClr val="000000"/>
                      </a:solidFill>
                      <a:latin typeface=".VnTime" panose="020B7200000000000000" pitchFamily="34" charset="0"/>
                    </a:rPr>
                    <a:t>A</a:t>
                  </a:r>
                </a:p>
              </p:txBody>
            </p:sp>
            <p:sp>
              <p:nvSpPr>
                <p:cNvPr id="29743" name="Text Box 8"/>
                <p:cNvSpPr txBox="1"/>
                <p:nvPr/>
              </p:nvSpPr>
              <p:spPr>
                <a:xfrm>
                  <a:off x="-96" y="978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800" b="1" dirty="0">
                      <a:solidFill>
                        <a:srgbClr val="000000"/>
                      </a:solidFill>
                      <a:latin typeface=".VnTime" panose="020B7200000000000000" pitchFamily="34" charset="0"/>
                    </a:rPr>
                    <a:t>B</a:t>
                  </a:r>
                </a:p>
              </p:txBody>
            </p:sp>
            <p:sp>
              <p:nvSpPr>
                <p:cNvPr id="29744" name="Text Box 9"/>
                <p:cNvSpPr txBox="1"/>
                <p:nvPr/>
              </p:nvSpPr>
              <p:spPr>
                <a:xfrm>
                  <a:off x="1577" y="2982"/>
                  <a:ext cx="727" cy="40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800" b="1" dirty="0">
                      <a:solidFill>
                        <a:srgbClr val="000000"/>
                      </a:solidFill>
                      <a:latin typeface=".VnTime" panose="020B7200000000000000" pitchFamily="34" charset="0"/>
                    </a:rPr>
                    <a:t>C</a:t>
                  </a:r>
                </a:p>
              </p:txBody>
            </p:sp>
            <p:sp>
              <p:nvSpPr>
                <p:cNvPr id="29745" name="Text Box 10"/>
                <p:cNvSpPr txBox="1"/>
                <p:nvPr/>
              </p:nvSpPr>
              <p:spPr>
                <a:xfrm>
                  <a:off x="168" y="1446"/>
                  <a:ext cx="727" cy="50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3600" b="1" dirty="0">
                      <a:solidFill>
                        <a:schemeClr val="tx1"/>
                      </a:solidFill>
                      <a:latin typeface="VNI-Times" pitchFamily="2" charset="0"/>
                    </a:rPr>
                    <a:t>y</a:t>
                  </a:r>
                </a:p>
              </p:txBody>
            </p:sp>
            <p:sp>
              <p:nvSpPr>
                <p:cNvPr id="29747" name="Text Box 12"/>
                <p:cNvSpPr txBox="1"/>
                <p:nvPr/>
              </p:nvSpPr>
              <p:spPr>
                <a:xfrm>
                  <a:off x="1149" y="2677"/>
                  <a:ext cx="727" cy="36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en-US" sz="2400" b="1" dirty="0">
                      <a:solidFill>
                        <a:schemeClr val="tx1"/>
                      </a:solidFill>
                      <a:latin typeface="VNI-Times" pitchFamily="2" charset="0"/>
                    </a:rPr>
                    <a:t>47</a:t>
                  </a:r>
                  <a:r>
                    <a:rPr lang="en-US" altLang="en-US" sz="2400" b="1" baseline="30000" dirty="0">
                      <a:solidFill>
                        <a:schemeClr val="tx1"/>
                      </a:solidFill>
                      <a:latin typeface="VNI-Times" pitchFamily="2" charset="0"/>
                    </a:rPr>
                    <a:t>0</a:t>
                  </a:r>
                </a:p>
              </p:txBody>
            </p:sp>
          </p:grpSp>
        </p:grpSp>
        <p:sp>
          <p:nvSpPr>
            <p:cNvPr id="4" name="Rectangles 3"/>
            <p:cNvSpPr/>
            <p:nvPr/>
          </p:nvSpPr>
          <p:spPr>
            <a:xfrm>
              <a:off x="14209" y="3969"/>
              <a:ext cx="435" cy="291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540740" y="733425"/>
            <a:ext cx="4816501" cy="2533355"/>
            <a:chOff x="365" y="8674"/>
            <a:chExt cx="8315" cy="4462"/>
          </a:xfrm>
        </p:grpSpPr>
        <p:grpSp>
          <p:nvGrpSpPr>
            <p:cNvPr id="6" name="Group 29"/>
            <p:cNvGrpSpPr/>
            <p:nvPr/>
          </p:nvGrpSpPr>
          <p:grpSpPr>
            <a:xfrm>
              <a:off x="365" y="8674"/>
              <a:ext cx="8315" cy="4462"/>
              <a:chOff x="118" y="1719"/>
              <a:chExt cx="3069" cy="1599"/>
            </a:xfrm>
          </p:grpSpPr>
          <p:sp>
            <p:nvSpPr>
              <p:cNvPr id="11281" name="Freeform 30"/>
              <p:cNvSpPr/>
              <p:nvPr/>
            </p:nvSpPr>
            <p:spPr>
              <a:xfrm>
                <a:off x="336" y="2016"/>
                <a:ext cx="2400" cy="9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6" y="960"/>
                  </a:cxn>
                  <a:cxn ang="0">
                    <a:pos x="2400" y="960"/>
                  </a:cxn>
                  <a:cxn ang="0">
                    <a:pos x="0" y="0"/>
                  </a:cxn>
                </a:cxnLst>
                <a:rect l="0" t="0" r="0" b="0"/>
                <a:pathLst>
                  <a:path w="2400" h="960">
                    <a:moveTo>
                      <a:pt x="0" y="0"/>
                    </a:moveTo>
                    <a:lnTo>
                      <a:pt x="576" y="960"/>
                    </a:lnTo>
                    <a:lnTo>
                      <a:pt x="2400" y="9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Text Box 32"/>
              <p:cNvSpPr txBox="1"/>
              <p:nvPr/>
            </p:nvSpPr>
            <p:spPr>
              <a:xfrm>
                <a:off x="912" y="2623"/>
                <a:ext cx="57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2800" dirty="0">
                    <a:latin typeface="VNI-Times" pitchFamily="2" charset="0"/>
                  </a:rPr>
                  <a:t>120</a:t>
                </a:r>
                <a:r>
                  <a:rPr lang="en-US" altLang="x-none" sz="2800" baseline="30000" dirty="0">
                    <a:latin typeface="VNI-Times" pitchFamily="2" charset="0"/>
                  </a:rPr>
                  <a:t>0</a:t>
                </a:r>
                <a:endParaRPr lang="en-US" altLang="x-none" sz="2800" dirty="0">
                  <a:latin typeface="VNI-Times" pitchFamily="2" charset="0"/>
                </a:endParaRPr>
              </a:p>
            </p:txBody>
          </p:sp>
          <p:sp>
            <p:nvSpPr>
              <p:cNvPr id="11284" name="Freeform 33"/>
              <p:cNvSpPr/>
              <p:nvPr/>
            </p:nvSpPr>
            <p:spPr>
              <a:xfrm>
                <a:off x="424" y="2099"/>
                <a:ext cx="96" cy="48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9" y="8"/>
                  </a:cxn>
                  <a:cxn ang="0">
                    <a:pos x="0" y="8"/>
                  </a:cxn>
                </a:cxnLst>
                <a:rect l="0" t="0" r="0" b="0"/>
                <a:pathLst>
                  <a:path w="144" h="112">
                    <a:moveTo>
                      <a:pt x="144" y="0"/>
                    </a:moveTo>
                    <a:cubicBezTo>
                      <a:pt x="132" y="40"/>
                      <a:pt x="120" y="80"/>
                      <a:pt x="96" y="96"/>
                    </a:cubicBezTo>
                    <a:cubicBezTo>
                      <a:pt x="72" y="112"/>
                      <a:pt x="36" y="104"/>
                      <a:pt x="0" y="96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Text Box 34"/>
              <p:cNvSpPr txBox="1"/>
              <p:nvPr/>
            </p:nvSpPr>
            <p:spPr>
              <a:xfrm>
                <a:off x="480" y="2125"/>
                <a:ext cx="432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2800" dirty="0">
                    <a:latin typeface="VNI-Times" pitchFamily="2" charset="0"/>
                  </a:rPr>
                  <a:t>32</a:t>
                </a:r>
                <a:r>
                  <a:rPr lang="en-US" altLang="x-none" sz="2800" baseline="30000" dirty="0">
                    <a:latin typeface="VNI-Times" pitchFamily="2" charset="0"/>
                  </a:rPr>
                  <a:t>0</a:t>
                </a:r>
                <a:endParaRPr lang="en-US" altLang="x-none" sz="2800" dirty="0">
                  <a:latin typeface="VNI-Times" pitchFamily="2" charset="0"/>
                </a:endParaRPr>
              </a:p>
            </p:txBody>
          </p:sp>
          <p:sp>
            <p:nvSpPr>
              <p:cNvPr id="11286" name="Text Box 35"/>
              <p:cNvSpPr txBox="1"/>
              <p:nvPr/>
            </p:nvSpPr>
            <p:spPr>
              <a:xfrm>
                <a:off x="2043" y="2623"/>
                <a:ext cx="384" cy="40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3600" dirty="0">
                    <a:latin typeface="VNI-Times" pitchFamily="2" charset="0"/>
                  </a:rPr>
                  <a:t>z</a:t>
                </a:r>
              </a:p>
            </p:txBody>
          </p:sp>
          <p:sp>
            <p:nvSpPr>
              <p:cNvPr id="11287" name="Text Box 36"/>
              <p:cNvSpPr txBox="1"/>
              <p:nvPr/>
            </p:nvSpPr>
            <p:spPr>
              <a:xfrm>
                <a:off x="2803" y="2901"/>
                <a:ext cx="384" cy="37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no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3200" dirty="0">
                    <a:latin typeface="VNI-Times" pitchFamily="2" charset="0"/>
                  </a:rPr>
                  <a:t>D</a:t>
                </a:r>
              </a:p>
            </p:txBody>
          </p:sp>
          <p:sp>
            <p:nvSpPr>
              <p:cNvPr id="11288" name="Text Box 37"/>
              <p:cNvSpPr txBox="1"/>
              <p:nvPr/>
            </p:nvSpPr>
            <p:spPr>
              <a:xfrm>
                <a:off x="678" y="2950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3200" dirty="0">
                    <a:latin typeface="VNI-Times" pitchFamily="2" charset="0"/>
                  </a:rPr>
                  <a:t>E</a:t>
                </a:r>
              </a:p>
            </p:txBody>
          </p:sp>
          <p:sp>
            <p:nvSpPr>
              <p:cNvPr id="11289" name="Text Box 38"/>
              <p:cNvSpPr txBox="1"/>
              <p:nvPr/>
            </p:nvSpPr>
            <p:spPr>
              <a:xfrm>
                <a:off x="118" y="1719"/>
                <a:ext cx="384" cy="36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3200" dirty="0">
                    <a:latin typeface="VNI-Times" pitchFamily="2" charset="0"/>
                  </a:rPr>
                  <a:t>F</a:t>
                </a:r>
              </a:p>
            </p:txBody>
          </p:sp>
        </p:grpSp>
        <p:sp>
          <p:nvSpPr>
            <p:cNvPr id="57389" name="Text Box 45"/>
            <p:cNvSpPr txBox="1"/>
            <p:nvPr/>
          </p:nvSpPr>
          <p:spPr>
            <a:xfrm>
              <a:off x="4688" y="9945"/>
              <a:ext cx="2560" cy="109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08265" tIns="54132" rIns="108265" bIns="54132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x-none" dirty="0">
                <a:latin typeface="VNI-Times" pitchFamily="2" charset="0"/>
              </a:endParaRP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444500" y="1703705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graphicFrame>
        <p:nvGraphicFramePr>
          <p:cNvPr id="12" name="Table 11"/>
          <p:cNvGraphicFramePr/>
          <p:nvPr>
            <p:custDataLst>
              <p:tags r:id="rId2"/>
            </p:custDataLst>
          </p:nvPr>
        </p:nvGraphicFramePr>
        <p:xfrm>
          <a:off x="152400" y="3820160"/>
          <a:ext cx="18125440" cy="639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1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7725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</a:rPr>
                        <a:t>1) Các số đo x, y, z trên hình 1, 2, 3 lần lượt là: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</a:rPr>
                        <a:t>A)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30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,133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 70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 baseline="30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B) 150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,43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 28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C) 43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,150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 28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fontAlgn="auto"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D) 80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,53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, 133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360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2) Các tam giác trên hình 1, 2, 3 lần lượt là tam giác:</a:t>
                      </a:r>
                      <a:endParaRPr lang="en-US" sz="4000" b="1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3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</a:rPr>
                        <a:t>A)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tù, vuông, nhọn</a:t>
                      </a:r>
                      <a:endParaRPr lang="en-US" sz="4000" baseline="30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B) nhọn, tù, vuông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C) vuông, tù, nhọn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D) nhọn, vuông, tù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725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3) Số đo các góc D</a:t>
                      </a:r>
                      <a:r>
                        <a:rPr lang="en-US" sz="4000" b="1" baseline="-25000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1</a:t>
                      </a:r>
                      <a:r>
                        <a:rPr lang="en-US" sz="4000" b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 trên hình 1 là: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69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</a:rPr>
                        <a:t>A)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70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 baseline="30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B) 80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C) 30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D) 150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250">
                <a:tc gridSpan="4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 b="1">
                          <a:ln w="19050" cap="sq" cmpd="sng">
                            <a:noFill/>
                            <a:prstDash val="solid"/>
                          </a:ln>
                          <a:solidFill>
                            <a:schemeClr val="tx1"/>
                          </a:solidFill>
                          <a:sym typeface="+mn-ea"/>
                        </a:rPr>
                        <a:t>4) Cho tam giác ABC có                  ,                    Số đo của góc C là:</a:t>
                      </a:r>
                      <a:endParaRPr lang="en-US" sz="4000" baseline="30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</a:rPr>
                        <a:t>A) </a:t>
                      </a: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55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 baseline="30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B) 30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C) 110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D) 50</a:t>
                      </a:r>
                      <a:r>
                        <a:rPr lang="en-US" sz="4000" baseline="30000">
                          <a:ln w="19050" cap="sq" cmpd="sng">
                            <a:noFill/>
                            <a:prstDash val="solid"/>
                          </a:ln>
                          <a:sym typeface="+mn-ea"/>
                        </a:rPr>
                        <a:t>0 </a:t>
                      </a:r>
                      <a:endParaRPr lang="en-US" sz="4000">
                        <a:ln w="19050" cap="sq" cmpd="sng">
                          <a:noFill/>
                          <a:prstDash val="solid"/>
                        </a:ln>
                        <a:sym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 Box 15"/>
          <p:cNvSpPr txBox="1"/>
          <p:nvPr/>
        </p:nvSpPr>
        <p:spPr>
          <a:xfrm>
            <a:off x="6400800" y="1769745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3030200" y="1769745"/>
            <a:ext cx="1440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</p:txBody>
      </p:sp>
      <p:graphicFrame>
        <p:nvGraphicFramePr>
          <p:cNvPr id="20" name="Object 10"/>
          <p:cNvGraphicFramePr>
            <a:graphicFrameLocks noChangeAspect="1"/>
          </p:cNvGraphicFramePr>
          <p:nvPr/>
        </p:nvGraphicFramePr>
        <p:xfrm>
          <a:off x="5791200" y="8648700"/>
          <a:ext cx="20415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r:id="rId5" imgW="508000" imgH="228600" progId="Equation.DSMT4">
                  <p:embed/>
                </p:oleObj>
              </mc:Choice>
              <mc:Fallback>
                <p:oleObj r:id="rId5" imgW="508000" imgH="228600" progId="Equation.DSMT4">
                  <p:embed/>
                  <p:pic>
                    <p:nvPicPr>
                      <p:cNvPr id="0" name="Picture 308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1200" y="8648700"/>
                        <a:ext cx="2041525" cy="768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/>
          <p:cNvGraphicFramePr>
            <a:graphicFrameLocks noChangeAspect="1"/>
          </p:cNvGraphicFramePr>
          <p:nvPr/>
        </p:nvGraphicFramePr>
        <p:xfrm>
          <a:off x="8204200" y="8572500"/>
          <a:ext cx="19399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r:id="rId7" imgW="482600" imgH="228600" progId="Equation.DSMT4">
                  <p:embed/>
                </p:oleObj>
              </mc:Choice>
              <mc:Fallback>
                <p:oleObj r:id="rId7" imgW="482600" imgH="228600" progId="Equation.DSMT4">
                  <p:embed/>
                  <p:pic>
                    <p:nvPicPr>
                      <p:cNvPr id="0" name="Picture 308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04200" y="8572500"/>
                        <a:ext cx="1939925" cy="7683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1054100" y="-140335"/>
            <a:ext cx="151003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tập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Khoanh tròn vào chữ cái đứng trước đáp án đúng trong 4 câu hỏi sau đây?</a:t>
            </a:r>
          </a:p>
        </p:txBody>
      </p:sp>
      <p:sp>
        <p:nvSpPr>
          <p:cNvPr id="9" name="Oval 8"/>
          <p:cNvSpPr/>
          <p:nvPr/>
        </p:nvSpPr>
        <p:spPr>
          <a:xfrm>
            <a:off x="4419600" y="4610735"/>
            <a:ext cx="899795" cy="817880"/>
          </a:xfrm>
          <a:prstGeom prst="ellipse">
            <a:avLst/>
          </a:prstGeom>
          <a:noFill/>
          <a:ln w="168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639800" y="6210935"/>
            <a:ext cx="899795" cy="817880"/>
          </a:xfrm>
          <a:prstGeom prst="ellipse">
            <a:avLst/>
          </a:prstGeom>
          <a:noFill/>
          <a:ln w="168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915400" y="7887335"/>
            <a:ext cx="899795" cy="817880"/>
          </a:xfrm>
          <a:prstGeom prst="ellipse">
            <a:avLst/>
          </a:prstGeom>
          <a:noFill/>
          <a:ln w="168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-76200" y="9487535"/>
            <a:ext cx="899795" cy="817880"/>
          </a:xfrm>
          <a:prstGeom prst="ellipse">
            <a:avLst/>
          </a:prstGeom>
          <a:noFill/>
          <a:ln w="1682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  <p:bldP spid="16" grpId="1"/>
      <p:bldP spid="17" grpId="0"/>
      <p:bldP spid="17" grpId="1"/>
      <p:bldP spid="3" grpId="0"/>
      <p:bldP spid="3" grpId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3" grpId="0" bldLvl="0" animBg="1"/>
      <p:bldP spid="1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4251478"/>
            <a:ext cx="7484099" cy="42766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9"/>
              <p:cNvSpPr txBox="1"/>
              <p:nvPr/>
            </p:nvSpPr>
            <p:spPr>
              <a:xfrm>
                <a:off x="741483" y="4474447"/>
                <a:ext cx="9982200" cy="581255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120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endParaRPr lang="en-US" sz="42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42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−120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2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endParaRPr lang="en-US" sz="42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2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sz="4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sz="4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180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−80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−60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2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4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200" b="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𝐸𝐶𝐷</m:t>
                        </m:r>
                      </m:e>
                    </m:acc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200" b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2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=40°+70°=110°</m:t>
                    </m:r>
                  </m:oMath>
                </a14:m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en-US" sz="4200" b="0" dirty="0" err="1">
                    <a:solidFill>
                      <a:schemeClr val="tx1"/>
                    </a:solidFill>
                    <a:latin typeface="Arial" panose="020B0604020202020204" pitchFamily="34" charset="0"/>
                  </a:rPr>
                  <a:t>góc</a:t>
                </a:r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200" b="0" dirty="0" err="1">
                    <a:solidFill>
                      <a:schemeClr val="tx1"/>
                    </a:solidFill>
                    <a:latin typeface="Arial" panose="020B0604020202020204" pitchFamily="34" charset="0"/>
                  </a:rPr>
                  <a:t>ngoài</a:t>
                </a:r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200" b="0" dirty="0" err="1">
                    <a:solidFill>
                      <a:schemeClr val="tx1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tam </a:t>
                </a:r>
                <a:r>
                  <a:rPr lang="en-US" sz="4200" b="0" dirty="0" err="1">
                    <a:solidFill>
                      <a:schemeClr val="tx1"/>
                    </a:solidFill>
                    <a:latin typeface="Arial" panose="020B0604020202020204" pitchFamily="34" charset="0"/>
                  </a:rPr>
                  <a:t>giác</a:t>
                </a:r>
                <a:r>
                  <a:rPr lang="en-US" sz="4200" b="0" dirty="0">
                    <a:solidFill>
                      <a:schemeClr val="tx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483" y="4474447"/>
                <a:ext cx="9982200" cy="5812553"/>
              </a:xfrm>
              <a:prstGeom prst="rect">
                <a:avLst/>
              </a:prstGeom>
              <a:blipFill rotWithShape="1">
                <a:blip r:embed="rId8"/>
                <a:stretch>
                  <a:fillRect l="-4" t="-4" r="4" b="-97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9"/>
              <p:cNvSpPr txBox="1"/>
              <p:nvPr/>
            </p:nvSpPr>
            <p:spPr>
              <a:xfrm>
                <a:off x="1767828" y="1879256"/>
                <a:ext cx="14752341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4.3 (SGK – tr.62)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4.8.</a:t>
                </a:r>
              </a:p>
            </p:txBody>
          </p:sp>
        </mc:Choice>
        <mc:Fallback xmlns="">
          <p:sp>
            <p:nvSpPr>
              <p:cNvPr id="4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828" y="1879256"/>
                <a:ext cx="14752341" cy="890180"/>
              </a:xfrm>
              <a:prstGeom prst="rect">
                <a:avLst/>
              </a:prstGeom>
              <a:blipFill rotWithShape="1">
                <a:blip r:embed="rId9"/>
                <a:stretch>
                  <a:fillRect l="-4" t="-33" b="-1296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/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8382000" y="31623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96222" y="783360"/>
            <a:ext cx="16184276" cy="1466688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/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7B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Định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lí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Tổng 3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góc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trong một tam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giác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r>
                    <a: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7B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: Rounded Corners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 rotWithShape="1">
                  <a:blip r:embed="rId2"/>
                </a:blip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/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/>
              <p:cNvGraphicFramePr>
                <a:graphicFrameLocks noGrp="1"/>
              </p:cNvGraphicFramePr>
              <p:nvPr/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/>
              <p:cNvGraphicFramePr>
                <a:graphicFrameLocks noGrp="1"/>
              </p:cNvGraphicFramePr>
              <p:nvPr/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/>
                    <a:gridCol w="4648200"/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</a:blipFill>
                      </a:tcPr>
                    </a:tc>
                  </a:tr>
                  <a:tr h="1234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38696" y="6395818"/>
                <a:ext cx="14273171" cy="3472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Qua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𝐴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 song song với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𝐵𝐶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.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//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𝐵𝐶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𝐵𝐴𝑥</m:t>
                        </m:r>
                      </m:e>
                    </m:acc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𝐶𝐴𝑦</m:t>
                        </m:r>
                      </m:e>
                    </m:acc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 (các cặp góc so le trong)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𝐵𝐴𝑥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𝐶𝐴𝑦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96" y="6395818"/>
                <a:ext cx="14273171" cy="3472041"/>
              </a:xfrm>
              <a:prstGeom prst="rect">
                <a:avLst/>
              </a:prstGeom>
              <a:blipFill rotWithShape="1">
                <a:blip r:embed="rId6"/>
                <a:stretch>
                  <a:fillRect t="-3" r="2" b="-50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hap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8" y="2586222"/>
            <a:ext cx="7848599" cy="40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 panose="02000000000000000000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162300"/>
            <a:ext cx="16838295" cy="4246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TRÂN TRỌNG CẢM ƠN CÁC THẦY CÔ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endParaRPr 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SAVE~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-800100"/>
            <a:ext cx="19964400" cy="1299209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57469" y="1485710"/>
            <a:ext cx="16230531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TIẾT 14: BÀI </a:t>
            </a: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12: TỔNG CÁC GÓC TRONG MỘT TAM GIÁC</a:t>
            </a:r>
          </a:p>
        </p:txBody>
      </p:sp>
      <p:grpSp>
        <p:nvGrpSpPr>
          <p:cNvPr id="9" name="Group 13"/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/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/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747303" y="2504857"/>
                <a:ext cx="10801428" cy="30467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Symbol" panose="05050102010706020507" pitchFamily="18" charset="2"/>
                  <a:buChar char="-"/>
                </a:pP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bằng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indent="0" algn="just">
                  <a:lnSpc>
                    <a:spcPct val="150000"/>
                  </a:lnSpc>
                  <a:spcBef>
                    <a:spcPct val="0"/>
                  </a:spcBef>
                  <a:buFont typeface="Symbol" panose="05050102010706020507" pitchFamily="18" charset="2"/>
                  <a:buNone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03" y="2504857"/>
                <a:ext cx="10801428" cy="3046730"/>
              </a:xfrm>
              <a:prstGeom prst="rect">
                <a:avLst/>
              </a:prstGeom>
              <a:blipFill rotWithShape="1">
                <a:blip r:embed="rId2"/>
                <a:stretch>
                  <a:fillRect l="-5" t="-14" r="6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42644" y="1100867"/>
            <a:ext cx="1243893" cy="1234306"/>
            <a:chOff x="829265" y="2740648"/>
            <a:chExt cx="874987" cy="1049153"/>
          </a:xfrm>
        </p:grpSpPr>
        <p:grpSp>
          <p:nvGrpSpPr>
            <p:cNvPr id="14" name="Group 4"/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09900" y="6977551"/>
                <a:ext cx="12268200" cy="130769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Tổng số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endParaRPr lang="en-US" sz="4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6977551"/>
                <a:ext cx="12268200" cy="1307698"/>
              </a:xfrm>
              <a:prstGeom prst="rect">
                <a:avLst/>
              </a:prstGeom>
              <a:blipFill rotWithShape="1">
                <a:blip r:embed="rId10"/>
                <a:stretch>
                  <a:fillRect l="-104" t="-984" r="-104" b="-940"/>
                </a:stretch>
              </a:blip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Shape, polygon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8371" y="2120357"/>
            <a:ext cx="6208857" cy="4857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/>
              <p:cNvSpPr txBox="1"/>
              <p:nvPr/>
            </p:nvSpPr>
            <p:spPr>
              <a:xfrm>
                <a:off x="1931198" y="1100867"/>
                <a:ext cx="14692511" cy="9855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4400" dirty="0"/>
              </a:p>
            </p:txBody>
          </p:sp>
        </mc:Choice>
        <mc:Fallback xmlns="">
          <p:sp>
            <p:nvSpPr>
              <p:cNvPr id="8" name="Hộp Văn bản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1100867"/>
                <a:ext cx="14692511" cy="985591"/>
              </a:xfrm>
              <a:prstGeom prst="rect">
                <a:avLst/>
              </a:prstGeom>
              <a:blipFill rotWithShape="1">
                <a:blip r:embed="rId12"/>
                <a:stretch>
                  <a:fillRect l="-1" t="-42" b="-665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762000" y="1811404"/>
                <a:ext cx="16764000" cy="30469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Symbol" panose="05050102010706020507" pitchFamily="18" charset="2"/>
                  <a:buChar char="-"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Cắt một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bằng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kì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571500" indent="-571500" algn="just">
                  <a:lnSpc>
                    <a:spcPct val="150000"/>
                  </a:lnSpc>
                  <a:spcBef>
                    <a:spcPct val="0"/>
                  </a:spcBef>
                  <a:buFont typeface="Symbol" panose="05050102010706020507" pitchFamily="18" charset="2"/>
                  <a:buChar char="-"/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Cắt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đó,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ban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11404"/>
                <a:ext cx="16764000" cy="3046988"/>
              </a:xfrm>
              <a:prstGeom prst="rect">
                <a:avLst/>
              </a:prstGeom>
              <a:blipFill>
                <a:blip r:embed="rId2"/>
                <a:stretch>
                  <a:fillRect l="-2036" r="-20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7901804" y="610911"/>
            <a:ext cx="1177633" cy="1177633"/>
            <a:chOff x="892401" y="2355727"/>
            <a:chExt cx="1177633" cy="1177633"/>
          </a:xfrm>
        </p:grpSpPr>
        <p:grpSp>
          <p:nvGrpSpPr>
            <p:cNvPr id="14" name="Group 4"/>
            <p:cNvGrpSpPr/>
            <p:nvPr/>
          </p:nvGrpSpPr>
          <p:grpSpPr>
            <a:xfrm>
              <a:off x="892401" y="2355727"/>
              <a:ext cx="1177633" cy="1177633"/>
              <a:chOff x="0" y="0"/>
              <a:chExt cx="6350000" cy="6350000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39575" y="2700584"/>
              <a:ext cx="577015" cy="487917"/>
            </a:xfrm>
            <a:prstGeom prst="rect">
              <a:avLst/>
            </a:prstGeom>
          </p:spPr>
        </p:pic>
      </p:grpSp>
      <p:sp>
        <p:nvSpPr>
          <p:cNvPr id="21" name="Arrow: Right 20"/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ộp Văn bản 2"/>
          <p:cNvSpPr txBox="1"/>
          <p:nvPr/>
        </p:nvSpPr>
        <p:spPr>
          <a:xfrm>
            <a:off x="9144000" y="806473"/>
            <a:ext cx="14897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D35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400" dirty="0">
                <a:solidFill>
                  <a:srgbClr val="D3588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535682"/>
            <a:ext cx="8785438" cy="47084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/>
              <p:cNvSpPr txBox="1"/>
              <p:nvPr/>
            </p:nvSpPr>
            <p:spPr>
              <a:xfrm>
                <a:off x="11582400" y="6219857"/>
                <a:ext cx="5393875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 smtClean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Tổng số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ban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đầu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180</m:t>
                    </m:r>
                    <m:r>
                      <a:rPr lang="en-US" sz="4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+mj-lt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2400" y="6219857"/>
                <a:ext cx="5393875" cy="2921505"/>
              </a:xfrm>
              <a:prstGeom prst="rect">
                <a:avLst/>
              </a:prstGeom>
              <a:blipFill>
                <a:blip r:embed="rId6"/>
                <a:stretch>
                  <a:fillRect l="-6215" r="-6215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Mũi tên: Xuống 7"/>
          <p:cNvSpPr/>
          <p:nvPr/>
        </p:nvSpPr>
        <p:spPr>
          <a:xfrm>
            <a:off x="14279337" y="5143500"/>
            <a:ext cx="685800" cy="1044660"/>
          </a:xfrm>
          <a:prstGeom prst="downArrow">
            <a:avLst/>
          </a:prstGeom>
          <a:solidFill>
            <a:srgbClr val="FF0000"/>
          </a:solidFill>
          <a:ln>
            <a:solidFill>
              <a:srgbClr val="F2D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96222" y="783360"/>
            <a:ext cx="16184276" cy="1466688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/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8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8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8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8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8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8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 xmlns="">
            <p:sp>
              <p:nvSpPr>
                <p:cNvPr id="7" name="Rectangle: Rounded Corners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 rotWithShape="1">
                  <a:blip r:embed="rId2"/>
                </a:blip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/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8600" y="7188914"/>
            <a:ext cx="3799120" cy="3390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001000" y="3086100"/>
            <a:ext cx="8254631" cy="7292826"/>
            <a:chOff x="8718918" y="2703708"/>
            <a:chExt cx="8254631" cy="7292826"/>
          </a:xfrm>
        </p:grpSpPr>
        <p:sp>
          <p:nvSpPr>
            <p:cNvPr id="28" name="Speech Bubble: Oval 27"/>
            <p:cNvSpPr/>
            <p:nvPr/>
          </p:nvSpPr>
          <p:spPr>
            <a:xfrm>
              <a:off x="8718918" y="2703708"/>
              <a:ext cx="8254631" cy="4573392"/>
            </a:xfrm>
            <a:prstGeom prst="wedgeEllipseCallout">
              <a:avLst>
                <a:gd name="adj1" fmla="val 14404"/>
                <a:gd name="adj2" fmla="val 68089"/>
              </a:avLst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Tổng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3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góc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trong một tam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giác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là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tổng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số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đo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3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góc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trong tam </a:t>
              </a:r>
              <a:r>
                <a:rPr lang="en-US" sz="4400" b="1" dirty="0" err="1">
                  <a:solidFill>
                    <a:schemeClr val="tx1"/>
                  </a:solidFill>
                  <a:latin typeface="+mj-lt"/>
                </a:rPr>
                <a:t>giác</a:t>
              </a:r>
              <a:r>
                <a:rPr lang="en-US" sz="4400" b="1" dirty="0">
                  <a:solidFill>
                    <a:schemeClr val="tx1"/>
                  </a:solidFill>
                  <a:latin typeface="+mj-lt"/>
                </a:rPr>
                <a:t> đó.</a:t>
              </a:r>
            </a:p>
          </p:txBody>
        </p:sp>
        <p:pic>
          <p:nvPicPr>
            <p:cNvPr id="2" name="Picture 2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763" r="1763"/>
            <a:stretch>
              <a:fillRect/>
            </a:stretch>
          </p:blipFill>
          <p:spPr>
            <a:xfrm>
              <a:off x="13680020" y="6182493"/>
              <a:ext cx="2727470" cy="381404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534" y="2604186"/>
            <a:ext cx="6924487" cy="519033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96222" y="783360"/>
            <a:ext cx="16184276" cy="1466688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/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7B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Định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lí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Tổng 3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góc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trong một tam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giác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r>
                    <a: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7B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: Rounded Corners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 rotWithShape="1">
                  <a:blip r:embed="rId2"/>
                </a:blip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/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228600" y="7188914"/>
            <a:ext cx="3799120" cy="3390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5833" y="2690608"/>
            <a:ext cx="6924487" cy="5190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2766745"/>
                  </p:ext>
                </p:extLst>
              </p:nvPr>
            </p:nvGraphicFramePr>
            <p:xfrm>
              <a:off x="10896600" y="321549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2005147604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120028700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46275916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304658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2766745"/>
                  </p:ext>
                </p:extLst>
              </p:nvPr>
            </p:nvGraphicFramePr>
            <p:xfrm>
              <a:off x="10896600" y="321549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2005147604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120028700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4738" t="-16800" r="-131" b="-1688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6275916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4738" t="-71921" r="-131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046589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" y="2684772"/>
            <a:ext cx="10038080" cy="520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96222" y="783360"/>
            <a:ext cx="16184276" cy="1466688"/>
            <a:chOff x="752211" y="1505641"/>
            <a:chExt cx="13890399" cy="117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/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7B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Định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lí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15081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: 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Tổng 3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góc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trong một tam </a:t>
                  </a: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giác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kumimoji="0" lang="en-US" sz="4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r>
                    <a: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7B6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Rectangle: Rounded Corners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 rotWithShape="1">
                  <a:blip r:embed="rId2"/>
                </a:blipFill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/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/>
              <p:cNvGraphicFramePr>
                <a:graphicFrameLocks noGrp="1"/>
              </p:cNvGraphicFramePr>
              <p:nvPr/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/>
              <p:cNvGraphicFramePr>
                <a:graphicFrameLocks noGrp="1"/>
              </p:cNvGraphicFramePr>
              <p:nvPr/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/>
                    <a:gridCol w="4648200"/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</a:blipFill>
                      </a:tcPr>
                    </a:tc>
                  </a:tr>
                  <a:tr h="12344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38696" y="6395818"/>
                <a:ext cx="14273171" cy="34720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Qua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𝐴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 song song với </a:t>
                </a: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𝐵𝐶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. 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//</m:t>
                    </m:r>
                    <m:r>
                      <a:rPr kumimoji="0" lang="nl-NL" sz="4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𝐵𝐶</m:t>
                    </m:r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𝐵𝐴𝑥</m:t>
                        </m:r>
                      </m:e>
                    </m:acc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𝐶𝐴𝑦</m:t>
                        </m:r>
                      </m:e>
                    </m:acc>
                    <m:r>
                      <a:rPr kumimoji="0" lang="en-US" sz="4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 (các cặp góc so le trong)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𝐵𝐴𝑥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𝐶𝐴𝑦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0" lang="nl-NL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kumimoji="0" lang="nl-NL" sz="4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kumimoji="0" lang="en-US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696" y="6395818"/>
                <a:ext cx="14273171" cy="3472041"/>
              </a:xfrm>
              <a:prstGeom prst="rect">
                <a:avLst/>
              </a:prstGeom>
              <a:blipFill rotWithShape="1">
                <a:blip r:embed="rId6"/>
                <a:stretch>
                  <a:fillRect t="-3" r="2" b="-50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Shape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618" y="2586222"/>
            <a:ext cx="7848599" cy="405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446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423*539"/>
  <p:tag name="TABLE_ENDDRAG_RECT" val="16*264*1424*5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1423*539"/>
  <p:tag name="TABLE_ENDDRAG_RECT" val="16*264*1424*5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65.4617445557741,&quot;left&quot;:76.24425196850393,&quot;top&quot;:261.0274803149606,&quot;width&quot;:1303.624330708661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1124</Words>
  <Application>Microsoft Office PowerPoint</Application>
  <PresentationFormat>Custom</PresentationFormat>
  <Paragraphs>238</Paragraphs>
  <Slides>27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Times New Roman</vt:lpstr>
      <vt:lpstr>Symbol</vt:lpstr>
      <vt:lpstr>.VnTime</vt:lpstr>
      <vt:lpstr>Calibri Light</vt:lpstr>
      <vt:lpstr>Wingdings</vt:lpstr>
      <vt:lpstr>Calibri</vt:lpstr>
      <vt:lpstr>VNI-Times</vt:lpstr>
      <vt:lpstr>Fredoka One</vt:lpstr>
      <vt:lpstr>Cambria Math</vt:lpstr>
      <vt:lpstr>Office Theme</vt:lpstr>
      <vt:lpstr>3_Office Theme</vt:lpstr>
      <vt:lpstr>1_Office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Windows User</cp:lastModifiedBy>
  <cp:revision>118</cp:revision>
  <dcterms:created xsi:type="dcterms:W3CDTF">2006-08-16T00:00:00Z</dcterms:created>
  <dcterms:modified xsi:type="dcterms:W3CDTF">2025-11-19T11:18:41Z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34F2B6419CCB48EFA017B638C39057C0_12</vt:lpwstr>
  </property>
  <property fmtid="{D5CDD505-2E9C-101B-9397-08002B2CF9AE}" pid="3" name="KSOProductBuildVer">
    <vt:lpwstr>1033-12.2.0.23155</vt:lpwstr>
  </property>
</Properties>
</file>