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313" r:id="rId2"/>
    <p:sldId id="256" r:id="rId3"/>
    <p:sldId id="257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7" r:id="rId17"/>
    <p:sldId id="328" r:id="rId18"/>
    <p:sldId id="329" r:id="rId19"/>
    <p:sldId id="330" r:id="rId20"/>
    <p:sldId id="331" r:id="rId21"/>
    <p:sldId id="364" r:id="rId22"/>
  </p:sldIdLst>
  <p:sldSz cx="9144000" cy="5143500" type="screen16x9"/>
  <p:notesSz cx="6858000" cy="9144000"/>
  <p:embeddedFontLst>
    <p:embeddedFont>
      <p:font typeface="Arvo" panose="020B060402020202020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Roboto Condensed" panose="02000000000000000000" pitchFamily="2" charset="0"/>
      <p:regular r:id="rId29"/>
      <p:bold r:id="rId30"/>
      <p:italic r:id="rId31"/>
      <p:boldItalic r:id="rId32"/>
    </p:embeddedFont>
    <p:embeddedFont>
      <p:font typeface="Roboto Condensed Light" panose="020F0502020204030204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AFC9E"/>
    <a:srgbClr val="FF9966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D40F7-F1BE-46A1-BFD0-875512BF32A4}" v="395" dt="2021-08-03T03:50:07.043"/>
  </p1510:revLst>
</p1510:revInfo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8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ồng Nhung Nguyễn" userId="6a381378437eae27" providerId="LiveId" clId="{176D40F7-F1BE-46A1-BFD0-875512BF32A4}"/>
    <pc:docChg chg="undo custSel addSld modSld">
      <pc:chgData name="Hồng Nhung Nguyễn" userId="6a381378437eae27" providerId="LiveId" clId="{176D40F7-F1BE-46A1-BFD0-875512BF32A4}" dt="2021-08-03T03:50:03.117" v="964"/>
      <pc:docMkLst>
        <pc:docMk/>
      </pc:docMkLst>
      <pc:sldChg chg="modSp mod">
        <pc:chgData name="Hồng Nhung Nguyễn" userId="6a381378437eae27" providerId="LiveId" clId="{176D40F7-F1BE-46A1-BFD0-875512BF32A4}" dt="2021-08-03T03:11:52.549" v="51" actId="20577"/>
        <pc:sldMkLst>
          <pc:docMk/>
          <pc:sldMk cId="0" sldId="256"/>
        </pc:sldMkLst>
        <pc:spChg chg="mod">
          <ac:chgData name="Hồng Nhung Nguyễn" userId="6a381378437eae27" providerId="LiveId" clId="{176D40F7-F1BE-46A1-BFD0-875512BF32A4}" dt="2021-08-03T03:11:52.549" v="51" actId="20577"/>
          <ac:spMkLst>
            <pc:docMk/>
            <pc:sldMk cId="0" sldId="256"/>
            <ac:spMk id="184" creationId="{00000000-0000-0000-0000-000000000000}"/>
          </ac:spMkLst>
        </pc:spChg>
      </pc:sldChg>
      <pc:sldChg chg="addSp delSp modSp mod">
        <pc:chgData name="Hồng Nhung Nguyễn" userId="6a381378437eae27" providerId="LiveId" clId="{176D40F7-F1BE-46A1-BFD0-875512BF32A4}" dt="2021-08-03T03:14:51.135" v="207" actId="14100"/>
        <pc:sldMkLst>
          <pc:docMk/>
          <pc:sldMk cId="0" sldId="259"/>
        </pc:sldMkLst>
        <pc:spChg chg="add del mod">
          <ac:chgData name="Hồng Nhung Nguyễn" userId="6a381378437eae27" providerId="LiveId" clId="{176D40F7-F1BE-46A1-BFD0-875512BF32A4}" dt="2021-08-03T03:13:42.092" v="157" actId="478"/>
          <ac:spMkLst>
            <pc:docMk/>
            <pc:sldMk cId="0" sldId="259"/>
            <ac:spMk id="3" creationId="{B18F6188-E248-4A7A-9BF2-4543682CF82B}"/>
          </ac:spMkLst>
        </pc:spChg>
        <pc:spChg chg="mod">
          <ac:chgData name="Hồng Nhung Nguyễn" userId="6a381378437eae27" providerId="LiveId" clId="{176D40F7-F1BE-46A1-BFD0-875512BF32A4}" dt="2021-08-03T03:14:51.135" v="207" actId="14100"/>
          <ac:spMkLst>
            <pc:docMk/>
            <pc:sldMk cId="0" sldId="259"/>
            <ac:spMk id="221" creationId="{00000000-0000-0000-0000-000000000000}"/>
          </ac:spMkLst>
        </pc:spChg>
        <pc:spChg chg="del">
          <ac:chgData name="Hồng Nhung Nguyễn" userId="6a381378437eae27" providerId="LiveId" clId="{176D40F7-F1BE-46A1-BFD0-875512BF32A4}" dt="2021-08-03T03:13:35.635" v="156" actId="478"/>
          <ac:spMkLst>
            <pc:docMk/>
            <pc:sldMk cId="0" sldId="259"/>
            <ac:spMk id="222" creationId="{00000000-0000-0000-0000-000000000000}"/>
          </ac:spMkLst>
        </pc:spChg>
      </pc:sldChg>
      <pc:sldChg chg="modSp mod">
        <pc:chgData name="Hồng Nhung Nguyễn" userId="6a381378437eae27" providerId="LiveId" clId="{176D40F7-F1BE-46A1-BFD0-875512BF32A4}" dt="2021-08-03T03:49:50.680" v="963" actId="20577"/>
        <pc:sldMkLst>
          <pc:docMk/>
          <pc:sldMk cId="0" sldId="261"/>
        </pc:sldMkLst>
        <pc:spChg chg="mod">
          <ac:chgData name="Hồng Nhung Nguyễn" userId="6a381378437eae27" providerId="LiveId" clId="{176D40F7-F1BE-46A1-BFD0-875512BF32A4}" dt="2021-08-03T03:16:58.318" v="275" actId="20577"/>
          <ac:spMkLst>
            <pc:docMk/>
            <pc:sldMk cId="0" sldId="261"/>
            <ac:spMk id="236" creationId="{00000000-0000-0000-0000-000000000000}"/>
          </ac:spMkLst>
        </pc:spChg>
        <pc:spChg chg="mod">
          <ac:chgData name="Hồng Nhung Nguyễn" userId="6a381378437eae27" providerId="LiveId" clId="{176D40F7-F1BE-46A1-BFD0-875512BF32A4}" dt="2021-08-03T03:49:50.680" v="963" actId="20577"/>
          <ac:spMkLst>
            <pc:docMk/>
            <pc:sldMk cId="0" sldId="261"/>
            <ac:spMk id="237" creationId="{00000000-0000-0000-0000-000000000000}"/>
          </ac:spMkLst>
        </pc:spChg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3"/>
        </pc:sldMkLst>
      </pc:sldChg>
      <pc:sldChg chg="modSp add mod">
        <pc:chgData name="Hồng Nhung Nguyễn" userId="6a381378437eae27" providerId="LiveId" clId="{176D40F7-F1BE-46A1-BFD0-875512BF32A4}" dt="2021-08-03T03:50:03.117" v="964"/>
        <pc:sldMkLst>
          <pc:docMk/>
          <pc:sldMk cId="1422980238" sldId="295"/>
        </pc:sldMkLst>
        <pc:spChg chg="mod">
          <ac:chgData name="Hồng Nhung Nguyễn" userId="6a381378437eae27" providerId="LiveId" clId="{176D40F7-F1BE-46A1-BFD0-875512BF32A4}" dt="2021-08-03T03:50:03.117" v="964"/>
          <ac:spMkLst>
            <pc:docMk/>
            <pc:sldMk cId="1422980238" sldId="295"/>
            <ac:spMk id="237" creationId="{00000000-0000-0000-0000-000000000000}"/>
          </ac:spMkLst>
        </pc:spChg>
      </pc:sldChg>
      <pc:sldChg chg="add">
        <pc:chgData name="Hồng Nhung Nguyễn" userId="6a381378437eae27" providerId="LiveId" clId="{176D40F7-F1BE-46A1-BFD0-875512BF32A4}" dt="2021-08-03T03:46:14.923" v="958"/>
        <pc:sldMkLst>
          <pc:docMk/>
          <pc:sldMk cId="1420130898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655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854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1302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1818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803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088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524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138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5910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9092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017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1423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7805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8920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12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32348" y="533403"/>
            <a:ext cx="87953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Truyền</a:t>
            </a:r>
            <a:r>
              <a:rPr lang="en-US" sz="2000" dirty="0"/>
              <a:t> </a:t>
            </a:r>
            <a:r>
              <a:rPr lang="en-US" sz="2000" dirty="0" err="1"/>
              <a:t>thuyết</a:t>
            </a:r>
            <a:r>
              <a:rPr lang="en-US" sz="2000" dirty="0"/>
              <a:t>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kể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,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minh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/>
              <a:t>cờ</a:t>
            </a:r>
            <a:r>
              <a:rPr lang="en-US" sz="2000" dirty="0"/>
              <a:t> </a:t>
            </a:r>
            <a:r>
              <a:rPr lang="en-US" sz="2000" dirty="0" err="1"/>
              <a:t>vua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thưởng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thóc</a:t>
            </a:r>
            <a:r>
              <a:rPr lang="en-US" sz="2000" dirty="0"/>
              <a:t> </a:t>
            </a:r>
            <a:r>
              <a:rPr lang="en-US" sz="2000" dirty="0" err="1"/>
              <a:t>rải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64 ô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/>
              <a:t>cờ</a:t>
            </a:r>
            <a:r>
              <a:rPr lang="en-US" sz="2000" dirty="0"/>
              <a:t> </a:t>
            </a:r>
            <a:r>
              <a:rPr lang="en-US" sz="2000" dirty="0" err="1"/>
              <a:t>vua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 ô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1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thóc</a:t>
            </a:r>
            <a:r>
              <a:rPr lang="en-US" sz="2000" dirty="0"/>
              <a:t>, ô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2 </a:t>
            </a:r>
            <a:r>
              <a:rPr lang="en-US" sz="2000" dirty="0" err="1"/>
              <a:t>hạt</a:t>
            </a:r>
            <a:r>
              <a:rPr lang="en-US" sz="2000" dirty="0"/>
              <a:t>, ô </a:t>
            </a:r>
            <a:r>
              <a:rPr lang="en-US" sz="2000" dirty="0" err="1"/>
              <a:t>thứ</a:t>
            </a:r>
            <a:r>
              <a:rPr lang="en-US" sz="2000" dirty="0"/>
              <a:t> 3 </a:t>
            </a:r>
            <a:r>
              <a:rPr lang="en-US" sz="2000" dirty="0" err="1"/>
              <a:t>để</a:t>
            </a:r>
            <a:r>
              <a:rPr lang="en-US" sz="2000" dirty="0"/>
              <a:t> 4 </a:t>
            </a:r>
            <a:r>
              <a:rPr lang="en-US" sz="2000" dirty="0" err="1"/>
              <a:t>hạt</a:t>
            </a:r>
            <a:r>
              <a:rPr lang="en-US" sz="2000" dirty="0"/>
              <a:t>, ô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tư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8 </a:t>
            </a:r>
            <a:r>
              <a:rPr lang="en-US" sz="2000" dirty="0" err="1"/>
              <a:t>hạt</a:t>
            </a:r>
            <a:r>
              <a:rPr lang="en-US" sz="2000" dirty="0"/>
              <a:t>,… </a:t>
            </a:r>
            <a:r>
              <a:rPr lang="en-US" sz="2000" dirty="0" err="1"/>
              <a:t>Cứ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thế</a:t>
            </a:r>
            <a:r>
              <a:rPr lang="en-US" sz="2000" dirty="0"/>
              <a:t>,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ở ô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gấp</a:t>
            </a:r>
            <a:r>
              <a:rPr lang="en-US" sz="2000" dirty="0"/>
              <a:t> </a:t>
            </a:r>
            <a:r>
              <a:rPr lang="en-US" sz="2000" dirty="0" err="1"/>
              <a:t>đôi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ở ô </a:t>
            </a:r>
            <a:r>
              <a:rPr lang="en-US" sz="2000" dirty="0" err="1"/>
              <a:t>trước</a:t>
            </a:r>
            <a:r>
              <a:rPr lang="en-US" sz="20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295" y="2201288"/>
            <a:ext cx="2420105" cy="203056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304172" y="2370222"/>
            <a:ext cx="4451684" cy="2266278"/>
          </a:xfrm>
          <a:prstGeom prst="cloudCallout">
            <a:avLst>
              <a:gd name="adj1" fmla="val -61555"/>
              <a:gd name="adj2" fmla="val 371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chemeClr val="tx1"/>
                </a:solidFill>
              </a:rPr>
              <a:t>Liệu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nhà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vua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có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đủ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thóc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để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thưởng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cho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nhà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phát</a:t>
            </a:r>
            <a:r>
              <a:rPr lang="en-US" sz="1800" dirty="0">
                <a:solidFill>
                  <a:schemeClr val="tx1"/>
                </a:solidFill>
              </a:rPr>
              <a:t> minh </a:t>
            </a:r>
            <a:r>
              <a:rPr lang="en-US" sz="1800" dirty="0" err="1">
                <a:solidFill>
                  <a:schemeClr val="tx1"/>
                </a:solidFill>
              </a:rPr>
              <a:t>đó</a:t>
            </a:r>
            <a:r>
              <a:rPr lang="en-US" sz="1800" dirty="0">
                <a:solidFill>
                  <a:schemeClr val="tx1"/>
                </a:solidFill>
              </a:rPr>
              <a:t> hay </a:t>
            </a:r>
            <a:r>
              <a:rPr lang="en-US" sz="1800" err="1">
                <a:solidFill>
                  <a:schemeClr val="tx1"/>
                </a:solidFill>
              </a:rPr>
              <a:t>không</a:t>
            </a:r>
            <a:r>
              <a:rPr lang="en-US" sz="1800">
                <a:solidFill>
                  <a:schemeClr val="tx1"/>
                </a:solidFill>
              </a:rPr>
              <a:t>?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5" y="3363155"/>
            <a:ext cx="1437053" cy="173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2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516713"/>
            <a:ext cx="695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1. </a:t>
            </a:r>
            <a:r>
              <a:rPr lang="en-US" sz="2800" dirty="0" err="1">
                <a:solidFill>
                  <a:schemeClr val="bg1"/>
                </a:solidFill>
              </a:rPr>
              <a:t>Nhân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và</a:t>
            </a:r>
            <a:r>
              <a:rPr lang="en-US" sz="2800" dirty="0">
                <a:solidFill>
                  <a:schemeClr val="bg1"/>
                </a:solidFill>
              </a:rPr>
              <a:t> chia </a:t>
            </a:r>
            <a:r>
              <a:rPr lang="en-US" sz="2800" dirty="0" err="1">
                <a:solidFill>
                  <a:schemeClr val="bg1"/>
                </a:solidFill>
              </a:rPr>
              <a:t>hai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lũy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thừa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cùng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số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2438" y="1457805"/>
            <a:ext cx="6130519" cy="440658"/>
            <a:chOff x="72044" y="1364080"/>
            <a:chExt cx="6130519" cy="44065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44" y="1364080"/>
              <a:ext cx="359055" cy="4406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31453" y="1364080"/>
              <a:ext cx="57711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/>
                <a:t>Nhân</a:t>
              </a:r>
              <a:r>
                <a:rPr lang="en-US" sz="2000" b="1" dirty="0"/>
                <a:t> </a:t>
              </a:r>
              <a:r>
                <a:rPr lang="en-US" sz="2000" b="1" dirty="0" err="1"/>
                <a:t>hai</a:t>
              </a:r>
              <a:r>
                <a:rPr lang="en-US" sz="2000" b="1" dirty="0"/>
                <a:t> </a:t>
              </a:r>
              <a:r>
                <a:rPr lang="en-US" sz="2000" b="1" dirty="0" err="1"/>
                <a:t>lũy</a:t>
              </a:r>
              <a:r>
                <a:rPr lang="en-US" sz="2000" b="1" dirty="0"/>
                <a:t> </a:t>
              </a:r>
              <a:r>
                <a:rPr lang="en-US" sz="2000" b="1" dirty="0" err="1"/>
                <a:t>thừa</a:t>
              </a:r>
              <a:r>
                <a:rPr lang="en-US" sz="2000" b="1" dirty="0"/>
                <a:t> </a:t>
              </a:r>
              <a:r>
                <a:rPr lang="en-US" sz="2000" b="1" dirty="0" err="1"/>
                <a:t>cùng</a:t>
              </a:r>
              <a:r>
                <a:rPr lang="en-US" sz="2000" b="1" dirty="0"/>
                <a:t> </a:t>
              </a:r>
              <a:r>
                <a:rPr lang="en-US" sz="2000" b="1" dirty="0" err="1"/>
                <a:t>cơ</a:t>
              </a:r>
              <a:r>
                <a:rPr lang="en-US" sz="2000" b="1" dirty="0"/>
                <a:t> </a:t>
              </a:r>
              <a:r>
                <a:rPr lang="en-US" sz="2000" b="1" dirty="0" err="1"/>
                <a:t>số</a:t>
              </a:r>
              <a:endParaRPr lang="vi-VN" sz="20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2438" y="2185029"/>
            <a:ext cx="8879269" cy="1938992"/>
            <a:chOff x="88269" y="4284338"/>
            <a:chExt cx="8879269" cy="1938992"/>
          </a:xfrm>
        </p:grpSpPr>
        <p:sp>
          <p:nvSpPr>
            <p:cNvPr id="29" name="Rectangle 28"/>
            <p:cNvSpPr/>
            <p:nvPr/>
          </p:nvSpPr>
          <p:spPr>
            <a:xfrm>
              <a:off x="1000474" y="4284338"/>
              <a:ext cx="796706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a)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Viết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kết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quả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phép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nhân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sau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dưới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dạng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một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lũy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thừa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của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7:</a:t>
              </a:r>
            </a:p>
            <a:p>
              <a:pPr algn="just">
                <a:lnSpc>
                  <a:spcPct val="150000"/>
                </a:lnSpc>
              </a:pP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        7</a:t>
              </a:r>
              <a:r>
                <a:rPr lang="en-US" sz="2000" baseline="300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. 7</a:t>
              </a:r>
              <a:r>
                <a:rPr lang="en-US" sz="2000" baseline="300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>
                  <a:solidFill>
                    <a:schemeClr val="tx1">
                      <a:lumMod val="50000"/>
                    </a:schemeClr>
                  </a:solidFill>
                </a:rPr>
                <a:t>= (7 . 7) . (7 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. 7 </a:t>
              </a:r>
              <a:r>
                <a:rPr lang="en-US" sz="2000">
                  <a:solidFill>
                    <a:schemeClr val="tx1">
                      <a:lumMod val="50000"/>
                    </a:schemeClr>
                  </a:solidFill>
                </a:rPr>
                <a:t>. 7) 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= </a:t>
              </a:r>
              <a:r>
                <a:rPr lang="en-US" sz="2000" dirty="0">
                  <a:solidFill>
                    <a:srgbClr val="C00000"/>
                  </a:solidFill>
                </a:rPr>
                <a:t>?</a:t>
              </a:r>
            </a:p>
            <a:p>
              <a:pPr algn="just">
                <a:lnSpc>
                  <a:spcPct val="150000"/>
                </a:lnSpc>
              </a:pPr>
              <a:r>
                <a:rPr lang="en-US" sz="2000">
                  <a:solidFill>
                    <a:schemeClr val="tx1">
                      <a:lumMod val="50000"/>
                    </a:schemeClr>
                  </a:solidFill>
                </a:rPr>
                <a:t>b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)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Nêu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nhận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xét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về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mối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liên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hệ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giữa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các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số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mũ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của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7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trong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hai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thừa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số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và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trong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tích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tìm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được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ở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câu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a).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8269" y="4434418"/>
              <a:ext cx="799910" cy="40416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HĐ2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689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516713"/>
            <a:ext cx="695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 </a:t>
            </a:r>
            <a:r>
              <a:rPr lang="en-US" sz="2800" dirty="0" err="1">
                <a:solidFill>
                  <a:schemeClr val="bg1"/>
                </a:solidFill>
              </a:rPr>
              <a:t>Nhân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và</a:t>
            </a:r>
            <a:r>
              <a:rPr lang="en-US" sz="2800" dirty="0">
                <a:solidFill>
                  <a:schemeClr val="bg1"/>
                </a:solidFill>
              </a:rPr>
              <a:t> chia </a:t>
            </a:r>
            <a:r>
              <a:rPr lang="en-US" sz="2800" dirty="0" err="1">
                <a:solidFill>
                  <a:schemeClr val="bg1"/>
                </a:solidFill>
              </a:rPr>
              <a:t>hai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lũy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thừa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cùng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số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2438" y="1457805"/>
            <a:ext cx="6130519" cy="461665"/>
            <a:chOff x="72044" y="1364080"/>
            <a:chExt cx="6130519" cy="46166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44" y="1364080"/>
              <a:ext cx="359055" cy="4406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31453" y="1364080"/>
              <a:ext cx="57711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Nhân</a:t>
              </a:r>
              <a:r>
                <a:rPr lang="en-US" sz="2400" b="1" dirty="0"/>
                <a:t> </a:t>
              </a:r>
              <a:r>
                <a:rPr lang="en-US" sz="2400" b="1" dirty="0" err="1"/>
                <a:t>hai</a:t>
              </a:r>
              <a:r>
                <a:rPr lang="en-US" sz="2400" b="1" dirty="0"/>
                <a:t> </a:t>
              </a:r>
              <a:r>
                <a:rPr lang="en-US" sz="2400" b="1" dirty="0" err="1"/>
                <a:t>lũy</a:t>
              </a:r>
              <a:r>
                <a:rPr lang="en-US" sz="2400" b="1" dirty="0"/>
                <a:t> </a:t>
              </a:r>
              <a:r>
                <a:rPr lang="en-US" sz="2400" b="1" dirty="0" err="1"/>
                <a:t>thừa</a:t>
              </a:r>
              <a:r>
                <a:rPr lang="en-US" sz="2400" b="1" dirty="0"/>
                <a:t> </a:t>
              </a:r>
              <a:r>
                <a:rPr lang="en-US" sz="2400" b="1" dirty="0" err="1"/>
                <a:t>cùng</a:t>
              </a:r>
              <a:r>
                <a:rPr lang="en-US" sz="2400" b="1" dirty="0"/>
                <a:t> </a:t>
              </a:r>
              <a:r>
                <a:rPr lang="en-US" sz="2400" b="1" dirty="0" err="1"/>
                <a:t>cơ</a:t>
              </a:r>
              <a:r>
                <a:rPr lang="en-US" sz="2400" b="1" dirty="0"/>
                <a:t> </a:t>
              </a:r>
              <a:r>
                <a:rPr lang="en-US" sz="2400" b="1" dirty="0" err="1"/>
                <a:t>số</a:t>
              </a:r>
              <a:endParaRPr lang="vi-VN" sz="2400" b="1" dirty="0"/>
            </a:p>
          </p:txBody>
        </p:sp>
      </p:grpSp>
      <p:sp>
        <p:nvSpPr>
          <p:cNvPr id="2" name="Right Arrow 1"/>
          <p:cNvSpPr/>
          <p:nvPr/>
        </p:nvSpPr>
        <p:spPr>
          <a:xfrm>
            <a:off x="0" y="2807368"/>
            <a:ext cx="511493" cy="4652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ounded Rectangle 10"/>
          <p:cNvSpPr/>
          <p:nvPr/>
        </p:nvSpPr>
        <p:spPr>
          <a:xfrm>
            <a:off x="511493" y="2273595"/>
            <a:ext cx="8311665" cy="198591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Khi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lũy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nl-NL" sz="2400" dirty="0">
                <a:solidFill>
                  <a:schemeClr val="tx1"/>
                </a:solidFill>
              </a:rPr>
              <a:t>thừa cùng cơ số, ta giữ nguyên cơ số và cộng các số mũ: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nl-NL" sz="2400" b="1" dirty="0">
                <a:solidFill>
                  <a:schemeClr val="tx1"/>
                </a:solidFill>
              </a:rPr>
              <a:t>a</a:t>
            </a:r>
            <a:r>
              <a:rPr lang="nl-NL" sz="2400" b="1" baseline="30000" dirty="0">
                <a:solidFill>
                  <a:schemeClr val="tx1"/>
                </a:solidFill>
              </a:rPr>
              <a:t>m </a:t>
            </a:r>
            <a:r>
              <a:rPr lang="nl-NL" sz="2400" b="1" dirty="0">
                <a:solidFill>
                  <a:schemeClr val="tx1"/>
                </a:solidFill>
              </a:rPr>
              <a:t>. a</a:t>
            </a:r>
            <a:r>
              <a:rPr lang="nl-NL" sz="2400" b="1" baseline="30000" dirty="0">
                <a:solidFill>
                  <a:schemeClr val="tx1"/>
                </a:solidFill>
              </a:rPr>
              <a:t>n</a:t>
            </a:r>
            <a:r>
              <a:rPr lang="nl-NL" sz="2400" b="1" dirty="0">
                <a:solidFill>
                  <a:schemeClr val="tx1"/>
                </a:solidFill>
              </a:rPr>
              <a:t> = a</a:t>
            </a:r>
            <a:r>
              <a:rPr lang="nl-NL" sz="2400" b="1" baseline="30000" dirty="0">
                <a:solidFill>
                  <a:schemeClr val="tx1"/>
                </a:solidFill>
              </a:rPr>
              <a:t>m+n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9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516713"/>
            <a:ext cx="695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 </a:t>
            </a:r>
            <a:r>
              <a:rPr lang="en-US" sz="2800" dirty="0" err="1">
                <a:solidFill>
                  <a:schemeClr val="bg1"/>
                </a:solidFill>
              </a:rPr>
              <a:t>Nhân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và</a:t>
            </a:r>
            <a:r>
              <a:rPr lang="en-US" sz="2800" dirty="0">
                <a:solidFill>
                  <a:schemeClr val="bg1"/>
                </a:solidFill>
              </a:rPr>
              <a:t> chia </a:t>
            </a:r>
            <a:r>
              <a:rPr lang="en-US" sz="2800" dirty="0" err="1">
                <a:solidFill>
                  <a:schemeClr val="bg1"/>
                </a:solidFill>
              </a:rPr>
              <a:t>hai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lũy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thừa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cùng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số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3886" y="1451408"/>
            <a:ext cx="8715414" cy="1723353"/>
            <a:chOff x="187954" y="1782616"/>
            <a:chExt cx="8715414" cy="1723353"/>
          </a:xfrm>
        </p:grpSpPr>
        <p:sp>
          <p:nvSpPr>
            <p:cNvPr id="4" name="Rectangle 3"/>
            <p:cNvSpPr/>
            <p:nvPr/>
          </p:nvSpPr>
          <p:spPr>
            <a:xfrm>
              <a:off x="187954" y="1782616"/>
              <a:ext cx="1893467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B050"/>
                  </a:solidFill>
                </a:rPr>
                <a:t>Luyện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tập</a:t>
              </a:r>
              <a:r>
                <a:rPr lang="en-US" sz="2400" b="1" dirty="0">
                  <a:solidFill>
                    <a:srgbClr val="00B050"/>
                  </a:solidFill>
                </a:rPr>
                <a:t> 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88585" y="2305640"/>
              <a:ext cx="80147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Viết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kết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quả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phép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tính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dưới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dạng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một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lũy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thừa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:</a:t>
              </a:r>
            </a:p>
            <a:p>
              <a:pPr algn="just"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a) 5</a:t>
              </a:r>
              <a:r>
                <a:rPr lang="en-US" sz="2400" baseline="300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. 5</a:t>
              </a:r>
              <a:r>
                <a:rPr lang="en-US" sz="2400" baseline="30000" dirty="0">
                  <a:solidFill>
                    <a:schemeClr val="tx1">
                      <a:lumMod val="50000"/>
                    </a:schemeClr>
                  </a:solidFill>
                </a:rPr>
                <a:t>7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;      b) 2</a:t>
              </a:r>
              <a:r>
                <a:rPr lang="en-US" sz="2400" baseline="300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. 2</a:t>
              </a:r>
              <a:r>
                <a:rPr lang="en-US" sz="2400" baseline="300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. 2</a:t>
              </a:r>
              <a:r>
                <a:rPr lang="en-US" sz="2400" baseline="30000" dirty="0">
                  <a:solidFill>
                    <a:schemeClr val="tx1">
                      <a:lumMod val="50000"/>
                    </a:schemeClr>
                  </a:solidFill>
                </a:rPr>
                <a:t>9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;     c) 10</a:t>
              </a:r>
              <a:r>
                <a:rPr lang="en-US" sz="2400" baseline="300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. 10</a:t>
              </a:r>
              <a:r>
                <a:rPr lang="en-US" sz="2400" baseline="300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. 10</a:t>
              </a:r>
              <a:r>
                <a:rPr lang="en-US" sz="2400" baseline="30000" dirty="0">
                  <a:solidFill>
                    <a:schemeClr val="tx1">
                      <a:lumMod val="50000"/>
                    </a:schemeClr>
                  </a:solidFill>
                </a:rPr>
                <a:t>6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. 10</a:t>
              </a:r>
              <a:r>
                <a:rPr lang="en-US" sz="2400" baseline="30000" dirty="0">
                  <a:solidFill>
                    <a:schemeClr val="tx1">
                      <a:lumMod val="50000"/>
                    </a:schemeClr>
                  </a:solidFill>
                </a:rPr>
                <a:t>8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.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09323" y="3245925"/>
            <a:ext cx="1719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/>
              <a:t>Giải</a:t>
            </a:r>
            <a:r>
              <a:rPr lang="en-US" sz="2400" b="1" i="1" u="sng" dirty="0"/>
              <a:t>:</a:t>
            </a:r>
            <a:endParaRPr lang="vi-VN" sz="2400" b="1" i="1" u="sng" dirty="0"/>
          </a:p>
        </p:txBody>
      </p:sp>
      <p:sp>
        <p:nvSpPr>
          <p:cNvPr id="7" name="Rectangle 6"/>
          <p:cNvSpPr/>
          <p:nvPr/>
        </p:nvSpPr>
        <p:spPr>
          <a:xfrm>
            <a:off x="143886" y="3596434"/>
            <a:ext cx="3457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nl-NL" sz="2400" dirty="0">
                <a:latin typeface="+mn-lt"/>
                <a:ea typeface="Calibri" panose="020F0502020204030204" pitchFamily="34" charset="0"/>
              </a:rPr>
              <a:t>a. 5</a:t>
            </a:r>
            <a:r>
              <a:rPr lang="nl-NL" sz="2400" baseline="30000" dirty="0">
                <a:latin typeface="+mn-lt"/>
                <a:ea typeface="Calibri" panose="020F0502020204030204" pitchFamily="34" charset="0"/>
              </a:rPr>
              <a:t>3 </a:t>
            </a:r>
            <a:r>
              <a:rPr lang="nl-NL" sz="2400" dirty="0">
                <a:latin typeface="+mn-lt"/>
                <a:ea typeface="Calibri" panose="020F0502020204030204" pitchFamily="34" charset="0"/>
              </a:rPr>
              <a:t>. 5</a:t>
            </a:r>
            <a:r>
              <a:rPr lang="nl-NL" sz="2400" baseline="30000" dirty="0">
                <a:latin typeface="+mn-lt"/>
                <a:ea typeface="Calibri" panose="020F0502020204030204" pitchFamily="34" charset="0"/>
              </a:rPr>
              <a:t>7</a:t>
            </a:r>
            <a:r>
              <a:rPr lang="nl-NL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nl-NL" sz="2400">
                <a:latin typeface="+mn-lt"/>
                <a:ea typeface="Calibri" panose="020F0502020204030204" pitchFamily="34" charset="0"/>
              </a:rPr>
              <a:t>= 5</a:t>
            </a:r>
            <a:r>
              <a:rPr lang="nl-NL" sz="2400" baseline="30000">
                <a:latin typeface="+mn-lt"/>
                <a:ea typeface="Calibri" panose="020F0502020204030204" pitchFamily="34" charset="0"/>
              </a:rPr>
              <a:t>3+7 </a:t>
            </a:r>
            <a:r>
              <a:rPr lang="nl-NL" sz="2400">
                <a:latin typeface="+mn-lt"/>
                <a:ea typeface="Calibri" panose="020F0502020204030204" pitchFamily="34" charset="0"/>
              </a:rPr>
              <a:t>= </a:t>
            </a:r>
            <a:r>
              <a:rPr lang="nl-NL" sz="2400" dirty="0">
                <a:latin typeface="+mn-lt"/>
                <a:ea typeface="Calibri" panose="020F0502020204030204" pitchFamily="34" charset="0"/>
              </a:rPr>
              <a:t>5</a:t>
            </a:r>
            <a:r>
              <a:rPr lang="nl-NL" sz="2400" baseline="30000" dirty="0">
                <a:latin typeface="+mn-lt"/>
                <a:ea typeface="Calibri" panose="020F0502020204030204" pitchFamily="34" charset="0"/>
              </a:rPr>
              <a:t>10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51908" y="3632095"/>
            <a:ext cx="3628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nl-NL" sz="2400" dirty="0">
                <a:latin typeface="+mn-lt"/>
                <a:ea typeface="Calibri" panose="020F0502020204030204" pitchFamily="34" charset="0"/>
              </a:rPr>
              <a:t>b. 2</a:t>
            </a:r>
            <a:r>
              <a:rPr lang="nl-NL" sz="2400" baseline="30000" dirty="0">
                <a:latin typeface="+mn-lt"/>
                <a:ea typeface="Calibri" panose="020F0502020204030204" pitchFamily="34" charset="0"/>
              </a:rPr>
              <a:t>4 </a:t>
            </a:r>
            <a:r>
              <a:rPr lang="nl-NL" sz="2400" dirty="0">
                <a:latin typeface="+mn-lt"/>
                <a:ea typeface="Calibri" panose="020F0502020204030204" pitchFamily="34" charset="0"/>
              </a:rPr>
              <a:t>. 2</a:t>
            </a:r>
            <a:r>
              <a:rPr lang="nl-NL" sz="2400" baseline="30000" dirty="0">
                <a:latin typeface="+mn-lt"/>
                <a:ea typeface="Calibri" panose="020F0502020204030204" pitchFamily="34" charset="0"/>
              </a:rPr>
              <a:t>5</a:t>
            </a:r>
            <a:r>
              <a:rPr lang="nl-NL" sz="2400" dirty="0">
                <a:latin typeface="+mn-lt"/>
                <a:ea typeface="Calibri" panose="020F0502020204030204" pitchFamily="34" charset="0"/>
              </a:rPr>
              <a:t>. 2</a:t>
            </a:r>
            <a:r>
              <a:rPr lang="nl-NL" sz="2400" baseline="30000" dirty="0">
                <a:latin typeface="+mn-lt"/>
                <a:ea typeface="Calibri" panose="020F0502020204030204" pitchFamily="34" charset="0"/>
              </a:rPr>
              <a:t>9</a:t>
            </a:r>
            <a:r>
              <a:rPr lang="nl-NL" sz="2400" dirty="0">
                <a:latin typeface="+mn-lt"/>
                <a:ea typeface="Calibri" panose="020F0502020204030204" pitchFamily="34" charset="0"/>
              </a:rPr>
              <a:t> = 2</a:t>
            </a:r>
            <a:r>
              <a:rPr lang="nl-NL" sz="2400" baseline="30000" dirty="0">
                <a:latin typeface="+mn-lt"/>
                <a:ea typeface="Calibri" panose="020F0502020204030204" pitchFamily="34" charset="0"/>
              </a:rPr>
              <a:t>4+5+9 </a:t>
            </a:r>
            <a:r>
              <a:rPr lang="nl-NL" sz="2400" dirty="0">
                <a:latin typeface="+mn-lt"/>
                <a:ea typeface="Calibri" panose="020F0502020204030204" pitchFamily="34" charset="0"/>
              </a:rPr>
              <a:t>= 2</a:t>
            </a:r>
            <a:r>
              <a:rPr lang="nl-NL" sz="2400" baseline="30000" dirty="0">
                <a:latin typeface="+mn-lt"/>
                <a:ea typeface="Calibri" panose="020F0502020204030204" pitchFamily="34" charset="0"/>
              </a:rPr>
              <a:t>18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3704" y="4305769"/>
            <a:ext cx="5389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nl-NL" sz="2400" dirty="0">
                <a:latin typeface="+mn-lt"/>
                <a:ea typeface="Calibri" panose="020F0502020204030204" pitchFamily="34" charset="0"/>
              </a:rPr>
              <a:t>c. 10</a:t>
            </a:r>
            <a:r>
              <a:rPr lang="nl-NL" sz="2400" baseline="30000" dirty="0">
                <a:latin typeface="+mn-lt"/>
                <a:ea typeface="Calibri" panose="020F0502020204030204" pitchFamily="34" charset="0"/>
              </a:rPr>
              <a:t>2 </a:t>
            </a:r>
            <a:r>
              <a:rPr lang="nl-NL" sz="2400" dirty="0">
                <a:latin typeface="+mn-lt"/>
                <a:ea typeface="Calibri" panose="020F0502020204030204" pitchFamily="34" charset="0"/>
              </a:rPr>
              <a:t>. 10</a:t>
            </a:r>
            <a:r>
              <a:rPr lang="nl-NL" sz="2400" baseline="30000" dirty="0">
                <a:latin typeface="+mn-lt"/>
                <a:ea typeface="Calibri" panose="020F0502020204030204" pitchFamily="34" charset="0"/>
              </a:rPr>
              <a:t>4</a:t>
            </a:r>
            <a:r>
              <a:rPr lang="nl-NL" sz="2400" dirty="0">
                <a:latin typeface="+mn-lt"/>
                <a:ea typeface="Calibri" panose="020F0502020204030204" pitchFamily="34" charset="0"/>
              </a:rPr>
              <a:t>. 10</a:t>
            </a:r>
            <a:r>
              <a:rPr lang="nl-NL" sz="2400" baseline="30000" dirty="0">
                <a:latin typeface="+mn-lt"/>
                <a:ea typeface="Calibri" panose="020F0502020204030204" pitchFamily="34" charset="0"/>
              </a:rPr>
              <a:t>6</a:t>
            </a:r>
            <a:r>
              <a:rPr lang="nl-NL" sz="2400" dirty="0">
                <a:latin typeface="+mn-lt"/>
                <a:ea typeface="Calibri" panose="020F0502020204030204" pitchFamily="34" charset="0"/>
              </a:rPr>
              <a:t> . 10</a:t>
            </a:r>
            <a:r>
              <a:rPr lang="nl-NL" sz="2400" baseline="30000" dirty="0">
                <a:latin typeface="+mn-lt"/>
                <a:ea typeface="Calibri" panose="020F0502020204030204" pitchFamily="34" charset="0"/>
              </a:rPr>
              <a:t>8</a:t>
            </a:r>
            <a:r>
              <a:rPr lang="nl-NL" sz="2400" dirty="0">
                <a:latin typeface="+mn-lt"/>
                <a:ea typeface="Calibri" panose="020F0502020204030204" pitchFamily="34" charset="0"/>
              </a:rPr>
              <a:t> = 10</a:t>
            </a:r>
            <a:r>
              <a:rPr lang="nl-NL" sz="2400" baseline="30000" dirty="0">
                <a:latin typeface="+mn-lt"/>
                <a:ea typeface="Calibri" panose="020F0502020204030204" pitchFamily="34" charset="0"/>
              </a:rPr>
              <a:t>2+4+6+8 </a:t>
            </a:r>
            <a:r>
              <a:rPr lang="nl-NL" sz="2400" dirty="0">
                <a:latin typeface="+mn-lt"/>
                <a:ea typeface="Calibri" panose="020F0502020204030204" pitchFamily="34" charset="0"/>
              </a:rPr>
              <a:t>= 10</a:t>
            </a:r>
            <a:r>
              <a:rPr lang="nl-NL" sz="2400" baseline="30000" dirty="0">
                <a:latin typeface="+mn-lt"/>
                <a:ea typeface="Calibri" panose="020F0502020204030204" pitchFamily="34" charset="0"/>
              </a:rPr>
              <a:t>20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6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516713"/>
            <a:ext cx="695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 </a:t>
            </a:r>
            <a:r>
              <a:rPr lang="en-US" sz="2800" dirty="0" err="1">
                <a:solidFill>
                  <a:schemeClr val="bg1"/>
                </a:solidFill>
              </a:rPr>
              <a:t>Nhân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và</a:t>
            </a:r>
            <a:r>
              <a:rPr lang="en-US" sz="2800" dirty="0">
                <a:solidFill>
                  <a:schemeClr val="bg1"/>
                </a:solidFill>
              </a:rPr>
              <a:t> chia </a:t>
            </a:r>
            <a:r>
              <a:rPr lang="en-US" sz="2800" dirty="0" err="1">
                <a:solidFill>
                  <a:schemeClr val="bg1"/>
                </a:solidFill>
              </a:rPr>
              <a:t>hai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lũy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thừa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cùng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số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1352" y="2754510"/>
            <a:ext cx="9004048" cy="1938992"/>
            <a:chOff x="187104" y="4284338"/>
            <a:chExt cx="8780434" cy="1938992"/>
          </a:xfrm>
        </p:grpSpPr>
        <p:sp>
          <p:nvSpPr>
            <p:cNvPr id="15" name="Rectangle 14"/>
            <p:cNvSpPr/>
            <p:nvPr/>
          </p:nvSpPr>
          <p:spPr>
            <a:xfrm>
              <a:off x="1000474" y="4284338"/>
              <a:ext cx="796706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a)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Giải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thích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vì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err="1">
                  <a:solidFill>
                    <a:schemeClr val="tx1">
                      <a:lumMod val="50000"/>
                    </a:schemeClr>
                  </a:solidFill>
                </a:rPr>
                <a:t>sao</a:t>
              </a:r>
              <a:r>
                <a:rPr lang="en-US" sz="2000">
                  <a:solidFill>
                    <a:schemeClr val="tx1">
                      <a:lumMod val="50000"/>
                    </a:schemeClr>
                  </a:solidFill>
                </a:rPr>
                <a:t> có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thể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viết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6</a:t>
              </a:r>
              <a:r>
                <a:rPr lang="en-US" sz="2000" baseline="300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= 6</a:t>
              </a:r>
              <a:r>
                <a:rPr lang="en-US" sz="2000" baseline="300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. 6</a:t>
              </a:r>
              <a:r>
                <a:rPr lang="en-US" sz="2000" baseline="300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lang="en-US" sz="2000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b)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Sử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dụng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câu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a)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để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suy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ra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6</a:t>
              </a:r>
              <a:r>
                <a:rPr lang="en-US" sz="2000" baseline="30000" dirty="0">
                  <a:solidFill>
                    <a:schemeClr val="tx1">
                      <a:lumMod val="50000"/>
                    </a:schemeClr>
                  </a:solidFill>
                </a:rPr>
                <a:t>5 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: 6</a:t>
              </a:r>
              <a:r>
                <a:rPr lang="en-US" sz="2000" baseline="300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>
                  <a:solidFill>
                    <a:schemeClr val="tx1">
                      <a:lumMod val="50000"/>
                    </a:schemeClr>
                  </a:solidFill>
                </a:rPr>
                <a:t>= 6</a:t>
              </a:r>
              <a:r>
                <a:rPr lang="en-US" sz="2000" baseline="3000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r>
                <a:rPr lang="en-US" sz="2000">
                  <a:solidFill>
                    <a:schemeClr val="tx1">
                      <a:lumMod val="50000"/>
                    </a:schemeClr>
                  </a:solidFill>
                </a:rPr>
                <a:t>.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Nêu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nhận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xét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về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mối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liên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hệ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giữa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các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số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mũ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của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6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trong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số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bị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chia,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số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chia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và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thương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c)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Viết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thương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của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phép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>
                  <a:solidFill>
                    <a:schemeClr val="tx1">
                      <a:lumMod val="50000"/>
                    </a:schemeClr>
                  </a:solidFill>
                </a:rPr>
                <a:t>chia 10</a:t>
              </a:r>
              <a:r>
                <a:rPr lang="en-US" sz="2000" baseline="30000">
                  <a:solidFill>
                    <a:schemeClr val="tx1">
                      <a:lumMod val="50000"/>
                    </a:schemeClr>
                  </a:solidFill>
                </a:rPr>
                <a:t>7</a:t>
              </a:r>
              <a:r>
                <a:rPr lang="en-US" sz="200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: 10</a:t>
              </a:r>
              <a:r>
                <a:rPr lang="en-US" sz="2000" baseline="300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dưới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dạng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lũy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thừa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của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10.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87104" y="4434418"/>
              <a:ext cx="799910" cy="40416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b="1" dirty="0">
                  <a:solidFill>
                    <a:schemeClr val="bg1"/>
                  </a:solidFill>
                </a:rPr>
                <a:t>HĐ3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54924" y="1611316"/>
            <a:ext cx="479659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562" y="136346"/>
            <a:ext cx="2699438" cy="18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7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516713"/>
            <a:ext cx="695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 </a:t>
            </a:r>
            <a:r>
              <a:rPr lang="en-US" sz="2800" dirty="0" err="1">
                <a:solidFill>
                  <a:schemeClr val="bg1"/>
                </a:solidFill>
              </a:rPr>
              <a:t>Nhân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và</a:t>
            </a:r>
            <a:r>
              <a:rPr lang="en-US" sz="2800" dirty="0">
                <a:solidFill>
                  <a:schemeClr val="bg1"/>
                </a:solidFill>
              </a:rPr>
              <a:t> chia </a:t>
            </a:r>
            <a:r>
              <a:rPr lang="en-US" sz="2800" dirty="0" err="1">
                <a:solidFill>
                  <a:schemeClr val="bg1"/>
                </a:solidFill>
              </a:rPr>
              <a:t>hai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lũy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thừa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cùng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số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2438" y="1457805"/>
            <a:ext cx="6130519" cy="461665"/>
            <a:chOff x="72044" y="1364080"/>
            <a:chExt cx="6130519" cy="46166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44" y="1364080"/>
              <a:ext cx="359055" cy="4406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31453" y="1364080"/>
              <a:ext cx="57711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Chia </a:t>
              </a:r>
              <a:r>
                <a:rPr lang="en-US" sz="2400" b="1" dirty="0" err="1"/>
                <a:t>hai</a:t>
              </a:r>
              <a:r>
                <a:rPr lang="en-US" sz="2400" b="1" dirty="0"/>
                <a:t> </a:t>
              </a:r>
              <a:r>
                <a:rPr lang="en-US" sz="2400" b="1" dirty="0" err="1"/>
                <a:t>lũy</a:t>
              </a:r>
              <a:r>
                <a:rPr lang="en-US" sz="2400" b="1" dirty="0"/>
                <a:t> </a:t>
              </a:r>
              <a:r>
                <a:rPr lang="en-US" sz="2400" b="1" dirty="0" err="1"/>
                <a:t>thừa</a:t>
              </a:r>
              <a:r>
                <a:rPr lang="en-US" sz="2400" b="1" dirty="0"/>
                <a:t> </a:t>
              </a:r>
              <a:r>
                <a:rPr lang="en-US" sz="2400" b="1" dirty="0" err="1"/>
                <a:t>cùng</a:t>
              </a:r>
              <a:r>
                <a:rPr lang="en-US" sz="2400" b="1" dirty="0"/>
                <a:t> </a:t>
              </a:r>
              <a:r>
                <a:rPr lang="en-US" sz="2400" b="1" dirty="0" err="1"/>
                <a:t>cơ</a:t>
              </a:r>
              <a:r>
                <a:rPr lang="en-US" sz="2400" b="1" dirty="0"/>
                <a:t> </a:t>
              </a:r>
              <a:r>
                <a:rPr lang="en-US" sz="2400" b="1" dirty="0" err="1"/>
                <a:t>số</a:t>
              </a:r>
              <a:endParaRPr lang="vi-VN" sz="2400" b="1" dirty="0"/>
            </a:p>
          </p:txBody>
        </p:sp>
      </p:grpSp>
      <p:sp>
        <p:nvSpPr>
          <p:cNvPr id="2" name="Right Arrow 1"/>
          <p:cNvSpPr/>
          <p:nvPr/>
        </p:nvSpPr>
        <p:spPr>
          <a:xfrm>
            <a:off x="152438" y="2637204"/>
            <a:ext cx="511493" cy="4652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663931" y="2103431"/>
                <a:ext cx="8311665" cy="1985919"/>
              </a:xfrm>
              <a:prstGeom prst="round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solidFill>
                      <a:schemeClr val="tx1"/>
                    </a:solidFill>
                  </a:rPr>
                  <a:t>Khi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chia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lũy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nl-NL" sz="2400" dirty="0">
                    <a:solidFill>
                      <a:schemeClr val="tx1"/>
                    </a:solidFill>
                  </a:rPr>
                  <a:t>thừa cùng cơ số, ta giữ nguyên cơ số và cộng các số mũ: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nl-NL" sz="2400" b="1" dirty="0">
                    <a:solidFill>
                      <a:schemeClr val="tx1"/>
                    </a:solidFill>
                  </a:rPr>
                  <a:t>a</a:t>
                </a:r>
                <a:r>
                  <a:rPr lang="nl-NL" sz="2400" b="1" baseline="30000" dirty="0">
                    <a:solidFill>
                      <a:schemeClr val="tx1"/>
                    </a:solidFill>
                  </a:rPr>
                  <a:t>m </a:t>
                </a:r>
                <a:r>
                  <a:rPr lang="nl-NL" sz="2400" b="1" dirty="0">
                    <a:solidFill>
                      <a:schemeClr val="tx1"/>
                    </a:solidFill>
                  </a:rPr>
                  <a:t>: a</a:t>
                </a:r>
                <a:r>
                  <a:rPr lang="nl-NL" sz="2400" b="1" baseline="30000" dirty="0">
                    <a:solidFill>
                      <a:schemeClr val="tx1"/>
                    </a:solidFill>
                  </a:rPr>
                  <a:t>n</a:t>
                </a:r>
                <a:r>
                  <a:rPr lang="nl-NL" sz="2400" b="1" dirty="0">
                    <a:solidFill>
                      <a:schemeClr val="tx1"/>
                    </a:solidFill>
                  </a:rPr>
                  <a:t> = a</a:t>
                </a:r>
                <a:r>
                  <a:rPr lang="nl-NL" sz="2400" b="1" baseline="30000" dirty="0">
                    <a:solidFill>
                      <a:schemeClr val="tx1"/>
                    </a:solidFill>
                  </a:rPr>
                  <a:t>m-n </a:t>
                </a:r>
                <a:r>
                  <a:rPr lang="nl-NL" sz="2400" dirty="0">
                    <a:solidFill>
                      <a:schemeClr val="tx1"/>
                    </a:solidFill>
                  </a:rPr>
                  <a:t>( với a </a:t>
                </a:r>
                <a14:m>
                  <m:oMath xmlns:m="http://schemas.openxmlformats.org/officeDocument/2006/math">
                    <m:r>
                      <a:rPr lang="nl-NL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0, m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n).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31" y="2103431"/>
                <a:ext cx="8311665" cy="198591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5011" y="4315326"/>
                <a:ext cx="76520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n-lt"/>
                  </a:rPr>
                  <a:t>Chú</a:t>
                </a:r>
                <a:r>
                  <a:rPr lang="en-US" sz="2400" b="1" dirty="0">
                    <a:latin typeface="+mn-lt"/>
                  </a:rPr>
                  <a:t> ý</a:t>
                </a:r>
                <a:r>
                  <a:rPr lang="en-US" sz="2400" dirty="0">
                    <a:latin typeface="+mn-lt"/>
                  </a:rPr>
                  <a:t>: </a:t>
                </a:r>
                <a:r>
                  <a:rPr lang="en-US" sz="2400" dirty="0" err="1">
                    <a:latin typeface="+mn-lt"/>
                  </a:rPr>
                  <a:t>Người</a:t>
                </a:r>
                <a:r>
                  <a:rPr lang="en-US" sz="2400" dirty="0">
                    <a:latin typeface="+mn-lt"/>
                  </a:rPr>
                  <a:t> ta </a:t>
                </a:r>
                <a:r>
                  <a:rPr lang="en-US" sz="2400" dirty="0" err="1">
                    <a:latin typeface="+mn-lt"/>
                  </a:rPr>
                  <a:t>quy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ước</a:t>
                </a:r>
                <a:r>
                  <a:rPr lang="en-US" sz="2400" dirty="0">
                    <a:latin typeface="+mn-lt"/>
                  </a:rPr>
                  <a:t> a</a:t>
                </a:r>
                <a:r>
                  <a:rPr lang="en-US" sz="2400" baseline="30000" dirty="0">
                    <a:latin typeface="+mn-lt"/>
                  </a:rPr>
                  <a:t>0</a:t>
                </a:r>
                <a:r>
                  <a:rPr lang="en-US" sz="2400" dirty="0">
                    <a:latin typeface="+mn-lt"/>
                  </a:rPr>
                  <a:t> = 1 (</a:t>
                </a:r>
                <a:r>
                  <a:rPr lang="nl-NL" sz="2400" dirty="0">
                    <a:solidFill>
                      <a:schemeClr val="tx1"/>
                    </a:solidFill>
                    <a:latin typeface="+mn-lt"/>
                  </a:rPr>
                  <a:t>a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0 )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11" y="4315326"/>
                <a:ext cx="7652084" cy="461665"/>
              </a:xfrm>
              <a:prstGeom prst="rect">
                <a:avLst/>
              </a:prstGeom>
              <a:blipFill>
                <a:blip r:embed="rId5"/>
                <a:stretch>
                  <a:fillRect l="-1195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38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516713"/>
            <a:ext cx="695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 </a:t>
            </a:r>
            <a:r>
              <a:rPr lang="en-US" sz="2800" dirty="0" err="1">
                <a:solidFill>
                  <a:schemeClr val="bg1"/>
                </a:solidFill>
              </a:rPr>
              <a:t>Nhân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và</a:t>
            </a:r>
            <a:r>
              <a:rPr lang="en-US" sz="2800" dirty="0">
                <a:solidFill>
                  <a:schemeClr val="bg1"/>
                </a:solidFill>
              </a:rPr>
              <a:t> chia </a:t>
            </a:r>
            <a:r>
              <a:rPr lang="en-US" sz="2800" dirty="0" err="1">
                <a:solidFill>
                  <a:schemeClr val="bg1"/>
                </a:solidFill>
              </a:rPr>
              <a:t>hai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lũy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thừa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cùng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số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3454" y="1394696"/>
            <a:ext cx="8761947" cy="1727804"/>
            <a:chOff x="141421" y="1778165"/>
            <a:chExt cx="8761947" cy="1727804"/>
          </a:xfrm>
        </p:grpSpPr>
        <p:sp>
          <p:nvSpPr>
            <p:cNvPr id="4" name="Rectangle 3"/>
            <p:cNvSpPr/>
            <p:nvPr/>
          </p:nvSpPr>
          <p:spPr>
            <a:xfrm>
              <a:off x="141421" y="1778165"/>
              <a:ext cx="189346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B050"/>
                  </a:solidFill>
                </a:rPr>
                <a:t>Luyện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tập</a:t>
              </a:r>
              <a:r>
                <a:rPr lang="en-US" sz="2400" b="1" dirty="0">
                  <a:solidFill>
                    <a:srgbClr val="00B050"/>
                  </a:solidFill>
                </a:rPr>
                <a:t> 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88585" y="2305640"/>
              <a:ext cx="80147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Viết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kết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quả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các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phép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tính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dưới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dạng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một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lũy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thừa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:</a:t>
              </a:r>
            </a:p>
            <a:p>
              <a:pPr algn="just"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a) 7</a:t>
              </a:r>
              <a:r>
                <a:rPr lang="en-US" sz="2400" baseline="30000" dirty="0">
                  <a:solidFill>
                    <a:schemeClr val="tx1">
                      <a:lumMod val="50000"/>
                    </a:schemeClr>
                  </a:solidFill>
                </a:rPr>
                <a:t>6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: 7</a:t>
              </a:r>
              <a:r>
                <a:rPr lang="en-US" sz="2400" baseline="300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;     				b) 1 091</a:t>
              </a:r>
              <a:r>
                <a:rPr lang="en-US" sz="2400" baseline="30000" dirty="0">
                  <a:solidFill>
                    <a:schemeClr val="tx1">
                      <a:lumMod val="50000"/>
                    </a:schemeClr>
                  </a:solidFill>
                </a:rPr>
                <a:t>100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: 1 091</a:t>
              </a:r>
              <a:r>
                <a:rPr lang="en-US" sz="2400" baseline="30000" dirty="0">
                  <a:solidFill>
                    <a:schemeClr val="tx1">
                      <a:lumMod val="50000"/>
                    </a:schemeClr>
                  </a:solidFill>
                </a:rPr>
                <a:t>100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.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32149" y="3262390"/>
            <a:ext cx="1719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/>
              <a:t>Giải</a:t>
            </a:r>
            <a:r>
              <a:rPr lang="en-US" sz="2400" b="1" i="1" u="sng" dirty="0"/>
              <a:t>:</a:t>
            </a:r>
            <a:endParaRPr lang="vi-VN" sz="2400" b="1" i="1" u="sng" dirty="0"/>
          </a:p>
        </p:txBody>
      </p:sp>
      <p:sp>
        <p:nvSpPr>
          <p:cNvPr id="7" name="Rectangle 6"/>
          <p:cNvSpPr/>
          <p:nvPr/>
        </p:nvSpPr>
        <p:spPr>
          <a:xfrm>
            <a:off x="487554" y="3649975"/>
            <a:ext cx="3457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a) 7</a:t>
            </a:r>
            <a:r>
              <a:rPr lang="nl-NL" sz="2400" baseline="30000" dirty="0"/>
              <a:t>6 </a:t>
            </a:r>
            <a:r>
              <a:rPr lang="nl-NL" sz="2400" dirty="0"/>
              <a:t>: 7</a:t>
            </a:r>
            <a:r>
              <a:rPr lang="nl-NL" sz="2400" baseline="30000" dirty="0"/>
              <a:t>4 </a:t>
            </a:r>
            <a:r>
              <a:rPr lang="nl-NL" sz="2400" dirty="0"/>
              <a:t>= 7</a:t>
            </a:r>
            <a:r>
              <a:rPr lang="nl-NL" sz="2400" baseline="30000" dirty="0"/>
              <a:t>2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87554" y="4230910"/>
            <a:ext cx="6965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b) 1 091</a:t>
            </a:r>
            <a:r>
              <a:rPr lang="nl-NL" sz="2400" baseline="30000" dirty="0"/>
              <a:t>100</a:t>
            </a:r>
            <a:r>
              <a:rPr lang="nl-NL" sz="2400" dirty="0"/>
              <a:t>: 1 091</a:t>
            </a:r>
            <a:r>
              <a:rPr lang="nl-NL" sz="2400" baseline="30000" dirty="0"/>
              <a:t>100</a:t>
            </a:r>
            <a:r>
              <a:rPr lang="nl-NL" sz="2400" dirty="0"/>
              <a:t>= 1 091</a:t>
            </a:r>
            <a:r>
              <a:rPr lang="nl-NL" sz="2400" baseline="30000" dirty="0"/>
              <a:t>100-100 </a:t>
            </a:r>
            <a:r>
              <a:rPr lang="nl-NL" sz="2400" dirty="0"/>
              <a:t>= 1 091</a:t>
            </a:r>
            <a:r>
              <a:rPr lang="nl-NL" sz="2400" baseline="30000" dirty="0"/>
              <a:t>0</a:t>
            </a:r>
            <a:r>
              <a:rPr lang="nl-NL" sz="2400" dirty="0"/>
              <a:t> =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618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74670" y="1388250"/>
            <a:ext cx="87286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1.36.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tích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sau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dưới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dạng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lũy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thừa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a) 9.9.9.9.9;</a:t>
            </a:r>
            <a:r>
              <a:rPr lang="en-US" sz="2400" b="1" dirty="0">
                <a:solidFill>
                  <a:srgbClr val="0070C0"/>
                </a:solidFill>
              </a:rPr>
              <a:t>					</a:t>
            </a:r>
            <a:r>
              <a:rPr lang="en-US" sz="2400" dirty="0">
                <a:solidFill>
                  <a:schemeClr val="tx1"/>
                </a:solidFill>
              </a:rPr>
              <a:t>b) 10.10.10.10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c) 5.5.5.25;					d) </a:t>
            </a:r>
            <a:r>
              <a:rPr lang="en-US" sz="2400" dirty="0" err="1">
                <a:solidFill>
                  <a:schemeClr val="tx1"/>
                </a:solidFill>
              </a:rPr>
              <a:t>a.a.a.a.a.a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4951" y="2931944"/>
            <a:ext cx="1719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/>
              <a:t>Giải</a:t>
            </a:r>
            <a:r>
              <a:rPr lang="en-US" sz="2400" b="1" i="1" u="sng" dirty="0"/>
              <a:t>:</a:t>
            </a:r>
            <a:endParaRPr lang="vi-VN" sz="2400" b="1" i="1" u="sng" dirty="0"/>
          </a:p>
        </p:txBody>
      </p:sp>
      <p:sp>
        <p:nvSpPr>
          <p:cNvPr id="7" name="Rectangle 6"/>
          <p:cNvSpPr/>
          <p:nvPr/>
        </p:nvSpPr>
        <p:spPr>
          <a:xfrm>
            <a:off x="0" y="3516558"/>
            <a:ext cx="3457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a</a:t>
            </a:r>
            <a:r>
              <a:rPr lang="fr-FR" sz="2400"/>
              <a:t>) 9.9.9.9.9 = 9</a:t>
            </a:r>
            <a:r>
              <a:rPr lang="fr-FR" sz="2400" baseline="30000" dirty="0"/>
              <a:t>5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322870" y="3516559"/>
            <a:ext cx="4145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b) 10.10.10.10 = 10</a:t>
            </a:r>
            <a:r>
              <a:rPr lang="nl-NL" sz="2400" baseline="30000" dirty="0"/>
              <a:t>4</a:t>
            </a:r>
            <a:endParaRPr lang="en-US" sz="2400" dirty="0"/>
          </a:p>
        </p:txBody>
      </p:sp>
      <p:grpSp>
        <p:nvGrpSpPr>
          <p:cNvPr id="13" name="Google Shape;900;p46"/>
          <p:cNvGrpSpPr/>
          <p:nvPr/>
        </p:nvGrpSpPr>
        <p:grpSpPr>
          <a:xfrm>
            <a:off x="174670" y="561706"/>
            <a:ext cx="314590" cy="269367"/>
            <a:chOff x="1934025" y="1001650"/>
            <a:chExt cx="415300" cy="355600"/>
          </a:xfrm>
        </p:grpSpPr>
        <p:sp>
          <p:nvSpPr>
            <p:cNvPr id="14" name="Google Shape;901;p46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2;p46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3;p46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4;p46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17145" y="491047"/>
            <a:ext cx="402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LUYỆN TẬP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224605"/>
            <a:ext cx="4145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c) </a:t>
            </a:r>
            <a:r>
              <a:rPr lang="fr-FR" sz="2400" dirty="0"/>
              <a:t>5.5.5.25 = 5.5.5.5.5 = 5</a:t>
            </a:r>
            <a:r>
              <a:rPr lang="fr-FR" sz="2400" baseline="30000" dirty="0"/>
              <a:t>5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4322870" y="4111742"/>
            <a:ext cx="2632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400" dirty="0">
                <a:latin typeface="+mn-lt"/>
                <a:ea typeface="Calibri" panose="020F0502020204030204" pitchFamily="34" charset="0"/>
              </a:rPr>
              <a:t>d)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a.a.a.a.a.a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= a</a:t>
            </a:r>
            <a:r>
              <a:rPr lang="fr-FR" sz="2400" baseline="30000" dirty="0">
                <a:latin typeface="+mn-lt"/>
                <a:ea typeface="Calibri" panose="020F0502020204030204" pitchFamily="34" charset="0"/>
              </a:rPr>
              <a:t>6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AA949C-F9BC-4081-B76E-DFE4733373AA}"/>
              </a:ext>
            </a:extLst>
          </p:cNvPr>
          <p:cNvSpPr/>
          <p:nvPr/>
        </p:nvSpPr>
        <p:spPr>
          <a:xfrm>
            <a:off x="3171021" y="4281276"/>
            <a:ext cx="547007" cy="476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2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8" grpId="0"/>
      <p:bldP spid="19" grpId="0"/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0" y="1219693"/>
            <a:ext cx="872869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1.37.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Hoàn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thành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bảng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sau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vở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3" name="Google Shape;900;p46"/>
          <p:cNvGrpSpPr/>
          <p:nvPr/>
        </p:nvGrpSpPr>
        <p:grpSpPr>
          <a:xfrm>
            <a:off x="174670" y="561706"/>
            <a:ext cx="314590" cy="269367"/>
            <a:chOff x="1934025" y="1001650"/>
            <a:chExt cx="415300" cy="355600"/>
          </a:xfrm>
        </p:grpSpPr>
        <p:sp>
          <p:nvSpPr>
            <p:cNvPr id="14" name="Google Shape;901;p46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2;p46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3;p46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4;p46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17145" y="491047"/>
            <a:ext cx="402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LUYỆN TẬP</a:t>
            </a:r>
            <a:endParaRPr lang="vi-VN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106409"/>
              </p:ext>
            </p:extLst>
          </p:nvPr>
        </p:nvGraphicFramePr>
        <p:xfrm>
          <a:off x="550148" y="2159972"/>
          <a:ext cx="7811552" cy="2476528"/>
        </p:xfrm>
        <a:graphic>
          <a:graphicData uri="http://schemas.openxmlformats.org/drawingml/2006/table">
            <a:tbl>
              <a:tblPr firstRow="1" bandRow="1">
                <a:tableStyleId>{E27665BA-8202-44FC-AD62-C9F0E3EA811A}</a:tableStyleId>
              </a:tblPr>
              <a:tblGrid>
                <a:gridCol w="1519284">
                  <a:extLst>
                    <a:ext uri="{9D8B030D-6E8A-4147-A177-3AD203B41FA5}">
                      <a16:colId xmlns:a16="http://schemas.microsoft.com/office/drawing/2014/main" val="3062344449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2321789750"/>
                    </a:ext>
                  </a:extLst>
                </a:gridCol>
                <a:gridCol w="1572127">
                  <a:extLst>
                    <a:ext uri="{9D8B030D-6E8A-4147-A177-3AD203B41FA5}">
                      <a16:colId xmlns:a16="http://schemas.microsoft.com/office/drawing/2014/main" val="60242445"/>
                    </a:ext>
                  </a:extLst>
                </a:gridCol>
                <a:gridCol w="3099889">
                  <a:extLst>
                    <a:ext uri="{9D8B030D-6E8A-4147-A177-3AD203B41FA5}">
                      <a16:colId xmlns:a16="http://schemas.microsoft.com/office/drawing/2014/main" val="3863628154"/>
                    </a:ext>
                  </a:extLst>
                </a:gridCol>
              </a:tblGrid>
              <a:tr h="6191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Lũy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thừa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mũ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Giá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trị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của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lũy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thừa</a:t>
                      </a:r>
                      <a:endParaRPr lang="vi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906120"/>
                  </a:ext>
                </a:extLst>
              </a:tr>
              <a:tr h="6191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  <a:r>
                        <a:rPr lang="en-US" sz="2400" baseline="30000" dirty="0"/>
                        <a:t>3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416606"/>
                  </a:ext>
                </a:extLst>
              </a:tr>
              <a:tr h="619132">
                <a:tc>
                  <a:txBody>
                    <a:bodyPr/>
                    <a:lstStyle/>
                    <a:p>
                      <a:pPr algn="ctr"/>
                      <a:endParaRPr lang="vi-VN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566585"/>
                  </a:ext>
                </a:extLst>
              </a:tr>
              <a:tr h="619132">
                <a:tc>
                  <a:txBody>
                    <a:bodyPr/>
                    <a:lstStyle/>
                    <a:p>
                      <a:pPr algn="ctr"/>
                      <a:endParaRPr lang="vi-VN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128</a:t>
                      </a:r>
                      <a:endParaRPr lang="vi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29540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03413" y="2806095"/>
            <a:ext cx="577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5304" y="2771398"/>
            <a:ext cx="577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39326" y="2806095"/>
            <a:ext cx="577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39326" y="3399356"/>
            <a:ext cx="577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45304" y="4037635"/>
            <a:ext cx="577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7333" y="3399356"/>
            <a:ext cx="577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27333" y="4101803"/>
            <a:ext cx="577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82603" y="2818251"/>
            <a:ext cx="577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45759" y="2771398"/>
            <a:ext cx="603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26102" y="2818251"/>
            <a:ext cx="603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7635" y="3435872"/>
            <a:ext cx="603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</a:t>
            </a:r>
            <a:r>
              <a:rPr lang="en-US" sz="2400" baseline="30000" dirty="0">
                <a:solidFill>
                  <a:srgbClr val="FF0000"/>
                </a:solidFill>
              </a:rPr>
              <a:t>5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43712" y="3467235"/>
            <a:ext cx="931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243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7635" y="4062444"/>
            <a:ext cx="603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2400" baseline="30000" dirty="0">
                <a:solidFill>
                  <a:srgbClr val="FF0000"/>
                </a:solidFill>
              </a:rPr>
              <a:t>7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68735" y="4037635"/>
            <a:ext cx="603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0" y="1219693"/>
            <a:ext cx="872869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1.38.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: a) 2</a:t>
            </a:r>
            <a:r>
              <a:rPr lang="en-US" sz="2400" baseline="30000" dirty="0">
                <a:solidFill>
                  <a:schemeClr val="tx1">
                    <a:lumMod val="50000"/>
                  </a:schemeClr>
                </a:solidFill>
              </a:rPr>
              <a:t>5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;     b) 3</a:t>
            </a:r>
            <a:r>
              <a:rPr lang="en-US" sz="2400" baseline="30000" dirty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;     c) 5</a:t>
            </a:r>
            <a:r>
              <a:rPr lang="en-US" sz="2400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;     d) 10</a:t>
            </a:r>
            <a:r>
              <a:rPr lang="en-US" sz="2400" baseline="30000" dirty="0">
                <a:solidFill>
                  <a:schemeClr val="tx1">
                    <a:lumMod val="50000"/>
                  </a:schemeClr>
                </a:solidFill>
              </a:rPr>
              <a:t>9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13" name="Google Shape;900;p46"/>
          <p:cNvGrpSpPr/>
          <p:nvPr/>
        </p:nvGrpSpPr>
        <p:grpSpPr>
          <a:xfrm>
            <a:off x="174670" y="561706"/>
            <a:ext cx="314590" cy="269367"/>
            <a:chOff x="1934025" y="1001650"/>
            <a:chExt cx="415300" cy="355600"/>
          </a:xfrm>
        </p:grpSpPr>
        <p:sp>
          <p:nvSpPr>
            <p:cNvPr id="14" name="Google Shape;901;p46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2;p46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3;p46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4;p46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17145" y="491047"/>
            <a:ext cx="402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LUYỆN TẬP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8003" y="1955330"/>
            <a:ext cx="266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/>
              <a:t>Giải</a:t>
            </a:r>
            <a:r>
              <a:rPr lang="en-US" sz="2400" b="1" i="1" u="sng" dirty="0"/>
              <a:t>:</a:t>
            </a:r>
            <a:endParaRPr lang="vi-VN" sz="2400" b="1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74670" y="2416995"/>
            <a:ext cx="402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a)  2</a:t>
            </a:r>
            <a:r>
              <a:rPr lang="fr-FR" sz="2400" baseline="30000" dirty="0"/>
              <a:t>5 </a:t>
            </a:r>
            <a:r>
              <a:rPr lang="fr-FR" sz="2400" dirty="0"/>
              <a:t>= 2.2.2.2.2 = 32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174670" y="3036447"/>
            <a:ext cx="402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b) 3</a:t>
            </a:r>
            <a:r>
              <a:rPr lang="fr-FR" sz="2400" baseline="30000" dirty="0"/>
              <a:t>3 </a:t>
            </a:r>
            <a:r>
              <a:rPr lang="fr-FR" sz="2400" dirty="0"/>
              <a:t>= 3.3.3 = 27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74670" y="3654198"/>
            <a:ext cx="402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c) 5</a:t>
            </a:r>
            <a:r>
              <a:rPr lang="fr-FR" sz="2400" baseline="30000" dirty="0"/>
              <a:t>2 </a:t>
            </a:r>
            <a:r>
              <a:rPr lang="fr-FR" sz="2400" dirty="0"/>
              <a:t>= 5.5 = 25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174669" y="4271949"/>
            <a:ext cx="8183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d) 10</a:t>
            </a:r>
            <a:r>
              <a:rPr lang="fr-FR" sz="2400" baseline="30000" dirty="0"/>
              <a:t>9 </a:t>
            </a:r>
            <a:r>
              <a:rPr lang="fr-FR" sz="2400" dirty="0"/>
              <a:t>= 10.10.10.10.10.10.10.10.10 = 1 000 000 000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26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5" grpId="0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02799" y="1441515"/>
            <a:ext cx="872869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1.42.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: a) 5</a:t>
            </a:r>
            <a:r>
              <a:rPr lang="en-US" sz="2800" baseline="30000" dirty="0">
                <a:solidFill>
                  <a:schemeClr val="tx1">
                    <a:lumMod val="50000"/>
                  </a:schemeClr>
                </a:solidFill>
              </a:rPr>
              <a:t>7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. 5</a:t>
            </a:r>
            <a:r>
              <a:rPr lang="en-US" sz="2800" baseline="30000" dirty="0">
                <a:solidFill>
                  <a:schemeClr val="tx1">
                    <a:lumMod val="50000"/>
                  </a:schemeClr>
                </a:solidFill>
              </a:rPr>
              <a:t>3;	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			b) 5</a:t>
            </a:r>
            <a:r>
              <a:rPr lang="en-US" sz="2800" baseline="30000" dirty="0">
                <a:solidFill>
                  <a:schemeClr val="tx1">
                    <a:lumMod val="50000"/>
                  </a:schemeClr>
                </a:solidFill>
              </a:rPr>
              <a:t>8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: 5</a:t>
            </a:r>
            <a:r>
              <a:rPr lang="en-US" sz="2800" baseline="30000" dirty="0">
                <a:solidFill>
                  <a:schemeClr val="tx1">
                    <a:lumMod val="50000"/>
                  </a:schemeClr>
                </a:solidFill>
              </a:rPr>
              <a:t>4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aseline="30000" dirty="0">
                <a:solidFill>
                  <a:schemeClr val="tx1">
                    <a:lumMod val="50000"/>
                  </a:schemeClr>
                </a:solidFill>
              </a:rPr>
              <a:t>	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3" name="Google Shape;900;p46"/>
          <p:cNvGrpSpPr/>
          <p:nvPr/>
        </p:nvGrpSpPr>
        <p:grpSpPr>
          <a:xfrm>
            <a:off x="174670" y="561706"/>
            <a:ext cx="314590" cy="269367"/>
            <a:chOff x="1934025" y="1001650"/>
            <a:chExt cx="415300" cy="355600"/>
          </a:xfrm>
        </p:grpSpPr>
        <p:sp>
          <p:nvSpPr>
            <p:cNvPr id="14" name="Google Shape;901;p46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2;p46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3;p46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4;p46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17145" y="491047"/>
            <a:ext cx="402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LUYỆN TẬP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8003" y="2515847"/>
            <a:ext cx="2662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err="1"/>
              <a:t>Giải</a:t>
            </a:r>
            <a:r>
              <a:rPr lang="en-US" sz="2800" b="1" i="1" u="sng" dirty="0"/>
              <a:t>:</a:t>
            </a:r>
            <a:endParaRPr lang="vi-VN" sz="2800" b="1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97600" y="3401716"/>
            <a:ext cx="271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a) 5</a:t>
            </a:r>
            <a:r>
              <a:rPr lang="fr-FR" sz="2800" baseline="30000" dirty="0"/>
              <a:t>7 </a:t>
            </a:r>
            <a:r>
              <a:rPr lang="fr-FR" sz="2800" dirty="0"/>
              <a:t>. 5</a:t>
            </a:r>
            <a:r>
              <a:rPr lang="fr-FR" sz="2800" baseline="30000" dirty="0"/>
              <a:t>3 </a:t>
            </a:r>
            <a:r>
              <a:rPr lang="fr-FR" sz="2800" dirty="0"/>
              <a:t>= 5</a:t>
            </a:r>
            <a:r>
              <a:rPr lang="fr-FR" sz="2800" baseline="30000" dirty="0"/>
              <a:t>10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5820738" y="3390832"/>
            <a:ext cx="254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b) 5</a:t>
            </a:r>
            <a:r>
              <a:rPr lang="fr-FR" sz="2800" baseline="30000" dirty="0"/>
              <a:t>8 </a:t>
            </a:r>
            <a:r>
              <a:rPr lang="fr-FR" sz="2800" dirty="0"/>
              <a:t>: 5</a:t>
            </a:r>
            <a:r>
              <a:rPr lang="fr-FR" sz="2800" baseline="30000" dirty="0"/>
              <a:t>4 </a:t>
            </a:r>
            <a:r>
              <a:rPr lang="fr-FR" sz="2800" dirty="0"/>
              <a:t>= 5</a:t>
            </a:r>
            <a:r>
              <a:rPr lang="fr-FR" sz="2800" baseline="30000" dirty="0"/>
              <a:t>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45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851" y="1645702"/>
            <a:ext cx="6148137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</a:rPr>
              <a:t>LŨY THỪA VỚI SỐ MŨ TỰ NHIÊN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279" y="1060756"/>
            <a:ext cx="5823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BÀI 6: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9746" y="3470625"/>
            <a:ext cx="241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(2 </a:t>
            </a:r>
            <a:r>
              <a:rPr lang="en-US" sz="3600" dirty="0" err="1">
                <a:solidFill>
                  <a:schemeClr val="bg1"/>
                </a:solidFill>
              </a:rPr>
              <a:t>Tiết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  <a:endParaRPr lang="vi-VN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2307662" y="1857422"/>
            <a:ext cx="46971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220385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6" name="Google Shape;891;p46"/>
          <p:cNvSpPr/>
          <p:nvPr/>
        </p:nvSpPr>
        <p:spPr>
          <a:xfrm>
            <a:off x="244505" y="581812"/>
            <a:ext cx="347787" cy="303492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61033" y="544568"/>
            <a:ext cx="5161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HƯỚNG DẪN VỀ NHÀ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930" y="1773491"/>
            <a:ext cx="802777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Ôn lại nội dung kiến thức đã học.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Hoàn </a:t>
            </a:r>
            <a:r>
              <a:rPr lang="pt-BR" sz="2400">
                <a:latin typeface="+mn-lt"/>
                <a:ea typeface="Calibri" panose="020F0502020204030204" pitchFamily="34" charset="0"/>
              </a:rPr>
              <a:t>thành tiếp 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các bài tập còn thiếu trên lớp và làm Bài </a:t>
            </a:r>
            <a:r>
              <a:rPr lang="pt-BR" sz="2400" b="1" dirty="0">
                <a:latin typeface="+mn-lt"/>
                <a:ea typeface="Calibri" panose="020F0502020204030204" pitchFamily="34" charset="0"/>
              </a:rPr>
              <a:t>1.44 + 1.45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 – </a:t>
            </a:r>
            <a:r>
              <a:rPr lang="pt-BR" sz="2400">
                <a:latin typeface="+mn-lt"/>
                <a:ea typeface="Calibri" panose="020F0502020204030204" pitchFamily="34" charset="0"/>
              </a:rPr>
              <a:t>SGK- trang 20.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+mn-lt"/>
                <a:ea typeface="Calibri" panose="020F0502020204030204" pitchFamily="34" charset="0"/>
              </a:rPr>
              <a:t>Chuẩn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bị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+mn-lt"/>
                <a:ea typeface="Calibri" panose="020F0502020204030204" pitchFamily="34" charset="0"/>
              </a:rPr>
              <a:t>mới</a:t>
            </a:r>
            <a:r>
              <a:rPr lang="en-US" sz="2400">
                <a:latin typeface="+mn-lt"/>
                <a:ea typeface="Calibri" panose="020F0502020204030204" pitchFamily="34" charset="0"/>
              </a:rPr>
              <a:t> “</a:t>
            </a:r>
            <a:r>
              <a:rPr lang="en-US" sz="2400" b="1">
                <a:latin typeface="+mn-lt"/>
                <a:ea typeface="Calibri" panose="020F0502020204030204" pitchFamily="34" charset="0"/>
              </a:rPr>
              <a:t>Thứ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tự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thực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hiện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phép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46550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85800" y="493295"/>
            <a:ext cx="603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1. </a:t>
            </a:r>
            <a:r>
              <a:rPr lang="en-US" sz="2800" dirty="0" err="1">
                <a:solidFill>
                  <a:schemeClr val="bg1"/>
                </a:solidFill>
              </a:rPr>
              <a:t>Lũy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thừa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với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số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mũ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tự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nhiên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5" name="Google Shape;857;p46"/>
          <p:cNvGrpSpPr/>
          <p:nvPr/>
        </p:nvGrpSpPr>
        <p:grpSpPr>
          <a:xfrm>
            <a:off x="212365" y="553343"/>
            <a:ext cx="309041" cy="403123"/>
            <a:chOff x="590250" y="244200"/>
            <a:chExt cx="407975" cy="532175"/>
          </a:xfrm>
        </p:grpSpPr>
        <p:sp>
          <p:nvSpPr>
            <p:cNvPr id="6" name="Google Shape;858;p46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59;p4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60;p46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61;p46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62;p46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63;p46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64;p46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65;p46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66;p46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67;p46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68;p46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69;p4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0;p46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1;p46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8269" y="1217173"/>
            <a:ext cx="6130519" cy="440658"/>
            <a:chOff x="72044" y="1364080"/>
            <a:chExt cx="6130519" cy="44065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44" y="1364080"/>
              <a:ext cx="359055" cy="4406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31453" y="1364080"/>
              <a:ext cx="57711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/>
                <a:t>Phép</a:t>
              </a:r>
              <a:r>
                <a:rPr lang="en-US" sz="2000" b="1" dirty="0"/>
                <a:t> </a:t>
              </a:r>
              <a:r>
                <a:rPr lang="en-US" sz="2000" b="1" dirty="0" err="1"/>
                <a:t>nâng</a:t>
              </a:r>
              <a:r>
                <a:rPr lang="en-US" sz="2000" b="1" dirty="0"/>
                <a:t> </a:t>
              </a:r>
              <a:r>
                <a:rPr lang="en-US" sz="2000" b="1" dirty="0" err="1"/>
                <a:t>lên</a:t>
              </a:r>
              <a:r>
                <a:rPr lang="en-US" sz="2000" b="1" dirty="0"/>
                <a:t> </a:t>
              </a:r>
              <a:r>
                <a:rPr lang="en-US" sz="2000" b="1" dirty="0" err="1"/>
                <a:t>lũy</a:t>
              </a:r>
              <a:r>
                <a:rPr lang="en-US" sz="2000" b="1" dirty="0"/>
                <a:t> </a:t>
              </a:r>
              <a:r>
                <a:rPr lang="en-US" sz="2000" b="1" dirty="0" err="1"/>
                <a:t>thừa</a:t>
              </a:r>
              <a:endParaRPr lang="vi-VN" sz="2000" b="1" dirty="0"/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512174"/>
              </p:ext>
            </p:extLst>
          </p:nvPr>
        </p:nvGraphicFramePr>
        <p:xfrm>
          <a:off x="730852" y="1657831"/>
          <a:ext cx="7209990" cy="2606161"/>
        </p:xfrm>
        <a:graphic>
          <a:graphicData uri="http://schemas.openxmlformats.org/drawingml/2006/table">
            <a:tbl>
              <a:tblPr firstRow="1" bandRow="1">
                <a:tableStyleId>{E27665BA-8202-44FC-AD62-C9F0E3EA811A}</a:tableStyleId>
              </a:tblPr>
              <a:tblGrid>
                <a:gridCol w="1664417">
                  <a:extLst>
                    <a:ext uri="{9D8B030D-6E8A-4147-A177-3AD203B41FA5}">
                      <a16:colId xmlns:a16="http://schemas.microsoft.com/office/drawing/2014/main" val="283942525"/>
                    </a:ext>
                  </a:extLst>
                </a:gridCol>
                <a:gridCol w="3142243">
                  <a:extLst>
                    <a:ext uri="{9D8B030D-6E8A-4147-A177-3AD203B41FA5}">
                      <a16:colId xmlns:a16="http://schemas.microsoft.com/office/drawing/2014/main" val="203334582"/>
                    </a:ext>
                  </a:extLst>
                </a:gridCol>
                <a:gridCol w="2403330">
                  <a:extLst>
                    <a:ext uri="{9D8B030D-6E8A-4147-A177-3AD203B41FA5}">
                      <a16:colId xmlns:a16="http://schemas.microsoft.com/office/drawing/2014/main" val="1924202250"/>
                    </a:ext>
                  </a:extLst>
                </a:gridCol>
              </a:tblGrid>
              <a:tr h="41160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Ô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</a:rPr>
                        <a:t>thứ</a:t>
                      </a:r>
                      <a:endParaRPr lang="vi-VN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Phép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</a:rPr>
                        <a:t>tính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</a:rPr>
                        <a:t>tìm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</a:rPr>
                        <a:t>số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</a:rPr>
                        <a:t>hạt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</a:rPr>
                        <a:t>thóc</a:t>
                      </a:r>
                      <a:endParaRPr lang="vi-VN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Số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</a:rPr>
                        <a:t>hạt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</a:rPr>
                        <a:t>thóc</a:t>
                      </a:r>
                      <a:endParaRPr lang="vi-VN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520255"/>
                  </a:ext>
                </a:extLst>
              </a:tr>
              <a:tr h="3294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899883"/>
                  </a:ext>
                </a:extLst>
              </a:tr>
              <a:tr h="3294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821058"/>
                  </a:ext>
                </a:extLst>
              </a:tr>
              <a:tr h="3294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2 . </a:t>
                      </a:r>
                      <a:r>
                        <a:rPr lang="en-US" sz="1800" dirty="0"/>
                        <a:t>2</a:t>
                      </a:r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221075"/>
                  </a:ext>
                </a:extLst>
              </a:tr>
              <a:tr h="3294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2 . 2 . 2</a:t>
                      </a:r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995593"/>
                  </a:ext>
                </a:extLst>
              </a:tr>
              <a:tr h="3294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2 . 2 . 2 . 2</a:t>
                      </a:r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854821"/>
                  </a:ext>
                </a:extLst>
              </a:tr>
              <a:tr h="329448"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…</a:t>
                      </a:r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…</a:t>
                      </a:r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848850"/>
                  </a:ext>
                </a:extLst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88269" y="4220170"/>
            <a:ext cx="7529732" cy="923330"/>
            <a:chOff x="88269" y="4220170"/>
            <a:chExt cx="7529732" cy="923330"/>
          </a:xfrm>
        </p:grpSpPr>
        <p:sp>
          <p:nvSpPr>
            <p:cNvPr id="25" name="Rectangle 24"/>
            <p:cNvSpPr/>
            <p:nvPr/>
          </p:nvSpPr>
          <p:spPr>
            <a:xfrm>
              <a:off x="888179" y="4220170"/>
              <a:ext cx="67298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Để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tìm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số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hạt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thóc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ở ô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thứ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8, ta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phải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thực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hiện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phép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nhân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có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bao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nhiêu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thừa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số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2?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8269" y="4434418"/>
              <a:ext cx="799910" cy="40416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HĐ1</a:t>
              </a:r>
              <a:endParaRPr lang="vi-VN" sz="1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685800" y="493295"/>
            <a:ext cx="603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1. </a:t>
            </a:r>
            <a:r>
              <a:rPr lang="en-US" sz="2800" dirty="0" err="1">
                <a:solidFill>
                  <a:schemeClr val="bg1"/>
                </a:solidFill>
              </a:rPr>
              <a:t>Lũy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thừa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với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số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mũ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tự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nhiên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5" name="Google Shape;857;p46"/>
          <p:cNvGrpSpPr/>
          <p:nvPr/>
        </p:nvGrpSpPr>
        <p:grpSpPr>
          <a:xfrm>
            <a:off x="212365" y="553343"/>
            <a:ext cx="309041" cy="403123"/>
            <a:chOff x="590250" y="244200"/>
            <a:chExt cx="407975" cy="532175"/>
          </a:xfrm>
        </p:grpSpPr>
        <p:sp>
          <p:nvSpPr>
            <p:cNvPr id="6" name="Google Shape;858;p46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59;p4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60;p46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61;p46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62;p46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63;p46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64;p46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65;p46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66;p46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67;p46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68;p46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69;p4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0;p46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1;p46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0317" y="1432715"/>
            <a:ext cx="7322186" cy="3091693"/>
            <a:chOff x="498340" y="1614007"/>
            <a:chExt cx="8321805" cy="3117740"/>
          </a:xfrm>
        </p:grpSpPr>
        <p:sp>
          <p:nvSpPr>
            <p:cNvPr id="20" name="Rounded Rectangle 19"/>
            <p:cNvSpPr/>
            <p:nvPr/>
          </p:nvSpPr>
          <p:spPr>
            <a:xfrm>
              <a:off x="498340" y="1614007"/>
              <a:ext cx="8321805" cy="3004251"/>
            </a:xfrm>
            <a:prstGeom prst="round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000" dirty="0"/>
                <a:t>      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83309" y="1621286"/>
                  <a:ext cx="7744288" cy="1489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000" dirty="0">
                      <a:solidFill>
                        <a:srgbClr val="FF0000"/>
                      </a:solidFill>
                      <a:latin typeface="+mn-lt"/>
                    </a:rPr>
                    <a:t>Lũy </a:t>
                  </a:r>
                  <a:r>
                    <a:rPr lang="en-US" sz="2000" dirty="0" err="1">
                      <a:solidFill>
                        <a:srgbClr val="FF0000"/>
                      </a:solidFill>
                      <a:latin typeface="+mn-lt"/>
                    </a:rPr>
                    <a:t>thừa</a:t>
                  </a:r>
                  <a:r>
                    <a:rPr lang="en-US" sz="2000" dirty="0">
                      <a:solidFill>
                        <a:srgbClr val="FF0000"/>
                      </a:solidFill>
                      <a:latin typeface="+mn-lt"/>
                    </a:rPr>
                    <a:t> </a:t>
                  </a:r>
                  <a:r>
                    <a:rPr lang="en-US" sz="2000" dirty="0" err="1">
                      <a:solidFill>
                        <a:srgbClr val="FF0000"/>
                      </a:solidFill>
                      <a:latin typeface="+mn-lt"/>
                    </a:rPr>
                    <a:t>bậc</a:t>
                  </a:r>
                  <a:r>
                    <a:rPr lang="en-US" sz="2000" dirty="0">
                      <a:solidFill>
                        <a:srgbClr val="FF0000"/>
                      </a:solidFill>
                      <a:latin typeface="+mn-lt"/>
                    </a:rPr>
                    <a:t> n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+mn-lt"/>
                    </a:rPr>
                    <a:t>của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+mn-lt"/>
                    </a:rPr>
                    <a:t>số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+mn-lt"/>
                    </a:rPr>
                    <a:t>tự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+mn-lt"/>
                    </a:rPr>
                    <a:t>nhiên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a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+mn-lt"/>
                    </a:rPr>
                    <a:t>là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+mn-lt"/>
                    </a:rPr>
                    <a:t>tích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+mn-lt"/>
                    </a:rPr>
                    <a:t>của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n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+mn-lt"/>
                    </a:rPr>
                    <a:t>thừa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+mn-lt"/>
                    </a:rPr>
                    <a:t>số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+mn-lt"/>
                    </a:rPr>
                    <a:t>bằng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+mn-lt"/>
                    </a:rPr>
                    <a:t>nhau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,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+mn-lt"/>
                    </a:rPr>
                    <a:t>mỗi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+mn-lt"/>
                    </a:rPr>
                    <a:t>thừa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+mn-lt"/>
                    </a:rPr>
                    <a:t>số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+mn-lt"/>
                    </a:rPr>
                    <a:t>bằng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a: 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sz="2000" dirty="0">
                      <a:solidFill>
                        <a:srgbClr val="0070C0"/>
                      </a:solidFill>
                      <a:latin typeface="+mn-lt"/>
                    </a:rPr>
                    <a:t>a</a:t>
                  </a:r>
                  <a:r>
                    <a:rPr lang="en-US" sz="2000" baseline="30000" dirty="0">
                      <a:solidFill>
                        <a:srgbClr val="0070C0"/>
                      </a:solidFill>
                      <a:latin typeface="+mn-lt"/>
                    </a:rPr>
                    <a:t>n </a:t>
                  </a:r>
                  <a:r>
                    <a:rPr lang="en-US" sz="2000" dirty="0">
                      <a:solidFill>
                        <a:srgbClr val="0070C0"/>
                      </a:solidFill>
                      <a:latin typeface="+mn-lt"/>
                    </a:rPr>
                    <a:t>= </a:t>
                  </a:r>
                  <a:r>
                    <a:rPr lang="en-US" sz="2000" dirty="0" err="1">
                      <a:solidFill>
                        <a:srgbClr val="0070C0"/>
                      </a:solidFill>
                      <a:latin typeface="+mn-lt"/>
                    </a:rPr>
                    <a:t>a.a</a:t>
                  </a:r>
                  <a:r>
                    <a:rPr lang="en-US" sz="2000" dirty="0">
                      <a:solidFill>
                        <a:srgbClr val="0070C0"/>
                      </a:solidFill>
                      <a:latin typeface="+mn-lt"/>
                    </a:rPr>
                    <a:t>. … .a 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(  n </a:t>
                  </a:r>
                  <a14:m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a14:m>
                  <a:r>
                    <a:rPr lang="en-US" sz="2000" baseline="30000" dirty="0">
                      <a:solidFill>
                        <a:schemeClr val="tx1"/>
                      </a:solidFill>
                      <a:latin typeface="+mn-lt"/>
                    </a:rPr>
                    <a:t>*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309" y="1621286"/>
                  <a:ext cx="7744288" cy="1489774"/>
                </a:xfrm>
                <a:prstGeom prst="rect">
                  <a:avLst/>
                </a:prstGeom>
                <a:blipFill>
                  <a:blip r:embed="rId2"/>
                  <a:stretch>
                    <a:fillRect l="-984" r="-894" b="-24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Left Brace 26"/>
            <p:cNvSpPr/>
            <p:nvPr/>
          </p:nvSpPr>
          <p:spPr>
            <a:xfrm rot="16200000">
              <a:off x="4300395" y="2516381"/>
              <a:ext cx="158689" cy="962039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59565" y="3083217"/>
              <a:ext cx="1840345" cy="40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n </a:t>
              </a:r>
              <a:r>
                <a:rPr lang="en-US" sz="2000" dirty="0" err="1">
                  <a:latin typeface="+mn-lt"/>
                </a:rPr>
                <a:t>thừa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số</a:t>
              </a:r>
              <a:endParaRPr lang="vi-VN" sz="2000" dirty="0"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39232" y="3319333"/>
              <a:ext cx="5532988" cy="558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>
                  <a:latin typeface="+mn-lt"/>
                </a:rPr>
                <a:t>a</a:t>
              </a:r>
              <a:r>
                <a:rPr lang="en-US" sz="2000" baseline="30000" dirty="0">
                  <a:latin typeface="+mn-lt"/>
                </a:rPr>
                <a:t>n  </a:t>
              </a:r>
              <a:r>
                <a:rPr lang="en-US" sz="2000" dirty="0" err="1">
                  <a:latin typeface="+mn-lt"/>
                </a:rPr>
                <a:t>đọc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là</a:t>
              </a:r>
              <a:r>
                <a:rPr lang="en-US" sz="2000" dirty="0">
                  <a:latin typeface="+mn-lt"/>
                </a:rPr>
                <a:t> “ a </a:t>
              </a:r>
              <a:r>
                <a:rPr lang="en-US" sz="2000" dirty="0" err="1">
                  <a:latin typeface="+mn-lt"/>
                </a:rPr>
                <a:t>mũ</a:t>
              </a:r>
              <a:r>
                <a:rPr lang="en-US" sz="2000" dirty="0">
                  <a:latin typeface="+mn-lt"/>
                </a:rPr>
                <a:t> n” </a:t>
              </a:r>
              <a:r>
                <a:rPr lang="en-US" sz="2000" dirty="0" err="1">
                  <a:latin typeface="+mn-lt"/>
                </a:rPr>
                <a:t>hoặc</a:t>
              </a:r>
              <a:r>
                <a:rPr lang="en-US" sz="2000" dirty="0">
                  <a:latin typeface="+mn-lt"/>
                </a:rPr>
                <a:t>  “a </a:t>
              </a:r>
              <a:r>
                <a:rPr lang="en-US" sz="2000" dirty="0" err="1">
                  <a:latin typeface="+mn-lt"/>
                </a:rPr>
                <a:t>lũy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thừa</a:t>
              </a:r>
              <a:r>
                <a:rPr lang="en-US" sz="2000" dirty="0">
                  <a:latin typeface="+mn-lt"/>
                </a:rPr>
                <a:t> n”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51197" y="3707527"/>
              <a:ext cx="2921023" cy="1024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>
                  <a:latin typeface="+mn-lt"/>
                </a:rPr>
                <a:t>trong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đó</a:t>
              </a:r>
              <a:r>
                <a:rPr lang="en-US" sz="2000" dirty="0">
                  <a:latin typeface="+mn-lt"/>
                </a:rPr>
                <a:t> : a </a:t>
              </a:r>
              <a:r>
                <a:rPr lang="en-US" sz="2000" dirty="0" err="1">
                  <a:latin typeface="+mn-lt"/>
                </a:rPr>
                <a:t>là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cơ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số</a:t>
              </a:r>
              <a:r>
                <a:rPr lang="en-US" sz="2000" dirty="0">
                  <a:latin typeface="+mn-lt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000" dirty="0">
                  <a:latin typeface="+mn-lt"/>
                </a:rPr>
                <a:t>                n </a:t>
              </a:r>
              <a:r>
                <a:rPr lang="en-US" sz="2000" dirty="0" err="1">
                  <a:latin typeface="+mn-lt"/>
                </a:rPr>
                <a:t>là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số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mũ</a:t>
              </a:r>
              <a:r>
                <a:rPr lang="en-US" sz="2000" dirty="0">
                  <a:latin typeface="+mn-lt"/>
                </a:rPr>
                <a:t>.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08789" y="4667749"/>
            <a:ext cx="8139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/>
              <a:t>Phép</a:t>
            </a:r>
            <a:r>
              <a:rPr lang="en-US" sz="1800" dirty="0"/>
              <a:t> </a:t>
            </a:r>
            <a:r>
              <a:rPr lang="en-US" sz="1800" dirty="0" err="1"/>
              <a:t>nhân</a:t>
            </a:r>
            <a:r>
              <a:rPr lang="en-US" sz="1800" dirty="0"/>
              <a:t>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thừa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nhau</a:t>
            </a:r>
            <a:r>
              <a:rPr lang="en-US" sz="1800" dirty="0"/>
              <a:t> </a:t>
            </a:r>
            <a:r>
              <a:rPr lang="en-US" sz="1800" dirty="0" err="1"/>
              <a:t>gọi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>
                <a:solidFill>
                  <a:srgbClr val="FF0000"/>
                </a:solidFill>
              </a:rPr>
              <a:t>phép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nâng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lên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err="1">
                <a:solidFill>
                  <a:srgbClr val="FF0000"/>
                </a:solidFill>
              </a:rPr>
              <a:t>lũy</a:t>
            </a:r>
            <a:r>
              <a:rPr lang="en-US" sz="1800">
                <a:solidFill>
                  <a:srgbClr val="FF0000"/>
                </a:solidFill>
              </a:rPr>
              <a:t> thừa.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24273" y="2069432"/>
            <a:ext cx="986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070C0"/>
                </a:solidFill>
              </a:rPr>
              <a:t>a</a:t>
            </a:r>
            <a:r>
              <a:rPr lang="en-US" sz="4800" b="1" baseline="30000" dirty="0">
                <a:solidFill>
                  <a:srgbClr val="0070C0"/>
                </a:solidFill>
              </a:rPr>
              <a:t>n</a:t>
            </a:r>
            <a:endParaRPr lang="vi-VN" sz="4800" b="1" dirty="0">
              <a:solidFill>
                <a:srgbClr val="0070C0"/>
              </a:solidFill>
            </a:endParaRPr>
          </a:p>
        </p:txBody>
      </p:sp>
      <p:cxnSp>
        <p:nvCxnSpPr>
          <p:cNvPr id="35" name="Elbow Connector 34"/>
          <p:cNvCxnSpPr/>
          <p:nvPr/>
        </p:nvCxnSpPr>
        <p:spPr>
          <a:xfrm rot="5400000">
            <a:off x="8180580" y="1664517"/>
            <a:ext cx="583866" cy="48939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191718" y="1125650"/>
            <a:ext cx="97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FF0000"/>
                </a:solidFill>
              </a:rPr>
              <a:t>Số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mũ</a:t>
            </a:r>
            <a:endParaRPr lang="vi-VN" sz="1800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8048512" y="2894191"/>
            <a:ext cx="892" cy="266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594949" y="3242512"/>
            <a:ext cx="97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FF0000"/>
                </a:solidFill>
              </a:rPr>
              <a:t>Cơ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số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76001" y="4762018"/>
            <a:ext cx="212365" cy="25219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089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7" grpId="0"/>
      <p:bldP spid="43" grpId="0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85800" y="493295"/>
            <a:ext cx="603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1. </a:t>
            </a:r>
            <a:r>
              <a:rPr lang="en-US" sz="2800" dirty="0" err="1">
                <a:solidFill>
                  <a:schemeClr val="bg1"/>
                </a:solidFill>
              </a:rPr>
              <a:t>Lũy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thừa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với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số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mũ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tự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nhiên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5" name="Google Shape;857;p46"/>
          <p:cNvGrpSpPr/>
          <p:nvPr/>
        </p:nvGrpSpPr>
        <p:grpSpPr>
          <a:xfrm>
            <a:off x="212365" y="553343"/>
            <a:ext cx="309041" cy="403123"/>
            <a:chOff x="590250" y="244200"/>
            <a:chExt cx="407975" cy="532175"/>
          </a:xfrm>
        </p:grpSpPr>
        <p:sp>
          <p:nvSpPr>
            <p:cNvPr id="6" name="Google Shape;858;p46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59;p4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60;p46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61;p46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62;p46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63;p46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64;p46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65;p46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66;p46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67;p46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68;p46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69;p4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0;p46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1;p46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1323657"/>
            <a:ext cx="6130519" cy="461665"/>
            <a:chOff x="72044" y="1364080"/>
            <a:chExt cx="6130519" cy="46166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44" y="1364080"/>
              <a:ext cx="359055" cy="4406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31453" y="1364080"/>
              <a:ext cx="57711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Phép</a:t>
              </a:r>
              <a:r>
                <a:rPr lang="en-US" sz="2400" b="1" dirty="0"/>
                <a:t> </a:t>
              </a:r>
              <a:r>
                <a:rPr lang="en-US" sz="2400" b="1" dirty="0" err="1"/>
                <a:t>nâng</a:t>
              </a:r>
              <a:r>
                <a:rPr lang="en-US" sz="2400" b="1" dirty="0"/>
                <a:t> </a:t>
              </a:r>
              <a:r>
                <a:rPr lang="en-US" sz="2400" b="1" dirty="0" err="1"/>
                <a:t>lên</a:t>
              </a:r>
              <a:r>
                <a:rPr lang="en-US" sz="2400" b="1" dirty="0"/>
                <a:t> </a:t>
              </a:r>
              <a:r>
                <a:rPr lang="en-US" sz="2400" b="1" dirty="0" err="1"/>
                <a:t>lũy</a:t>
              </a:r>
              <a:r>
                <a:rPr lang="en-US" sz="2400" b="1" dirty="0"/>
                <a:t> </a:t>
              </a:r>
              <a:r>
                <a:rPr lang="en-US" sz="2400" b="1" dirty="0" err="1"/>
                <a:t>thừa</a:t>
              </a:r>
              <a:endParaRPr lang="vi-VN" sz="2400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5727" y="1841475"/>
            <a:ext cx="1179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Chú</a:t>
            </a:r>
            <a:r>
              <a:rPr lang="en-US" sz="2400" b="1" dirty="0"/>
              <a:t> ý.</a:t>
            </a:r>
            <a:endParaRPr lang="vi-VN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351253" y="1769298"/>
            <a:ext cx="1930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Ta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. a</a:t>
            </a:r>
            <a:r>
              <a:rPr lang="en-US" sz="2400" baseline="30000" dirty="0">
                <a:latin typeface="+mn-lt"/>
                <a:ea typeface="Calibri" panose="020F0502020204030204" pitchFamily="34" charset="0"/>
              </a:rPr>
              <a:t>1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= 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5727" y="2303140"/>
            <a:ext cx="8681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</a:t>
            </a:r>
            <a:r>
              <a:rPr lang="en-US" sz="2400" baseline="30000" dirty="0"/>
              <a:t>2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err="1"/>
              <a:t>gọi</a:t>
            </a:r>
            <a:r>
              <a:rPr lang="en-US" sz="2400"/>
              <a:t> là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err="1"/>
              <a:t>phương</a:t>
            </a:r>
            <a:r>
              <a:rPr lang="en-US" sz="2400"/>
              <a:t> (hay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a).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9527" y="2822845"/>
            <a:ext cx="868159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a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(hay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a).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-438467" y="3353965"/>
            <a:ext cx="8451491" cy="5738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0, 1, 4, 9, 16,.. </a:t>
            </a:r>
            <a:r>
              <a:rPr lang="en-US" sz="2400" dirty="0" err="1">
                <a:solidFill>
                  <a:schemeClr val="tx1"/>
                </a:solidFill>
              </a:rPr>
              <a:t>Gọi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chính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phương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Oval 29"/>
          <p:cNvSpPr/>
          <p:nvPr/>
        </p:nvSpPr>
        <p:spPr>
          <a:xfrm flipH="1">
            <a:off x="1305533" y="4329044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TextBox 30"/>
          <p:cNvSpPr txBox="1"/>
          <p:nvPr/>
        </p:nvSpPr>
        <p:spPr>
          <a:xfrm>
            <a:off x="1112514" y="4669107"/>
            <a:ext cx="512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  <a:r>
              <a:rPr lang="en-US" sz="2400" baseline="30000" dirty="0"/>
              <a:t>2</a:t>
            </a:r>
            <a:endParaRPr lang="vi-VN" sz="2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2278677" y="4189013"/>
            <a:ext cx="309438" cy="290308"/>
            <a:chOff x="1104737" y="4325615"/>
            <a:chExt cx="309438" cy="290308"/>
          </a:xfrm>
        </p:grpSpPr>
        <p:sp>
          <p:nvSpPr>
            <p:cNvPr id="36" name="Oval 35"/>
            <p:cNvSpPr/>
            <p:nvPr/>
          </p:nvSpPr>
          <p:spPr>
            <a:xfrm flipH="1" flipV="1">
              <a:off x="1104737" y="4325615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1104737" y="4524483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/>
            <p:cNvSpPr/>
            <p:nvPr/>
          </p:nvSpPr>
          <p:spPr>
            <a:xfrm flipH="1" flipV="1">
              <a:off x="1322735" y="4325615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Oval 38"/>
            <p:cNvSpPr/>
            <p:nvPr/>
          </p:nvSpPr>
          <p:spPr>
            <a:xfrm flipH="1" flipV="1">
              <a:off x="1322735" y="4524483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553239" y="4079927"/>
            <a:ext cx="566110" cy="522918"/>
            <a:chOff x="3559165" y="4036861"/>
            <a:chExt cx="566110" cy="522918"/>
          </a:xfrm>
        </p:grpSpPr>
        <p:sp>
          <p:nvSpPr>
            <p:cNvPr id="46" name="Oval 45"/>
            <p:cNvSpPr/>
            <p:nvPr/>
          </p:nvSpPr>
          <p:spPr>
            <a:xfrm flipH="1" flipV="1">
              <a:off x="3567185" y="4044881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/>
            <p:cNvSpPr/>
            <p:nvPr/>
          </p:nvSpPr>
          <p:spPr>
            <a:xfrm flipH="1">
              <a:off x="3567185" y="4243749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Oval 47"/>
            <p:cNvSpPr/>
            <p:nvPr/>
          </p:nvSpPr>
          <p:spPr>
            <a:xfrm flipH="1" flipV="1">
              <a:off x="3785183" y="4044881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Oval 48"/>
            <p:cNvSpPr/>
            <p:nvPr/>
          </p:nvSpPr>
          <p:spPr>
            <a:xfrm flipH="1" flipV="1">
              <a:off x="3785183" y="4243749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Oval 49"/>
            <p:cNvSpPr/>
            <p:nvPr/>
          </p:nvSpPr>
          <p:spPr>
            <a:xfrm flipH="1" flipV="1">
              <a:off x="4033835" y="4036861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/>
            <p:cNvSpPr/>
            <p:nvPr/>
          </p:nvSpPr>
          <p:spPr>
            <a:xfrm flipH="1" flipV="1">
              <a:off x="4033835" y="4235729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Oval 51"/>
            <p:cNvSpPr/>
            <p:nvPr/>
          </p:nvSpPr>
          <p:spPr>
            <a:xfrm flipH="1">
              <a:off x="3559165" y="4460317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Oval 52"/>
            <p:cNvSpPr/>
            <p:nvPr/>
          </p:nvSpPr>
          <p:spPr>
            <a:xfrm flipH="1" flipV="1">
              <a:off x="3793205" y="4460317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/>
            <p:cNvSpPr/>
            <p:nvPr/>
          </p:nvSpPr>
          <p:spPr>
            <a:xfrm flipH="1" flipV="1">
              <a:off x="4025815" y="4468339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986902" y="4018163"/>
            <a:ext cx="774660" cy="707404"/>
            <a:chOff x="5002945" y="3956651"/>
            <a:chExt cx="774660" cy="707404"/>
          </a:xfrm>
        </p:grpSpPr>
        <p:sp>
          <p:nvSpPr>
            <p:cNvPr id="55" name="Oval 54"/>
            <p:cNvSpPr/>
            <p:nvPr/>
          </p:nvSpPr>
          <p:spPr>
            <a:xfrm flipH="1" flipV="1">
              <a:off x="5002945" y="3956651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Oval 55"/>
            <p:cNvSpPr/>
            <p:nvPr/>
          </p:nvSpPr>
          <p:spPr>
            <a:xfrm flipH="1">
              <a:off x="5002945" y="4155519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Oval 56"/>
            <p:cNvSpPr/>
            <p:nvPr/>
          </p:nvSpPr>
          <p:spPr>
            <a:xfrm flipH="1" flipV="1">
              <a:off x="5236985" y="3956651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/>
            <p:cNvSpPr/>
            <p:nvPr/>
          </p:nvSpPr>
          <p:spPr>
            <a:xfrm flipH="1" flipV="1">
              <a:off x="5236985" y="4155519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/>
            <p:cNvSpPr/>
            <p:nvPr/>
          </p:nvSpPr>
          <p:spPr>
            <a:xfrm flipH="1" flipV="1">
              <a:off x="5469595" y="3964673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Oval 59"/>
            <p:cNvSpPr/>
            <p:nvPr/>
          </p:nvSpPr>
          <p:spPr>
            <a:xfrm flipH="1" flipV="1">
              <a:off x="5453553" y="4163541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Oval 60"/>
            <p:cNvSpPr/>
            <p:nvPr/>
          </p:nvSpPr>
          <p:spPr>
            <a:xfrm flipH="1">
              <a:off x="5010967" y="4356045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Oval 61"/>
            <p:cNvSpPr/>
            <p:nvPr/>
          </p:nvSpPr>
          <p:spPr>
            <a:xfrm flipH="1" flipV="1">
              <a:off x="5228965" y="4356045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" name="Oval 62"/>
            <p:cNvSpPr/>
            <p:nvPr/>
          </p:nvSpPr>
          <p:spPr>
            <a:xfrm flipH="1" flipV="1">
              <a:off x="5461575" y="4364067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4" name="Oval 63"/>
            <p:cNvSpPr/>
            <p:nvPr/>
          </p:nvSpPr>
          <p:spPr>
            <a:xfrm flipH="1" flipV="1">
              <a:off x="5686163" y="3972695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5" name="Oval 64"/>
            <p:cNvSpPr/>
            <p:nvPr/>
          </p:nvSpPr>
          <p:spPr>
            <a:xfrm flipH="1" flipV="1">
              <a:off x="5686163" y="4171563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Oval 65"/>
            <p:cNvSpPr/>
            <p:nvPr/>
          </p:nvSpPr>
          <p:spPr>
            <a:xfrm flipH="1" flipV="1">
              <a:off x="5678143" y="4372089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7" name="Oval 66"/>
            <p:cNvSpPr/>
            <p:nvPr/>
          </p:nvSpPr>
          <p:spPr>
            <a:xfrm flipH="1">
              <a:off x="5002947" y="4556571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8" name="Oval 67"/>
            <p:cNvSpPr/>
            <p:nvPr/>
          </p:nvSpPr>
          <p:spPr>
            <a:xfrm flipH="1" flipV="1">
              <a:off x="5220945" y="4556571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" name="Oval 68"/>
            <p:cNvSpPr/>
            <p:nvPr/>
          </p:nvSpPr>
          <p:spPr>
            <a:xfrm flipH="1" flipV="1">
              <a:off x="5453555" y="4564593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0" name="Oval 69"/>
            <p:cNvSpPr/>
            <p:nvPr/>
          </p:nvSpPr>
          <p:spPr>
            <a:xfrm flipH="1" flipV="1">
              <a:off x="5686165" y="4572615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253615" y="4685461"/>
            <a:ext cx="512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  <a:endParaRPr lang="vi-VN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5189305" y="4715833"/>
            <a:ext cx="512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  <a:r>
              <a:rPr lang="en-US" sz="2400" baseline="30000" dirty="0"/>
              <a:t>2</a:t>
            </a:r>
            <a:endParaRPr lang="vi-VN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3622492" y="4686542"/>
            <a:ext cx="512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baseline="30000" dirty="0"/>
              <a:t>2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22483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4" grpId="0"/>
      <p:bldP spid="29" grpId="0"/>
      <p:bldP spid="26" grpId="0"/>
      <p:bldP spid="30" grpId="0" animBg="1"/>
      <p:bldP spid="31" grpId="0"/>
      <p:bldP spid="73" grpId="0"/>
      <p:bldP spid="74" grpId="0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05514" y="4719871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85799" y="492804"/>
            <a:ext cx="603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1. </a:t>
            </a:r>
            <a:r>
              <a:rPr lang="en-US" sz="2800" dirty="0" err="1">
                <a:solidFill>
                  <a:schemeClr val="bg1"/>
                </a:solidFill>
              </a:rPr>
              <a:t>Lũy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thừa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với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số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mũ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tự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nhiên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5" name="Google Shape;857;p46"/>
          <p:cNvGrpSpPr/>
          <p:nvPr/>
        </p:nvGrpSpPr>
        <p:grpSpPr>
          <a:xfrm>
            <a:off x="212364" y="552852"/>
            <a:ext cx="309041" cy="403123"/>
            <a:chOff x="590250" y="244200"/>
            <a:chExt cx="407975" cy="532175"/>
          </a:xfrm>
        </p:grpSpPr>
        <p:sp>
          <p:nvSpPr>
            <p:cNvPr id="6" name="Google Shape;858;p46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59;p4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60;p46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61;p46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62;p46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63;p46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64;p46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65;p46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66;p46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67;p46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68;p46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69;p4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0;p46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1;p46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8269" y="1297521"/>
            <a:ext cx="6068634" cy="449595"/>
            <a:chOff x="72044" y="1364080"/>
            <a:chExt cx="6068634" cy="44959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44" y="1364080"/>
              <a:ext cx="359055" cy="4406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69568" y="1413565"/>
              <a:ext cx="57711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/>
                <a:t>Phép</a:t>
              </a:r>
              <a:r>
                <a:rPr lang="en-US" sz="2000" b="1" dirty="0"/>
                <a:t> </a:t>
              </a:r>
              <a:r>
                <a:rPr lang="en-US" sz="2000" b="1" dirty="0" err="1"/>
                <a:t>nâng</a:t>
              </a:r>
              <a:r>
                <a:rPr lang="en-US" sz="2000" b="1" dirty="0"/>
                <a:t> </a:t>
              </a:r>
              <a:r>
                <a:rPr lang="en-US" sz="2000" b="1" dirty="0" err="1"/>
                <a:t>lên</a:t>
              </a:r>
              <a:r>
                <a:rPr lang="en-US" sz="2000" b="1" dirty="0"/>
                <a:t> </a:t>
              </a:r>
              <a:r>
                <a:rPr lang="en-US" sz="2000" b="1" dirty="0" err="1"/>
                <a:t>lũy</a:t>
              </a:r>
              <a:r>
                <a:rPr lang="en-US" sz="2000" b="1" dirty="0"/>
                <a:t> </a:t>
              </a:r>
              <a:r>
                <a:rPr lang="en-US" sz="2000" b="1" dirty="0" err="1"/>
                <a:t>thừa</a:t>
              </a:r>
              <a:endParaRPr lang="vi-VN" sz="20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8269" y="1657831"/>
            <a:ext cx="9017131" cy="509205"/>
            <a:chOff x="214288" y="1657831"/>
            <a:chExt cx="9017131" cy="509205"/>
          </a:xfrm>
        </p:grpSpPr>
        <p:sp>
          <p:nvSpPr>
            <p:cNvPr id="2" name="Rectangle 1"/>
            <p:cNvSpPr/>
            <p:nvPr/>
          </p:nvSpPr>
          <p:spPr>
            <a:xfrm>
              <a:off x="214288" y="1670040"/>
              <a:ext cx="1609736" cy="496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err="1">
                  <a:solidFill>
                    <a:srgbClr val="00B050"/>
                  </a:solidFill>
                </a:rPr>
                <a:t>Luyện</a:t>
              </a:r>
              <a:r>
                <a:rPr lang="en-US" sz="2000" b="1" dirty="0">
                  <a:solidFill>
                    <a:srgbClr val="00B050"/>
                  </a:solidFill>
                </a:rPr>
                <a:t> </a:t>
              </a:r>
              <a:r>
                <a:rPr lang="en-US" sz="2000" b="1" dirty="0" err="1">
                  <a:solidFill>
                    <a:srgbClr val="00B050"/>
                  </a:solidFill>
                </a:rPr>
                <a:t>tập</a:t>
              </a:r>
              <a:r>
                <a:rPr lang="en-US" sz="2000" b="1" dirty="0">
                  <a:solidFill>
                    <a:srgbClr val="00B050"/>
                  </a:solidFill>
                </a:rPr>
                <a:t> 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72326" y="1657831"/>
              <a:ext cx="7459093" cy="496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Hoàn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thành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bảng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bình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phương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của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các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số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tự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nhiên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từ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1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đến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10.</a:t>
              </a:r>
            </a:p>
          </p:txBody>
        </p:sp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110921"/>
              </p:ext>
            </p:extLst>
          </p:nvPr>
        </p:nvGraphicFramePr>
        <p:xfrm>
          <a:off x="257569" y="2589962"/>
          <a:ext cx="8517465" cy="1468690"/>
        </p:xfrm>
        <a:graphic>
          <a:graphicData uri="http://schemas.openxmlformats.org/drawingml/2006/table">
            <a:tbl>
              <a:tblPr firstRow="1" bandRow="1">
                <a:tableStyleId>{E27665BA-8202-44FC-AD62-C9F0E3EA811A}</a:tableStyleId>
              </a:tblPr>
              <a:tblGrid>
                <a:gridCol w="774315">
                  <a:extLst>
                    <a:ext uri="{9D8B030D-6E8A-4147-A177-3AD203B41FA5}">
                      <a16:colId xmlns:a16="http://schemas.microsoft.com/office/drawing/2014/main" val="2184213118"/>
                    </a:ext>
                  </a:extLst>
                </a:gridCol>
                <a:gridCol w="774315">
                  <a:extLst>
                    <a:ext uri="{9D8B030D-6E8A-4147-A177-3AD203B41FA5}">
                      <a16:colId xmlns:a16="http://schemas.microsoft.com/office/drawing/2014/main" val="2174588560"/>
                    </a:ext>
                  </a:extLst>
                </a:gridCol>
                <a:gridCol w="774315">
                  <a:extLst>
                    <a:ext uri="{9D8B030D-6E8A-4147-A177-3AD203B41FA5}">
                      <a16:colId xmlns:a16="http://schemas.microsoft.com/office/drawing/2014/main" val="1087220548"/>
                    </a:ext>
                  </a:extLst>
                </a:gridCol>
                <a:gridCol w="774315">
                  <a:extLst>
                    <a:ext uri="{9D8B030D-6E8A-4147-A177-3AD203B41FA5}">
                      <a16:colId xmlns:a16="http://schemas.microsoft.com/office/drawing/2014/main" val="2156954724"/>
                    </a:ext>
                  </a:extLst>
                </a:gridCol>
                <a:gridCol w="774315">
                  <a:extLst>
                    <a:ext uri="{9D8B030D-6E8A-4147-A177-3AD203B41FA5}">
                      <a16:colId xmlns:a16="http://schemas.microsoft.com/office/drawing/2014/main" val="3143282162"/>
                    </a:ext>
                  </a:extLst>
                </a:gridCol>
                <a:gridCol w="774315">
                  <a:extLst>
                    <a:ext uri="{9D8B030D-6E8A-4147-A177-3AD203B41FA5}">
                      <a16:colId xmlns:a16="http://schemas.microsoft.com/office/drawing/2014/main" val="2722915211"/>
                    </a:ext>
                  </a:extLst>
                </a:gridCol>
                <a:gridCol w="774315">
                  <a:extLst>
                    <a:ext uri="{9D8B030D-6E8A-4147-A177-3AD203B41FA5}">
                      <a16:colId xmlns:a16="http://schemas.microsoft.com/office/drawing/2014/main" val="3164707266"/>
                    </a:ext>
                  </a:extLst>
                </a:gridCol>
                <a:gridCol w="774315">
                  <a:extLst>
                    <a:ext uri="{9D8B030D-6E8A-4147-A177-3AD203B41FA5}">
                      <a16:colId xmlns:a16="http://schemas.microsoft.com/office/drawing/2014/main" val="648768404"/>
                    </a:ext>
                  </a:extLst>
                </a:gridCol>
                <a:gridCol w="774315">
                  <a:extLst>
                    <a:ext uri="{9D8B030D-6E8A-4147-A177-3AD203B41FA5}">
                      <a16:colId xmlns:a16="http://schemas.microsoft.com/office/drawing/2014/main" val="3468236000"/>
                    </a:ext>
                  </a:extLst>
                </a:gridCol>
                <a:gridCol w="774315">
                  <a:extLst>
                    <a:ext uri="{9D8B030D-6E8A-4147-A177-3AD203B41FA5}">
                      <a16:colId xmlns:a16="http://schemas.microsoft.com/office/drawing/2014/main" val="1206168183"/>
                    </a:ext>
                  </a:extLst>
                </a:gridCol>
                <a:gridCol w="774315">
                  <a:extLst>
                    <a:ext uri="{9D8B030D-6E8A-4147-A177-3AD203B41FA5}">
                      <a16:colId xmlns:a16="http://schemas.microsoft.com/office/drawing/2014/main" val="429634264"/>
                    </a:ext>
                  </a:extLst>
                </a:gridCol>
              </a:tblGrid>
              <a:tr h="7343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  <a:endParaRPr lang="vi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252640"/>
                  </a:ext>
                </a:extLst>
              </a:tr>
              <a:tr h="7343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  <a:r>
                        <a:rPr lang="en-US" sz="2000" baseline="30000" dirty="0"/>
                        <a:t>2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611782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165044" y="3433010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19023" y="3433010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73002" y="3433010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65094" y="3433010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57186" y="3433010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49278" y="3433010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11034" y="3445496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77383" y="3433010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64882" y="3437475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18861" y="3433010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70923" y="3433009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24902" y="3445495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67123" y="3433008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91537" y="3433008"/>
            <a:ext cx="676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16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78184" y="3461535"/>
            <a:ext cx="676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25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12761" y="3445494"/>
            <a:ext cx="676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36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14650" y="3433005"/>
            <a:ext cx="676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49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70836" y="3433005"/>
            <a:ext cx="676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84818" y="3445494"/>
            <a:ext cx="676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952583" y="3445494"/>
            <a:ext cx="73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100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2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85800" y="493295"/>
            <a:ext cx="603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1. </a:t>
            </a:r>
            <a:r>
              <a:rPr lang="en-US" sz="2800" dirty="0" err="1">
                <a:solidFill>
                  <a:schemeClr val="bg1"/>
                </a:solidFill>
              </a:rPr>
              <a:t>Lũy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thừa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với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số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mũ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tự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nhiên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5" name="Google Shape;857;p46"/>
          <p:cNvGrpSpPr/>
          <p:nvPr/>
        </p:nvGrpSpPr>
        <p:grpSpPr>
          <a:xfrm>
            <a:off x="212365" y="553343"/>
            <a:ext cx="309041" cy="403123"/>
            <a:chOff x="590250" y="244200"/>
            <a:chExt cx="407975" cy="532175"/>
          </a:xfrm>
        </p:grpSpPr>
        <p:sp>
          <p:nvSpPr>
            <p:cNvPr id="6" name="Google Shape;858;p46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59;p4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60;p46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61;p46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62;p46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63;p46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64;p46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65;p46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66;p46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67;p46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68;p46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69;p4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0;p46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1;p46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82069" y="1551923"/>
            <a:ext cx="158408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</a:rPr>
              <a:t>Vận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82069" y="2330944"/>
            <a:ext cx="8827985" cy="553998"/>
            <a:chOff x="277415" y="2322080"/>
            <a:chExt cx="8827985" cy="553998"/>
          </a:xfrm>
        </p:grpSpPr>
        <p:sp>
          <p:nvSpPr>
            <p:cNvPr id="4" name="Oval 3"/>
            <p:cNvSpPr/>
            <p:nvPr/>
          </p:nvSpPr>
          <p:spPr>
            <a:xfrm>
              <a:off x="277415" y="2407979"/>
              <a:ext cx="511524" cy="4652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1</a:t>
              </a:r>
              <a:endParaRPr lang="vi-VN" sz="20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46222" y="2322080"/>
              <a:ext cx="825917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Tính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số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hạt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thóc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có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trong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ô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thứ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7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của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bàn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cờ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nói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trong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bài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toán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mở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đầu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37268" y="3013108"/>
            <a:ext cx="8827985" cy="1938992"/>
            <a:chOff x="277415" y="2322080"/>
            <a:chExt cx="8827985" cy="1938992"/>
          </a:xfrm>
        </p:grpSpPr>
        <p:sp>
          <p:nvSpPr>
            <p:cNvPr id="32" name="Oval 31"/>
            <p:cNvSpPr/>
            <p:nvPr/>
          </p:nvSpPr>
          <p:spPr>
            <a:xfrm>
              <a:off x="277415" y="2407979"/>
              <a:ext cx="511524" cy="4652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</a:t>
              </a:r>
              <a:endParaRPr lang="vi-VN" sz="20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46222" y="2322080"/>
              <a:ext cx="825917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Hãy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viết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mỗi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số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tự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nhiên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sau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thành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tổng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err="1">
                  <a:solidFill>
                    <a:schemeClr val="tx2">
                      <a:lumMod val="10000"/>
                    </a:schemeClr>
                  </a:solidFill>
                </a:rPr>
                <a:t>giá</a:t>
              </a:r>
              <a:r>
                <a:rPr lang="en-US" sz="2000">
                  <a:solidFill>
                    <a:schemeClr val="tx2">
                      <a:lumMod val="10000"/>
                    </a:schemeClr>
                  </a:solidFill>
                </a:rPr>
                <a:t> trị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các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chữ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số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của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nó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bằng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err="1">
                  <a:solidFill>
                    <a:schemeClr val="tx2">
                      <a:lumMod val="10000"/>
                    </a:schemeClr>
                  </a:solidFill>
                </a:rPr>
                <a:t>cách</a:t>
              </a:r>
              <a:r>
                <a:rPr lang="en-US" sz="2000">
                  <a:solidFill>
                    <a:schemeClr val="tx2">
                      <a:lumMod val="10000"/>
                    </a:schemeClr>
                  </a:solidFill>
                </a:rPr>
                <a:t> dùng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các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lũy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thừa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của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10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theo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mẫu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4 257 = 4 . 10</a:t>
              </a:r>
              <a:r>
                <a:rPr lang="en-US" sz="2000" baseline="30000" dirty="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+ 2 . 10</a:t>
              </a:r>
              <a:r>
                <a:rPr lang="en-US" sz="2000" baseline="300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+ 5 . 10 + 7.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a) 23 197;  			 b) 203 184.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826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85800" y="493295"/>
            <a:ext cx="603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1. </a:t>
            </a:r>
            <a:r>
              <a:rPr lang="en-US" sz="2800" dirty="0" err="1">
                <a:solidFill>
                  <a:schemeClr val="bg1"/>
                </a:solidFill>
              </a:rPr>
              <a:t>Lũy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thừa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với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số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mũ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tự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nhiên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5" name="Google Shape;857;p46"/>
          <p:cNvGrpSpPr/>
          <p:nvPr/>
        </p:nvGrpSpPr>
        <p:grpSpPr>
          <a:xfrm>
            <a:off x="212365" y="553343"/>
            <a:ext cx="309041" cy="403123"/>
            <a:chOff x="590250" y="244200"/>
            <a:chExt cx="407975" cy="532175"/>
          </a:xfrm>
        </p:grpSpPr>
        <p:sp>
          <p:nvSpPr>
            <p:cNvPr id="6" name="Google Shape;858;p46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59;p4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60;p46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61;p46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62;p46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63;p46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64;p46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65;p46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66;p46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67;p46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68;p46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69;p4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0;p46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1;p46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8269" y="1425720"/>
            <a:ext cx="4323311" cy="461665"/>
            <a:chOff x="72044" y="1364080"/>
            <a:chExt cx="3382127" cy="46166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44" y="1364080"/>
              <a:ext cx="359055" cy="4406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31454" y="1364080"/>
              <a:ext cx="30227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Phép</a:t>
              </a:r>
              <a:r>
                <a:rPr lang="en-US" sz="2400" b="1" dirty="0"/>
                <a:t> </a:t>
              </a:r>
              <a:r>
                <a:rPr lang="en-US" sz="2400" b="1" dirty="0" err="1"/>
                <a:t>nâng</a:t>
              </a:r>
              <a:r>
                <a:rPr lang="en-US" sz="2400" b="1" dirty="0"/>
                <a:t> </a:t>
              </a:r>
              <a:r>
                <a:rPr lang="en-US" sz="2400" b="1" dirty="0" err="1"/>
                <a:t>lên</a:t>
              </a:r>
              <a:r>
                <a:rPr lang="en-US" sz="2400" b="1" dirty="0"/>
                <a:t> </a:t>
              </a:r>
              <a:r>
                <a:rPr lang="en-US" sz="2400" b="1" dirty="0" err="1"/>
                <a:t>lũy</a:t>
              </a:r>
              <a:r>
                <a:rPr lang="en-US" sz="2400" b="1" dirty="0"/>
                <a:t> </a:t>
              </a:r>
              <a:r>
                <a:rPr lang="en-US" sz="2400" b="1" dirty="0" err="1"/>
                <a:t>thừa</a:t>
              </a:r>
              <a:endParaRPr lang="vi-VN" sz="2400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12365" y="1744230"/>
            <a:ext cx="158408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</a:rPr>
              <a:t>Vận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12365" y="3683484"/>
            <a:ext cx="8827985" cy="1015663"/>
            <a:chOff x="277415" y="2322080"/>
            <a:chExt cx="8827985" cy="1015663"/>
          </a:xfrm>
        </p:grpSpPr>
        <p:sp>
          <p:nvSpPr>
            <p:cNvPr id="32" name="Oval 31"/>
            <p:cNvSpPr/>
            <p:nvPr/>
          </p:nvSpPr>
          <p:spPr>
            <a:xfrm>
              <a:off x="277415" y="2407979"/>
              <a:ext cx="511524" cy="4652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</a:t>
              </a:r>
              <a:endParaRPr lang="vi-VN" sz="20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46222" y="2322080"/>
              <a:ext cx="825917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/>
                <a:t>a) 23 197 </a:t>
              </a:r>
              <a:r>
                <a:rPr lang="en-US" sz="2000"/>
                <a:t>= 2 . </a:t>
              </a:r>
              <a:r>
                <a:rPr lang="en-US" sz="2000" dirty="0"/>
                <a:t>10</a:t>
              </a:r>
              <a:r>
                <a:rPr lang="en-US" sz="2000" baseline="30000" dirty="0"/>
                <a:t>4</a:t>
              </a:r>
              <a:r>
                <a:rPr lang="en-US" sz="2000" dirty="0"/>
                <a:t> </a:t>
              </a:r>
              <a:r>
                <a:rPr lang="en-US" sz="2000"/>
                <a:t>+ 3 . </a:t>
              </a:r>
              <a:r>
                <a:rPr lang="en-US" sz="2000" dirty="0"/>
                <a:t>10</a:t>
              </a:r>
              <a:r>
                <a:rPr lang="en-US" sz="2000" baseline="30000" dirty="0"/>
                <a:t>3</a:t>
              </a:r>
              <a:r>
                <a:rPr lang="en-US" sz="2000" dirty="0"/>
                <a:t> </a:t>
              </a:r>
              <a:r>
                <a:rPr lang="en-US" sz="2000"/>
                <a:t>+ 1 . </a:t>
              </a:r>
              <a:r>
                <a:rPr lang="en-US" sz="2000" dirty="0"/>
                <a:t>10</a:t>
              </a:r>
              <a:r>
                <a:rPr lang="en-US" sz="2000" baseline="30000" dirty="0"/>
                <a:t>2</a:t>
              </a:r>
              <a:r>
                <a:rPr lang="en-US" sz="2000" dirty="0"/>
                <a:t> </a:t>
              </a:r>
              <a:r>
                <a:rPr lang="en-US" sz="2000"/>
                <a:t>+ 9 . 10 </a:t>
              </a:r>
              <a:r>
                <a:rPr lang="en-US" sz="2000" dirty="0"/>
                <a:t>+ 7</a:t>
              </a:r>
            </a:p>
            <a:p>
              <a:pPr>
                <a:lnSpc>
                  <a:spcPct val="150000"/>
                </a:lnSpc>
              </a:pPr>
              <a:r>
                <a:rPr lang="en-US" sz="2000" dirty="0"/>
                <a:t>b) 203 184 </a:t>
              </a:r>
              <a:r>
                <a:rPr lang="en-US" sz="2000"/>
                <a:t>= 2 . </a:t>
              </a:r>
              <a:r>
                <a:rPr lang="en-US" sz="2000" dirty="0"/>
                <a:t>10</a:t>
              </a:r>
              <a:r>
                <a:rPr lang="en-US" sz="2000" baseline="30000" dirty="0"/>
                <a:t>5</a:t>
              </a:r>
              <a:r>
                <a:rPr lang="en-US" sz="2000" dirty="0"/>
                <a:t> </a:t>
              </a:r>
              <a:r>
                <a:rPr lang="en-US" sz="2000"/>
                <a:t>+ 3 . </a:t>
              </a:r>
              <a:r>
                <a:rPr lang="en-US" sz="2000" dirty="0"/>
                <a:t>10</a:t>
              </a:r>
              <a:r>
                <a:rPr lang="en-US" sz="2000" baseline="30000" dirty="0"/>
                <a:t>3</a:t>
              </a:r>
              <a:r>
                <a:rPr lang="en-US" sz="2000" dirty="0"/>
                <a:t> </a:t>
              </a:r>
              <a:r>
                <a:rPr lang="en-US" sz="2000"/>
                <a:t>+ 1 . </a:t>
              </a:r>
              <a:r>
                <a:rPr lang="en-US" sz="2000" dirty="0"/>
                <a:t>10</a:t>
              </a:r>
              <a:r>
                <a:rPr lang="en-US" sz="2000" baseline="30000" dirty="0"/>
                <a:t>2</a:t>
              </a:r>
              <a:r>
                <a:rPr lang="en-US" sz="2000" dirty="0"/>
                <a:t> </a:t>
              </a:r>
              <a:r>
                <a:rPr lang="en-US" sz="2000"/>
                <a:t>+ 8 . 10 </a:t>
              </a:r>
              <a:r>
                <a:rPr lang="en-US" sz="2000" dirty="0"/>
                <a:t>+ 4</a:t>
              </a:r>
              <a:endParaRPr lang="en-US" sz="20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585411" y="1989730"/>
            <a:ext cx="165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/>
              <a:t>Giải</a:t>
            </a:r>
            <a:r>
              <a:rPr lang="en-US" sz="2400" b="1" i="1" u="sng" dirty="0"/>
              <a:t>:</a:t>
            </a:r>
            <a:endParaRPr lang="vi-VN" sz="2400" b="1" i="1" u="sng" dirty="0"/>
          </a:p>
        </p:txBody>
      </p:sp>
      <p:grpSp>
        <p:nvGrpSpPr>
          <p:cNvPr id="27" name="Group 26"/>
          <p:cNvGrpSpPr/>
          <p:nvPr/>
        </p:nvGrpSpPr>
        <p:grpSpPr>
          <a:xfrm>
            <a:off x="260229" y="2478114"/>
            <a:ext cx="8866585" cy="1169551"/>
            <a:chOff x="260229" y="2478114"/>
            <a:chExt cx="8866585" cy="1169551"/>
          </a:xfrm>
        </p:grpSpPr>
        <p:grpSp>
          <p:nvGrpSpPr>
            <p:cNvPr id="26" name="Group 25"/>
            <p:cNvGrpSpPr/>
            <p:nvPr/>
          </p:nvGrpSpPr>
          <p:grpSpPr>
            <a:xfrm>
              <a:off x="260229" y="2586431"/>
              <a:ext cx="8866585" cy="506324"/>
              <a:chOff x="277415" y="2407979"/>
              <a:chExt cx="8866585" cy="506324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77415" y="2407979"/>
                <a:ext cx="511524" cy="4652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1</a:t>
                </a:r>
                <a:endParaRPr lang="vi-VN" sz="20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84822" y="2417307"/>
                <a:ext cx="8259178" cy="49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endParaRPr lang="en-US" sz="2000" dirty="0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1004409" y="2478114"/>
              <a:ext cx="4233339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60045" algn="l"/>
                  <a:tab pos="720090" algn="l"/>
                </a:tabLst>
              </a:pPr>
              <a:r>
                <a:rPr lang="en-US" sz="2000" dirty="0" err="1">
                  <a:latin typeface="+mn-lt"/>
                  <a:ea typeface="Calibri" panose="020F0502020204030204" pitchFamily="34" charset="0"/>
                </a:rPr>
                <a:t>Số</a:t>
              </a:r>
              <a:r>
                <a:rPr lang="en-US" sz="2000" dirty="0">
                  <a:latin typeface="+mn-lt"/>
                  <a:ea typeface="Calibri" panose="020F0502020204030204" pitchFamily="34" charset="0"/>
                </a:rPr>
                <a:t> </a:t>
              </a:r>
              <a:r>
                <a:rPr lang="en-US" sz="2000" dirty="0" err="1">
                  <a:latin typeface="+mn-lt"/>
                  <a:ea typeface="Calibri" panose="020F0502020204030204" pitchFamily="34" charset="0"/>
                </a:rPr>
                <a:t>hạt</a:t>
              </a:r>
              <a:r>
                <a:rPr lang="en-US" sz="2000" dirty="0">
                  <a:latin typeface="+mn-lt"/>
                  <a:ea typeface="Calibri" panose="020F0502020204030204" pitchFamily="34" charset="0"/>
                </a:rPr>
                <a:t> </a:t>
              </a:r>
              <a:r>
                <a:rPr lang="en-US" sz="2000" dirty="0" err="1">
                  <a:latin typeface="+mn-lt"/>
                  <a:ea typeface="Calibri" panose="020F0502020204030204" pitchFamily="34" charset="0"/>
                </a:rPr>
                <a:t>thóc</a:t>
              </a:r>
              <a:r>
                <a:rPr lang="en-US" sz="2000" dirty="0">
                  <a:latin typeface="+mn-lt"/>
                  <a:ea typeface="Calibri" panose="020F0502020204030204" pitchFamily="34" charset="0"/>
                </a:rPr>
                <a:t> </a:t>
              </a:r>
              <a:r>
                <a:rPr lang="en-US" sz="2000" dirty="0" err="1">
                  <a:latin typeface="+mn-lt"/>
                  <a:ea typeface="Calibri" panose="020F0502020204030204" pitchFamily="34" charset="0"/>
                </a:rPr>
                <a:t>trong</a:t>
              </a:r>
              <a:r>
                <a:rPr lang="en-US" sz="2000" dirty="0">
                  <a:latin typeface="+mn-lt"/>
                  <a:ea typeface="Calibri" panose="020F0502020204030204" pitchFamily="34" charset="0"/>
                </a:rPr>
                <a:t> ô </a:t>
              </a:r>
              <a:r>
                <a:rPr lang="en-US" sz="2000" dirty="0" err="1">
                  <a:latin typeface="+mn-lt"/>
                  <a:ea typeface="Calibri" panose="020F0502020204030204" pitchFamily="34" charset="0"/>
                </a:rPr>
                <a:t>thứ</a:t>
              </a:r>
              <a:r>
                <a:rPr lang="en-US" sz="2000" dirty="0">
                  <a:latin typeface="+mn-lt"/>
                  <a:ea typeface="Calibri" panose="020F0502020204030204" pitchFamily="34" charset="0"/>
                </a:rPr>
                <a:t> 7 </a:t>
              </a:r>
              <a:r>
                <a:rPr lang="en-US" sz="2000" dirty="0" err="1">
                  <a:latin typeface="+mn-lt"/>
                  <a:ea typeface="Calibri" panose="020F0502020204030204" pitchFamily="34" charset="0"/>
                </a:rPr>
                <a:t>là</a:t>
              </a:r>
              <a:r>
                <a:rPr lang="en-US" sz="2000" dirty="0">
                  <a:latin typeface="+mn-lt"/>
                  <a:ea typeface="Calibri" panose="020F0502020204030204" pitchFamily="34" charset="0"/>
                </a:rPr>
                <a:t>: </a:t>
              </a:r>
            </a:p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60045" algn="l"/>
                  <a:tab pos="720090" algn="l"/>
                </a:tabLst>
              </a:pPr>
              <a:r>
                <a:rPr lang="en-US" sz="2000" dirty="0">
                  <a:latin typeface="+mn-lt"/>
                  <a:ea typeface="Calibri" panose="020F0502020204030204" pitchFamily="34" charset="0"/>
                </a:rPr>
                <a:t>2.2.2.2.2.2 = 2</a:t>
              </a:r>
              <a:r>
                <a:rPr lang="en-US" sz="2000" baseline="30000" dirty="0">
                  <a:latin typeface="+mn-lt"/>
                  <a:ea typeface="Calibri" panose="020F0502020204030204" pitchFamily="34" charset="0"/>
                </a:rPr>
                <a:t>6</a:t>
              </a:r>
              <a:endParaRPr lang="en-US" sz="2000" dirty="0">
                <a:latin typeface="+mn-lt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555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85800" y="493295"/>
            <a:ext cx="603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1. </a:t>
            </a:r>
            <a:r>
              <a:rPr lang="en-US" sz="2800" dirty="0" err="1">
                <a:solidFill>
                  <a:schemeClr val="bg1"/>
                </a:solidFill>
              </a:rPr>
              <a:t>Lũy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thừa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với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số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mũ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tự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nhiên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5" name="Google Shape;857;p46"/>
          <p:cNvGrpSpPr/>
          <p:nvPr/>
        </p:nvGrpSpPr>
        <p:grpSpPr>
          <a:xfrm>
            <a:off x="212365" y="553343"/>
            <a:ext cx="309041" cy="403123"/>
            <a:chOff x="590250" y="244200"/>
            <a:chExt cx="407975" cy="532175"/>
          </a:xfrm>
        </p:grpSpPr>
        <p:sp>
          <p:nvSpPr>
            <p:cNvPr id="6" name="Google Shape;858;p46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59;p4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60;p46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61;p46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62;p46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63;p46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64;p46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65;p46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66;p46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67;p46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68;p46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69;p4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0;p46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1;p46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8269" y="1425720"/>
            <a:ext cx="4323311" cy="461665"/>
            <a:chOff x="72044" y="1364080"/>
            <a:chExt cx="3382127" cy="46166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44" y="1364080"/>
              <a:ext cx="359055" cy="4406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31454" y="1364080"/>
              <a:ext cx="30227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Phép</a:t>
              </a:r>
              <a:r>
                <a:rPr lang="en-US" sz="2400" b="1" dirty="0"/>
                <a:t> </a:t>
              </a:r>
              <a:r>
                <a:rPr lang="en-US" sz="2400" b="1" dirty="0" err="1"/>
                <a:t>nâng</a:t>
              </a:r>
              <a:r>
                <a:rPr lang="en-US" sz="2400" b="1" dirty="0"/>
                <a:t> </a:t>
              </a:r>
              <a:r>
                <a:rPr lang="en-US" sz="2400" b="1" dirty="0" err="1"/>
                <a:t>lên</a:t>
              </a:r>
              <a:r>
                <a:rPr lang="en-US" sz="2400" b="1" dirty="0"/>
                <a:t> </a:t>
              </a:r>
              <a:r>
                <a:rPr lang="en-US" sz="2400" b="1" dirty="0" err="1"/>
                <a:t>lũy</a:t>
              </a:r>
              <a:r>
                <a:rPr lang="en-US" sz="2400" b="1" dirty="0"/>
                <a:t> </a:t>
              </a:r>
              <a:r>
                <a:rPr lang="en-US" sz="2400" b="1" dirty="0" err="1"/>
                <a:t>thừa</a:t>
              </a:r>
              <a:endParaRPr lang="vi-VN" sz="2400" b="1" dirty="0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402876" y="2057469"/>
            <a:ext cx="8485239" cy="20809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Người</a:t>
            </a:r>
            <a:r>
              <a:rPr lang="en-US" sz="2400" dirty="0">
                <a:solidFill>
                  <a:schemeClr val="tx1"/>
                </a:solidFill>
              </a:rPr>
              <a:t> ta </a:t>
            </a:r>
            <a:r>
              <a:rPr lang="en-US" sz="2400" dirty="0" err="1">
                <a:solidFill>
                  <a:schemeClr val="tx1"/>
                </a:solidFill>
              </a:rPr>
              <a:t>đã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tính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rằng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tổng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thóc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rải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bàn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cờ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2</a:t>
            </a:r>
            <a:r>
              <a:rPr lang="en-US" sz="2400" baseline="30000" dirty="0">
                <a:solidFill>
                  <a:schemeClr val="tx1"/>
                </a:solidFill>
              </a:rPr>
              <a:t>64</a:t>
            </a:r>
            <a:r>
              <a:rPr lang="en-US" sz="2400" dirty="0">
                <a:solidFill>
                  <a:schemeClr val="tx1"/>
                </a:solidFill>
              </a:rPr>
              <a:t> – 1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thóc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toàn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bộ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khối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lượng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thóc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này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nặng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tới</a:t>
            </a:r>
            <a:r>
              <a:rPr lang="en-US" sz="2400" dirty="0">
                <a:solidFill>
                  <a:schemeClr val="tx1"/>
                </a:solidFill>
              </a:rPr>
              <a:t> 369 </a:t>
            </a:r>
            <a:r>
              <a:rPr lang="en-US" sz="2400" dirty="0" err="1">
                <a:solidFill>
                  <a:schemeClr val="tx1"/>
                </a:solidFill>
              </a:rPr>
              <a:t>tỉ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tấn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con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khổng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lồ</a:t>
            </a:r>
            <a:r>
              <a:rPr lang="en-US" sz="2400" dirty="0">
                <a:solidFill>
                  <a:schemeClr val="tx1"/>
                </a:solidFill>
              </a:rPr>
              <a:t>! </a:t>
            </a:r>
            <a:endParaRPr lang="vi-VN" sz="2400" dirty="0">
              <a:solidFill>
                <a:schemeClr val="tx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7716" y="4231687"/>
            <a:ext cx="6286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13621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1361</Words>
  <Application>Microsoft Office PowerPoint</Application>
  <PresentationFormat>Trình chiếu Trên màn hình (16:9)</PresentationFormat>
  <Paragraphs>217</Paragraphs>
  <Slides>21</Slides>
  <Notes>17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8" baseType="lpstr">
      <vt:lpstr>Cambria Math</vt:lpstr>
      <vt:lpstr>Arial</vt:lpstr>
      <vt:lpstr>Wingdings</vt:lpstr>
      <vt:lpstr>Roboto Condensed Light</vt:lpstr>
      <vt:lpstr>Arvo</vt:lpstr>
      <vt:lpstr>Roboto Condensed</vt:lpstr>
      <vt:lpstr>Salerio template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Administrator</cp:lastModifiedBy>
  <cp:revision>5</cp:revision>
  <dcterms:modified xsi:type="dcterms:W3CDTF">2025-12-28T11:04:56Z</dcterms:modified>
</cp:coreProperties>
</file>