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5"/>
  </p:notesMasterIdLst>
  <p:sldIdLst>
    <p:sldId id="331" r:id="rId4"/>
    <p:sldId id="330" r:id="rId5"/>
    <p:sldId id="256" r:id="rId6"/>
    <p:sldId id="329" r:id="rId7"/>
    <p:sldId id="332" r:id="rId8"/>
    <p:sldId id="259" r:id="rId9"/>
    <p:sldId id="257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9" r:id="rId20"/>
    <p:sldId id="263" r:id="rId21"/>
    <p:sldId id="342" r:id="rId22"/>
    <p:sldId id="344" r:id="rId23"/>
    <p:sldId id="345" r:id="rId24"/>
    <p:sldId id="346" r:id="rId25"/>
    <p:sldId id="347" r:id="rId26"/>
    <p:sldId id="348" r:id="rId27"/>
    <p:sldId id="343" r:id="rId28"/>
    <p:sldId id="325" r:id="rId29"/>
    <p:sldId id="350" r:id="rId30"/>
    <p:sldId id="326" r:id="rId31"/>
    <p:sldId id="351" r:id="rId32"/>
    <p:sldId id="327" r:id="rId33"/>
    <p:sldId id="328" r:id="rId34"/>
  </p:sldIdLst>
  <p:sldSz cx="9144000" cy="5143500" type="screen16x9"/>
  <p:notesSz cx="6858000" cy="9144000"/>
  <p:embeddedFontLs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Roboto Condensed" panose="02000000000000000000" pitchFamily="2" charset="0"/>
      <p:regular r:id="rId45"/>
      <p:bold r:id="rId46"/>
      <p:italic r:id="rId47"/>
      <p:boldItalic r:id="rId48"/>
    </p:embeddedFont>
    <p:embeddedFont>
      <p:font typeface="Roboto Condensed Light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CD"/>
    <a:srgbClr val="F7F9B5"/>
    <a:srgbClr val="F6F8AA"/>
    <a:srgbClr val="54A3D8"/>
    <a:srgbClr val="1AD3DC"/>
    <a:srgbClr val="16B2BA"/>
    <a:srgbClr val="1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05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0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0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37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862A87E-E034-4467-88A8-605DAD246877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6C45872-3C37-4A94-9E90-140F8F7C198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09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A57D89C-CED8-4023-ABBD-F9409DADA75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54D0FF3-88C2-4C74-9506-1AC0C2B201F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1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A92ED21-7F83-4084-8A64-A1792F4512A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BAE6167A-31F7-4367-BB3D-CBCF80A547E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05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53D1434-C650-46D3-8183-9C9C52629589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0CD68D2-9C16-4C28-9A89-AB2DE2EDF4F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573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7E920AB-A05D-408E-B7AF-CAACD0EBA07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FDD3053-B610-4ADD-9AAF-C7BB036C59D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804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9F74CD7-BD45-40A1-AFC2-69602A1BD49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C250AF8-4B2E-4489-B591-DED5C6B900B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14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80F81A-98F2-44F9-9E93-2B6A221A3AE5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34767B98-D1FE-4E5B-A580-C67C08C6C19B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267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E58AEC07-C725-4B21-B3C9-7E2A4A8BC114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E8FBC19-7958-4449-ABF4-894AAE01D27D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059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9A3F2AC-2C5F-462E-B61D-F228878F7EA1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8F026A-DA1F-4952-97E6-B0C39A3A4C93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17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10297C9-E6CD-458D-92C0-B5005BE1513B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27DF040-9962-494D-8EDD-371D227A18E1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008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48A7FCB-D8D7-4BEC-8316-79D06330073F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7CC6717C-1D1D-4091-A9F4-066BEC89E10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89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D10E25F9-626C-4C9F-9C97-69D61F49DFA3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10/7/2024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CF8779EA-2915-4E5E-AA7E-66D6283D4ECE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05065"/>
            <a:ext cx="9144000" cy="49362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b="34632"/>
          <a:stretch/>
        </p:blipFill>
        <p:spPr>
          <a:xfrm>
            <a:off x="6903756" y="652943"/>
            <a:ext cx="1201900" cy="6461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72768" y="1299119"/>
            <a:ext cx="6217920" cy="2791968"/>
          </a:xfrm>
          <a:prstGeom prst="roundRect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036320" y="2201327"/>
            <a:ext cx="1072896" cy="987552"/>
          </a:xfrm>
          <a:prstGeom prst="ellipse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257800" y="2420783"/>
            <a:ext cx="573024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145792" y="1574095"/>
            <a:ext cx="498652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HOẠT ĐỘNG KHỞI ĐỘNG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92920" y="368495"/>
            <a:ext cx="879848" cy="921152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68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229053"/>
            <a:ext cx="6426200" cy="1915538"/>
            <a:chOff x="165100" y="1422400"/>
            <a:chExt cx="7988300" cy="1915538"/>
          </a:xfrm>
        </p:grpSpPr>
        <p:sp>
          <p:nvSpPr>
            <p:cNvPr id="20" name="TextBox 19"/>
            <p:cNvSpPr txBox="1"/>
            <p:nvPr/>
          </p:nvSpPr>
          <p:spPr>
            <a:xfrm>
              <a:off x="165100" y="1422400"/>
              <a:ext cx="146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B050"/>
                  </a:solidFill>
                </a:rPr>
                <a:t>Ví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dụ</a:t>
              </a:r>
              <a:r>
                <a:rPr lang="en-US" sz="2000" b="1" dirty="0">
                  <a:solidFill>
                    <a:srgbClr val="00B050"/>
                  </a:solidFill>
                </a:rPr>
                <a:t> 1: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100" y="1860610"/>
              <a:ext cx="79883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chemeClr val="tx1"/>
                  </a:solidFill>
                </a:rPr>
                <a:t>Nhân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dịp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sinh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nhật</a:t>
              </a:r>
              <a:r>
                <a:rPr lang="en-US" sz="2000" dirty="0">
                  <a:solidFill>
                    <a:schemeClr val="tx1"/>
                  </a:solidFill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</a:rPr>
                <a:t>mẹ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cho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Việt</a:t>
              </a:r>
              <a:r>
                <a:rPr lang="en-US" sz="2000" dirty="0">
                  <a:solidFill>
                    <a:schemeClr val="tx1"/>
                  </a:solidFill>
                </a:rPr>
                <a:t> 12 </a:t>
              </a:r>
              <a:r>
                <a:rPr lang="en-US" sz="2000" dirty="0" err="1">
                  <a:solidFill>
                    <a:schemeClr val="tx1"/>
                  </a:solidFill>
                </a:rPr>
                <a:t>gói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kẹo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để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liên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hoan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với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bạn</a:t>
              </a:r>
              <a:r>
                <a:rPr lang="en-US" sz="2000" dirty="0">
                  <a:solidFill>
                    <a:schemeClr val="tx1"/>
                  </a:solidFill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</a:rPr>
                <a:t>mỗi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gói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có</a:t>
              </a:r>
              <a:r>
                <a:rPr lang="en-US" sz="2000" dirty="0">
                  <a:solidFill>
                    <a:schemeClr val="tx1"/>
                  </a:solidFill>
                </a:rPr>
                <a:t> 35 </a:t>
              </a:r>
              <a:r>
                <a:rPr lang="en-US" sz="2000" dirty="0" err="1">
                  <a:solidFill>
                    <a:schemeClr val="tx1"/>
                  </a:solidFill>
                </a:rPr>
                <a:t>chiếc</a:t>
              </a:r>
              <a:r>
                <a:rPr lang="en-US" sz="2000" dirty="0">
                  <a:solidFill>
                    <a:schemeClr val="tx1"/>
                  </a:solidFill>
                </a:rPr>
                <a:t>. </a:t>
              </a:r>
              <a:r>
                <a:rPr lang="en-US" sz="2000" dirty="0" err="1">
                  <a:solidFill>
                    <a:schemeClr val="tx1"/>
                  </a:solidFill>
                </a:rPr>
                <a:t>Biết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lớp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Việt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có</a:t>
              </a:r>
              <a:r>
                <a:rPr lang="en-US" sz="2000" dirty="0">
                  <a:solidFill>
                    <a:schemeClr val="tx1"/>
                  </a:solidFill>
                </a:rPr>
                <a:t> 5 </a:t>
              </a:r>
              <a:r>
                <a:rPr lang="en-US" sz="2000" dirty="0" err="1">
                  <a:solidFill>
                    <a:schemeClr val="tx1"/>
                  </a:solidFill>
                </a:rPr>
                <a:t>tổ</a:t>
              </a:r>
              <a:r>
                <a:rPr lang="en-US" sz="2000" dirty="0">
                  <a:solidFill>
                    <a:schemeClr val="tx1"/>
                  </a:solidFill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</a:rPr>
                <a:t>hỏi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Việt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có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thể</a:t>
              </a:r>
              <a:r>
                <a:rPr lang="en-US" sz="2000" dirty="0">
                  <a:solidFill>
                    <a:schemeClr val="tx1"/>
                  </a:solidFill>
                </a:rPr>
                <a:t> chia </a:t>
              </a:r>
              <a:r>
                <a:rPr lang="en-US" sz="2000" dirty="0" err="1">
                  <a:solidFill>
                    <a:schemeClr val="tx1"/>
                  </a:solidFill>
                </a:rPr>
                <a:t>đều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số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kẹo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cho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tổ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không</a:t>
              </a:r>
              <a:r>
                <a:rPr lang="en-US" sz="2000" dirty="0">
                  <a:solidFill>
                    <a:schemeClr val="tx1"/>
                  </a:solidFill>
                </a:rPr>
                <a:t>?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26200" y="724355"/>
            <a:ext cx="2645753" cy="2037251"/>
            <a:chOff x="6426200" y="724355"/>
            <a:chExt cx="2645753" cy="20372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9609" y="724355"/>
              <a:ext cx="941586" cy="10305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809" y="724355"/>
              <a:ext cx="941586" cy="10305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8609" y="724355"/>
              <a:ext cx="941586" cy="10305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200" y="1094060"/>
              <a:ext cx="941586" cy="103055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0263" y="1088433"/>
              <a:ext cx="941586" cy="103055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088433"/>
              <a:ext cx="941586" cy="103055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758" y="1421672"/>
              <a:ext cx="941586" cy="103055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463" y="1403438"/>
              <a:ext cx="941586" cy="103055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3553" y="1403439"/>
              <a:ext cx="941586" cy="10305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6662" y="1731051"/>
              <a:ext cx="941586" cy="103055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712817"/>
              <a:ext cx="941586" cy="10305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5457" y="1712818"/>
              <a:ext cx="941586" cy="1030555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3094964" y="314459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507463" y="3601943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 12 . 35.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Vì 35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5 </a:t>
                </a:r>
                <a:r>
                  <a:rPr lang="en-US" sz="2000" err="1"/>
                  <a:t>nên</a:t>
                </a:r>
                <a:r>
                  <a:rPr lang="en-US" sz="2000"/>
                  <a:t> (12 </a:t>
                </a:r>
                <a:r>
                  <a:rPr lang="en-US" sz="2000" dirty="0"/>
                  <a:t>. 35)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5,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kẹo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blipFill>
                <a:blip r:embed="rId3"/>
                <a:stretch>
                  <a:fillRect l="-799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9515" y="3004339"/>
            <a:ext cx="7492185" cy="831267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Nếu</a:t>
            </a:r>
            <a:r>
              <a:rPr lang="en-US" sz="2000" dirty="0">
                <a:solidFill>
                  <a:schemeClr val="tx1"/>
                </a:solidFill>
              </a:rPr>
              <a:t> a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b, ta </a:t>
            </a:r>
            <a:r>
              <a:rPr lang="en-US" sz="2000" dirty="0" err="1">
                <a:solidFill>
                  <a:schemeClr val="tx1"/>
                </a:solidFill>
              </a:rPr>
              <a:t>nói</a:t>
            </a:r>
            <a:r>
              <a:rPr lang="en-US" sz="2000" dirty="0">
                <a:solidFill>
                  <a:schemeClr val="tx1"/>
                </a:solidFill>
              </a:rPr>
              <a:t> b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ước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b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33" y="1390223"/>
            <a:ext cx="2877391" cy="531088"/>
            <a:chOff x="74833" y="1390223"/>
            <a:chExt cx="2877391" cy="531088"/>
          </a:xfrm>
        </p:grpSpPr>
        <p:sp>
          <p:nvSpPr>
            <p:cNvPr id="21" name="TextBox 20"/>
            <p:cNvSpPr txBox="1"/>
            <p:nvPr/>
          </p:nvSpPr>
          <p:spPr>
            <a:xfrm>
              <a:off x="602724" y="1459646"/>
              <a:ext cx="2349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Ước</a:t>
              </a:r>
              <a:r>
                <a:rPr lang="en-US" sz="2400" b="1" dirty="0"/>
                <a:t> </a:t>
              </a:r>
              <a:r>
                <a:rPr lang="en-US" sz="2400" b="1" dirty="0" err="1"/>
                <a:t>và</a:t>
              </a:r>
              <a:r>
                <a:rPr lang="en-US" sz="2400" b="1" dirty="0"/>
                <a:t> </a:t>
              </a:r>
              <a:r>
                <a:rPr lang="en-US" sz="2400" b="1" dirty="0" err="1"/>
                <a:t>bội</a:t>
              </a:r>
              <a:endParaRPr lang="vi-VN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33" y="1390223"/>
              <a:ext cx="504825" cy="4857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15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3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4" idx="6"/>
          </p:cNvCxnSpPr>
          <p:nvPr/>
        </p:nvCxnSpPr>
        <p:spPr>
          <a:xfrm flipV="1">
            <a:off x="2759333" y="1564069"/>
            <a:ext cx="1573206" cy="8084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2759333" y="2372528"/>
            <a:ext cx="1600997" cy="7714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60329" y="1361978"/>
            <a:ext cx="2520679" cy="559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ước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15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2539" y="2195880"/>
            <a:ext cx="2548470" cy="593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15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3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29" y="3947064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Ta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Ư(a)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B(b)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36" name="Right Arrow 35"/>
          <p:cNvSpPr/>
          <p:nvPr/>
        </p:nvSpPr>
        <p:spPr>
          <a:xfrm>
            <a:off x="145103" y="3262297"/>
            <a:ext cx="527891" cy="3929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1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0" grpId="0" animBg="1"/>
      <p:bldP spid="32" grpId="0" animBg="1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1492190"/>
              <a:ext cx="6292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Vuông</a:t>
              </a:r>
              <a:r>
                <a:rPr lang="en-US" sz="2400" dirty="0"/>
                <a:t> hay </a:t>
              </a:r>
              <a:r>
                <a:rPr lang="en-US" sz="2400" dirty="0" err="1"/>
                <a:t>Tròn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nhỉ</a:t>
              </a:r>
              <a:r>
                <a:rPr lang="en-US" sz="2400" dirty="0"/>
                <a:t>?</a:t>
              </a:r>
              <a:endParaRPr lang="vi-VN" sz="2400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60655" y="2107934"/>
            <a:ext cx="3708724" cy="655607"/>
          </a:xfrm>
          <a:prstGeom prst="wedgeRoundRectCallout">
            <a:avLst>
              <a:gd name="adj1" fmla="val -33525"/>
              <a:gd name="adj2" fmla="val 1293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114900" y="2107935"/>
            <a:ext cx="3708724" cy="655607"/>
          </a:xfrm>
          <a:prstGeom prst="wedgeRoundRectCallout">
            <a:avLst>
              <a:gd name="adj1" fmla="val 13924"/>
              <a:gd name="adj2" fmla="val 1293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0" y="3451543"/>
            <a:ext cx="1284131" cy="15005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53" y="3250179"/>
            <a:ext cx="1326694" cy="13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Cách</a:t>
              </a:r>
              <a:r>
                <a:rPr lang="en-US" sz="2400" b="1" dirty="0"/>
                <a:t> </a:t>
              </a:r>
              <a:r>
                <a:rPr lang="en-US" sz="2400" b="1" dirty="0" err="1"/>
                <a:t>tìm</a:t>
              </a:r>
              <a:r>
                <a:rPr lang="en-US" sz="2400" b="1" dirty="0"/>
                <a:t> </a:t>
              </a:r>
              <a:r>
                <a:rPr lang="en-US" sz="2400" b="1" dirty="0" err="1"/>
                <a:t>ước</a:t>
              </a:r>
              <a:r>
                <a:rPr lang="en-US" sz="2400" b="1" dirty="0"/>
                <a:t> </a:t>
              </a:r>
              <a:r>
                <a:rPr lang="en-US" sz="2400" b="1" dirty="0" err="1"/>
                <a:t>và</a:t>
              </a:r>
              <a:r>
                <a:rPr lang="en-US" sz="2400" b="1" dirty="0"/>
                <a:t> </a:t>
              </a:r>
              <a:r>
                <a:rPr lang="en-US" sz="2400" b="1" dirty="0" err="1"/>
                <a:t>bội</a:t>
              </a:r>
              <a:endParaRPr lang="vi-VN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736" y="2018581"/>
            <a:ext cx="8737377" cy="958660"/>
            <a:chOff x="143736" y="2211601"/>
            <a:chExt cx="8737377" cy="958660"/>
          </a:xfrm>
        </p:grpSpPr>
        <p:sp>
          <p:nvSpPr>
            <p:cNvPr id="25" name="Rounded Rectangle 2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HĐ1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6709" y="2211601"/>
              <a:ext cx="7604404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/>
                <a:t>Lần</a:t>
              </a:r>
              <a:r>
                <a:rPr lang="en-US" sz="2000" dirty="0"/>
                <a:t> </a:t>
              </a:r>
              <a:r>
                <a:rPr lang="en-US" sz="2000" dirty="0" err="1"/>
                <a:t>lượt</a:t>
              </a:r>
              <a:r>
                <a:rPr lang="en-US" sz="2000" dirty="0"/>
                <a:t> chia 12 </a:t>
              </a:r>
              <a:r>
                <a:rPr lang="en-US" sz="2000" dirty="0" err="1"/>
                <a:t>cho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từ</a:t>
              </a:r>
              <a:r>
                <a:rPr lang="en-US" sz="2000" dirty="0"/>
                <a:t> 1 </a:t>
              </a:r>
              <a:r>
                <a:rPr lang="en-US" sz="2000" dirty="0" err="1"/>
                <a:t>đến</a:t>
              </a:r>
              <a:r>
                <a:rPr lang="en-US" sz="2000" dirty="0"/>
                <a:t> 12, </a:t>
              </a:r>
              <a:r>
                <a:rPr lang="en-US" sz="2000" dirty="0" err="1"/>
                <a:t>em</a:t>
              </a:r>
              <a:r>
                <a:rPr lang="en-US" sz="2000" dirty="0"/>
                <a:t> </a:t>
              </a:r>
              <a:r>
                <a:rPr lang="en-US" sz="2000" dirty="0" err="1"/>
                <a:t>hãy</a:t>
              </a:r>
              <a:r>
                <a:rPr lang="en-US" sz="2000" dirty="0"/>
                <a:t> </a:t>
              </a:r>
              <a:r>
                <a:rPr lang="en-US" sz="2000" dirty="0" err="1"/>
                <a:t>viết</a:t>
              </a:r>
              <a:r>
                <a:rPr lang="en-US" sz="2000" dirty="0"/>
                <a:t> </a:t>
              </a:r>
              <a:r>
                <a:rPr lang="en-US" sz="2000" dirty="0" err="1"/>
                <a:t>tập</a:t>
              </a:r>
              <a:r>
                <a:rPr lang="en-US" sz="2000" dirty="0"/>
                <a:t> </a:t>
              </a:r>
              <a:r>
                <a:rPr lang="en-US" sz="2000" dirty="0" err="1"/>
                <a:t>hợp</a:t>
              </a:r>
              <a:r>
                <a:rPr lang="en-US" sz="2000" dirty="0"/>
                <a:t> </a:t>
              </a:r>
              <a:r>
                <a:rPr lang="en-US" sz="2000" dirty="0" err="1"/>
                <a:t>tất</a:t>
              </a:r>
              <a:r>
                <a:rPr lang="en-US" sz="2000" dirty="0"/>
                <a:t> </a:t>
              </a:r>
              <a:r>
                <a:rPr lang="en-US" sz="2000" dirty="0" err="1"/>
                <a:t>cả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ước</a:t>
              </a:r>
              <a:r>
                <a:rPr lang="en-US" sz="2000" dirty="0"/>
                <a:t> </a:t>
              </a:r>
              <a:r>
                <a:rPr lang="en-US" sz="2000" dirty="0" err="1"/>
                <a:t>của</a:t>
              </a:r>
              <a:r>
                <a:rPr lang="en-US" sz="2000" dirty="0"/>
                <a:t> 12.</a:t>
              </a:r>
              <a:endParaRPr lang="vi-VN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940" y="3768238"/>
            <a:ext cx="9044060" cy="567088"/>
            <a:chOff x="143736" y="2382636"/>
            <a:chExt cx="9044060" cy="567088"/>
          </a:xfrm>
        </p:grpSpPr>
        <p:sp>
          <p:nvSpPr>
            <p:cNvPr id="35" name="Rounded Rectangle 3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HĐ2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1712" y="2382636"/>
              <a:ext cx="81260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i="1" dirty="0"/>
                <a:t>Bằng cách nhân 8 với 0; 1; 2; ... em hãy viết các bội của 8 nhỏ hơn 80.</a:t>
              </a:r>
              <a:endParaRPr lang="vi-VN" sz="32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46333" y="3095740"/>
            <a:ext cx="31886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Ư(12) </a:t>
            </a:r>
            <a:r>
              <a:rPr lang="en-US" sz="2000" b="1">
                <a:latin typeface="+mn-lt"/>
                <a:ea typeface="Calibri" panose="020F0502020204030204" pitchFamily="34" charset="0"/>
              </a:rPr>
              <a:t>= {1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; 2; 3; 4; 6; 12}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5640" y="4324831"/>
            <a:ext cx="52100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B (8) </a:t>
            </a:r>
            <a:r>
              <a:rPr lang="en-US" sz="2000" b="1">
                <a:latin typeface="+mn-lt"/>
                <a:ea typeface="Calibri" panose="020F0502020204030204" pitchFamily="34" charset="0"/>
              </a:rPr>
              <a:t>= {0; 8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; 16; 24; 32; 40; 48; 56; 64; 72}</a:t>
            </a:r>
          </a:p>
        </p:txBody>
      </p:sp>
    </p:spTree>
    <p:extLst>
      <p:ext uri="{BB962C8B-B14F-4D97-AF65-F5344CB8AC3E}">
        <p14:creationId xmlns:p14="http://schemas.microsoft.com/office/powerpoint/2010/main" val="3410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Cách</a:t>
              </a:r>
              <a:r>
                <a:rPr lang="en-US" sz="2400" b="1" dirty="0"/>
                <a:t> </a:t>
              </a:r>
              <a:r>
                <a:rPr lang="en-US" sz="2400" b="1" dirty="0" err="1"/>
                <a:t>tìm</a:t>
              </a:r>
              <a:r>
                <a:rPr lang="en-US" sz="2400" b="1" dirty="0"/>
                <a:t> </a:t>
              </a:r>
              <a:r>
                <a:rPr lang="en-US" sz="2400" b="1" dirty="0" err="1"/>
                <a:t>ước</a:t>
              </a:r>
              <a:r>
                <a:rPr lang="en-US" sz="2400" b="1" dirty="0"/>
                <a:t> </a:t>
              </a:r>
              <a:r>
                <a:rPr lang="en-US" sz="2400" b="1" dirty="0" err="1"/>
                <a:t>và</a:t>
              </a:r>
              <a:r>
                <a:rPr lang="en-US" sz="2400" b="1" dirty="0"/>
                <a:t> </a:t>
              </a:r>
              <a:r>
                <a:rPr lang="en-US" sz="2400" b="1" dirty="0" err="1"/>
                <a:t>bội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Muốn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(a &gt; 1), 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những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bội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0; 1; 2; 3;..</a:t>
                </a: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3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0402" y="1396363"/>
            <a:ext cx="8695426" cy="1396870"/>
            <a:chOff x="165100" y="1422400"/>
            <a:chExt cx="10809136" cy="1396870"/>
          </a:xfrm>
        </p:grpSpPr>
        <p:sp>
          <p:nvSpPr>
            <p:cNvPr id="25" name="TextBox 24"/>
            <p:cNvSpPr txBox="1"/>
            <p:nvPr/>
          </p:nvSpPr>
          <p:spPr>
            <a:xfrm>
              <a:off x="165100" y="1422400"/>
              <a:ext cx="3002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B050"/>
                  </a:solidFill>
                </a:rPr>
                <a:t>Luyện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tập</a:t>
              </a:r>
              <a:r>
                <a:rPr lang="en-US" sz="2000" b="1" dirty="0">
                  <a:solidFill>
                    <a:srgbClr val="00B050"/>
                  </a:solidFill>
                </a:rPr>
                <a:t> 1: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100" y="1860610"/>
              <a:ext cx="10809136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err="1">
                  <a:solidFill>
                    <a:schemeClr val="tx1"/>
                  </a:solidFill>
                </a:rPr>
                <a:t>Hãy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tìm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tất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cả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ước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</a:rPr>
                <a:t> 20;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err="1">
                  <a:solidFill>
                    <a:schemeClr val="tx1"/>
                  </a:solidFill>
                </a:rPr>
                <a:t>Hãy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tìm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tất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cả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bội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nhỏ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hơn</a:t>
              </a:r>
              <a:r>
                <a:rPr lang="en-US" sz="2000" dirty="0">
                  <a:solidFill>
                    <a:schemeClr val="tx1"/>
                  </a:solidFill>
                </a:rPr>
                <a:t> 50 </a:t>
              </a:r>
              <a:r>
                <a:rPr lang="en-US" sz="2000" dirty="0" err="1">
                  <a:solidFill>
                    <a:schemeClr val="tx1"/>
                  </a:solidFill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</a:rPr>
                <a:t> 4.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16372" y="275997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81227" y="3239630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b="1"/>
              <a:t>Ư (20) = {1</a:t>
            </a:r>
            <a:r>
              <a:rPr lang="en-US" sz="2000" b="1" dirty="0"/>
              <a:t>; 2; 4; 5; 10; 20}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27" y="3784714"/>
            <a:ext cx="753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bội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50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/>
              <a:t>0; 4</a:t>
            </a:r>
            <a:r>
              <a:rPr lang="en-US" sz="2000" b="1" dirty="0"/>
              <a:t>; 8; 12; 16; 20; 24; 28; 32; 36; 40; 44; 48.</a:t>
            </a:r>
          </a:p>
        </p:txBody>
      </p:sp>
    </p:spTree>
    <p:extLst>
      <p:ext uri="{BB962C8B-B14F-4D97-AF65-F5344CB8AC3E}">
        <p14:creationId xmlns:p14="http://schemas.microsoft.com/office/powerpoint/2010/main" val="3501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59153" y="1483742"/>
            <a:ext cx="4769451" cy="966160"/>
            <a:chOff x="1441569" y="1449236"/>
            <a:chExt cx="4372635" cy="966160"/>
          </a:xfrm>
        </p:grpSpPr>
        <p:sp>
          <p:nvSpPr>
            <p:cNvPr id="2" name="Rounded Rectangle 1"/>
            <p:cNvSpPr/>
            <p:nvPr/>
          </p:nvSpPr>
          <p:spPr>
            <a:xfrm>
              <a:off x="2622430" y="1449236"/>
              <a:ext cx="3191774" cy="966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THỬ THÁCH NHỎ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569" y="1449237"/>
              <a:ext cx="1180861" cy="96615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104564" y="2897937"/>
            <a:ext cx="7038771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12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err="1"/>
              <a:t>bằng</a:t>
            </a:r>
            <a:r>
              <a:rPr lang="en-US" sz="2800"/>
              <a:t> 12.</a:t>
            </a:r>
            <a:endParaRPr lang="vi-VN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1888" t="4038"/>
          <a:stretch/>
        </p:blipFill>
        <p:spPr>
          <a:xfrm>
            <a:off x="7384212" y="241539"/>
            <a:ext cx="1548028" cy="15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76246"/>
            <a:ext cx="562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Tính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chất</a:t>
            </a:r>
            <a:r>
              <a:rPr lang="en-US" sz="4400" dirty="0">
                <a:solidFill>
                  <a:schemeClr val="bg1"/>
                </a:solidFill>
              </a:rPr>
              <a:t> chia </a:t>
            </a:r>
            <a:r>
              <a:rPr lang="en-US" sz="4400" dirty="0" err="1">
                <a:solidFill>
                  <a:schemeClr val="bg1"/>
                </a:solidFill>
              </a:rPr>
              <a:t>hết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của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một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tổng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hợp</a:t>
              </a:r>
              <a:r>
                <a:rPr lang="en-US" sz="2400" b="1" dirty="0"/>
                <a:t> 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3736" y="2146503"/>
            <a:ext cx="8961664" cy="610201"/>
            <a:chOff x="143736" y="2339523"/>
            <a:chExt cx="8961664" cy="610201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HĐ3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05907" y="2339523"/>
              <a:ext cx="79994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/>
                <a:t>Viết</a:t>
              </a:r>
              <a:r>
                <a:rPr lang="en-US" sz="2000" dirty="0"/>
                <a:t> </a:t>
              </a:r>
              <a:r>
                <a:rPr lang="en-US" sz="2000" dirty="0" err="1"/>
                <a:t>hai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chia </a:t>
              </a:r>
              <a:r>
                <a:rPr lang="en-US" sz="2000" dirty="0" err="1"/>
                <a:t>hết</a:t>
              </a:r>
              <a:r>
                <a:rPr lang="en-US" sz="2000" dirty="0"/>
                <a:t> </a:t>
              </a:r>
              <a:r>
                <a:rPr lang="en-US" sz="2000" dirty="0" err="1"/>
                <a:t>cho</a:t>
              </a:r>
              <a:r>
                <a:rPr lang="en-US" sz="2000" dirty="0"/>
                <a:t> 5. </a:t>
              </a:r>
              <a:r>
                <a:rPr lang="en-US" sz="2000" dirty="0" err="1"/>
                <a:t>Tổng</a:t>
              </a:r>
              <a:r>
                <a:rPr lang="en-US" sz="2000" dirty="0"/>
                <a:t> </a:t>
              </a:r>
              <a:r>
                <a:rPr lang="en-US" sz="2000" dirty="0" err="1"/>
                <a:t>của</a:t>
              </a:r>
              <a:r>
                <a:rPr lang="en-US" sz="2000" dirty="0"/>
                <a:t> </a:t>
              </a:r>
              <a:r>
                <a:rPr lang="en-US" sz="2000" dirty="0" err="1"/>
                <a:t>chúng</a:t>
              </a:r>
              <a:r>
                <a:rPr lang="en-US" sz="2000" dirty="0"/>
                <a:t> </a:t>
              </a:r>
              <a:r>
                <a:rPr lang="en-US" sz="2000" dirty="0" err="1"/>
                <a:t>có</a:t>
              </a:r>
              <a:r>
                <a:rPr lang="en-US" sz="2000" dirty="0"/>
                <a:t> chia </a:t>
              </a:r>
              <a:r>
                <a:rPr lang="en-US" sz="2000" dirty="0" err="1"/>
                <a:t>hết</a:t>
              </a:r>
              <a:r>
                <a:rPr lang="en-US" sz="2000" dirty="0"/>
                <a:t> </a:t>
              </a:r>
              <a:r>
                <a:rPr lang="en-US" sz="2000" dirty="0" err="1"/>
                <a:t>cho</a:t>
              </a:r>
              <a:r>
                <a:rPr lang="en-US" sz="2000" dirty="0"/>
                <a:t> 5 </a:t>
              </a:r>
              <a:r>
                <a:rPr lang="en-US" sz="2000" dirty="0" err="1"/>
                <a:t>không</a:t>
              </a:r>
              <a:r>
                <a:rPr lang="en-US" sz="2000" dirty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3736" y="3442940"/>
            <a:ext cx="9044060" cy="567088"/>
            <a:chOff x="143736" y="2382636"/>
            <a:chExt cx="9044060" cy="567088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HĐ4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82636"/>
              <a:ext cx="8126084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/>
                <a:t>Viết ba số chia hết cho 7. Tổng của chúng có chia hết cho 7 không?</a:t>
              </a:r>
              <a:endParaRPr lang="vi-VN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6709" y="2832355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/>
                  <a:t>Có</a:t>
                </a:r>
                <a:r>
                  <a:rPr lang="en-US" sz="2000" b="1" dirty="0"/>
                  <a:t>: 15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5; 25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</a:t>
                </a:r>
                <a:r>
                  <a:rPr lang="en-US" sz="2000" b="1" dirty="0"/>
                  <a:t> </a:t>
                </a:r>
                <a:r>
                  <a:rPr lang="nl-NL" sz="2000" b="1"/>
                  <a:t>=&gt; (15 </a:t>
                </a:r>
                <a:r>
                  <a:rPr lang="nl-NL" sz="2000" b="1" dirty="0"/>
                  <a:t>+ 25 </a:t>
                </a:r>
                <a:r>
                  <a:rPr lang="nl-NL" sz="2000" b="1"/>
                  <a:t>= 40)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2832355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98291" y="4236390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/>
                  <a:t>Có:  7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7; 14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7; 21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</a:t>
                </a:r>
                <a:r>
                  <a:rPr lang="en-US" sz="2000" b="1" dirty="0"/>
                  <a:t> </a:t>
                </a:r>
                <a:r>
                  <a:rPr lang="nl-NL" sz="2000" b="1"/>
                  <a:t>=&gt; (7 </a:t>
                </a:r>
                <a:r>
                  <a:rPr lang="nl-NL" sz="2000" b="1" dirty="0"/>
                  <a:t>+ 14 + 21 </a:t>
                </a:r>
                <a:r>
                  <a:rPr lang="nl-NL" sz="2000" b="1"/>
                  <a:t>= 42)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91" y="4236390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994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hợp</a:t>
              </a:r>
              <a:r>
                <a:rPr lang="en-US" sz="2400" b="1" dirty="0"/>
                <a:t> 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4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400" b="1" dirty="0">
                    <a:solidFill>
                      <a:schemeClr val="tx1"/>
                    </a:solidFill>
                  </a:rPr>
                  <a:t>Tính chất 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tất cả các số hạng của một tổng đều chia hết cho cùng một số thì tổng chia hết cho số đó.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>
                    <a:solidFill>
                      <a:schemeClr val="tx1"/>
                    </a:solidFill>
                  </a:rPr>
                  <a:t>thì (a </a:t>
                </a:r>
                <a:r>
                  <a:rPr lang="nl-NL" sz="2400" dirty="0">
                    <a:solidFill>
                      <a:schemeClr val="tx1"/>
                    </a:solidFill>
                  </a:rPr>
                  <a:t>+ b) 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c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>
                    <a:solidFill>
                      <a:schemeClr val="tx1"/>
                    </a:solidFill>
                  </a:rPr>
                  <a:t>thì (a </a:t>
                </a:r>
                <a:r>
                  <a:rPr lang="nl-NL" sz="2400" dirty="0">
                    <a:solidFill>
                      <a:schemeClr val="tx1"/>
                    </a:solidFill>
                  </a:rPr>
                  <a:t>+ b + c)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 b="-5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A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85344"/>
            <a:ext cx="9105400" cy="4955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02336" y="214230"/>
            <a:ext cx="44098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Trong đợt tổng kết HKI, lớp 6A được Hội cha mẹ học sinh thưởng 50 cái bút. Trường lại thưởng thêm cho lớp 4 hộp bút </a:t>
            </a:r>
            <a:r>
              <a:rPr lang="nl-NL" sz="2000">
                <a:solidFill>
                  <a:schemeClr val="tx1"/>
                </a:solidFill>
              </a:rPr>
              <a:t>nữa (số </a:t>
            </a:r>
            <a:r>
              <a:rPr lang="nl-NL" sz="2000" dirty="0">
                <a:solidFill>
                  <a:schemeClr val="tx1"/>
                </a:solidFill>
              </a:rPr>
              <a:t>bút trong mỗi hộp là như nhau). 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34" y="711611"/>
            <a:ext cx="1869377" cy="89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5" y="1414559"/>
            <a:ext cx="1869377" cy="89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023" y="0"/>
            <a:ext cx="1869377" cy="898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4" y="2031796"/>
            <a:ext cx="1869377" cy="898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52" y="972950"/>
            <a:ext cx="1438656" cy="1340222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6818551" y="1414559"/>
            <a:ext cx="335351" cy="31670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Cloud Callout 11"/>
          <p:cNvSpPr/>
          <p:nvPr/>
        </p:nvSpPr>
        <p:spPr>
          <a:xfrm>
            <a:off x="1714882" y="2614887"/>
            <a:ext cx="5661278" cy="1686172"/>
          </a:xfrm>
          <a:prstGeom prst="cloudCallout">
            <a:avLst>
              <a:gd name="adj1" fmla="val -47318"/>
              <a:gd name="adj2" fmla="val 43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Nếu không biết số bút trong mỗi hộp, ta có thể chia đều số bút đó cho 4 tổ được không?</a:t>
            </a:r>
            <a:endParaRPr lang="vi-VN" sz="3200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3162" y="481350"/>
            <a:ext cx="124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50 </a:t>
            </a:r>
            <a:r>
              <a:rPr lang="en-US" sz="2000" b="1" dirty="0" err="1"/>
              <a:t>bút</a:t>
            </a:r>
            <a:r>
              <a:rPr lang="en-US" sz="2000" b="1" dirty="0"/>
              <a:t> </a:t>
            </a:r>
            <a:endParaRPr lang="vi-VN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666584" y="4541118"/>
            <a:ext cx="1189415" cy="1189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549170" y="4636500"/>
            <a:ext cx="1189415" cy="1189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87" y="3183619"/>
            <a:ext cx="1303821" cy="17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1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hợp</a:t>
              </a:r>
              <a:r>
                <a:rPr lang="en-US" sz="2800" b="1" dirty="0"/>
                <a:t> 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1 cũng đúng với một 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/>
                  <a:t>VD:</a:t>
                </a:r>
                <a:r>
                  <a:rPr lang="en-US" sz="2800" i="1" dirty="0"/>
                  <a:t> 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:r>
                  <a:rPr lang="nl-NL" sz="2800" dirty="0"/>
                  <a:t>30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3 và 18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blipFill>
                <a:blip r:embed="rId3"/>
                <a:stretch>
                  <a:fillRect l="-1691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nl-NL" sz="2800">
                    <a:latin typeface="+mn-lt"/>
                    <a:ea typeface="Calibri" panose="020F0502020204030204" pitchFamily="34" charset="0"/>
                  </a:rPr>
                  <a:t>=&gt; (30 </a:t>
                </a: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– 18)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3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  <a:blipFill>
                <a:blip r:embed="rId4"/>
                <a:stretch>
                  <a:fillRect l="-855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6090" y="1203570"/>
            <a:ext cx="8695426" cy="1846071"/>
            <a:chOff x="165100" y="1491867"/>
            <a:chExt cx="10809136" cy="1846071"/>
          </a:xfrm>
        </p:grpSpPr>
        <p:sp>
          <p:nvSpPr>
            <p:cNvPr id="25" name="TextBox 24"/>
            <p:cNvSpPr txBox="1"/>
            <p:nvPr/>
          </p:nvSpPr>
          <p:spPr>
            <a:xfrm>
              <a:off x="165100" y="1491867"/>
              <a:ext cx="3002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B050"/>
                  </a:solidFill>
                </a:rPr>
                <a:t>Luyện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tập</a:t>
              </a:r>
              <a:r>
                <a:rPr lang="en-US" sz="2000" b="1" dirty="0">
                  <a:solidFill>
                    <a:srgbClr val="00B050"/>
                  </a:solidFill>
                </a:rPr>
                <a:t> 2: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100" y="1860610"/>
              <a:ext cx="108091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chemeClr val="tx1"/>
                  </a:solidFill>
                </a:rPr>
                <a:t>Không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thực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hiện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phép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tính</a:t>
              </a:r>
              <a:r>
                <a:rPr lang="en-US" sz="2000" dirty="0">
                  <a:solidFill>
                    <a:schemeClr val="tx1"/>
                  </a:solidFill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</a:rPr>
                <a:t>hãy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cho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biết</a:t>
              </a:r>
              <a:r>
                <a:rPr lang="en-US" sz="2000" dirty="0">
                  <a:solidFill>
                    <a:schemeClr val="tx1"/>
                  </a:solidFill>
                </a:rPr>
                <a:t>: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>
                  <a:solidFill>
                    <a:schemeClr val="tx1"/>
                  </a:solidFill>
                </a:rPr>
                <a:t>24 + 48 </a:t>
              </a:r>
              <a:r>
                <a:rPr lang="en-US" sz="2000" dirty="0" err="1">
                  <a:solidFill>
                    <a:schemeClr val="tx1"/>
                  </a:solidFill>
                </a:rPr>
                <a:t>có</a:t>
              </a:r>
              <a:r>
                <a:rPr lang="en-US" sz="2000" dirty="0">
                  <a:solidFill>
                    <a:schemeClr val="tx1"/>
                  </a:solidFill>
                </a:rPr>
                <a:t> chia </a:t>
              </a:r>
              <a:r>
                <a:rPr lang="en-US" sz="2000" dirty="0" err="1">
                  <a:solidFill>
                    <a:schemeClr val="tx1"/>
                  </a:solidFill>
                </a:rPr>
                <a:t>hết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cho</a:t>
              </a:r>
              <a:r>
                <a:rPr lang="en-US" sz="2000" dirty="0">
                  <a:solidFill>
                    <a:schemeClr val="tx1"/>
                  </a:solidFill>
                </a:rPr>
                <a:t> 4 </a:t>
              </a:r>
              <a:r>
                <a:rPr lang="en-US" sz="2000" dirty="0" err="1">
                  <a:solidFill>
                    <a:schemeClr val="tx1"/>
                  </a:solidFill>
                </a:rPr>
                <a:t>không</a:t>
              </a:r>
              <a:r>
                <a:rPr lang="en-US" sz="2000" dirty="0">
                  <a:solidFill>
                    <a:schemeClr val="tx1"/>
                  </a:solidFill>
                </a:rPr>
                <a:t>. </a:t>
              </a:r>
              <a:r>
                <a:rPr lang="en-US" sz="2000" dirty="0" err="1">
                  <a:solidFill>
                    <a:schemeClr val="tx1"/>
                  </a:solidFill>
                </a:rPr>
                <a:t>Vì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sao</a:t>
              </a:r>
              <a:r>
                <a:rPr lang="en-US" sz="2000" dirty="0">
                  <a:solidFill>
                    <a:schemeClr val="tx1"/>
                  </a:solidFill>
                </a:rPr>
                <a:t>?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>
                  <a:solidFill>
                    <a:schemeClr val="tx1"/>
                  </a:solidFill>
                </a:rPr>
                <a:t>48 + 12 – 36 </a:t>
              </a:r>
              <a:r>
                <a:rPr lang="en-US" sz="2000" dirty="0" err="1">
                  <a:solidFill>
                    <a:schemeClr val="tx1"/>
                  </a:solidFill>
                </a:rPr>
                <a:t>có</a:t>
              </a:r>
              <a:r>
                <a:rPr lang="en-US" sz="2000" dirty="0">
                  <a:solidFill>
                    <a:schemeClr val="tx1"/>
                  </a:solidFill>
                </a:rPr>
                <a:t> chia </a:t>
              </a:r>
              <a:r>
                <a:rPr lang="en-US" sz="2000" dirty="0" err="1">
                  <a:solidFill>
                    <a:schemeClr val="tx1"/>
                  </a:solidFill>
                </a:rPr>
                <a:t>hết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cho</a:t>
              </a:r>
              <a:r>
                <a:rPr lang="en-US" sz="2000" dirty="0">
                  <a:solidFill>
                    <a:schemeClr val="tx1"/>
                  </a:solidFill>
                </a:rPr>
                <a:t> 6 </a:t>
              </a:r>
              <a:r>
                <a:rPr lang="en-US" sz="2000" dirty="0" err="1">
                  <a:solidFill>
                    <a:schemeClr val="tx1"/>
                  </a:solidFill>
                </a:rPr>
                <a:t>không</a:t>
              </a:r>
              <a:r>
                <a:rPr lang="en-US" sz="2000" dirty="0">
                  <a:solidFill>
                    <a:schemeClr val="tx1"/>
                  </a:solidFill>
                </a:rPr>
                <a:t>? </a:t>
              </a:r>
              <a:r>
                <a:rPr lang="en-US" sz="2000" dirty="0" err="1">
                  <a:solidFill>
                    <a:schemeClr val="tx1"/>
                  </a:solidFill>
                </a:rPr>
                <a:t>Vì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sao</a:t>
              </a:r>
              <a:r>
                <a:rPr lang="en-US" sz="2000" dirty="0">
                  <a:solidFill>
                    <a:schemeClr val="tx1"/>
                  </a:solidFill>
                </a:rPr>
                <a:t>?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09603" y="2958003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3712" y="3404190"/>
                <a:ext cx="73717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nl-NL" sz="2400" dirty="0"/>
                  <a:t>Vì: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24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48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 =&gt;  </a:t>
                </a:r>
                <a:r>
                  <a:rPr lang="nl-NL" sz="2400" dirty="0"/>
                  <a:t>(24 + 48) </a:t>
                </a:r>
                <a14:m>
                  <m:oMath xmlns:m="http://schemas.openxmlformats.org/officeDocument/2006/math">
                    <m:r>
                      <a:rPr lang="nl-NL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4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2" y="3404190"/>
                <a:ext cx="7371782" cy="646331"/>
              </a:xfrm>
              <a:prstGeom prst="rect">
                <a:avLst/>
              </a:prstGeom>
              <a:blipFill>
                <a:blip r:embed="rId2"/>
                <a:stretch>
                  <a:fillRect l="-132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3712" y="4147969"/>
                <a:ext cx="8386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nl-NL" sz="2400" dirty="0"/>
                  <a:t>Vì: 48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6</a:t>
                </a:r>
                <a:r>
                  <a:rPr lang="en-US" sz="2400" dirty="0"/>
                  <a:t>; </a:t>
                </a:r>
                <a:r>
                  <a:rPr lang="nl-NL" sz="2400" dirty="0"/>
                  <a:t>12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6</a:t>
                </a:r>
                <a:r>
                  <a:rPr lang="en-US" sz="2400" dirty="0"/>
                  <a:t>; </a:t>
                </a:r>
                <a:r>
                  <a:rPr lang="nl-NL" sz="2400" dirty="0"/>
                  <a:t>36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6  </a:t>
                </a:r>
                <a:r>
                  <a:rPr lang="nl-NL" sz="2400"/>
                  <a:t>=&gt; (48 </a:t>
                </a:r>
                <a:r>
                  <a:rPr lang="nl-NL" sz="2400" dirty="0"/>
                  <a:t>+ 12 - 36 )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6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2" y="4147969"/>
                <a:ext cx="8386987" cy="646331"/>
              </a:xfrm>
              <a:prstGeom prst="rect">
                <a:avLst/>
              </a:prstGeom>
              <a:blipFill>
                <a:blip r:embed="rId3"/>
                <a:stretch>
                  <a:fillRect l="-116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5961444" cy="627784"/>
            <a:chOff x="39258" y="1304534"/>
            <a:chExt cx="5477817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4851648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hợp</a:t>
              </a:r>
              <a:r>
                <a:rPr lang="en-US" sz="2400" b="1" dirty="0"/>
                <a:t> </a:t>
              </a:r>
              <a:r>
                <a:rPr lang="en-US" sz="2400" b="1" dirty="0" err="1"/>
                <a:t>không</a:t>
              </a:r>
              <a:r>
                <a:rPr lang="en-US" sz="2400" b="1" dirty="0"/>
                <a:t> 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3632" y="2043632"/>
            <a:ext cx="8607980" cy="1015663"/>
            <a:chOff x="143736" y="2271198"/>
            <a:chExt cx="8607980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HĐ5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7312" y="2271198"/>
              <a:ext cx="7604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/>
                <a:t>Hãy</a:t>
              </a:r>
              <a:r>
                <a:rPr lang="en-US" sz="2000" dirty="0"/>
                <a:t> </a:t>
              </a:r>
              <a:r>
                <a:rPr lang="en-US" sz="2000" dirty="0" err="1"/>
                <a:t>viết</a:t>
              </a:r>
              <a:r>
                <a:rPr lang="en-US" sz="2000" dirty="0"/>
                <a:t> </a:t>
              </a:r>
              <a:r>
                <a:rPr lang="en-US" sz="2000" dirty="0" err="1"/>
                <a:t>hai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, </a:t>
              </a:r>
              <a:r>
                <a:rPr lang="en-US" sz="2000" dirty="0" err="1"/>
                <a:t>trong</a:t>
              </a:r>
              <a:r>
                <a:rPr lang="en-US" sz="2000" dirty="0"/>
                <a:t>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chia </a:t>
              </a:r>
              <a:r>
                <a:rPr lang="en-US" sz="2000" dirty="0" err="1"/>
                <a:t>hết</a:t>
              </a:r>
              <a:r>
                <a:rPr lang="en-US" sz="2000" dirty="0"/>
                <a:t> </a:t>
              </a:r>
              <a:r>
                <a:rPr lang="en-US" sz="2000" dirty="0" err="1"/>
                <a:t>cho</a:t>
              </a:r>
              <a:r>
                <a:rPr lang="en-US" sz="2000" dirty="0"/>
                <a:t> 5 </a:t>
              </a:r>
              <a:r>
                <a:rPr lang="en-US" sz="2000" dirty="0" err="1"/>
                <a:t>và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còn</a:t>
              </a:r>
              <a:r>
                <a:rPr lang="en-US" sz="2000" dirty="0"/>
                <a:t> </a:t>
              </a:r>
              <a:r>
                <a:rPr lang="en-US" sz="2000" dirty="0" err="1"/>
                <a:t>lại</a:t>
              </a:r>
              <a:r>
                <a:rPr lang="en-US" sz="2000" dirty="0"/>
                <a:t> </a:t>
              </a:r>
              <a:r>
                <a:rPr lang="en-US" sz="2000" dirty="0" err="1"/>
                <a:t>không</a:t>
              </a:r>
              <a:r>
                <a:rPr lang="en-US" sz="2000" dirty="0"/>
                <a:t> chia </a:t>
              </a:r>
              <a:r>
                <a:rPr lang="en-US" sz="2000" dirty="0" err="1"/>
                <a:t>hết</a:t>
              </a:r>
              <a:r>
                <a:rPr lang="en-US" sz="2000" dirty="0"/>
                <a:t> </a:t>
              </a:r>
              <a:r>
                <a:rPr lang="en-US" sz="2000" dirty="0" err="1"/>
                <a:t>cho</a:t>
              </a:r>
              <a:r>
                <a:rPr lang="en-US" sz="2000" dirty="0"/>
                <a:t> 5. </a:t>
              </a:r>
              <a:r>
                <a:rPr lang="en-US" sz="2000" dirty="0" err="1"/>
                <a:t>Tổng</a:t>
              </a:r>
              <a:r>
                <a:rPr lang="en-US" sz="2000" dirty="0"/>
                <a:t> </a:t>
              </a:r>
              <a:r>
                <a:rPr lang="en-US" sz="2000" dirty="0" err="1"/>
                <a:t>của</a:t>
              </a:r>
              <a:r>
                <a:rPr lang="en-US" sz="2000" dirty="0"/>
                <a:t> </a:t>
              </a:r>
              <a:r>
                <a:rPr lang="en-US" sz="2000" dirty="0" err="1"/>
                <a:t>chúng</a:t>
              </a:r>
              <a:r>
                <a:rPr lang="en-US" sz="2000" dirty="0"/>
                <a:t> chia </a:t>
              </a:r>
              <a:r>
                <a:rPr lang="en-US" sz="2000" dirty="0" err="1"/>
                <a:t>hết</a:t>
              </a:r>
              <a:r>
                <a:rPr lang="en-US" sz="2000" dirty="0"/>
                <a:t> </a:t>
              </a:r>
              <a:r>
                <a:rPr lang="en-US" sz="2000" dirty="0" err="1"/>
                <a:t>cho</a:t>
              </a:r>
              <a:r>
                <a:rPr lang="en-US" sz="2000" dirty="0"/>
                <a:t> 5 </a:t>
              </a:r>
              <a:r>
                <a:rPr lang="en-US" sz="2000" dirty="0" err="1"/>
                <a:t>không</a:t>
              </a:r>
              <a:r>
                <a:rPr lang="en-US" sz="2000" dirty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940" y="3463845"/>
            <a:ext cx="8781173" cy="1015663"/>
            <a:chOff x="143736" y="2317969"/>
            <a:chExt cx="8781173" cy="1015663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HĐ6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17969"/>
              <a:ext cx="7863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/>
                <a:t>Hãy viết ba số, trong đó hai số chia hết cho 4 và số còn lại không chia hết cho 4. Tổng của chúng có chia hết cho 4 không?</a:t>
              </a:r>
              <a:endParaRPr lang="vi-VN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/>
                  <a:t>Có</a:t>
                </a:r>
                <a:r>
                  <a:rPr lang="en-US" sz="2000" b="1" dirty="0"/>
                  <a:t>: 10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5; 9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/>
                  <a:t>5</a:t>
                </a:r>
                <a:r>
                  <a:rPr lang="en-US" sz="2000" b="1" dirty="0"/>
                  <a:t> </a:t>
                </a:r>
                <a:r>
                  <a:rPr lang="nl-NL" sz="2000" b="1"/>
                  <a:t>=&gt; (10 </a:t>
                </a:r>
                <a:r>
                  <a:rPr lang="nl-NL" sz="2000" b="1" dirty="0"/>
                  <a:t>+ 9 </a:t>
                </a:r>
                <a:r>
                  <a:rPr lang="nl-NL" sz="2000" b="1"/>
                  <a:t>= 19) </a:t>
                </a:r>
                <a:r>
                  <a:rPr lang="vi-VN" sz="2000">
                    <a:solidFill>
                      <a:schemeClr val="tx1"/>
                    </a:solidFill>
                  </a:rPr>
                  <a:t>⋮̸</a:t>
                </a:r>
                <a:r>
                  <a:rPr lang="en-US" sz="2000">
                    <a:solidFill>
                      <a:schemeClr val="tx1"/>
                    </a:solidFill>
                  </a:rPr>
                  <a:t>  </a:t>
                </a:r>
                <a:r>
                  <a:rPr lang="nl-NL" sz="2000" b="1" dirty="0"/>
                  <a:t>5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31835" y="4551990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/>
                  <a:t>Có:  8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4; 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4; 10 </a:t>
                </a:r>
                <a:r>
                  <a:rPr lang="vi-VN" sz="20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/>
                  <a:t>4</a:t>
                </a:r>
                <a:r>
                  <a:rPr lang="en-US" sz="2000" b="1" dirty="0"/>
                  <a:t> </a:t>
                </a:r>
                <a:r>
                  <a:rPr lang="nl-NL" sz="2000" b="1"/>
                  <a:t>=&gt; (8 </a:t>
                </a:r>
                <a:r>
                  <a:rPr lang="nl-NL" sz="2000" b="1" dirty="0"/>
                  <a:t>+ 4 + 10 </a:t>
                </a:r>
                <a:r>
                  <a:rPr lang="nl-NL" sz="2000" b="1"/>
                  <a:t>= 22) </a:t>
                </a:r>
                <a:r>
                  <a:rPr lang="vi-VN" sz="2000">
                    <a:solidFill>
                      <a:schemeClr val="tx1"/>
                    </a:solidFill>
                  </a:rPr>
                  <a:t>⋮̸</a:t>
                </a:r>
                <a:r>
                  <a:rPr lang="en-US" sz="200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35" y="4551990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1093"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9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5507229" cy="627784"/>
            <a:chOff x="39258" y="1304534"/>
            <a:chExt cx="5060451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4434282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hợp</a:t>
              </a:r>
              <a:r>
                <a:rPr lang="en-US" sz="2400" b="1" dirty="0"/>
                <a:t> </a:t>
              </a:r>
              <a:r>
                <a:rPr lang="en-US" sz="2400" b="1" dirty="0" err="1"/>
                <a:t>không</a:t>
              </a:r>
              <a:r>
                <a:rPr lang="en-US" sz="2400" b="1" dirty="0"/>
                <a:t> 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61894" y="2095243"/>
                <a:ext cx="879481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0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b="1" dirty="0">
                    <a:solidFill>
                      <a:schemeClr val="tx1"/>
                    </a:solidFill>
                  </a:rPr>
                  <a:t>Tính chất 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một số hạng của tổng không chia hết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hạng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còn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tổng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  <a:endParaRPr lang="nl-NL" sz="2000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b </a:t>
                </a:r>
                <a:r>
                  <a:rPr lang="vi-VN" sz="20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>
                    <a:solidFill>
                      <a:schemeClr val="tx1"/>
                    </a:solidFill>
                  </a:rPr>
                  <a:t>m thì (a + b) </a:t>
                </a:r>
                <a:r>
                  <a:rPr lang="vi-VN" sz="20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>
                    <a:solidFill>
                      <a:schemeClr val="tx1"/>
                    </a:solidFill>
                  </a:rPr>
                  <a:t>m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c</a:t>
                </a:r>
                <a:r>
                  <a:rPr lang="vi-VN" sz="20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>
                    <a:solidFill>
                      <a:schemeClr val="tx1"/>
                    </a:solidFill>
                  </a:rPr>
                  <a:t>m thì (a + b + c) </a:t>
                </a:r>
                <a:r>
                  <a:rPr lang="vi-VN" sz="20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>
                    <a:solidFill>
                      <a:schemeClr val="tx1"/>
                    </a:solidFill>
                  </a:rPr>
                  <a:t>m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4" y="2095243"/>
                <a:ext cx="8794819" cy="2699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6273915" cy="627784"/>
            <a:chOff x="39258" y="1304534"/>
            <a:chExt cx="5764939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5138770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hợp</a:t>
              </a:r>
              <a:r>
                <a:rPr lang="en-US" sz="2800" b="1" dirty="0"/>
                <a:t> </a:t>
              </a:r>
              <a:r>
                <a:rPr lang="en-US" sz="2800" b="1" dirty="0" err="1"/>
                <a:t>không</a:t>
              </a:r>
              <a:r>
                <a:rPr lang="en-US" sz="2800" b="1" dirty="0"/>
                <a:t> 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2 cũng đúng với một 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/>
                  <a:t>VD:</a:t>
                </a:r>
                <a:r>
                  <a:rPr lang="en-US" sz="2800" i="1" dirty="0"/>
                  <a:t> 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:r>
                  <a:rPr lang="nl-NL" sz="2800" dirty="0"/>
                  <a:t>45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5 và 7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5 =&gt; (</a:t>
                </a:r>
                <a:r>
                  <a:rPr lang="en-US" sz="2800">
                    <a:solidFill>
                      <a:schemeClr val="tx1"/>
                    </a:solidFill>
                  </a:rPr>
                  <a:t>45 - 7</a:t>
                </a:r>
                <a:r>
                  <a:rPr lang="en-US" sz="2800" dirty="0">
                    <a:solidFill>
                      <a:schemeClr val="tx1"/>
                    </a:solidFill>
                  </a:rPr>
                  <a:t>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nl-NL" sz="2800" dirty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blipFill>
                <a:blip r:embed="rId3"/>
                <a:stretch>
                  <a:fillRect l="-1691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555941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15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4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4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>
                    <a:solidFill>
                      <a:schemeClr val="tx1"/>
                    </a:solidFill>
                  </a:rPr>
                  <a:t>=&gt; (15 </a:t>
                </a:r>
                <a:r>
                  <a:rPr lang="en-US" sz="2800" dirty="0">
                    <a:solidFill>
                      <a:schemeClr val="tx1"/>
                    </a:solidFill>
                  </a:rPr>
                  <a:t>– 8)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4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5559418" cy="738664"/>
              </a:xfrm>
              <a:prstGeom prst="rect">
                <a:avLst/>
              </a:prstGeom>
              <a:blipFill>
                <a:blip r:embed="rId4"/>
                <a:stretch>
                  <a:fillRect l="-2193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3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73879" y="1221104"/>
            <a:ext cx="3355495" cy="693629"/>
            <a:chOff x="47932" y="1393963"/>
            <a:chExt cx="4341673" cy="6710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2" y="1393963"/>
              <a:ext cx="747043" cy="67107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1454" y="1472111"/>
              <a:ext cx="3968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</a:rPr>
                <a:t>Tranh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luận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53" y="2109992"/>
            <a:ext cx="3312527" cy="2835817"/>
            <a:chOff x="0" y="2116283"/>
            <a:chExt cx="3312527" cy="2835817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0" y="2116283"/>
              <a:ext cx="3312527" cy="1424740"/>
            </a:xfrm>
            <a:prstGeom prst="wedgeRoundRectCallout">
              <a:avLst>
                <a:gd name="adj1" fmla="val -33004"/>
                <a:gd name="adj2" fmla="val 8281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Hai </a:t>
              </a:r>
              <a:r>
                <a:rPr lang="en-US" sz="2000" dirty="0" err="1">
                  <a:solidFill>
                    <a:schemeClr val="tx1"/>
                  </a:solidFill>
                </a:rPr>
                <a:t>số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không</a:t>
              </a:r>
              <a:r>
                <a:rPr lang="en-US" sz="2000" dirty="0">
                  <a:solidFill>
                    <a:schemeClr val="tx1"/>
                  </a:solidFill>
                </a:rPr>
                <a:t> chia </a:t>
              </a:r>
              <a:r>
                <a:rPr lang="en-US" sz="2000" dirty="0" err="1">
                  <a:solidFill>
                    <a:schemeClr val="tx1"/>
                  </a:solidFill>
                </a:rPr>
                <a:t>hết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cho</a:t>
              </a:r>
              <a:r>
                <a:rPr lang="en-US" sz="2000" dirty="0">
                  <a:solidFill>
                    <a:schemeClr val="tx1"/>
                  </a:solidFill>
                </a:rPr>
                <a:t> 4 </a:t>
              </a:r>
              <a:r>
                <a:rPr lang="en-US" sz="2000" dirty="0" err="1">
                  <a:solidFill>
                    <a:schemeClr val="tx1"/>
                  </a:solidFill>
                </a:rPr>
                <a:t>thì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tổng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chúng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cũng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không</a:t>
              </a:r>
              <a:r>
                <a:rPr lang="en-US" sz="2000" dirty="0">
                  <a:solidFill>
                    <a:schemeClr val="tx1"/>
                  </a:solidFill>
                </a:rPr>
                <a:t> chia </a:t>
              </a:r>
              <a:r>
                <a:rPr lang="en-US" sz="2000" dirty="0" err="1">
                  <a:solidFill>
                    <a:schemeClr val="tx1"/>
                  </a:solidFill>
                </a:rPr>
                <a:t>hết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err="1">
                  <a:solidFill>
                    <a:schemeClr val="tx1"/>
                  </a:solidFill>
                </a:rPr>
                <a:t>cho</a:t>
              </a:r>
              <a:r>
                <a:rPr lang="en-US" sz="2000">
                  <a:solidFill>
                    <a:schemeClr val="tx1"/>
                  </a:solidFill>
                </a:rPr>
                <a:t> 4.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33" y="3894825"/>
              <a:ext cx="847725" cy="105727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136932" y="1859836"/>
            <a:ext cx="3708724" cy="2198653"/>
            <a:chOff x="5084239" y="2109992"/>
            <a:chExt cx="3708724" cy="2198653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5084239" y="2109992"/>
              <a:ext cx="3708724" cy="655607"/>
            </a:xfrm>
            <a:prstGeom prst="wedgeRoundRectCallout">
              <a:avLst>
                <a:gd name="adj1" fmla="val 20437"/>
                <a:gd name="adj2" fmla="val 14777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Tớ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thấy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err="1">
                  <a:solidFill>
                    <a:schemeClr val="tx1"/>
                  </a:solidFill>
                </a:rPr>
                <a:t>không</a:t>
              </a:r>
              <a:r>
                <a:rPr lang="en-US" sz="2000">
                  <a:solidFill>
                    <a:schemeClr val="tx1"/>
                  </a:solidFill>
                </a:rPr>
                <a:t> đúng.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5875" y="3394245"/>
              <a:ext cx="885825" cy="9144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662146" y="2817912"/>
            <a:ext cx="3318305" cy="2325588"/>
            <a:chOff x="3282641" y="2786649"/>
            <a:chExt cx="3386901" cy="2325588"/>
          </a:xfrm>
        </p:grpSpPr>
        <p:sp>
          <p:nvSpPr>
            <p:cNvPr id="27" name="Cloud Callout 26"/>
            <p:cNvSpPr/>
            <p:nvPr/>
          </p:nvSpPr>
          <p:spPr>
            <a:xfrm>
              <a:off x="3282641" y="2786649"/>
              <a:ext cx="3386901" cy="914400"/>
            </a:xfrm>
            <a:prstGeom prst="cloudCallout">
              <a:avLst>
                <a:gd name="adj1" fmla="val -9116"/>
                <a:gd name="adj2" fmla="val 889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Còn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bạn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thì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sao</a:t>
              </a:r>
              <a:r>
                <a:rPr lang="en-US" sz="2000" dirty="0">
                  <a:solidFill>
                    <a:srgbClr val="002060"/>
                  </a:solidFill>
                </a:rPr>
                <a:t>?</a:t>
              </a:r>
              <a:endParaRPr lang="vi-VN" sz="2000" dirty="0">
                <a:solidFill>
                  <a:srgbClr val="002060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1688" y="3997812"/>
              <a:ext cx="1524000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6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7760" y="1316370"/>
                <a:ext cx="559656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2.3.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x, y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B(7)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x &lt; 70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/>
                  <a:buAutoNum type="alphaLcParenR"/>
                </a:pP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Ư(50)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y &gt; 5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0" y="1316370"/>
                <a:ext cx="5596569" cy="1477328"/>
              </a:xfrm>
              <a:prstGeom prst="rect">
                <a:avLst/>
              </a:prstGeom>
              <a:blipFill>
                <a:blip r:embed="rId3"/>
                <a:stretch>
                  <a:fillRect l="-108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0163" y="2577221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a)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B(7)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x &lt; 70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  <a:blipFill>
                <a:blip r:embed="rId4"/>
                <a:stretch>
                  <a:fillRect l="-2670" r="-1456"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7760" y="3538166"/>
                <a:ext cx="514916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 </m:t>
                    </m:r>
                  </m:oMath>
                </a14:m>
                <a:r>
                  <a:rPr lang="fr-FR" sz="2000" b="1">
                    <a:latin typeface="+mn-lt"/>
                    <a:ea typeface="Calibri" panose="020F0502020204030204" pitchFamily="34" charset="0"/>
                  </a:rPr>
                  <a:t>{0; 7; 14; 21; 28; 35; 42; 49; 56; 63}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0" y="3538166"/>
                <a:ext cx="5149167" cy="553998"/>
              </a:xfrm>
              <a:prstGeom prst="rect">
                <a:avLst/>
              </a:prstGeom>
              <a:blipFill>
                <a:blip r:embed="rId5"/>
                <a:stretch>
                  <a:fillRect l="-1183" r="-23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fr-FR" sz="2000" dirty="0">
                    <a:latin typeface="+mn-lt"/>
                  </a:rPr>
                  <a:t>y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</a:rPr>
                  <a:t> </a:t>
                </a:r>
                <a:r>
                  <a:rPr lang="fr-FR" sz="2000">
                    <a:latin typeface="+mn-lt"/>
                  </a:rPr>
                  <a:t>Ư (50</a:t>
                </a:r>
                <a:r>
                  <a:rPr lang="fr-FR" sz="2000" dirty="0">
                    <a:latin typeface="+mn-lt"/>
                  </a:rPr>
                  <a:t>) </a:t>
                </a:r>
                <a:r>
                  <a:rPr lang="fr-FR" sz="2000" dirty="0" err="1">
                    <a:latin typeface="+mn-lt"/>
                  </a:rPr>
                  <a:t>và</a:t>
                </a:r>
                <a:r>
                  <a:rPr lang="fr-FR" sz="2000" dirty="0">
                    <a:latin typeface="+mn-lt"/>
                  </a:rPr>
                  <a:t> y &gt; 5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  <a:blipFill>
                <a:blip r:embed="rId6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3552" y="4594245"/>
                <a:ext cx="23631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/>
                  <a:t>=&gt; y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b="1"/>
                  <a:t>{10; 25; 50}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4594245"/>
                <a:ext cx="2363147" cy="400110"/>
              </a:xfrm>
              <a:prstGeom prst="rect">
                <a:avLst/>
              </a:prstGeom>
              <a:blipFill>
                <a:blip r:embed="rId7"/>
                <a:stretch>
                  <a:fillRect l="-2842" t="-7692" r="-155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9948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2.6. </a:t>
            </a:r>
            <a:r>
              <a:rPr lang="en-US" sz="2000" dirty="0" err="1"/>
              <a:t>Khẳng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/>
              <a:t>nào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6581" y="2801508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273084" y="3339905"/>
            <a:ext cx="38034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>
                <a:solidFill>
                  <a:schemeClr val="tx1"/>
                </a:solidFill>
              </a:rPr>
              <a:t>219 . 7 + 8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7;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Sai. </a:t>
                </a:r>
                <a:r>
                  <a:rPr lang="fr-FR" sz="2000" b="1" dirty="0" err="1">
                    <a:latin typeface="+mn-lt"/>
                    <a:ea typeface="Calibri" panose="020F0502020204030204" pitchFamily="34" charset="0"/>
                  </a:rPr>
                  <a:t>Vì</a:t>
                </a:r>
                <a:r>
                  <a:rPr lang="fr-FR" sz="2000" b="1">
                    <a:latin typeface="+mn-lt"/>
                    <a:ea typeface="Calibri" panose="020F0502020204030204" pitchFamily="34" charset="0"/>
                  </a:rPr>
                  <a:t>: (219 . 7)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7 và 8 </a:t>
                </a:r>
                <a:r>
                  <a:rPr lang="vi-VN" sz="2000" b="1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7  </a:t>
                </a: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  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  <a:blipFill>
                <a:blip r:embed="rId3"/>
                <a:stretch>
                  <a:fillRect l="-141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83552" y="4110273"/>
            <a:ext cx="4823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>
                <a:solidFill>
                  <a:schemeClr val="tx1"/>
                </a:solidFill>
              </a:rPr>
              <a:t>8 . 12 + 9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3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/>
                  <a:t>=&gt; </a:t>
                </a:r>
                <a:r>
                  <a:rPr lang="fr-FR" sz="2000" b="1" dirty="0" err="1"/>
                  <a:t>Đúng</a:t>
                </a:r>
                <a:r>
                  <a:rPr lang="fr-FR" sz="2000" b="1" dirty="0"/>
                  <a:t>. </a:t>
                </a:r>
                <a:r>
                  <a:rPr lang="fr-FR" sz="2000" b="1" err="1"/>
                  <a:t>Vì</a:t>
                </a:r>
                <a:r>
                  <a:rPr lang="fr-FR" sz="2000" b="1"/>
                  <a:t> (8 . 12)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3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  <a:blipFill>
                <a:blip r:embed="rId4"/>
                <a:stretch>
                  <a:fillRect l="-166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1779902"/>
            <a:ext cx="81530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a) 219 . 7 + 8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7;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371544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b) 8 . 12 + 9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186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6" grpId="0"/>
      <p:bldP spid="27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943" y="1317609"/>
            <a:ext cx="8652720" cy="1714199"/>
            <a:chOff x="258193" y="1317609"/>
            <a:chExt cx="8603488" cy="1714199"/>
          </a:xfrm>
        </p:grpSpPr>
        <p:sp>
          <p:nvSpPr>
            <p:cNvPr id="2" name="TextBox 1"/>
            <p:cNvSpPr txBox="1"/>
            <p:nvPr/>
          </p:nvSpPr>
          <p:spPr>
            <a:xfrm>
              <a:off x="258193" y="1317609"/>
              <a:ext cx="250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Vận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dụng</a:t>
              </a:r>
              <a:r>
                <a:rPr lang="en-US" sz="2400" b="1" dirty="0">
                  <a:solidFill>
                    <a:srgbClr val="FF0000"/>
                  </a:solidFill>
                </a:rPr>
                <a:t> 1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193" y="1831479"/>
              <a:ext cx="86034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/>
                  </a:solidFill>
                </a:rPr>
                <a:t>Hãy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tìm</a:t>
              </a:r>
              <a:r>
                <a:rPr lang="en-US" sz="2400" dirty="0">
                  <a:solidFill>
                    <a:schemeClr val="tx1"/>
                  </a:solidFill>
                </a:rPr>
                <a:t> x </a:t>
              </a:r>
              <a:r>
                <a:rPr lang="en-US" sz="2400" dirty="0" err="1">
                  <a:solidFill>
                    <a:schemeClr val="tx1"/>
                  </a:solidFill>
                </a:rPr>
                <a:t>thuộc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</a:rPr>
                <a:t> {1; 14; 16</a:t>
              </a:r>
              <a:r>
                <a:rPr lang="en-US" sz="2400">
                  <a:solidFill>
                    <a:schemeClr val="tx1"/>
                  </a:solidFill>
                </a:rPr>
                <a:t>; 22; 28} </a:t>
              </a:r>
              <a:r>
                <a:rPr lang="en-US" sz="2400" dirty="0" err="1">
                  <a:solidFill>
                    <a:schemeClr val="tx1"/>
                  </a:solidFill>
                </a:rPr>
                <a:t>biết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tổng</a:t>
              </a:r>
              <a:r>
                <a:rPr lang="en-US" sz="2400" dirty="0">
                  <a:solidFill>
                    <a:schemeClr val="tx1"/>
                  </a:solidFill>
                </a:rPr>
                <a:t> 21 + x chia </a:t>
              </a:r>
              <a:r>
                <a:rPr lang="en-US" sz="2400" dirty="0" err="1">
                  <a:solidFill>
                    <a:schemeClr val="tx1"/>
                  </a:solidFill>
                </a:rPr>
                <a:t>hết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err="1">
                  <a:solidFill>
                    <a:schemeClr val="tx1"/>
                  </a:solidFill>
                </a:rPr>
                <a:t>cho</a:t>
              </a:r>
              <a:r>
                <a:rPr lang="en-US" sz="2400">
                  <a:solidFill>
                    <a:schemeClr val="tx1"/>
                  </a:solidFill>
                </a:rPr>
                <a:t> 7.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72995" y="2985641"/>
            <a:ext cx="25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3089" y="3597883"/>
                <a:ext cx="7285656" cy="128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Vì 21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nên </a:t>
                </a:r>
                <a:r>
                  <a:rPr lang="nl-NL" sz="2400">
                    <a:latin typeface="+mn-lt"/>
                    <a:ea typeface="Calibri" panose="020F0502020204030204" pitchFamily="34" charset="0"/>
                  </a:rPr>
                  <a:t>để (21 </a:t>
                </a: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+ x)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thì x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7.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Do đó </a:t>
                </a:r>
                <a:r>
                  <a:rPr lang="nl-NL" sz="2400">
                    <a:latin typeface="+mn-lt"/>
                    <a:ea typeface="Calibri" panose="020F050202020403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nl-NL" sz="240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{14; 28}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9" y="3597883"/>
                <a:ext cx="7285656" cy="1285737"/>
              </a:xfrm>
              <a:prstGeom prst="rect">
                <a:avLst/>
              </a:prstGeom>
              <a:blipFill>
                <a:blip r:embed="rId2"/>
                <a:stretch>
                  <a:fillRect l="-1255" b="-10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08259"/>
            <a:ext cx="893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2.8.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45 </a:t>
            </a:r>
            <a:r>
              <a:rPr lang="en-US" sz="2000" dirty="0" err="1">
                <a:solidFill>
                  <a:schemeClr val="tx1"/>
                </a:solidFill>
              </a:rPr>
              <a:t>vận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muốn</a:t>
            </a:r>
            <a:r>
              <a:rPr lang="en-US" sz="2000" dirty="0">
                <a:solidFill>
                  <a:schemeClr val="tx1"/>
                </a:solidFill>
              </a:rPr>
              <a:t> chia </a:t>
            </a:r>
            <a:r>
              <a:rPr lang="en-US" sz="2000" dirty="0" err="1">
                <a:solidFill>
                  <a:schemeClr val="tx1"/>
                </a:solidFill>
              </a:rPr>
              <a:t>thành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mỗi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nhất</a:t>
            </a:r>
            <a:r>
              <a:rPr lang="en-US" sz="2000" dirty="0">
                <a:solidFill>
                  <a:schemeClr val="tx1"/>
                </a:solidFill>
              </a:rPr>
              <a:t> 2 </a:t>
            </a:r>
            <a:r>
              <a:rPr lang="en-US" sz="2000" err="1">
                <a:solidFill>
                  <a:schemeClr val="tx1"/>
                </a:solidFill>
              </a:rPr>
              <a:t>người</a:t>
            </a:r>
            <a:r>
              <a:rPr lang="en-US" sz="2000">
                <a:solidFill>
                  <a:schemeClr val="tx1"/>
                </a:solidFill>
              </a:rPr>
              <a:t> và </a:t>
            </a:r>
            <a:r>
              <a:rPr lang="en-US" sz="2000" dirty="0" err="1">
                <a:solidFill>
                  <a:schemeClr val="tx1"/>
                </a:solidFill>
              </a:rPr>
              <a:t>không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quá</a:t>
            </a:r>
            <a:r>
              <a:rPr lang="en-US" sz="2000" dirty="0">
                <a:solidFill>
                  <a:schemeClr val="tx1"/>
                </a:solidFill>
              </a:rPr>
              <a:t> 10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Biết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nhau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giúp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chia nhé.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3820" y="3061189"/>
            <a:ext cx="251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22" name="Rectangle 21"/>
          <p:cNvSpPr/>
          <p:nvPr/>
        </p:nvSpPr>
        <p:spPr>
          <a:xfrm>
            <a:off x="0" y="3461299"/>
            <a:ext cx="9085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là </a:t>
            </a:r>
            <a:r>
              <a:rPr lang="fr-FR" sz="2000" dirty="0" err="1"/>
              <a:t>ước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45.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ước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45 là 1; 3; 5 ; 9</a:t>
            </a:r>
            <a:r>
              <a:rPr lang="fr-FR" sz="2000"/>
              <a:t>; 15; </a:t>
            </a:r>
            <a:r>
              <a:rPr lang="fr-FR" sz="2000" dirty="0"/>
              <a:t>45.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err="1"/>
              <a:t>Vì</a:t>
            </a:r>
            <a:r>
              <a:rPr lang="fr-FR" sz="2000" dirty="0"/>
              <a:t>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vượt</a:t>
            </a:r>
            <a:r>
              <a:rPr lang="fr-FR" sz="2000" dirty="0"/>
              <a:t> </a:t>
            </a:r>
            <a:r>
              <a:rPr lang="fr-FR" sz="2000" dirty="0" err="1"/>
              <a:t>quá</a:t>
            </a:r>
            <a:r>
              <a:rPr lang="fr-FR" sz="2000" dirty="0"/>
              <a:t> 10 </a:t>
            </a:r>
            <a:r>
              <a:rPr lang="fr-FR" sz="2000" dirty="0" err="1"/>
              <a:t>và</a:t>
            </a:r>
            <a:r>
              <a:rPr lang="fr-FR" sz="2000" dirty="0"/>
              <a:t> </a:t>
            </a:r>
            <a:r>
              <a:rPr lang="fr-FR" sz="2000" dirty="0" err="1"/>
              <a:t>ít</a:t>
            </a:r>
            <a:r>
              <a:rPr lang="fr-FR" sz="2000" dirty="0"/>
              <a:t> </a:t>
            </a:r>
            <a:r>
              <a:rPr lang="fr-FR" sz="2000" dirty="0" err="1"/>
              <a:t>nhất</a:t>
            </a:r>
            <a:r>
              <a:rPr lang="fr-FR" sz="2000" dirty="0"/>
              <a:t> là 2 </a:t>
            </a:r>
            <a:r>
              <a:rPr lang="fr-FR" sz="2000" dirty="0" err="1"/>
              <a:t>nên</a:t>
            </a:r>
            <a:r>
              <a:rPr lang="fr-FR" sz="2000" dirty="0"/>
              <a:t>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thể</a:t>
            </a:r>
            <a:r>
              <a:rPr lang="fr-FR" sz="2000" dirty="0"/>
              <a:t> </a:t>
            </a:r>
            <a:r>
              <a:rPr lang="fr-FR" sz="2000"/>
              <a:t>là </a:t>
            </a:r>
            <a:r>
              <a:rPr lang="fr-FR" sz="2000" b="1">
                <a:solidFill>
                  <a:srgbClr val="FF0000"/>
                </a:solidFill>
              </a:rPr>
              <a:t>3; 5</a:t>
            </a:r>
            <a:r>
              <a:rPr lang="fr-FR" sz="2000"/>
              <a:t> </a:t>
            </a:r>
            <a:r>
              <a:rPr lang="fr-FR" sz="2000" dirty="0" err="1"/>
              <a:t>hoặc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9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8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1347"/>
            <a:ext cx="666902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CHƯƠNG II: TÍNH CHIA HẾT TRONG TẬP HỢP CÁC SỐ TỰ NHIÊN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3" y="1716466"/>
            <a:ext cx="8502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vi-VN" sz="2800" dirty="0"/>
              <a:t>Ôn lại nội dung kiến thức đã học</a:t>
            </a:r>
            <a:r>
              <a:rPr lang="en-US" sz="2800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vi-VN" sz="2800" dirty="0"/>
              <a:t>Hoàn thành nốt các bài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SGK.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vi-VN" sz="2800" dirty="0"/>
              <a:t>Chuẩn bị và xem trước </a:t>
            </a:r>
            <a:r>
              <a:rPr lang="vi-VN" sz="2800"/>
              <a:t>bài “</a:t>
            </a:r>
            <a:r>
              <a:rPr lang="vi-VN" sz="2800" b="1" dirty="0"/>
              <a:t>Dấu hiệu chia hết</a:t>
            </a:r>
            <a:r>
              <a:rPr lang="vi-VN" sz="2800" dirty="0"/>
              <a:t>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543" y="660952"/>
            <a:ext cx="2059823" cy="14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8921" y="1266537"/>
            <a:ext cx="5386688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Thanh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you !</a:t>
            </a:r>
          </a:p>
        </p:txBody>
      </p:sp>
    </p:spTree>
    <p:extLst>
      <p:ext uri="{BB962C8B-B14F-4D97-AF65-F5344CB8AC3E}">
        <p14:creationId xmlns:p14="http://schemas.microsoft.com/office/powerpoint/2010/main" val="20775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12" y="1328927"/>
            <a:ext cx="625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BÀI 8: QUAN HỆ CHIA HẾT VÀ TÍNH CHẤT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</a:rPr>
              <a:t>(2 </a:t>
            </a:r>
            <a:r>
              <a:rPr lang="en-US" sz="3600" b="1" dirty="0" err="1">
                <a:solidFill>
                  <a:schemeClr val="bg1"/>
                </a:solidFill>
              </a:rPr>
              <a:t>Tiết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86337" y="132876"/>
            <a:ext cx="56717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KIẾN THỨC TRỌNG TÂM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3671888" y="2764632"/>
            <a:ext cx="278606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3671293" y="3985618"/>
            <a:ext cx="279797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2932510" y="2437820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02</a:t>
            </a: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932510" y="3678451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0334" y="1319097"/>
            <a:ext cx="7494665" cy="1013831"/>
            <a:chOff x="1891708" y="1195961"/>
            <a:chExt cx="8470516" cy="1505957"/>
          </a:xfrm>
        </p:grpSpPr>
        <p:grpSp>
          <p:nvGrpSpPr>
            <p:cNvPr id="21" name="Group 20"/>
            <p:cNvGrpSpPr/>
            <p:nvPr/>
          </p:nvGrpSpPr>
          <p:grpSpPr>
            <a:xfrm>
              <a:off x="1891708" y="1195961"/>
              <a:ext cx="8470516" cy="1505957"/>
              <a:chOff x="2414592" y="1000532"/>
              <a:chExt cx="7659510" cy="131533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582591" y="1037144"/>
                <a:ext cx="6491511" cy="1278723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800" kern="1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" name="Round Same Side Corner Rectangle 1"/>
              <p:cNvSpPr/>
              <p:nvPr/>
            </p:nvSpPr>
            <p:spPr>
              <a:xfrm rot="16200000">
                <a:off x="2663896" y="751228"/>
                <a:ext cx="1315335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5400000">
                <a:off x="3671888" y="1475002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262426"/>
                <a:ext cx="63991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65886" y="1495809"/>
              <a:ext cx="4181072" cy="77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Quan</a:t>
              </a:r>
              <a:r>
                <a:rPr lang="en-US" sz="2800" b="1" dirty="0"/>
                <a:t> </a:t>
              </a:r>
              <a:r>
                <a:rPr lang="en-US" sz="2800" b="1" dirty="0" err="1"/>
                <a:t>hệ</a:t>
              </a:r>
              <a:r>
                <a:rPr lang="en-US" sz="2800" b="1" dirty="0"/>
                <a:t> 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809" y="3199777"/>
            <a:ext cx="7694691" cy="1054296"/>
            <a:chOff x="1891706" y="1195968"/>
            <a:chExt cx="8009507" cy="1505955"/>
          </a:xfrm>
        </p:grpSpPr>
        <p:grpSp>
          <p:nvGrpSpPr>
            <p:cNvPr id="25" name="Group 24"/>
            <p:cNvGrpSpPr/>
            <p:nvPr/>
          </p:nvGrpSpPr>
          <p:grpSpPr>
            <a:xfrm>
              <a:off x="1891706" y="1195968"/>
              <a:ext cx="8009507" cy="1505955"/>
              <a:chOff x="2414590" y="1000537"/>
              <a:chExt cx="7242641" cy="1315332"/>
            </a:xfrm>
          </p:grpSpPr>
          <p:sp>
            <p:nvSpPr>
              <p:cNvPr id="27" name="Rectangle 2"/>
              <p:cNvSpPr/>
              <p:nvPr/>
            </p:nvSpPr>
            <p:spPr>
              <a:xfrm>
                <a:off x="3582591" y="1037143"/>
                <a:ext cx="6074640" cy="1203009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" name="Round Same Side Corner Rectangle 1"/>
              <p:cNvSpPr/>
              <p:nvPr/>
            </p:nvSpPr>
            <p:spPr>
              <a:xfrm rot="16200000">
                <a:off x="2663896" y="751231"/>
                <a:ext cx="1315332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5400000">
                <a:off x="3694783" y="1570781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190033"/>
                <a:ext cx="602325" cy="72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02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648714" y="1537528"/>
              <a:ext cx="5871303" cy="74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Tính</a:t>
              </a:r>
              <a:r>
                <a:rPr lang="en-US" sz="2800" b="1" dirty="0"/>
                <a:t> </a:t>
              </a:r>
              <a:r>
                <a:rPr lang="en-US" sz="2800" b="1" dirty="0" err="1"/>
                <a:t>chất</a:t>
              </a:r>
              <a:r>
                <a:rPr lang="en-US" sz="2800" b="1" dirty="0"/>
                <a:t> chia </a:t>
              </a:r>
              <a:r>
                <a:rPr lang="en-US" sz="2800" b="1" dirty="0" err="1"/>
                <a:t>hết</a:t>
              </a:r>
              <a:r>
                <a:rPr lang="en-US" sz="2800" b="1" dirty="0"/>
                <a:t> </a:t>
              </a:r>
              <a:r>
                <a:rPr lang="en-US" sz="2800" b="1" dirty="0" err="1"/>
                <a:t>của</a:t>
              </a:r>
              <a:r>
                <a:rPr lang="en-US" sz="2800" b="1" dirty="0"/>
                <a:t> </a:t>
              </a:r>
              <a:r>
                <a:rPr lang="en-US" sz="2800" b="1" dirty="0" err="1"/>
                <a:t>một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tổng</a:t>
              </a:r>
              <a:endParaRPr lang="vi-V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4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246"/>
            <a:ext cx="5628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QUAN HỆ CHIA HẾT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2724" y="2350654"/>
            <a:ext cx="2250538" cy="800100"/>
          </a:xfrm>
          <a:prstGeom prst="roundRect">
            <a:avLst/>
          </a:prstGeom>
          <a:solidFill>
            <a:schemeClr val="accent4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15 : 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1100" y="1277904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chia</a:t>
            </a:r>
            <a:endParaRPr lang="vi-VN" sz="2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84871" y="2350654"/>
            <a:ext cx="2250538" cy="8001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16 : 3</a:t>
            </a:r>
            <a:endParaRPr lang="vi-VN" sz="3200" b="1" dirty="0"/>
          </a:p>
        </p:txBody>
      </p:sp>
      <p:cxnSp>
        <p:nvCxnSpPr>
          <p:cNvPr id="6" name="Straight Arrow Connector 5"/>
          <p:cNvCxnSpPr>
            <a:stCxn id="4" idx="2"/>
            <a:endCxn id="2" idx="0"/>
          </p:cNvCxnSpPr>
          <p:nvPr/>
        </p:nvCxnSpPr>
        <p:spPr>
          <a:xfrm flipH="1">
            <a:off x="1727993" y="1739569"/>
            <a:ext cx="2659857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26" idx="0"/>
          </p:cNvCxnSpPr>
          <p:nvPr/>
        </p:nvCxnSpPr>
        <p:spPr>
          <a:xfrm>
            <a:off x="4387850" y="1739569"/>
            <a:ext cx="2622290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3262" y="3328568"/>
            <a:ext cx="505684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C00000"/>
                </a:solidFill>
              </a:rPr>
              <a:t>Trong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hai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15 </a:t>
            </a:r>
            <a:r>
              <a:rPr lang="en-US" sz="2000" i="1" dirty="0" err="1">
                <a:solidFill>
                  <a:srgbClr val="C00000"/>
                </a:solidFill>
              </a:rPr>
              <a:t>và</a:t>
            </a:r>
            <a:r>
              <a:rPr lang="en-US" sz="2000" i="1" dirty="0">
                <a:solidFill>
                  <a:srgbClr val="C00000"/>
                </a:solidFill>
              </a:rPr>
              <a:t> 16,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không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3?</a:t>
            </a:r>
            <a:endParaRPr lang="vi-VN" sz="2000" i="1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642" y="3854617"/>
            <a:ext cx="1394620" cy="123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b (b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0).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 : a =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b,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nói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b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không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a</a:t>
                </a:r>
                <a:r>
                  <a:rPr lang="vi-VN" sz="2400" dirty="0">
                    <a:solidFill>
                      <a:schemeClr val="tx1"/>
                    </a:solidFill>
                  </a:rPr>
                  <a:t> ⋮</a:t>
                </a:r>
                <a:r>
                  <a:rPr lang="en-US" sz="2400" dirty="0">
                    <a:solidFill>
                      <a:schemeClr val="tx1"/>
                    </a:solidFill>
                  </a:rPr>
                  <a:t> b</a:t>
                </a: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blipFill>
                <a:blip r:embed="rId2"/>
                <a:stretch>
                  <a:fillRect r="-668" b="-36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Ví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</a:t>
                </a:r>
                <a:r>
                  <a:rPr lang="en-US" sz="2400" dirty="0"/>
                  <a:t>: 15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/>
                  <a:t> 3 ; 16 </a:t>
                </a:r>
                <a:r>
                  <a:rPr lang="vi-VN" sz="2400" dirty="0">
                    <a:solidFill>
                      <a:schemeClr val="tx1"/>
                    </a:solidFill>
                  </a:rPr>
                  <a:t>⋮</a:t>
                </a:r>
                <a:r>
                  <a:rPr lang="en-US" sz="2400" dirty="0">
                    <a:solidFill>
                      <a:schemeClr val="tx1"/>
                    </a:solidFill>
                  </a:rPr>
                  <a:t> 3</a:t>
                </a:r>
                <a:r>
                  <a:rPr lang="en-US" sz="2400" dirty="0"/>
                  <a:t>  </a:t>
                </a:r>
                <a:endParaRPr lang="vi-VN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blipFill>
                <a:blip r:embed="rId3"/>
                <a:stretch>
                  <a:fillRect l="-207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CBFE5F-9B5B-4D77-8051-A60744C350A9}"/>
              </a:ext>
            </a:extLst>
          </p:cNvPr>
          <p:cNvCxnSpPr>
            <a:cxnSpLocks/>
          </p:cNvCxnSpPr>
          <p:nvPr/>
        </p:nvCxnSpPr>
        <p:spPr>
          <a:xfrm flipH="1">
            <a:off x="6112476" y="3517556"/>
            <a:ext cx="152401" cy="2018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84242B-CC72-4D22-B855-6E02899B14BF}"/>
              </a:ext>
            </a:extLst>
          </p:cNvPr>
          <p:cNvCxnSpPr>
            <a:cxnSpLocks/>
          </p:cNvCxnSpPr>
          <p:nvPr/>
        </p:nvCxnSpPr>
        <p:spPr>
          <a:xfrm flipH="1">
            <a:off x="2773881" y="4295547"/>
            <a:ext cx="152401" cy="2018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/>
                    <a:t>Tìm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kí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hiệu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thích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hợp</a:t>
                  </a:r>
                  <a:r>
                    <a:rPr lang="en-US" sz="2400" dirty="0"/>
                    <a:t> (</a:t>
                  </a:r>
                  <a14:m>
                    <m:oMath xmlns:m="http://schemas.openxmlformats.org/officeDocument/2006/math">
                      <m:r>
                        <a:rPr lang="nl-NL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en-US" sz="2400" dirty="0"/>
                    <a:t> ; </a:t>
                  </a:r>
                  <a:r>
                    <a:rPr lang="vi-VN" sz="2400" dirty="0">
                      <a:solidFill>
                        <a:schemeClr val="tx1"/>
                      </a:solidFill>
                    </a:rPr>
                    <a:t>⋮̸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 ) 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thay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dấu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 “?”</a:t>
                  </a:r>
                  <a:r>
                    <a:rPr lang="en-US" sz="2400" dirty="0"/>
                    <a:t> </a:t>
                  </a:r>
                  <a:endParaRPr lang="vi-VN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550" t="-10526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480956" y="232461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1126680" y="2326930"/>
            <a:ext cx="508036" cy="422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0031" y="2361281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 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37360" y="2324613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2656" y="228794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45 </a:t>
            </a:r>
            <a:endParaRPr lang="vi-VN" sz="2400" dirty="0"/>
          </a:p>
        </p:txBody>
      </p:sp>
      <p:sp>
        <p:nvSpPr>
          <p:cNvPr id="29" name="Rectangle 28"/>
          <p:cNvSpPr/>
          <p:nvPr/>
        </p:nvSpPr>
        <p:spPr>
          <a:xfrm>
            <a:off x="5838380" y="2290261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1730" y="228794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 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49060" y="2287944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2656" y="3540180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42 </a:t>
            </a:r>
            <a:endParaRPr lang="vi-VN" sz="2400" dirty="0"/>
          </a:p>
        </p:txBody>
      </p:sp>
      <p:sp>
        <p:nvSpPr>
          <p:cNvPr id="33" name="Rectangle 32"/>
          <p:cNvSpPr/>
          <p:nvPr/>
        </p:nvSpPr>
        <p:spPr>
          <a:xfrm>
            <a:off x="5838380" y="3542498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1730" y="355967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9060" y="3540181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771" y="3516125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35 </a:t>
            </a:r>
            <a:endParaRPr lang="vi-VN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495" y="3518443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1846" y="3552794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9175" y="3516126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15616" y="2324612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16" y="2324612"/>
                <a:ext cx="4191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982889" y="226591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15616" y="3492669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16" y="3492669"/>
                <a:ext cx="419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982889" y="353561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</p:spTree>
    <p:extLst>
      <p:ext uri="{BB962C8B-B14F-4D97-AF65-F5344CB8AC3E}">
        <p14:creationId xmlns:p14="http://schemas.microsoft.com/office/powerpoint/2010/main" val="38835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9">
      <a:dk1>
        <a:srgbClr val="000000"/>
      </a:dk1>
      <a:lt1>
        <a:srgbClr val="FFFFFF"/>
      </a:lt1>
      <a:dk2>
        <a:srgbClr val="174B8B"/>
      </a:dk2>
      <a:lt2>
        <a:srgbClr val="FFFF99"/>
      </a:lt2>
      <a:accent1>
        <a:srgbClr val="53C1E3"/>
      </a:accent1>
      <a:accent2>
        <a:srgbClr val="7789D7"/>
      </a:accent2>
      <a:accent3>
        <a:srgbClr val="DA8282"/>
      </a:accent3>
      <a:accent4>
        <a:srgbClr val="F5BB17"/>
      </a:accent4>
      <a:accent5>
        <a:srgbClr val="55CBAC"/>
      </a:accent5>
      <a:accent6>
        <a:srgbClr val="B7A96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1821</Words>
  <Application>Microsoft Office PowerPoint</Application>
  <PresentationFormat>On-screen Show (16:9)</PresentationFormat>
  <Paragraphs>202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Wingdings</vt:lpstr>
      <vt:lpstr>Roboto Condensed Light</vt:lpstr>
      <vt:lpstr>Times New Roman</vt:lpstr>
      <vt:lpstr>Calibri</vt:lpstr>
      <vt:lpstr>Arvo</vt:lpstr>
      <vt:lpstr>Arial</vt:lpstr>
      <vt:lpstr>Roboto Condensed</vt:lpstr>
      <vt:lpstr>Cambria Math</vt:lpstr>
      <vt:lpstr>Salerio template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Them Do</cp:lastModifiedBy>
  <cp:revision>2</cp:revision>
  <dcterms:modified xsi:type="dcterms:W3CDTF">2024-10-07T01:58:37Z</dcterms:modified>
</cp:coreProperties>
</file>