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82" r:id="rId2"/>
    <p:sldId id="256" r:id="rId3"/>
    <p:sldId id="271" r:id="rId4"/>
    <p:sldId id="281" r:id="rId5"/>
    <p:sldId id="283" r:id="rId6"/>
    <p:sldId id="286" r:id="rId7"/>
    <p:sldId id="285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#9Slide04 SVNNaive Inline" panose="02010503010101020104" charset="0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#9Slide03 Saira SemiCondensed B" panose="020B0604020202020204" charset="0"/>
      <p:bold r:id="rId22"/>
    </p:embeddedFont>
    <p:embeddedFont>
      <p:font typeface="#9Slide03 Talling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#9Slide03 SFU Helvetica Black" panose="020B0604020202020204" charset="0"/>
      <p:bold r:id="rId28"/>
    </p:embeddedFont>
    <p:embeddedFont>
      <p:font typeface="#9Slide03 Comfortaa Light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9F4431"/>
    <a:srgbClr val="00B4E7"/>
    <a:srgbClr val="34681F"/>
    <a:srgbClr val="11370F"/>
    <a:srgbClr val="488527"/>
    <a:srgbClr val="64BB45"/>
    <a:srgbClr val="007A76"/>
    <a:srgbClr val="23832F"/>
    <a:srgbClr val="CB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649-D35C-49F2-AAFD-59FD4368BDF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4DFE-7E28-4255-AEE0-B1F2CA9C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CF61B-8F5B-4584-84E4-043CB666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497EC8-3215-4CB9-8D4C-415BC1D7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E68555-688B-41DD-A3F4-AA51974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5413E-CD9D-4E3F-9A52-A9081A4A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4FC549-13EF-4282-9931-1B2A0CC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7BAE6E-1B39-4D2D-B27E-F2A6612A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341CC4-9840-4D0C-A65D-C2C50FD9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0DEBD-8BCC-4926-98A8-6A0B99DD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986A9-27AC-453F-9739-25F21FD3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B1D3D-3EA0-49C6-8349-8BFD240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CEC53F-3944-4E48-8C21-D775AE6D3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834BBA-A446-4437-B158-29F8C41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C0594-641F-481A-9A42-2B7BCDD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C0481-CE87-4A63-B77A-C5959C79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A5BA90-BCFA-42FA-8A50-DC33683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6D47B-9D1A-4D71-B727-527CCC53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6182A8-10FD-4F9A-9683-E19ABB7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99A9D-391E-4215-BB96-FC35425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6AC60-339A-4073-A788-2B780322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E6857B-0852-45BB-ABB3-1473366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89998-9660-4852-AFFC-DBC63962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DA007-E30D-4259-8E23-81680437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5DE398-6DCF-4AB1-BD86-EBF76A89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683C93-1B86-487A-9166-971F1CFF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D81152-7B84-4A72-912A-E2550F2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631B87-2F91-49CB-8ECF-F2DFD0AB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D513-ABD3-4F86-9ED8-86538701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18D2A9-3784-490E-B04A-DC139D2E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9C2704-CEC4-4420-B92F-D1F72F8E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7BA165-2C3D-46A3-9BBE-7F5D3F7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19E031-B34A-4ABD-9AB7-58EBA3CBE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8008F0-99AA-42B7-A023-1ECCC2F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5180FD-86C9-4C73-B79E-76E5476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C6BCF4-5677-44D3-AAF1-D256CEA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39FE1-4260-48A2-A23E-C109045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F6688C-1E2A-4D9B-ACE0-773CFD1A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1A3354-C154-48E4-89E5-6200623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E68205-3A27-4FB1-8744-F107A4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584B55-7624-4595-93E0-7BE411C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630147-648F-427A-A6E0-52C4033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3AA3EF-110C-4247-8777-28C2559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726A9-97D3-46EB-BECF-1C16239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C95AE-04F3-4AD9-BBA2-E6ECD134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16F9D-F847-4A00-99B7-C13964D6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8FAA82-C865-4A89-B37D-1E830A1C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C5BF21-43F1-49C6-8072-C85D6E0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3C6165-656D-4EFA-97BD-B0B4B00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1A410-CAAB-4C3B-AD8E-0F7173A9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12C08D-BEDD-4D89-B2C2-05EE36F4C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353CD4-B7D3-4CAB-8FEA-21FDC32E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A6C73C-DA98-4522-BA92-CDEC9553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4D0E6-FFB8-4F09-9D44-378F8099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B2004-1D06-4D06-AE0C-D116038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8CF96C-0AE3-4E54-A53D-5C61DBF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A655F6-7EE3-4630-84B5-BA613F76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04159-0448-4B16-881D-4F475C84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54F-9A18-4EBE-8DA9-D3AB9313DFE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80AD4-FA40-407A-A309-279D8D58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56B58-B01A-474A-98B0-C7D3DBFA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7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90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xmlns="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r>
                  <a:rPr lang="en-US" sz="2400" dirty="0" err="1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</a:t>
                </a:r>
                <a:r>
                  <a:rPr lang="en-US" sz="2400" dirty="0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ước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tính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cần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3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ngày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Chủ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Nhật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hoàn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thành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một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bức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tranh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tặng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mẹ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nhân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ngày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Quốc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tế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Phụ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nữ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8-3.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Buổi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sáng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bạn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dành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ra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vẽ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,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buổi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chiều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bạn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tiếp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tục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dành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vẽ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.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Hỏi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buổi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tối</a:t>
                </a:r>
                <a:r>
                  <a:rPr lang="en-US" sz="2400" dirty="0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</a:t>
                </a:r>
                <a:r>
                  <a:rPr lang="en-US" sz="2400" dirty="0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cần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dành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khoảng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bao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nhiêu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nữa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hoàn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thành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bức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tranh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?</a:t>
                </a: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  <a:blipFill rotWithShape="0">
                <a:blip r:embed="rId2"/>
                <a:stretch>
                  <a:fillRect l="-1060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xmlns="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0" y="32282"/>
            <a:ext cx="47529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3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849B7FF-221F-4535-BA2F-1D0EA2B61180}"/>
              </a:ext>
            </a:extLst>
          </p:cNvPr>
          <p:cNvGrpSpPr/>
          <p:nvPr/>
        </p:nvGrpSpPr>
        <p:grpSpPr>
          <a:xfrm>
            <a:off x="5562703" y="3283161"/>
            <a:ext cx="3613439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giao hoán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xmlns="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797FDC8-8A29-4AAA-8672-5F54D0975BF7}"/>
              </a:ext>
            </a:extLst>
          </p:cNvPr>
          <p:cNvGrpSpPr/>
          <p:nvPr/>
        </p:nvGrpSpPr>
        <p:grpSpPr>
          <a:xfrm>
            <a:off x="5562703" y="4110756"/>
            <a:ext cx="3613439" cy="369332"/>
            <a:chOff x="6373196" y="2119377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kết hợp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xmlns="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xmlns="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xmlns="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xmlns="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1EAA91FA-22B0-4E3E-9A8A-38E196D9A5FA}"/>
              </a:ext>
            </a:extLst>
          </p:cNvPr>
          <p:cNvSpPr/>
          <p:nvPr/>
        </p:nvSpPr>
        <p:spPr>
          <a:xfrm>
            <a:off x="462846" y="2386285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blipFill>
                <a:blip r:embed="rId5"/>
                <a:stretch>
                  <a:fillRect l="-292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51445BC5-7967-4F4D-B4C9-F3FCEB5F63FB}"/>
              </a:ext>
            </a:extLst>
          </p:cNvPr>
          <p:cNvGrpSpPr/>
          <p:nvPr/>
        </p:nvGrpSpPr>
        <p:grpSpPr>
          <a:xfrm>
            <a:off x="5562703" y="4828623"/>
            <a:ext cx="3613439" cy="369332"/>
            <a:chOff x="6373196" y="2119377"/>
            <a:chExt cx="4873336" cy="369332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E76BB7F0-45AC-4A0E-B590-63B22F851AA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với số 0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xmlns="" id="{7E2812D2-6600-4C3E-A626-C42800BB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303" y="2611971"/>
            <a:ext cx="2324301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BA0C3-CB34-4B78-AAE7-74A773C92670}"/>
              </a:ext>
            </a:extLst>
          </p:cNvPr>
          <p:cNvSpPr/>
          <p:nvPr/>
        </p:nvSpPr>
        <p:spPr>
          <a:xfrm>
            <a:off x="303518" y="101559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4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xmlns="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xmlns="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xmlns="" id="{1639CBBF-2CF8-4BF1-A9C0-BA8765BA8D9E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blipFill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DC124BEA-25FF-479E-97F3-C44A3D51F113}"/>
              </a:ext>
            </a:extLst>
          </p:cNvPr>
          <p:cNvSpPr/>
          <p:nvPr/>
        </p:nvSpPr>
        <p:spPr>
          <a:xfrm>
            <a:off x="462846" y="2459022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6351B7EB-F148-4C8B-9DC0-D56252B7B437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#9Slide03 Comfortaa Light" panose="00000400000000000000" pitchFamily="2" charset="0"/>
                  </a:rPr>
                  <a:t>B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2530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id="{F0EBDD04-5961-4760-A0B8-95D2551941BA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id="{E753BA0E-98A8-4B89-8CD9-43D46EC39455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blipFill>
                <a:blip r:embed="rId5"/>
                <a:stretch>
                  <a:fillRect l="-2920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xmlns="" id="{64D136DB-10BC-4EC8-BD8E-FCABD3C0442E}"/>
                  </a:ext>
                </a:extLst>
              </p:cNvPr>
              <p:cNvSpPr txBox="1"/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="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801774" y="1363843"/>
                <a:ext cx="10515482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Em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hãy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nhắc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lại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quy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tắc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trừ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hai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phân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số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(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cả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tử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và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mẫu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đều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dương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)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đã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học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rồi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tính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các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hiệu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sau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và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4" y="1363843"/>
                <a:ext cx="10515482" cy="1402563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4C4D6CB-F08B-43D8-ACB2-3081C1CF7F1F}"/>
              </a:ext>
            </a:extLst>
          </p:cNvPr>
          <p:cNvGrpSpPr/>
          <p:nvPr/>
        </p:nvGrpSpPr>
        <p:grpSpPr>
          <a:xfrm>
            <a:off x="461163" y="11139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xmlns="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xmlns="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4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206CD8B9-E4C1-4071-BB30-984D336EBA51}"/>
              </a:ext>
            </a:extLst>
          </p:cNvPr>
          <p:cNvSpPr txBox="1"/>
          <p:nvPr/>
        </p:nvSpPr>
        <p:spPr>
          <a:xfrm>
            <a:off x="789710" y="3146109"/>
            <a:ext cx="10983190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 dirty="0" err="1">
                <a:latin typeface="#9Slide03 Comfortaa Light" panose="00000400000000000000" pitchFamily="2" charset="0"/>
              </a:rPr>
              <a:t>Quy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tắc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trên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vẫn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đúng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với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các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phân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số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có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tử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và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mẫu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là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các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số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nguyên</a:t>
            </a:r>
            <a:r>
              <a:rPr lang="en-US" sz="2200" dirty="0">
                <a:latin typeface="#9Slide03 Comfortaa Light" panose="00000400000000000000" pitchFamily="2" charset="0"/>
              </a:rPr>
              <a:t>. 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120572AF-21A5-4124-A04F-829BB5FB0E19}"/>
              </a:ext>
            </a:extLst>
          </p:cNvPr>
          <p:cNvGrpSpPr/>
          <p:nvPr/>
        </p:nvGrpSpPr>
        <p:grpSpPr>
          <a:xfrm>
            <a:off x="573360" y="3892557"/>
            <a:ext cx="11199540" cy="2609791"/>
            <a:chOff x="573360" y="3892557"/>
            <a:chExt cx="11199540" cy="2609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xmlns="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823DB45C-8C91-4D90-BBAA-24ABF90D0F9A}"/>
                </a:ext>
              </a:extLst>
            </p:cNvPr>
            <p:cNvSpPr/>
            <p:nvPr/>
          </p:nvSpPr>
          <p:spPr>
            <a:xfrm>
              <a:off x="789710" y="4042064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29AEB648-8097-4FDC-8E9E-6840CC283664}"/>
                </a:ext>
              </a:extLst>
            </p:cNvPr>
            <p:cNvSpPr/>
            <p:nvPr/>
          </p:nvSpPr>
          <p:spPr>
            <a:xfrm>
              <a:off x="801774" y="5684240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62867691-4E36-4AB3-BDFF-E014261D131F}"/>
              </a:ext>
            </a:extLst>
          </p:cNvPr>
          <p:cNvSpPr/>
          <p:nvPr/>
        </p:nvSpPr>
        <p:spPr>
          <a:xfrm>
            <a:off x="539046" y="2486812"/>
            <a:ext cx="2324301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xmlns="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124976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1249765" cy="8204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Tính:       a)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xmlns="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xmlns="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xmlns="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xmlns="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5704612" y="1608783"/>
                <a:ext cx="1153388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12" y="1608783"/>
                <a:ext cx="1153388" cy="824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xmlns="" id="{AC507D91-68B2-48A6-8D86-007053985164}"/>
                  </a:ext>
                </a:extLst>
              </p:cNvPr>
              <p:cNvSpPr txBox="1"/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b)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blipFill>
                <a:blip r:embed="rId5"/>
                <a:stretch>
                  <a:fillRect l="-300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xmlns="" id="{AB1ACB99-B8AE-44AB-8CAE-08AB926B296D}"/>
                  </a:ext>
                </a:extLst>
              </p:cNvPr>
              <p:cNvSpPr txBox="1"/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="" id="{3F4B8FBC-A19D-4409-92EE-51C42F8EE0FD}"/>
                  </a:ext>
                </a:extLst>
              </p:cNvPr>
              <p:cNvSpPr txBox="1"/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="" id="{427C9B40-F70A-4AC2-9F89-4BB809775A7A}"/>
                  </a:ext>
                </a:extLst>
              </p:cNvPr>
              <p:cNvSpPr txBox="1"/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9−(−5)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id="{6C40A763-EEE1-4DC5-9EA1-C6DFBD414648}"/>
                  </a:ext>
                </a:extLst>
              </p:cNvPr>
              <p:cNvSpPr txBox="1"/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EB9866A7-B2B5-41B9-8E6A-B402D91B31C8}"/>
                  </a:ext>
                </a:extLst>
              </p:cNvPr>
              <p:cNvSpPr txBox="1"/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14513F6B-730B-418A-B3A0-8249FEA6A65E}"/>
                  </a:ext>
                </a:extLst>
              </p:cNvPr>
              <p:cNvSpPr txBox="1"/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xmlns="" id="{CD4FECA0-9539-417D-BC1A-223EA001A8A1}"/>
                  </a:ext>
                </a:extLst>
              </p:cNvPr>
              <p:cNvSpPr txBox="1"/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b="1" i="1">
                    <a:latin typeface="#9Slide03 Comfortaa Light" panose="00000400000000000000" pitchFamily="2" charset="0"/>
                  </a:rPr>
                  <a:t>Nhận xét. </a:t>
                </a:r>
                <a:r>
                  <a:rPr lang="en-US" sz="2200">
                    <a:latin typeface="#9Slide03 Comfortaa Light" panose="00000400000000000000" pitchFamily="2" charset="0"/>
                  </a:rPr>
                  <a:t>Muốn trừ một phân số cho một phân số, ta có thể cộng số bị trừ với số đối của số trừ. Chẳng hạn: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blipFill>
                <a:blip r:embed="rId1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xmlns="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1789317" y="1629600"/>
                <a:ext cx="351201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;</a:t>
                </a:r>
              </a:p>
            </p:txBody>
          </p:sp>
        </mc:Choice>
        <mc:Fallback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1629600"/>
                <a:ext cx="3512015" cy="820481"/>
              </a:xfrm>
              <a:prstGeom prst="rect">
                <a:avLst/>
              </a:prstGeom>
              <a:blipFill rotWithShape="0">
                <a:blip r:embed="rId13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xmlns="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6807790" y="1625756"/>
                <a:ext cx="5829300" cy="83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90" y="1625756"/>
                <a:ext cx="5829300" cy="8369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1" grpId="0"/>
      <p:bldP spid="29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xmlns="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xmlns="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xmlns="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5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B981B070-17B3-4E50-91C9-70312BB00E24}"/>
              </a:ext>
            </a:extLst>
          </p:cNvPr>
          <p:cNvSpPr txBox="1"/>
          <p:nvPr/>
        </p:nvSpPr>
        <p:spPr>
          <a:xfrm>
            <a:off x="539046" y="1645411"/>
            <a:ext cx="1134815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 i="1">
                <a:latin typeface="#9Slide03 Comfortaa Light" panose="00000400000000000000" pitchFamily="2" charset="0"/>
              </a:rPr>
              <a:t>Trở lại bài toán mở đầu, </a:t>
            </a:r>
            <a:r>
              <a:rPr lang="en-US" sz="2200">
                <a:latin typeface="#9Slide03 Comfortaa Light" panose="00000400000000000000" pitchFamily="2" charset="0"/>
              </a:rPr>
              <a:t>Nga cần số giờ để hoàn thành bức tranh tặng mẹ là: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89251E67-5705-41E0-B850-0F366A3BE8A2}"/>
                  </a:ext>
                </a:extLst>
              </p:cNvPr>
              <p:cNvSpPr txBox="1"/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9−2−5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(giờ)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902EE5-7E33-4EB8-AF59-A6CEF9EDFAC3}"/>
              </a:ext>
            </a:extLst>
          </p:cNvPr>
          <p:cNvSpPr/>
          <p:nvPr/>
        </p:nvSpPr>
        <p:spPr>
          <a:xfrm>
            <a:off x="4441542" y="101477"/>
            <a:ext cx="330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</a:t>
            </a:r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7BC83C-AD27-431C-B175-F69A76CF856D}"/>
              </a:ext>
            </a:extLst>
          </p:cNvPr>
          <p:cNvSpPr/>
          <p:nvPr/>
        </p:nvSpPr>
        <p:spPr>
          <a:xfrm>
            <a:off x="1256373" y="246576"/>
            <a:ext cx="9950606" cy="4025589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26. Phép nhân và phép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21662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366A31-4075-4BAC-BAEB-CC087E6C5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E675AE-548A-4837-B0E0-BFA6696BBBA9}"/>
              </a:ext>
            </a:extLst>
          </p:cNvPr>
          <p:cNvSpPr/>
          <p:nvPr/>
        </p:nvSpPr>
        <p:spPr>
          <a:xfrm>
            <a:off x="4961806" y="1361656"/>
            <a:ext cx="2236304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161CCA-F4BC-4684-B36E-840DAE450726}"/>
              </a:ext>
            </a:extLst>
          </p:cNvPr>
          <p:cNvSpPr/>
          <p:nvPr/>
        </p:nvSpPr>
        <p:spPr>
          <a:xfrm>
            <a:off x="1417171" y="2126972"/>
            <a:ext cx="9362661" cy="1441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#9Slide04 SVNNaive Inline" panose="02010503010101020104" pitchFamily="2" charset="0"/>
              </a:rPr>
              <a:t>PHÉP CỘNG VÀ PHÉP TRỪ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4E7552-883A-4CD8-B221-F6E6AE4680F6}"/>
              </a:ext>
            </a:extLst>
          </p:cNvPr>
          <p:cNvSpPr/>
          <p:nvPr/>
        </p:nvSpPr>
        <p:spPr>
          <a:xfrm>
            <a:off x="3624927" y="5585793"/>
            <a:ext cx="4962026" cy="58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4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="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cộng hai phân số cũng mẫu (có tử và mẫu dương) rồi tính các tổng:</a:t>
                </a:r>
              </a:p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xmlns="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xmlns="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1</a:t>
              </a:r>
            </a:p>
          </p:txBody>
        </p:sp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xmlns="" id="{A9EF617D-231D-4ADB-AEFF-376F7DBEA32F}"/>
              </a:ext>
            </a:extLst>
          </p:cNvPr>
          <p:cNvSpPr txBox="1"/>
          <p:nvPr/>
        </p:nvSpPr>
        <p:spPr>
          <a:xfrm>
            <a:off x="1070382" y="3641172"/>
            <a:ext cx="10442864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714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xmlns="" id="{493FBF6F-EFB3-4E5D-AF9B-F5857E6267BD}"/>
                  </a:ext>
                </a:extLst>
              </p:cNvPr>
              <p:cNvSpPr/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Muốn cộng hai phân số cùng mẫu, ta cộng các tử và giữ nguyên mẫu: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xmlns="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826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BA0C3-CB34-4B78-AAE7-74A773C92670}"/>
              </a:ext>
            </a:extLst>
          </p:cNvPr>
          <p:cNvSpPr/>
          <p:nvPr/>
        </p:nvSpPr>
        <p:spPr>
          <a:xfrm>
            <a:off x="303518" y="2958688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xmlns="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                        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="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xmlns="" id="{77DE0905-758D-4C98-9EE4-D51C94D65F99}"/>
                  </a:ext>
                </a:extLst>
              </p:cNvPr>
              <p:cNvSpPr txBox="1"/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+(−19)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="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1450899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1450899" cy="7848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="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5486399" y="1801296"/>
                <a:ext cx="2051539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801296"/>
                <a:ext cx="2051539" cy="8090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40">
                <a:extLst>
                  <a:ext uri="{FF2B5EF4-FFF2-40B4-BE49-F238E27FC236}">
                    <a16:creationId xmlns:a16="http://schemas.microsoft.com/office/drawing/2014/main" xmlns="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1369150" y="1740515"/>
                <a:ext cx="3955517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50" y="1740515"/>
                <a:ext cx="3955517" cy="807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41">
                <a:extLst>
                  <a:ext uri="{FF2B5EF4-FFF2-40B4-BE49-F238E27FC236}">
                    <a16:creationId xmlns:a16="http://schemas.microsoft.com/office/drawing/2014/main" xmlns="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7162801" y="1786740"/>
                <a:ext cx="322065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+(−8)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Hộp Văn bản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1" y="1786740"/>
                <a:ext cx="3220656" cy="8090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39" grpId="0"/>
      <p:bldP spid="40" grpId="0"/>
      <p:bldP spid="41" grpId="0"/>
      <p:bldP spid="4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="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Để thực hiện phép cộng </a:t>
                </a:r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, em hãy làm theo các bước sau: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Quy đồng mẫu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Sử dụng quy tắc cộng hai phân số cùng mẫu để tính tổng hai phân số sau khi đã quy đồng.</a:t>
                </a: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blipFill>
                <a:blip r:embed="rId2"/>
                <a:stretch>
                  <a:fillRect l="-719" r="-240" b="-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xmlns="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xmlns="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2</a:t>
              </a:r>
            </a:p>
          </p:txBody>
        </p:sp>
      </p:grpSp>
      <p:sp>
        <p:nvSpPr>
          <p:cNvPr id="42" name="Rectangle 18">
            <a:extLst>
              <a:ext uri="{FF2B5EF4-FFF2-40B4-BE49-F238E27FC236}">
                <a16:creationId xmlns:a16="http://schemas.microsoft.com/office/drawing/2014/main" xmlns="" id="{493FBF6F-EFB3-4E5D-AF9B-F5857E6267BD}"/>
              </a:ext>
            </a:extLst>
          </p:cNvPr>
          <p:cNvSpPr/>
          <p:nvPr/>
        </p:nvSpPr>
        <p:spPr>
          <a:xfrm>
            <a:off x="945572" y="4513964"/>
            <a:ext cx="10567674" cy="11179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2857"/>
              </a:lnSpc>
            </a:pPr>
            <a:r>
              <a:rPr lang="en-US" sz="2200">
                <a:solidFill>
                  <a:schemeClr val="tx1"/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Muốn cộng hai phân số không cùng mẫu, ta viết chúng dưới dạng hai phân số cùng mẫu rồi cộng các tử và giữ nguyên mẫu chung.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xmlns="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</p:spTree>
    <p:extLst>
      <p:ext uri="{BB962C8B-B14F-4D97-AF65-F5344CB8AC3E}">
        <p14:creationId xmlns:p14="http://schemas.microsoft.com/office/powerpoint/2010/main" val="3812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BA0C3-CB34-4B78-AAE7-74A773C92670}"/>
              </a:ext>
            </a:extLst>
          </p:cNvPr>
          <p:cNvSpPr/>
          <p:nvPr/>
        </p:nvSpPr>
        <p:spPr>
          <a:xfrm>
            <a:off x="303518" y="3519802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tập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xmlns="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 dirty="0" err="1">
                    <a:latin typeface="#9Slide03 Comfortaa Light" panose="00000400000000000000" pitchFamily="2" charset="0"/>
                  </a:rPr>
                  <a:t>Tính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blipFill>
                <a:blip r:embed="rId2"/>
                <a:stretch>
                  <a:fillRect l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="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62867691-4E36-4AB3-BDFF-E014261D131F}"/>
              </a:ext>
            </a:extLst>
          </p:cNvPr>
          <p:cNvSpPr/>
          <p:nvPr/>
        </p:nvSpPr>
        <p:spPr>
          <a:xfrm>
            <a:off x="360022" y="86036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Ví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dụ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="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644351" y="1443119"/>
                <a:ext cx="5220872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6.  3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7 . 2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9 . 2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1443119"/>
                <a:ext cx="5220872" cy="20143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849B7FF-221F-4535-BA2F-1D0EA2B61180}"/>
              </a:ext>
            </a:extLst>
          </p:cNvPr>
          <p:cNvGrpSpPr/>
          <p:nvPr/>
        </p:nvGrpSpPr>
        <p:grpSpPr>
          <a:xfrm>
            <a:off x="6203378" y="1798538"/>
            <a:ext cx="4873336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Quy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đồng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mẫu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số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xmlns="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797FDC8-8A29-4AAA-8672-5F54D0975BF7}"/>
              </a:ext>
            </a:extLst>
          </p:cNvPr>
          <p:cNvGrpSpPr/>
          <p:nvPr/>
        </p:nvGrpSpPr>
        <p:grpSpPr>
          <a:xfrm>
            <a:off x="6203378" y="2698216"/>
            <a:ext cx="4873336" cy="369332"/>
            <a:chOff x="6203378" y="1766711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5A3F5892-59B8-4D91-8939-F0FD1B14F591}"/>
                </a:ext>
              </a:extLst>
            </p:cNvPr>
            <p:cNvSpPr txBox="1"/>
            <p:nvPr/>
          </p:nvSpPr>
          <p:spPr>
            <a:xfrm>
              <a:off x="6203378" y="1766711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Cộng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hai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phân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số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cùng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mẫu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xmlns="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1190" y="1951377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xmlns="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xmlns="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40" grpId="0"/>
      <p:bldP spid="4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="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Tính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các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tổng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xmlns="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xmlns="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xmlns="" id="{493FBF6F-EFB3-4E5D-AF9B-F5857E6267BD}"/>
                  </a:ext>
                </a:extLst>
              </p:cNvPr>
              <p:cNvSpPr/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9881"/>
                  </a:lnSpc>
                </a:pPr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Hai số gọi là đối nhau nếu tổng của chúng bằng 0. Kí hiệu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xmlns="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c</a:t>
            </a:r>
            <a:r>
              <a:rPr lang="en-US" sz="2400" dirty="0" smtClean="0">
                <a:solidFill>
                  <a:srgbClr val="00B050"/>
                </a:solidFill>
                <a:latin typeface="#9Slide03 SFU Helvetica Black" panose="00000900000000000000" pitchFamily="2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#9Slide03 SFU Helvetica Black" panose="00000900000000000000" pitchFamily="2" charset="0"/>
              </a:rPr>
              <a:t>Số</a:t>
            </a:r>
            <a:r>
              <a:rPr lang="en-US" sz="2400" dirty="0" smtClean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#9Slide03 SFU Helvetica Black" panose="00000900000000000000" pitchFamily="2" charset="0"/>
              </a:rPr>
              <a:t>đối</a:t>
            </a:r>
            <a:endParaRPr lang="en-US" sz="2400" dirty="0">
              <a:solidFill>
                <a:srgbClr val="00B050"/>
              </a:solidFill>
              <a:latin typeface="#9Slide03 SFU Helvetica Black" panose="00000900000000000000" pitchFamily="2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206CD8B9-E4C1-4071-BB30-984D336EBA51}"/>
              </a:ext>
            </a:extLst>
          </p:cNvPr>
          <p:cNvSpPr txBox="1"/>
          <p:nvPr/>
        </p:nvSpPr>
        <p:spPr>
          <a:xfrm>
            <a:off x="1683331" y="2325223"/>
            <a:ext cx="7884102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>
                <a:latin typeface="#9Slide03 Comfortaa Light" panose="00000400000000000000" pitchFamily="2" charset="0"/>
              </a:rPr>
              <a:t>Em có nhận xét gì về các kết quả nhận được?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xmlns="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Chẳng hạn,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</a:p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Do đó </a:t>
                </a:r>
                <a:r>
                  <a:rPr lang="en-US" sz="2000">
                    <a:latin typeface="#9Slide03 Comfortaa Light" panose="000004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64" y="2201507"/>
            <a:ext cx="2337330" cy="23485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854" y="4496717"/>
            <a:ext cx="2225147" cy="2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BA0C3-CB34-4B78-AAE7-74A773C92670}"/>
              </a:ext>
            </a:extLst>
          </p:cNvPr>
          <p:cNvSpPr/>
          <p:nvPr/>
        </p:nvSpPr>
        <p:spPr>
          <a:xfrm>
            <a:off x="303518" y="1140281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xmlns="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Tìm số đối của các số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blipFill>
                <a:blip r:embed="rId2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6AA0C143-36CD-4741-9A51-27EB9ABC85F8}"/>
                  </a:ext>
                </a:extLst>
              </p:cNvPr>
              <p:cNvSpPr txBox="1"/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hoặc</a:t>
                </a:r>
                <a:r>
                  <a:rPr lang="en-US" sz="22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xmlns="" id="{B7F19666-793D-4B44-879C-D7962689EB93}"/>
                  </a:ext>
                </a:extLst>
              </p:cNvPr>
              <p:cNvSpPr txBox="1"/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blipFill>
                <a:blip r:embed="rId4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59F58693-D717-4232-B628-847032CB463B}"/>
                  </a:ext>
                </a:extLst>
              </p:cNvPr>
              <p:cNvSpPr txBox="1"/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blipFill>
                <a:blip r:embed="rId5"/>
                <a:stretch>
                  <a:fillRect l="-118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4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1C848421-516A-4990-95C8-81FA556B97CE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xmlns="" id="{9128C6ED-8069-4480-B982-06BDBFD24A38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28113"/>
            <a:ext cx="11222871" cy="41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631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Cambria Math</vt:lpstr>
      <vt:lpstr>#9Slide04 SVNNaive Inline</vt:lpstr>
      <vt:lpstr>Calibri Light</vt:lpstr>
      <vt:lpstr>#9Slide03 Saira SemiCondensed B</vt:lpstr>
      <vt:lpstr>Kodchasan</vt:lpstr>
      <vt:lpstr>#9Slide03 Talling</vt:lpstr>
      <vt:lpstr>Calibri</vt:lpstr>
      <vt:lpstr>#9Slide03 SFU Helvetica Black</vt:lpstr>
      <vt:lpstr>Times New Roman</vt:lpstr>
      <vt:lpstr>#9Slide03 Comfortaa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Đào</dc:creator>
  <cp:lastModifiedBy>Windows 10</cp:lastModifiedBy>
  <cp:revision>108</cp:revision>
  <dcterms:created xsi:type="dcterms:W3CDTF">2021-07-07T12:36:40Z</dcterms:created>
  <dcterms:modified xsi:type="dcterms:W3CDTF">2023-02-02T22:44:21Z</dcterms:modified>
</cp:coreProperties>
</file>