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80" r:id="rId3"/>
    <p:sldId id="281" r:id="rId4"/>
    <p:sldId id="273" r:id="rId5"/>
    <p:sldId id="282" r:id="rId6"/>
    <p:sldId id="269" r:id="rId7"/>
    <p:sldId id="257" r:id="rId8"/>
    <p:sldId id="266" r:id="rId9"/>
    <p:sldId id="274" r:id="rId10"/>
    <p:sldId id="262" r:id="rId11"/>
    <p:sldId id="259" r:id="rId12"/>
    <p:sldId id="260" r:id="rId13"/>
    <p:sldId id="258" r:id="rId14"/>
    <p:sldId id="261" r:id="rId15"/>
    <p:sldId id="263" r:id="rId16"/>
    <p:sldId id="265" r:id="rId17"/>
    <p:sldId id="264" r:id="rId18"/>
    <p:sldId id="277" r:id="rId19"/>
    <p:sldId id="276" r:id="rId20"/>
    <p:sldId id="275" r:id="rId21"/>
    <p:sldId id="278" r:id="rId22"/>
    <p:sldId id="279" r:id="rId23"/>
    <p:sldId id="271" r:id="rId24"/>
    <p:sldId id="270" r:id="rId25"/>
    <p:sldId id="283" r:id="rId26"/>
    <p:sldId id="284" r:id="rId27"/>
    <p:sldId id="285" r:id="rId28"/>
    <p:sldId id="267" r:id="rId29"/>
    <p:sldId id="268" r:id="rId30"/>
    <p:sldId id="272" r:id="rId31"/>
  </p:sldIdLst>
  <p:sldSz cx="18288000" cy="10287000"/>
  <p:notesSz cx="6858000" cy="9144000"/>
  <p:embeddedFontLst>
    <p:embeddedFont>
      <p:font typeface="Calibri" panose="020F0502020204030204" pitchFamily="34" charset="0"/>
      <p:regular r:id="rId32"/>
      <p:bold r:id="rId33"/>
      <p:italic r:id="rId34"/>
      <p:boldItalic r:id="rId35"/>
    </p:embeddedFont>
    <p:embeddedFont>
      <p:font typeface="Cambria Math" panose="02040503050406030204" pitchFamily="18"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22" autoAdjust="0"/>
  </p:normalViewPr>
  <p:slideViewPr>
    <p:cSldViewPr>
      <p:cViewPr>
        <p:scale>
          <a:sx n="46" d="100"/>
          <a:sy n="46" d="100"/>
        </p:scale>
        <p:origin x="25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13" Type="http://schemas.openxmlformats.org/officeDocument/2006/relationships/image" Target="../media/image16.svg"/><Relationship Id="rId12"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11" Type="http://schemas.openxmlformats.org/officeDocument/2006/relationships/image" Target="../media/image14.svg"/><Relationship Id="rId1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37.sv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0.png"/><Relationship Id="rId20" Type="http://schemas.openxmlformats.org/officeDocument/2006/relationships/image" Target="../media/image51.png"/><Relationship Id="rId1" Type="http://schemas.openxmlformats.org/officeDocument/2006/relationships/slideLayout" Target="../slideLayouts/slideLayout7.xml"/><Relationship Id="rId19" Type="http://schemas.openxmlformats.org/officeDocument/2006/relationships/image" Target="../media/image51.sv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4.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57.svg"/><Relationship Id="rId5" Type="http://schemas.openxmlformats.org/officeDocument/2006/relationships/image" Target="../media/image53.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5.png"/><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59.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69.png"/></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 Id="rId10" Type="http://schemas.openxmlformats.org/officeDocument/2006/relationships/image" Target="../media/image70.png"/><Relationship Id="rId9" Type="http://schemas.openxmlformats.org/officeDocument/2006/relationships/image" Target="../media/image6.svg"/></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20"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39.svg"/><Relationship Id="rId10" Type="http://schemas.openxmlformats.org/officeDocument/2006/relationships/image" Target="../media/image23.png"/><Relationship Id="rId19" Type="http://schemas.openxmlformats.org/officeDocument/2006/relationships/image" Target="../media/image51.svg"/><Relationship Id="rId9" Type="http://schemas.openxmlformats.org/officeDocument/2006/relationships/image" Target="../media/image43.svg"/></Relationships>
</file>

<file path=ppt/slides/_rels/slide2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2.png"/><Relationship Id="rId1" Type="http://schemas.openxmlformats.org/officeDocument/2006/relationships/slideLayout" Target="../slideLayouts/slideLayout7.xml"/><Relationship Id="rId5" Type="http://schemas.openxmlformats.org/officeDocument/2006/relationships/image" Target="../media/image75.png"/><Relationship Id="rId4" Type="http://schemas.openxmlformats.org/officeDocument/2006/relationships/image" Target="../media/image74.png"/></Relationships>
</file>

<file path=ppt/slides/_rels/slide2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7.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2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7.sv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81.png"/><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82.png"/></Relationships>
</file>

<file path=ppt/slides/_rels/slide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5.sv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1" Type="http://schemas.openxmlformats.org/officeDocument/2006/relationships/image" Target="../media/image39.svg"/><Relationship Id="rId2"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3.png"/><Relationship Id="rId19" Type="http://schemas.openxmlformats.org/officeDocument/2006/relationships/image" Target="../media/image51.svg"/><Relationship Id="rId4" Type="http://schemas.openxmlformats.org/officeDocument/2006/relationships/image" Target="../media/image22.png"/><Relationship Id="rId22"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CA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1B3679"/>
            </a:solidFill>
          </p:spPr>
        </p:sp>
      </p:grpSp>
      <p:sp>
        <p:nvSpPr>
          <p:cNvPr id="5" name="TextBox 5"/>
          <p:cNvSpPr txBox="1"/>
          <p:nvPr/>
        </p:nvSpPr>
        <p:spPr>
          <a:xfrm>
            <a:off x="529212" y="3009900"/>
            <a:ext cx="17229576" cy="3118674"/>
          </a:xfrm>
          <a:prstGeom prst="rect">
            <a:avLst/>
          </a:prstGeom>
        </p:spPr>
        <p:txBody>
          <a:bodyPr wrap="square" lIns="0" tIns="0" rIns="0" bIns="0" rtlCol="0" anchor="t">
            <a:spAutoFit/>
          </a:bodyPr>
          <a:lstStyle/>
          <a:p>
            <a:pPr algn="ctr">
              <a:lnSpc>
                <a:spcPct val="150000"/>
              </a:lnSpc>
            </a:pPr>
            <a:r>
              <a:rPr lang="en-US" sz="7200" b="1" spc="229" dirty="0" smtClean="0">
                <a:solidFill>
                  <a:srgbClr val="FFFFFF"/>
                </a:solidFill>
                <a:latin typeface="Arial" panose="020B0604020202020204" pitchFamily="34" charset="0"/>
                <a:cs typeface="Arial" panose="020B0604020202020204" pitchFamily="34" charset="0"/>
              </a:rPr>
              <a:t>CHÀO MỪNG CÁC EM </a:t>
            </a:r>
          </a:p>
          <a:p>
            <a:pPr algn="ctr">
              <a:lnSpc>
                <a:spcPct val="150000"/>
              </a:lnSpc>
            </a:pPr>
            <a:r>
              <a:rPr lang="en-US" sz="7200" b="1" spc="229" dirty="0" smtClean="0">
                <a:solidFill>
                  <a:srgbClr val="FFFFFF"/>
                </a:solidFill>
                <a:latin typeface="Arial" panose="020B0604020202020204" pitchFamily="34" charset="0"/>
                <a:cs typeface="Arial" panose="020B0604020202020204" pitchFamily="34" charset="0"/>
              </a:rPr>
              <a:t>THAM DỰ BUỔI HỌC HÔM NAY!</a:t>
            </a:r>
            <a:endParaRPr lang="en-US" sz="7200" b="1" spc="229" dirty="0">
              <a:solidFill>
                <a:srgbClr val="FFFFFF"/>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840060">
            <a:off x="1835139" y="7244512"/>
            <a:ext cx="2935521" cy="176665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33159">
            <a:off x="14399651" y="155153"/>
            <a:ext cx="1886327" cy="307857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F914D"/>
            </a:solidFill>
          </p:spPr>
        </p:sp>
      </p:grpSp>
      <p:grpSp>
        <p:nvGrpSpPr>
          <p:cNvPr id="4" name="Group 4"/>
          <p:cNvGrpSpPr/>
          <p:nvPr/>
        </p:nvGrpSpPr>
        <p:grpSpPr>
          <a:xfrm>
            <a:off x="1028700" y="1028700"/>
            <a:ext cx="16230600" cy="8229600"/>
            <a:chOff x="0" y="0"/>
            <a:chExt cx="12452786" cy="6314089"/>
          </a:xfrm>
        </p:grpSpPr>
        <p:sp>
          <p:nvSpPr>
            <p:cNvPr id="5" name="Freeform 5"/>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31" name="TextBox 30"/>
          <p:cNvSpPr txBox="1"/>
          <p:nvPr/>
        </p:nvSpPr>
        <p:spPr>
          <a:xfrm>
            <a:off x="3070860" y="1482476"/>
            <a:ext cx="7848600" cy="707886"/>
          </a:xfrm>
          <a:prstGeom prst="rect">
            <a:avLst/>
          </a:prstGeom>
          <a:noFill/>
        </p:spPr>
        <p:txBody>
          <a:bodyPr wrap="square" rtlCol="0">
            <a:spAutoFit/>
          </a:bodyPr>
          <a:lstStyle/>
          <a:p>
            <a:r>
              <a:rPr lang="en-US" sz="4000" i="1" dirty="0" err="1" smtClean="0">
                <a:latin typeface="Arial" panose="020B0604020202020204" pitchFamily="34" charset="0"/>
                <a:cs typeface="Arial" panose="020B0604020202020204" pitchFamily="34" charset="0"/>
              </a:rPr>
              <a:t>Đọc</a:t>
            </a:r>
            <a:r>
              <a:rPr lang="en-US" sz="4000" i="1" dirty="0" smtClean="0">
                <a:latin typeface="Arial" panose="020B0604020202020204" pitchFamily="34" charset="0"/>
                <a:cs typeface="Arial" panose="020B0604020202020204" pitchFamily="34" charset="0"/>
              </a:rPr>
              <a:t> </a:t>
            </a:r>
            <a:r>
              <a:rPr lang="en-US" sz="4000" b="1" i="1" dirty="0" err="1" smtClean="0">
                <a:latin typeface="Arial" panose="020B0604020202020204" pitchFamily="34" charset="0"/>
                <a:cs typeface="Arial" panose="020B0604020202020204" pitchFamily="34" charset="0"/>
              </a:rPr>
              <a:t>Ví</a:t>
            </a:r>
            <a:r>
              <a:rPr lang="en-US" sz="4000" b="1" i="1" dirty="0" smtClean="0">
                <a:latin typeface="Arial" panose="020B0604020202020204" pitchFamily="34" charset="0"/>
                <a:cs typeface="Arial" panose="020B0604020202020204" pitchFamily="34" charset="0"/>
              </a:rPr>
              <a:t> </a:t>
            </a:r>
            <a:r>
              <a:rPr lang="en-US" sz="4000" b="1" i="1" dirty="0" err="1" smtClean="0">
                <a:latin typeface="Arial" panose="020B0604020202020204" pitchFamily="34" charset="0"/>
                <a:cs typeface="Arial" panose="020B0604020202020204" pitchFamily="34" charset="0"/>
              </a:rPr>
              <a:t>dụ</a:t>
            </a:r>
            <a:r>
              <a:rPr lang="en-US" sz="4000" b="1" i="1" dirty="0" smtClean="0">
                <a:latin typeface="Arial" panose="020B0604020202020204" pitchFamily="34" charset="0"/>
                <a:cs typeface="Arial" panose="020B0604020202020204" pitchFamily="34" charset="0"/>
              </a:rPr>
              <a:t> 2</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và</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nêu</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cách</a:t>
            </a:r>
            <a:r>
              <a:rPr lang="en-US" sz="4000" i="1" dirty="0" smtClean="0">
                <a:latin typeface="Arial" panose="020B0604020202020204" pitchFamily="34" charset="0"/>
                <a:cs typeface="Arial" panose="020B0604020202020204" pitchFamily="34" charset="0"/>
              </a:rPr>
              <a:t> so </a:t>
            </a:r>
            <a:r>
              <a:rPr lang="en-US" sz="4000" i="1" dirty="0" err="1" smtClean="0">
                <a:latin typeface="Arial" panose="020B0604020202020204" pitchFamily="34" charset="0"/>
                <a:cs typeface="Arial" panose="020B0604020202020204" pitchFamily="34" charset="0"/>
              </a:rPr>
              <a:t>sánh</a:t>
            </a:r>
            <a:endParaRPr lang="en-US" sz="4000" i="1" dirty="0">
              <a:latin typeface="Arial" panose="020B0604020202020204" pitchFamily="34" charset="0"/>
              <a:cs typeface="Arial" panose="020B0604020202020204" pitchFamily="34" charset="0"/>
            </a:endParaRPr>
          </a:p>
        </p:txBody>
      </p:sp>
      <p:sp>
        <p:nvSpPr>
          <p:cNvPr id="32" name="Rounded Rectangle 31"/>
          <p:cNvSpPr/>
          <p:nvPr/>
        </p:nvSpPr>
        <p:spPr>
          <a:xfrm>
            <a:off x="1894840" y="2734848"/>
            <a:ext cx="2362200" cy="990600"/>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latin typeface="Arial" panose="020B0604020202020204" pitchFamily="34" charset="0"/>
                <a:cs typeface="Arial" panose="020B0604020202020204" pitchFamily="34" charset="0"/>
              </a:rPr>
              <a:t>Ví</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dụ</a:t>
            </a:r>
            <a:r>
              <a:rPr lang="en-US" sz="4000" b="1" dirty="0" smtClean="0">
                <a:latin typeface="Arial" panose="020B0604020202020204" pitchFamily="34" charset="0"/>
                <a:cs typeface="Arial" panose="020B0604020202020204" pitchFamily="34" charset="0"/>
              </a:rPr>
              <a:t> 2:</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3" name="TextBox 32"/>
              <p:cNvSpPr txBox="1"/>
              <p:nvPr/>
            </p:nvSpPr>
            <p:spPr>
              <a:xfrm>
                <a:off x="4526280" y="2757708"/>
                <a:ext cx="11734800" cy="1959191"/>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Tính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so </a:t>
                </a:r>
                <a:r>
                  <a:rPr lang="en-US" sz="4000" dirty="0" err="1" smtClean="0">
                    <a:latin typeface="Arial" panose="020B0604020202020204" pitchFamily="34" charset="0"/>
                    <a:cs typeface="Arial" panose="020B0604020202020204" pitchFamily="34" charset="0"/>
                  </a:rPr>
                  <a:t>sánh</a:t>
                </a:r>
                <a:r>
                  <a:rPr lang="en-US" sz="4000" dirty="0" smtClean="0">
                    <a:latin typeface="Arial" panose="020B0604020202020204" pitchFamily="34" charset="0"/>
                    <a:cs typeface="Arial" panose="020B0604020202020204" pitchFamily="34" charset="0"/>
                  </a:rPr>
                  <a:t>: </a:t>
                </a:r>
              </a:p>
              <a:p>
                <a:pPr marL="742950" indent="-742950">
                  <a:buAutoNum type="alphaLcParenR"/>
                </a:pPr>
                <a:r>
                  <a:rPr lang="en-US" sz="4000" dirty="0" smtClean="0">
                    <a:latin typeface="Arial" panose="020B0604020202020204" pitchFamily="34" charset="0"/>
                    <a:cs typeface="Arial" panose="020B0604020202020204" pitchFamily="34" charset="0"/>
                  </a:rPr>
                  <a:t>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(2. 3)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b)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sSup>
                          <m:sSupPr>
                            <m:ctrlPr>
                              <a:rPr lang="en-US" sz="4800" i="1" smtClean="0">
                                <a:latin typeface="Cambria Math" panose="02040503050406030204" pitchFamily="18" charset="0"/>
                                <a:cs typeface="Arial" panose="020B0604020202020204" pitchFamily="34" charset="0"/>
                              </a:rPr>
                            </m:ctrlPr>
                          </m:sSupPr>
                          <m:e>
                            <m:r>
                              <a:rPr lang="en-US" sz="4800" b="0" i="1" smtClean="0">
                                <a:latin typeface="Cambria Math" panose="02040503050406030204" pitchFamily="18" charset="0"/>
                                <a:cs typeface="Arial" panose="020B0604020202020204" pitchFamily="34" charset="0"/>
                              </a:rPr>
                              <m:t>(−14)</m:t>
                            </m:r>
                          </m:e>
                          <m:sup>
                            <m:r>
                              <a:rPr lang="en-US" sz="4800" b="0" i="1" smtClean="0">
                                <a:latin typeface="Cambria Math" panose="02040503050406030204" pitchFamily="18" charset="0"/>
                                <a:cs typeface="Arial" panose="020B0604020202020204" pitchFamily="34" charset="0"/>
                              </a:rPr>
                              <m:t>2</m:t>
                            </m:r>
                          </m:sup>
                        </m:sSup>
                      </m:num>
                      <m:den>
                        <m:sSup>
                          <m:sSupPr>
                            <m:ctrlPr>
                              <a:rPr lang="en-US" sz="4800" i="1" smtClean="0">
                                <a:latin typeface="Cambria Math" panose="02040503050406030204" pitchFamily="18" charset="0"/>
                                <a:cs typeface="Arial" panose="020B0604020202020204" pitchFamily="34" charset="0"/>
                              </a:rPr>
                            </m:ctrlPr>
                          </m:sSupPr>
                          <m:e>
                            <m:r>
                              <a:rPr lang="en-US" sz="4800" b="0" i="1" smtClean="0">
                                <a:latin typeface="Cambria Math" panose="02040503050406030204" pitchFamily="18" charset="0"/>
                                <a:cs typeface="Arial" panose="020B0604020202020204" pitchFamily="34" charset="0"/>
                              </a:rPr>
                              <m:t>7</m:t>
                            </m:r>
                          </m:e>
                          <m:sup>
                            <m:r>
                              <a:rPr lang="en-US" sz="4800" b="0" i="1" smtClean="0">
                                <a:latin typeface="Cambria Math" panose="02040503050406030204" pitchFamily="18" charset="0"/>
                                <a:cs typeface="Arial" panose="020B0604020202020204" pitchFamily="34" charset="0"/>
                              </a:rPr>
                              <m:t>2</m:t>
                            </m:r>
                          </m:sup>
                        </m:sSup>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−14</m:t>
                                </m:r>
                              </m:num>
                              <m:den>
                                <m:r>
                                  <a:rPr lang="en-US" sz="4800" b="0" i="1" smtClean="0">
                                    <a:latin typeface="Cambria Math" panose="02040503050406030204" pitchFamily="18" charset="0"/>
                                    <a:cs typeface="Arial" panose="020B0604020202020204" pitchFamily="34" charset="0"/>
                                  </a:rPr>
                                  <m:t>7</m:t>
                                </m:r>
                              </m:den>
                            </m:f>
                          </m:e>
                        </m:d>
                      </m:e>
                      <m:sup>
                        <m:r>
                          <a:rPr lang="en-US" sz="4800" b="0" i="1" smtClean="0">
                            <a:latin typeface="Cambria Math" panose="02040503050406030204" pitchFamily="18" charset="0"/>
                            <a:cs typeface="Arial" panose="020B0604020202020204" pitchFamily="34" charset="0"/>
                          </a:rPr>
                          <m:t>2</m:t>
                        </m:r>
                      </m:sup>
                    </m:sSup>
                  </m:oMath>
                </a14:m>
                <a:endParaRPr lang="en-US" sz="4800" dirty="0" smtClean="0">
                  <a:latin typeface="Arial" panose="020B0604020202020204" pitchFamily="34" charset="0"/>
                  <a:cs typeface="Arial" panose="020B0604020202020204" pitchFamily="34" charset="0"/>
                </a:endParaRPr>
              </a:p>
            </p:txBody>
          </p:sp>
        </mc:Choice>
        <mc:Fallback>
          <p:sp>
            <p:nvSpPr>
              <p:cNvPr id="33" name="TextBox 32"/>
              <p:cNvSpPr txBox="1">
                <a:spLocks noRot="1" noChangeAspect="1" noMove="1" noResize="1" noEditPoints="1" noAdjustHandles="1" noChangeArrowheads="1" noChangeShapeType="1" noTextEdit="1"/>
              </p:cNvSpPr>
              <p:nvPr/>
            </p:nvSpPr>
            <p:spPr>
              <a:xfrm>
                <a:off x="4526280" y="2757708"/>
                <a:ext cx="11734800" cy="1959191"/>
              </a:xfrm>
              <a:prstGeom prst="rect">
                <a:avLst/>
              </a:prstGeom>
              <a:blipFill rotWithShape="0">
                <a:blip r:embed="rId2"/>
                <a:stretch>
                  <a:fillRect l="-1870" t="-5590" b="-1242"/>
                </a:stretch>
              </a:blipFill>
            </p:spPr>
            <p:txBody>
              <a:bodyPr/>
              <a:lstStyle/>
              <a:p>
                <a:r>
                  <a:rPr lang="en-US">
                    <a:noFill/>
                  </a:rPr>
                  <a:t> </a:t>
                </a:r>
              </a:p>
            </p:txBody>
          </p:sp>
        </mc:Fallback>
      </mc:AlternateContent>
      <p:sp>
        <p:nvSpPr>
          <p:cNvPr id="34" name="TextBox 33"/>
          <p:cNvSpPr txBox="1"/>
          <p:nvPr/>
        </p:nvSpPr>
        <p:spPr>
          <a:xfrm>
            <a:off x="1940560" y="4716899"/>
            <a:ext cx="1488440" cy="769441"/>
          </a:xfrm>
          <a:prstGeom prst="rect">
            <a:avLst/>
          </a:prstGeom>
          <a:noFill/>
        </p:spPr>
        <p:txBody>
          <a:bodyPr wrap="square" rtlCol="0">
            <a:spAutoFit/>
          </a:bodyPr>
          <a:lstStyle/>
          <a:p>
            <a:r>
              <a:rPr lang="en-US" sz="4400" b="1" dirty="0" err="1" smtClean="0">
                <a:solidFill>
                  <a:srgbClr val="C00000"/>
                </a:solidFill>
                <a:latin typeface="Arial" panose="020B0604020202020204" pitchFamily="34" charset="0"/>
                <a:cs typeface="Arial" panose="020B0604020202020204" pitchFamily="34" charset="0"/>
              </a:rPr>
              <a:t>Giải</a:t>
            </a:r>
            <a:r>
              <a:rPr lang="en-US" sz="4400" b="1" dirty="0">
                <a:solidFill>
                  <a:srgbClr val="C00000"/>
                </a:solidFill>
                <a:latin typeface="Arial" panose="020B0604020202020204" pitchFamily="34" charset="0"/>
                <a:cs typeface="Arial" panose="020B0604020202020204" pitchFamily="34" charset="0"/>
              </a:rPr>
              <a:t>:</a:t>
            </a:r>
            <a:endParaRPr lang="en-US" sz="4400" b="1" dirty="0">
              <a:solidFill>
                <a:srgbClr val="C00000"/>
              </a:solidFill>
              <a:latin typeface="Arial" panose="020B0604020202020204" pitchFamily="34" charset="0"/>
              <a:cs typeface="Arial" panose="020B0604020202020204" pitchFamily="34" charset="0"/>
            </a:endParaRPr>
          </a:p>
        </p:txBody>
      </p:sp>
      <p:sp>
        <p:nvSpPr>
          <p:cNvPr id="35" name="TextBox 34"/>
          <p:cNvSpPr txBox="1"/>
          <p:nvPr/>
        </p:nvSpPr>
        <p:spPr>
          <a:xfrm>
            <a:off x="1940560" y="5727960"/>
            <a:ext cx="14345920" cy="809261"/>
          </a:xfrm>
          <a:prstGeom prst="rect">
            <a:avLst/>
          </a:prstGeom>
          <a:noFill/>
        </p:spPr>
        <p:txBody>
          <a:bodyPr wrap="square" rtlCol="0">
            <a:spAutoFit/>
          </a:bodyPr>
          <a:lstStyle/>
          <a:p>
            <a:pPr marL="742950" indent="-742950" algn="just">
              <a:lnSpc>
                <a:spcPct val="130000"/>
              </a:lnSpc>
              <a:buAutoNum type="alphaLcParenR"/>
            </a:pPr>
            <a:r>
              <a:rPr lang="en-US" sz="4000" dirty="0" smtClean="0">
                <a:latin typeface="Arial" panose="020B0604020202020204" pitchFamily="34" charset="0"/>
                <a:cs typeface="Arial" panose="020B0604020202020204" pitchFamily="34" charset="0"/>
              </a:rPr>
              <a:t>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4. 9 = 36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(2. 3)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6</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36 </a:t>
            </a:r>
            <a:r>
              <a:rPr lang="en-US" sz="4000" dirty="0" err="1" smtClean="0">
                <a:latin typeface="Arial" panose="020B0604020202020204" pitchFamily="34" charset="0"/>
                <a:cs typeface="Arial" panose="020B0604020202020204" pitchFamily="34" charset="0"/>
              </a:rPr>
              <a:t>nên</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2</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3</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(2. </a:t>
            </a:r>
            <a:r>
              <a:rPr lang="en-US" sz="4000" dirty="0" smtClean="0">
                <a:latin typeface="Arial" panose="020B0604020202020204" pitchFamily="34" charset="0"/>
                <a:cs typeface="Arial" panose="020B0604020202020204" pitchFamily="34" charset="0"/>
              </a:rPr>
              <a:t>3)</a:t>
            </a:r>
            <a:r>
              <a:rPr lang="en-US" sz="4000" baseline="30000" dirty="0" smtClean="0">
                <a:latin typeface="Arial" panose="020B0604020202020204" pitchFamily="34" charset="0"/>
                <a:cs typeface="Arial" panose="020B0604020202020204" pitchFamily="34" charset="0"/>
              </a:rPr>
              <a:t>2</a:t>
            </a:r>
          </a:p>
        </p:txBody>
      </p: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3720" y="1343526"/>
            <a:ext cx="521220" cy="985787"/>
          </a:xfrm>
          <a:prstGeom prst="rect">
            <a:avLst/>
          </a:prstGeom>
        </p:spPr>
      </p:pic>
      <p:pic>
        <p:nvPicPr>
          <p:cNvPr id="37" name="Picture 36"/>
          <p:cNvPicPr>
            <a:picLocks noChangeAspect="1"/>
          </p:cNvPicPr>
          <p:nvPr/>
        </p:nvPicPr>
        <p:blipFill>
          <a:blip r:embed="rId4"/>
          <a:stretch>
            <a:fillRect/>
          </a:stretch>
        </p:blipFill>
        <p:spPr>
          <a:xfrm>
            <a:off x="1703584" y="7028573"/>
            <a:ext cx="14582896" cy="1249788"/>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p:tgtEl>
                                          <p:spTgt spid="32"/>
                                        </p:tgtEl>
                                        <p:attrNameLst>
                                          <p:attrName>ppt_y</p:attrName>
                                        </p:attrNameLst>
                                      </p:cBhvr>
                                      <p:tavLst>
                                        <p:tav tm="0">
                                          <p:val>
                                            <p:strVal val="#ppt_y+#ppt_h*1.125000"/>
                                          </p:val>
                                        </p:tav>
                                        <p:tav tm="100000">
                                          <p:val>
                                            <p:strVal val="#ppt_y"/>
                                          </p:val>
                                        </p:tav>
                                      </p:tavLst>
                                    </p:anim>
                                    <p:animEffect transition="in" filter="wipe(up)">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Effect transition="in" filter="fade">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5">
                                            <p:txEl>
                                              <p:pRg st="0" end="0"/>
                                            </p:txEl>
                                          </p:spTgt>
                                        </p:tgtEl>
                                        <p:attrNameLst>
                                          <p:attrName>style.visibility</p:attrName>
                                        </p:attrNameLst>
                                      </p:cBhvr>
                                      <p:to>
                                        <p:strVal val="visible"/>
                                      </p:to>
                                    </p:set>
                                    <p:animEffect transition="in" filter="barn(inVertical)">
                                      <p:cBhvr>
                                        <p:cTn id="35" dur="500"/>
                                        <p:tgtEl>
                                          <p:spTgt spid="3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sp>
      </p:grpSp>
      <p:grpSp>
        <p:nvGrpSpPr>
          <p:cNvPr id="8" name="Group 8"/>
          <p:cNvGrpSpPr/>
          <p:nvPr/>
        </p:nvGrpSpPr>
        <p:grpSpPr>
          <a:xfrm>
            <a:off x="1905000" y="3631051"/>
            <a:ext cx="7039644" cy="4773898"/>
            <a:chOff x="0" y="0"/>
            <a:chExt cx="3262443" cy="2521093"/>
          </a:xfrm>
        </p:grpSpPr>
        <p:sp>
          <p:nvSpPr>
            <p:cNvPr id="9" name="Freeform 9"/>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chemeClr val="accent6"/>
            </a:solidFill>
          </p:spPr>
        </p:sp>
      </p:grpSp>
      <p:grpSp>
        <p:nvGrpSpPr>
          <p:cNvPr id="10" name="Group 10"/>
          <p:cNvGrpSpPr/>
          <p:nvPr/>
        </p:nvGrpSpPr>
        <p:grpSpPr>
          <a:xfrm>
            <a:off x="9215265" y="3631051"/>
            <a:ext cx="7039644" cy="4773898"/>
            <a:chOff x="0" y="0"/>
            <a:chExt cx="3262443" cy="2521093"/>
          </a:xfrm>
        </p:grpSpPr>
        <p:sp>
          <p:nvSpPr>
            <p:cNvPr id="11" name="Freeform 11"/>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chemeClr val="accent6"/>
            </a:solidFill>
          </p:spPr>
        </p:sp>
      </p:grpSp>
      <p:grpSp>
        <p:nvGrpSpPr>
          <p:cNvPr id="12" name="Group 12"/>
          <p:cNvGrpSpPr/>
          <p:nvPr/>
        </p:nvGrpSpPr>
        <p:grpSpPr>
          <a:xfrm>
            <a:off x="4799840" y="3090182"/>
            <a:ext cx="1165089" cy="1165089"/>
            <a:chOff x="0" y="0"/>
            <a:chExt cx="2311400" cy="2311400"/>
          </a:xfrm>
        </p:grpSpPr>
        <p:sp>
          <p:nvSpPr>
            <p:cNvPr id="13"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grpSp>
        <p:nvGrpSpPr>
          <p:cNvPr id="14" name="Group 14"/>
          <p:cNvGrpSpPr/>
          <p:nvPr/>
        </p:nvGrpSpPr>
        <p:grpSpPr>
          <a:xfrm>
            <a:off x="12075416" y="3151229"/>
            <a:ext cx="1165089" cy="1165089"/>
            <a:chOff x="0" y="0"/>
            <a:chExt cx="2311400" cy="2311400"/>
          </a:xfrm>
        </p:grpSpPr>
        <p:sp>
          <p:nvSpPr>
            <p:cNvPr id="15" name="Freeform 1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969430" y="552450"/>
            <a:ext cx="2766120" cy="2766120"/>
          </a:xfrm>
          <a:prstGeom prst="rect">
            <a:avLst/>
          </a:prstGeom>
        </p:spPr>
      </p:pic>
      <p:sp>
        <p:nvSpPr>
          <p:cNvPr id="17" name="TextBox 17"/>
          <p:cNvSpPr txBox="1"/>
          <p:nvPr/>
        </p:nvSpPr>
        <p:spPr>
          <a:xfrm>
            <a:off x="3671217" y="1583838"/>
            <a:ext cx="10546854" cy="746038"/>
          </a:xfrm>
          <a:prstGeom prst="rect">
            <a:avLst/>
          </a:prstGeom>
        </p:spPr>
        <p:txBody>
          <a:bodyPr lIns="0" tIns="0" rIns="0" bIns="0" rtlCol="0" anchor="t">
            <a:spAutoFit/>
          </a:bodyPr>
          <a:lstStyle/>
          <a:p>
            <a:pPr algn="ctr">
              <a:lnSpc>
                <a:spcPts val="6281"/>
              </a:lnSpc>
            </a:pPr>
            <a:r>
              <a:rPr lang="en-US" sz="4800" b="1" dirty="0" err="1" smtClean="0">
                <a:solidFill>
                  <a:srgbClr val="C00000"/>
                </a:solidFill>
                <a:latin typeface="Arial" panose="020B0604020202020204" pitchFamily="34" charset="0"/>
                <a:cs typeface="Arial" panose="020B0604020202020204" pitchFamily="34" charset="0"/>
              </a:rPr>
              <a:t>Chú</a:t>
            </a:r>
            <a:r>
              <a:rPr lang="en-US" sz="4800" b="1" dirty="0" smtClean="0">
                <a:solidFill>
                  <a:srgbClr val="C00000"/>
                </a:solidFill>
                <a:latin typeface="Arial" panose="020B0604020202020204" pitchFamily="34" charset="0"/>
                <a:cs typeface="Arial" panose="020B0604020202020204" pitchFamily="34" charset="0"/>
              </a:rPr>
              <a:t> ý</a:t>
            </a:r>
            <a:endParaRPr lang="en-US" sz="4800" b="1" u="none" dirty="0">
              <a:solidFill>
                <a:srgbClr val="C00000"/>
              </a:solidFill>
              <a:latin typeface="Arial" panose="020B0604020202020204" pitchFamily="34" charset="0"/>
              <a:cs typeface="Arial" panose="020B0604020202020204" pitchFamily="34" charset="0"/>
            </a:endParaRPr>
          </a:p>
        </p:txBody>
      </p:sp>
      <p:sp>
        <p:nvSpPr>
          <p:cNvPr id="20" name="TextBox 20"/>
          <p:cNvSpPr txBox="1"/>
          <p:nvPr/>
        </p:nvSpPr>
        <p:spPr>
          <a:xfrm>
            <a:off x="5230729" y="3307205"/>
            <a:ext cx="303312" cy="807913"/>
          </a:xfrm>
          <a:prstGeom prst="rect">
            <a:avLst/>
          </a:prstGeom>
        </p:spPr>
        <p:txBody>
          <a:bodyPr lIns="0" tIns="0" rIns="0" bIns="0" rtlCol="0" anchor="t">
            <a:spAutoFit/>
          </a:bodyPr>
          <a:lstStyle/>
          <a:p>
            <a:pPr marL="0" lvl="0" indent="0"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1</a:t>
            </a:r>
          </a:p>
        </p:txBody>
      </p:sp>
      <p:sp>
        <p:nvSpPr>
          <p:cNvPr id="21" name="TextBox 21"/>
          <p:cNvSpPr txBox="1"/>
          <p:nvPr/>
        </p:nvSpPr>
        <p:spPr>
          <a:xfrm>
            <a:off x="12437546" y="3368252"/>
            <a:ext cx="440829" cy="807913"/>
          </a:xfrm>
          <a:prstGeom prst="rect">
            <a:avLst/>
          </a:prstGeom>
        </p:spPr>
        <p:txBody>
          <a:bodyPr lIns="0" tIns="0" rIns="0" bIns="0" rtlCol="0" anchor="t">
            <a:spAutoFit/>
          </a:bodyPr>
          <a:lstStyle/>
          <a:p>
            <a:pPr marL="0" lvl="0" indent="0"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2</a:t>
            </a:r>
          </a:p>
        </p:txBody>
      </p:sp>
      <p:sp>
        <p:nvSpPr>
          <p:cNvPr id="22" name="TextBox 21"/>
          <p:cNvSpPr txBox="1"/>
          <p:nvPr/>
        </p:nvSpPr>
        <p:spPr>
          <a:xfrm>
            <a:off x="2648274" y="4472294"/>
            <a:ext cx="5562600" cy="286232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endParaRPr lang="en-US" sz="4000" dirty="0" smtClean="0">
              <a:latin typeface="Arial" panose="020B0604020202020204" pitchFamily="34" charset="0"/>
              <a:cs typeface="Arial" panose="020B0604020202020204" pitchFamily="34" charset="0"/>
            </a:endParaRPr>
          </a:p>
          <a:p>
            <a:pPr algn="ctr">
              <a:lnSpc>
                <a:spcPct val="150000"/>
              </a:lnSpc>
            </a:pPr>
            <a:r>
              <a:rPr lang="en-US" sz="4000" b="1" dirty="0" smtClean="0">
                <a:latin typeface="Arial" panose="020B0604020202020204" pitchFamily="34" charset="0"/>
                <a:cs typeface="Arial" panose="020B0604020202020204" pitchFamily="34" charset="0"/>
              </a:rPr>
              <a:t>(x. y)</a:t>
            </a:r>
            <a:r>
              <a:rPr lang="en-US" sz="4000" b="1" baseline="30000" dirty="0" smtClean="0">
                <a:latin typeface="Arial" panose="020B0604020202020204" pitchFamily="34" charset="0"/>
                <a:cs typeface="Arial" panose="020B0604020202020204" pitchFamily="34" charset="0"/>
              </a:rPr>
              <a:t>n</a:t>
            </a:r>
            <a:r>
              <a:rPr lang="en-US" sz="4000" b="1" dirty="0" smtClean="0">
                <a:latin typeface="Arial" panose="020B0604020202020204" pitchFamily="34" charset="0"/>
                <a:cs typeface="Arial" panose="020B0604020202020204" pitchFamily="34" charset="0"/>
              </a:rPr>
              <a:t> = </a:t>
            </a: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n</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y</a:t>
            </a:r>
            <a:r>
              <a:rPr lang="en-US" sz="4000" b="1" baseline="30000" dirty="0" err="1" smtClean="0">
                <a:latin typeface="Arial" panose="020B0604020202020204" pitchFamily="34" charset="0"/>
                <a:cs typeface="Arial" panose="020B0604020202020204" pitchFamily="34" charset="0"/>
              </a:rPr>
              <a:t>n</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3" name="TextBox 22"/>
              <p:cNvSpPr txBox="1"/>
              <p:nvPr/>
            </p:nvSpPr>
            <p:spPr>
              <a:xfrm>
                <a:off x="9672880" y="4488646"/>
                <a:ext cx="6124414" cy="3831946"/>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Lũy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endParaRPr lang="en-US" sz="4000" dirty="0" smtClean="0">
                  <a:latin typeface="Arial" panose="020B0604020202020204" pitchFamily="34" charset="0"/>
                  <a:cs typeface="Arial" panose="020B0604020202020204" pitchFamily="34" charset="0"/>
                </a:endParaRPr>
              </a:p>
              <a:p>
                <a:pPr algn="ctr">
                  <a:lnSpc>
                    <a:spcPct val="150000"/>
                  </a:lnSpc>
                </a:pPr>
                <a14:m>
                  <m:oMath xmlns:m="http://schemas.openxmlformats.org/officeDocument/2006/math">
                    <m:sSup>
                      <m:sSupPr>
                        <m:ctrlPr>
                          <a:rPr lang="en-US" sz="4800" b="1" smtClean="0">
                            <a:latin typeface="Cambria Math" panose="02040503050406030204" pitchFamily="18" charset="0"/>
                            <a:cs typeface="Arial" panose="020B0604020202020204" pitchFamily="34" charset="0"/>
                          </a:rPr>
                        </m:ctrlPr>
                      </m:sSupPr>
                      <m:e>
                        <m:d>
                          <m:dPr>
                            <m:ctrlPr>
                              <a:rPr lang="en-US" sz="4800" b="1" smtClean="0">
                                <a:latin typeface="Cambria Math" panose="02040503050406030204" pitchFamily="18" charset="0"/>
                                <a:cs typeface="Arial" panose="020B0604020202020204" pitchFamily="34" charset="0"/>
                              </a:rPr>
                            </m:ctrlPr>
                          </m:dPr>
                          <m:e>
                            <m:f>
                              <m:fPr>
                                <m:ctrlPr>
                                  <a:rPr lang="en-US" sz="4800" b="1" smtClean="0">
                                    <a:latin typeface="Cambria Math" panose="02040503050406030204" pitchFamily="18" charset="0"/>
                                    <a:cs typeface="Arial" panose="020B0604020202020204" pitchFamily="34" charset="0"/>
                                  </a:rPr>
                                </m:ctrlPr>
                              </m:fPr>
                              <m:num>
                                <m:r>
                                  <a:rPr lang="en-US" sz="4800" b="1" i="0" smtClean="0">
                                    <a:latin typeface="Cambria Math" panose="02040503050406030204" pitchFamily="18" charset="0"/>
                                    <a:cs typeface="Arial" panose="020B0604020202020204" pitchFamily="34" charset="0"/>
                                  </a:rPr>
                                  <m:t>𝐱</m:t>
                                </m:r>
                              </m:num>
                              <m:den>
                                <m:r>
                                  <a:rPr lang="en-US" sz="4800" b="1" i="0" smtClean="0">
                                    <a:latin typeface="Cambria Math" panose="02040503050406030204" pitchFamily="18" charset="0"/>
                                    <a:cs typeface="Arial" panose="020B0604020202020204" pitchFamily="34" charset="0"/>
                                  </a:rPr>
                                  <m:t>𝐲</m:t>
                                </m:r>
                              </m:den>
                            </m:f>
                          </m:e>
                        </m:d>
                      </m:e>
                      <m:sup>
                        <m:r>
                          <a:rPr lang="en-US" sz="4800" b="1" i="0" smtClean="0">
                            <a:latin typeface="Cambria Math" panose="02040503050406030204" pitchFamily="18" charset="0"/>
                            <a:cs typeface="Arial" panose="020B0604020202020204" pitchFamily="34" charset="0"/>
                          </a:rPr>
                          <m:t>𝐧</m:t>
                        </m:r>
                      </m:sup>
                    </m:sSup>
                  </m:oMath>
                </a14:m>
                <a:r>
                  <a:rPr lang="en-US" sz="4800" dirty="0" smtClean="0">
                    <a:latin typeface="Arial" panose="020B0604020202020204" pitchFamily="34" charset="0"/>
                    <a:cs typeface="Arial" panose="020B0604020202020204" pitchFamily="34" charset="0"/>
                  </a:rPr>
                  <a:t>=</a:t>
                </a:r>
                <a:r>
                  <a:rPr lang="en-US" sz="4800" b="1" dirty="0" smtClean="0">
                    <a:latin typeface="Arial" panose="020B0604020202020204" pitchFamily="34" charset="0"/>
                    <a:cs typeface="Arial" panose="020B0604020202020204" pitchFamily="34" charset="0"/>
                  </a:rPr>
                  <a:t> </a:t>
                </a:r>
                <a14:m>
                  <m:oMath xmlns:m="http://schemas.openxmlformats.org/officeDocument/2006/math">
                    <m:f>
                      <m:fPr>
                        <m:ctrlPr>
                          <a:rPr lang="en-US" sz="4800" b="1" smtClean="0">
                            <a:latin typeface="Cambria Math" panose="02040503050406030204" pitchFamily="18" charset="0"/>
                            <a:cs typeface="Arial" panose="020B0604020202020204" pitchFamily="34" charset="0"/>
                          </a:rPr>
                        </m:ctrlPr>
                      </m:fPr>
                      <m:num>
                        <m:sSup>
                          <m:sSupPr>
                            <m:ctrlPr>
                              <a:rPr lang="en-US" sz="4800" b="1" smtClean="0">
                                <a:latin typeface="Cambria Math" panose="02040503050406030204" pitchFamily="18" charset="0"/>
                                <a:cs typeface="Arial" panose="020B0604020202020204" pitchFamily="34" charset="0"/>
                              </a:rPr>
                            </m:ctrlPr>
                          </m:sSupPr>
                          <m:e>
                            <m:r>
                              <a:rPr lang="en-US" sz="4800" b="1" i="0" smtClean="0">
                                <a:latin typeface="Cambria Math" panose="02040503050406030204" pitchFamily="18" charset="0"/>
                                <a:cs typeface="Arial" panose="020B0604020202020204" pitchFamily="34" charset="0"/>
                              </a:rPr>
                              <m:t>𝐱</m:t>
                            </m:r>
                          </m:e>
                          <m:sup>
                            <m:r>
                              <a:rPr lang="en-US" sz="4800" b="1" i="0" smtClean="0">
                                <a:latin typeface="Cambria Math" panose="02040503050406030204" pitchFamily="18" charset="0"/>
                                <a:cs typeface="Arial" panose="020B0604020202020204" pitchFamily="34" charset="0"/>
                              </a:rPr>
                              <m:t>𝐧</m:t>
                            </m:r>
                          </m:sup>
                        </m:sSup>
                      </m:num>
                      <m:den>
                        <m:sSup>
                          <m:sSupPr>
                            <m:ctrlPr>
                              <a:rPr lang="en-US" sz="4800" b="1" smtClean="0">
                                <a:latin typeface="Cambria Math" panose="02040503050406030204" pitchFamily="18" charset="0"/>
                                <a:cs typeface="Arial" panose="020B0604020202020204" pitchFamily="34" charset="0"/>
                              </a:rPr>
                            </m:ctrlPr>
                          </m:sSupPr>
                          <m:e>
                            <m:r>
                              <a:rPr lang="en-US" sz="4800" b="1" i="0" smtClean="0">
                                <a:latin typeface="Cambria Math" panose="02040503050406030204" pitchFamily="18" charset="0"/>
                                <a:cs typeface="Arial" panose="020B0604020202020204" pitchFamily="34" charset="0"/>
                              </a:rPr>
                              <m:t>𝐲</m:t>
                            </m:r>
                          </m:e>
                          <m:sup>
                            <m:r>
                              <a:rPr lang="en-US" sz="4800" b="1" i="0" smtClean="0">
                                <a:latin typeface="Cambria Math" panose="02040503050406030204" pitchFamily="18" charset="0"/>
                                <a:cs typeface="Arial" panose="020B0604020202020204" pitchFamily="34" charset="0"/>
                              </a:rPr>
                              <m:t>𝐧</m:t>
                            </m:r>
                          </m:sup>
                        </m:sSup>
                      </m:den>
                    </m:f>
                  </m:oMath>
                </a14:m>
                <a:endParaRPr lang="en-US" sz="4800" b="1" dirty="0">
                  <a:latin typeface="Arial" panose="020B0604020202020204" pitchFamily="34" charset="0"/>
                  <a:cs typeface="Arial" panose="020B0604020202020204" pitchFamily="34" charset="0"/>
                </a:endParaRPr>
              </a:p>
            </p:txBody>
          </p:sp>
        </mc:Choice>
        <mc:Fallback>
          <p:sp>
            <p:nvSpPr>
              <p:cNvPr id="23" name="TextBox 22"/>
              <p:cNvSpPr txBox="1">
                <a:spLocks noRot="1" noChangeAspect="1" noMove="1" noResize="1" noEditPoints="1" noAdjustHandles="1" noChangeArrowheads="1" noChangeShapeType="1" noTextEdit="1"/>
              </p:cNvSpPr>
              <p:nvPr/>
            </p:nvSpPr>
            <p:spPr>
              <a:xfrm>
                <a:off x="9672880" y="4488646"/>
                <a:ext cx="6124414" cy="3831946"/>
              </a:xfrm>
              <a:prstGeom prst="rect">
                <a:avLst/>
              </a:prstGeom>
              <a:blipFill rotWithShape="0">
                <a:blip r:embed="rId4"/>
                <a:stretch>
                  <a:fillRect l="-3586" r="-3486"/>
                </a:stretch>
              </a:blipFill>
            </p:spPr>
            <p:txBody>
              <a:bodyPr/>
              <a:lstStyle/>
              <a:p>
                <a:r>
                  <a:rPr lang="en-US">
                    <a:noFill/>
                  </a:rPr>
                  <a:t> </a:t>
                </a:r>
              </a:p>
            </p:txBody>
          </p:sp>
        </mc:Fallback>
      </mc:AlternateContent>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ppt_y</p:attrName>
                                        </p:attrNameLst>
                                      </p:cBhvr>
                                      <p:tavLst>
                                        <p:tav tm="0">
                                          <p:val>
                                            <p:strVal val="#ppt_y-#ppt_h*1.125000"/>
                                          </p:val>
                                        </p:tav>
                                        <p:tav tm="100000">
                                          <p:val>
                                            <p:strVal val="#ppt_y"/>
                                          </p:val>
                                        </p:tav>
                                      </p:tavLst>
                                    </p:anim>
                                    <p:animEffect transition="in" filter="wipe(down)">
                                      <p:cBhvr>
                                        <p:cTn id="8" dur="500"/>
                                        <p:tgtEl>
                                          <p:spTgt spid="17"/>
                                        </p:tgtEl>
                                      </p:cBhvr>
                                    </p:animEffect>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strVal val="#ppt_h"/>
                                          </p:val>
                                        </p:tav>
                                        <p:tav tm="100000">
                                          <p:val>
                                            <p:strVal val="#ppt_h"/>
                                          </p:val>
                                        </p:tav>
                                      </p:tavLst>
                                    </p:anim>
                                  </p:childTnLst>
                                </p:cTn>
                              </p:par>
                              <p:par>
                                <p:cTn id="19" presetID="17"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strVal val="#ppt_w+.3"/>
                                          </p:val>
                                        </p:tav>
                                        <p:tav tm="100000">
                                          <p:val>
                                            <p:strVal val="#ppt_w"/>
                                          </p:val>
                                        </p:tav>
                                      </p:tavLst>
                                    </p:anim>
                                    <p:anim calcmode="lin" valueType="num">
                                      <p:cBhvr>
                                        <p:cTn id="32" dur="500" fill="hold"/>
                                        <p:tgtEl>
                                          <p:spTgt spid="21"/>
                                        </p:tgtEl>
                                        <p:attrNameLst>
                                          <p:attrName>ppt_h</p:attrName>
                                        </p:attrNameLst>
                                      </p:cBhvr>
                                      <p:tavLst>
                                        <p:tav tm="0">
                                          <p:val>
                                            <p:strVal val="#ppt_h"/>
                                          </p:val>
                                        </p:tav>
                                        <p:tav tm="100000">
                                          <p:val>
                                            <p:strVal val="#ppt_h"/>
                                          </p:val>
                                        </p:tav>
                                      </p:tavLst>
                                    </p:anim>
                                    <p:animEffect transition="in" filter="fade">
                                      <p:cBhvr>
                                        <p:cTn id="33" dur="500"/>
                                        <p:tgtEl>
                                          <p:spTgt spid="21"/>
                                        </p:tgtEl>
                                      </p:cBhvr>
                                    </p:animEffect>
                                  </p:childTnLst>
                                </p:cTn>
                              </p:par>
                              <p:par>
                                <p:cTn id="34" presetID="50" presetClass="entr" presetSubtype="0" decel="10000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strVal val="#ppt_w+.3"/>
                                          </p:val>
                                        </p:tav>
                                        <p:tav tm="100000">
                                          <p:val>
                                            <p:strVal val="#ppt_w"/>
                                          </p:val>
                                        </p:tav>
                                      </p:tavLst>
                                    </p:anim>
                                    <p:anim calcmode="lin" valueType="num">
                                      <p:cBhvr>
                                        <p:cTn id="37" dur="500" fill="hold"/>
                                        <p:tgtEl>
                                          <p:spTgt spid="14"/>
                                        </p:tgtEl>
                                        <p:attrNameLst>
                                          <p:attrName>ppt_h</p:attrName>
                                        </p:attrNameLst>
                                      </p:cBhvr>
                                      <p:tavLst>
                                        <p:tav tm="0">
                                          <p:val>
                                            <p:strVal val="#ppt_h"/>
                                          </p:val>
                                        </p:tav>
                                        <p:tav tm="100000">
                                          <p:val>
                                            <p:strVal val="#ppt_h"/>
                                          </p:val>
                                        </p:tav>
                                      </p:tavLst>
                                    </p:anim>
                                    <p:animEffect transition="in" filter="fade">
                                      <p:cBhvr>
                                        <p:cTn id="38" dur="500"/>
                                        <p:tgtEl>
                                          <p:spTgt spid="14"/>
                                        </p:tgtEl>
                                      </p:cBhvr>
                                    </p:animEffect>
                                  </p:childTnLst>
                                </p:cTn>
                              </p:par>
                              <p:par>
                                <p:cTn id="39" presetID="50" presetClass="entr" presetSubtype="0" decel="10000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strVal val="#ppt_w+.3"/>
                                          </p:val>
                                        </p:tav>
                                        <p:tav tm="100000">
                                          <p:val>
                                            <p:strVal val="#ppt_w"/>
                                          </p:val>
                                        </p:tav>
                                      </p:tavLst>
                                    </p:anim>
                                    <p:anim calcmode="lin" valueType="num">
                                      <p:cBhvr>
                                        <p:cTn id="42" dur="500" fill="hold"/>
                                        <p:tgtEl>
                                          <p:spTgt spid="10"/>
                                        </p:tgtEl>
                                        <p:attrNameLst>
                                          <p:attrName>ppt_h</p:attrName>
                                        </p:attrNameLst>
                                      </p:cBhvr>
                                      <p:tavLst>
                                        <p:tav tm="0">
                                          <p:val>
                                            <p:strVal val="#ppt_h"/>
                                          </p:val>
                                        </p:tav>
                                        <p:tav tm="100000">
                                          <p:val>
                                            <p:strVal val="#ppt_h"/>
                                          </p:val>
                                        </p:tav>
                                      </p:tavLst>
                                    </p:anim>
                                    <p:animEffect transition="in" filter="fade">
                                      <p:cBhvr>
                                        <p:cTn id="43" dur="500"/>
                                        <p:tgtEl>
                                          <p:spTgt spid="10"/>
                                        </p:tgtEl>
                                      </p:cBhvr>
                                    </p:animEffect>
                                  </p:childTnLst>
                                </p:cTn>
                              </p:par>
                              <p:par>
                                <p:cTn id="44" presetID="50" presetClass="entr" presetSubtype="0" decel="10000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strVal val="#ppt_w+.3"/>
                                          </p:val>
                                        </p:tav>
                                        <p:tav tm="100000">
                                          <p:val>
                                            <p:strVal val="#ppt_w"/>
                                          </p:val>
                                        </p:tav>
                                      </p:tavLst>
                                    </p:anim>
                                    <p:anim calcmode="lin" valueType="num">
                                      <p:cBhvr>
                                        <p:cTn id="47" dur="500" fill="hold"/>
                                        <p:tgtEl>
                                          <p:spTgt spid="23"/>
                                        </p:tgtEl>
                                        <p:attrNameLst>
                                          <p:attrName>ppt_h</p:attrName>
                                        </p:attrNameLst>
                                      </p:cBhvr>
                                      <p:tavLst>
                                        <p:tav tm="0">
                                          <p:val>
                                            <p:strVal val="#ppt_h"/>
                                          </p:val>
                                        </p:tav>
                                        <p:tav tm="100000">
                                          <p:val>
                                            <p:strVal val="#ppt_h"/>
                                          </p:val>
                                        </p:tav>
                                      </p:tavLst>
                                    </p:anim>
                                    <p:animEffect transition="in" filter="fade">
                                      <p:cBhvr>
                                        <p:cTn id="4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EFCE6"/>
            </a:solidFill>
          </p:spPr>
        </p:sp>
      </p:grpSp>
      <mc:AlternateContent xmlns:mc="http://schemas.openxmlformats.org/markup-compatibility/2006">
        <mc:Choice xmlns:a14="http://schemas.microsoft.com/office/drawing/2010/main" Requires="a14">
          <p:sp>
            <p:nvSpPr>
              <p:cNvPr id="4" name="TextBox 4"/>
              <p:cNvSpPr txBox="1"/>
              <p:nvPr/>
            </p:nvSpPr>
            <p:spPr>
              <a:xfrm>
                <a:off x="2514600" y="1474138"/>
                <a:ext cx="13258800" cy="2506968"/>
              </a:xfrm>
              <a:prstGeom prst="rect">
                <a:avLst/>
              </a:prstGeom>
            </p:spPr>
            <p:txBody>
              <a:bodyPr wrap="square" lIns="0" tIns="0" rIns="0" bIns="0" rtlCol="0" anchor="t">
                <a:spAutoFit/>
              </a:bodyPr>
              <a:lstStyle/>
              <a:p>
                <a:pPr>
                  <a:lnSpc>
                    <a:spcPct val="130000"/>
                  </a:lnSpc>
                </a:pPr>
                <a:r>
                  <a:rPr lang="en-US" sz="4400" b="1" u="none" dirty="0" smtClean="0">
                    <a:solidFill>
                      <a:srgbClr val="1A3259"/>
                    </a:solidFill>
                    <a:latin typeface="Arial" panose="020B0604020202020204" pitchFamily="34" charset="0"/>
                    <a:cs typeface="Arial" panose="020B0604020202020204" pitchFamily="34" charset="0"/>
                  </a:rPr>
                  <a:t>Luyện </a:t>
                </a:r>
                <a:r>
                  <a:rPr lang="en-US" sz="4400" b="1" u="none" dirty="0" err="1" smtClean="0">
                    <a:solidFill>
                      <a:srgbClr val="1A3259"/>
                    </a:solidFill>
                    <a:latin typeface="Arial" panose="020B0604020202020204" pitchFamily="34" charset="0"/>
                    <a:cs typeface="Arial" panose="020B0604020202020204" pitchFamily="34" charset="0"/>
                  </a:rPr>
                  <a:t>tập</a:t>
                </a:r>
                <a:r>
                  <a:rPr lang="en-US" sz="4400" b="1" u="none" dirty="0" smtClean="0">
                    <a:solidFill>
                      <a:srgbClr val="1A3259"/>
                    </a:solidFill>
                    <a:latin typeface="Arial" panose="020B0604020202020204" pitchFamily="34" charset="0"/>
                    <a:cs typeface="Arial" panose="020B0604020202020204" pitchFamily="34" charset="0"/>
                  </a:rPr>
                  <a:t> 2: </a:t>
                </a:r>
                <a:r>
                  <a:rPr lang="en-US" sz="4400" u="none" dirty="0" err="1" smtClean="0">
                    <a:solidFill>
                      <a:srgbClr val="1A3259"/>
                    </a:solidFill>
                    <a:latin typeface="Arial" panose="020B0604020202020204" pitchFamily="34" charset="0"/>
                    <a:cs typeface="Arial" panose="020B0604020202020204" pitchFamily="34" charset="0"/>
                  </a:rPr>
                  <a:t>Tính</a:t>
                </a:r>
                <a:endParaRPr lang="en-US" sz="4400" u="none" dirty="0" smtClean="0">
                  <a:solidFill>
                    <a:srgbClr val="1A3259"/>
                  </a:solidFill>
                  <a:latin typeface="Arial" panose="020B0604020202020204" pitchFamily="34" charset="0"/>
                  <a:cs typeface="Arial" panose="020B0604020202020204" pitchFamily="34" charset="0"/>
                </a:endParaRPr>
              </a:p>
              <a:p>
                <a:pPr>
                  <a:lnSpc>
                    <a:spcPct val="130000"/>
                  </a:lnSpc>
                </a:pPr>
                <a:r>
                  <a:rPr lang="en-US" sz="4000" dirty="0" smtClean="0">
                    <a:latin typeface="Arial" panose="020B0604020202020204" pitchFamily="34" charset="0"/>
                    <a:cs typeface="Arial" panose="020B0604020202020204" pitchFamily="34" charset="0"/>
                  </a:rPr>
                  <a:t>a)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10</m:t>
                        </m:r>
                      </m:sup>
                    </m:sSup>
                  </m:oMath>
                </a14:m>
                <a:r>
                  <a:rPr lang="en-US" sz="4000" u="none" dirty="0" smtClean="0">
                    <a:latin typeface="Arial" panose="020B0604020202020204" pitchFamily="34" charset="0"/>
                    <a:cs typeface="Arial" panose="020B0604020202020204" pitchFamily="34" charset="0"/>
                  </a:rPr>
                  <a:t>. 3</a:t>
                </a:r>
                <a:r>
                  <a:rPr lang="en-US" sz="4000" u="none" baseline="30000" dirty="0" smtClean="0">
                    <a:latin typeface="Arial" panose="020B0604020202020204" pitchFamily="34" charset="0"/>
                    <a:cs typeface="Arial" panose="020B0604020202020204" pitchFamily="34" charset="0"/>
                  </a:rPr>
                  <a:t>10</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b) (-125)</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25</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c) (0,08)</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10</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a:t>
                </a:r>
                <a:endParaRPr lang="en-US" sz="4000" u="none" dirty="0" smtClean="0">
                  <a:latin typeface="Arial" panose="020B0604020202020204" pitchFamily="34" charset="0"/>
                  <a:cs typeface="Arial" panose="020B0604020202020204" pitchFamily="34" charset="0"/>
                </a:endParaRPr>
              </a:p>
            </p:txBody>
          </p:sp>
        </mc:Choice>
        <mc:Fallback>
          <p:sp>
            <p:nvSpPr>
              <p:cNvPr id="4" name="TextBox 4"/>
              <p:cNvSpPr txBox="1">
                <a:spLocks noRot="1" noChangeAspect="1" noMove="1" noResize="1" noEditPoints="1" noAdjustHandles="1" noChangeArrowheads="1" noChangeShapeType="1" noTextEdit="1"/>
              </p:cNvSpPr>
              <p:nvPr/>
            </p:nvSpPr>
            <p:spPr>
              <a:xfrm>
                <a:off x="2514600" y="1474138"/>
                <a:ext cx="13258800" cy="2506968"/>
              </a:xfrm>
              <a:prstGeom prst="rect">
                <a:avLst/>
              </a:prstGeom>
              <a:blipFill rotWithShape="0">
                <a:blip r:embed="rId2"/>
                <a:stretch>
                  <a:fillRect l="-2575" t="-2676"/>
                </a:stretch>
              </a:blipFill>
            </p:spPr>
            <p:txBody>
              <a:bodyPr/>
              <a:lstStyle/>
              <a:p>
                <a:r>
                  <a:rPr lang="en-US">
                    <a:noFill/>
                  </a:rPr>
                  <a:t> </a:t>
                </a:r>
              </a:p>
            </p:txBody>
          </p:sp>
        </mc:Fallback>
      </mc:AlternateContent>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11444">
            <a:off x="3342565" y="6419091"/>
            <a:ext cx="2717081" cy="3100403"/>
          </a:xfrm>
          <a:prstGeom prst="rect">
            <a:avLst/>
          </a:prstGeom>
        </p:spPr>
      </p:pic>
      <mc:AlternateContent xmlns:mc="http://schemas.openxmlformats.org/markup-compatibility/2006">
        <mc:Choice xmlns:a14="http://schemas.microsoft.com/office/drawing/2010/main" Requires="a14">
          <p:sp>
            <p:nvSpPr>
              <p:cNvPr id="6" name="TextBox 5"/>
              <p:cNvSpPr txBox="1"/>
              <p:nvPr/>
            </p:nvSpPr>
            <p:spPr>
              <a:xfrm>
                <a:off x="2620845" y="3793322"/>
                <a:ext cx="3352800" cy="2586285"/>
              </a:xfrm>
              <a:prstGeom prst="rect">
                <a:avLst/>
              </a:prstGeom>
              <a:noFill/>
            </p:spPr>
            <p:txBody>
              <a:bodyPr wrap="square" rtlCol="0">
                <a:spAutoFit/>
              </a:bodyPr>
              <a:lstStyle/>
              <a:p>
                <a:pPr>
                  <a:lnSpc>
                    <a:spcPct val="130000"/>
                  </a:lnSpc>
                </a:pPr>
                <a:r>
                  <a:rPr lang="en-US" sz="4000" dirty="0" smtClean="0">
                    <a:solidFill>
                      <a:srgbClr val="C00000"/>
                    </a:solidFill>
                    <a:latin typeface="Arial" panose="020B0604020202020204" pitchFamily="34" charset="0"/>
                    <a:cs typeface="Arial" panose="020B0604020202020204" pitchFamily="34" charset="0"/>
                  </a:rPr>
                  <a:t>= </a:t>
                </a:r>
                <a14:m>
                  <m:oMath xmlns:m="http://schemas.openxmlformats.org/officeDocument/2006/math">
                    <m:f>
                      <m:fPr>
                        <m:ctrlPr>
                          <a:rPr lang="en-US" sz="5400" i="1" smtClean="0">
                            <a:solidFill>
                              <a:srgbClr val="C00000"/>
                            </a:solidFill>
                            <a:latin typeface="Cambria Math" panose="02040503050406030204" pitchFamily="18" charset="0"/>
                            <a:cs typeface="Arial" panose="020B0604020202020204" pitchFamily="34" charset="0"/>
                          </a:rPr>
                        </m:ctrlPr>
                      </m:fPr>
                      <m:num>
                        <m:sSup>
                          <m:sSupPr>
                            <m:ctrlPr>
                              <a:rPr lang="en-US" sz="5400" i="1" smtClean="0">
                                <a:solidFill>
                                  <a:srgbClr val="C00000"/>
                                </a:solidFill>
                                <a:latin typeface="Cambria Math" panose="02040503050406030204" pitchFamily="18" charset="0"/>
                                <a:cs typeface="Arial" panose="020B0604020202020204" pitchFamily="34" charset="0"/>
                              </a:rPr>
                            </m:ctrlPr>
                          </m:sSupPr>
                          <m:e>
                            <m:r>
                              <a:rPr lang="en-US" sz="5400" b="0" i="1" smtClean="0">
                                <a:solidFill>
                                  <a:srgbClr val="C00000"/>
                                </a:solidFill>
                                <a:latin typeface="Cambria Math" panose="02040503050406030204" pitchFamily="18" charset="0"/>
                                <a:cs typeface="Arial" panose="020B0604020202020204" pitchFamily="34" charset="0"/>
                              </a:rPr>
                              <m:t>2</m:t>
                            </m:r>
                          </m:e>
                          <m:sup>
                            <m:r>
                              <a:rPr lang="en-US" sz="5400" b="0" i="1" smtClean="0">
                                <a:solidFill>
                                  <a:srgbClr val="C00000"/>
                                </a:solidFill>
                                <a:latin typeface="Cambria Math" panose="02040503050406030204" pitchFamily="18" charset="0"/>
                                <a:cs typeface="Arial" panose="020B0604020202020204" pitchFamily="34" charset="0"/>
                              </a:rPr>
                              <m:t>10</m:t>
                            </m:r>
                          </m:sup>
                        </m:sSup>
                      </m:num>
                      <m:den>
                        <m:sSup>
                          <m:sSupPr>
                            <m:ctrlPr>
                              <a:rPr lang="en-US" sz="5400" i="1" smtClean="0">
                                <a:solidFill>
                                  <a:srgbClr val="C00000"/>
                                </a:solidFill>
                                <a:latin typeface="Cambria Math" panose="02040503050406030204" pitchFamily="18" charset="0"/>
                                <a:cs typeface="Arial" panose="020B0604020202020204" pitchFamily="34" charset="0"/>
                              </a:rPr>
                            </m:ctrlPr>
                          </m:sSupPr>
                          <m:e>
                            <m:r>
                              <a:rPr lang="en-US" sz="5400" b="0" i="1" smtClean="0">
                                <a:solidFill>
                                  <a:srgbClr val="C00000"/>
                                </a:solidFill>
                                <a:latin typeface="Cambria Math" panose="02040503050406030204" pitchFamily="18" charset="0"/>
                                <a:cs typeface="Arial" panose="020B0604020202020204" pitchFamily="34" charset="0"/>
                              </a:rPr>
                              <m:t>3</m:t>
                            </m:r>
                          </m:e>
                          <m:sup>
                            <m:r>
                              <a:rPr lang="en-US" sz="5400" b="0" i="1" smtClean="0">
                                <a:solidFill>
                                  <a:srgbClr val="C00000"/>
                                </a:solidFill>
                                <a:latin typeface="Cambria Math" panose="02040503050406030204" pitchFamily="18" charset="0"/>
                                <a:cs typeface="Arial" panose="020B0604020202020204" pitchFamily="34" charset="0"/>
                              </a:rPr>
                              <m:t>10</m:t>
                            </m:r>
                          </m:sup>
                        </m:sSup>
                      </m:den>
                    </m:f>
                  </m:oMath>
                </a14:m>
                <a:r>
                  <a:rPr lang="en-US" sz="4000" dirty="0" smtClean="0">
                    <a:solidFill>
                      <a:srgbClr val="C00000"/>
                    </a:solidFill>
                    <a:latin typeface="Arial" panose="020B0604020202020204" pitchFamily="34" charset="0"/>
                    <a:cs typeface="Arial" panose="020B0604020202020204" pitchFamily="34" charset="0"/>
                  </a:rPr>
                  <a:t> . 3</a:t>
                </a:r>
                <a:r>
                  <a:rPr lang="en-US" sz="4000" baseline="30000" dirty="0" smtClean="0">
                    <a:solidFill>
                      <a:srgbClr val="C00000"/>
                    </a:solidFill>
                    <a:latin typeface="Arial" panose="020B0604020202020204" pitchFamily="34" charset="0"/>
                    <a:cs typeface="Arial" panose="020B0604020202020204" pitchFamily="34" charset="0"/>
                  </a:rPr>
                  <a:t>10</a:t>
                </a:r>
                <a:endParaRPr lang="en-US" sz="4000" dirty="0" smtClean="0">
                  <a:solidFill>
                    <a:srgbClr val="C00000"/>
                  </a:solidFill>
                  <a:latin typeface="Arial" panose="020B0604020202020204" pitchFamily="34" charset="0"/>
                  <a:cs typeface="Arial" panose="020B0604020202020204" pitchFamily="34" charset="0"/>
                </a:endParaRPr>
              </a:p>
              <a:p>
                <a:pPr>
                  <a:lnSpc>
                    <a:spcPct val="150000"/>
                  </a:lnSpc>
                </a:pPr>
                <a:r>
                  <a:rPr lang="en-US" sz="4000" dirty="0" smtClean="0">
                    <a:solidFill>
                      <a:srgbClr val="C00000"/>
                    </a:solidFill>
                    <a:latin typeface="Arial" panose="020B0604020202020204" pitchFamily="34" charset="0"/>
                    <a:cs typeface="Arial" panose="020B0604020202020204" pitchFamily="34" charset="0"/>
                  </a:rPr>
                  <a:t>= 2</a:t>
                </a:r>
                <a:r>
                  <a:rPr lang="en-US" sz="4000" baseline="30000" dirty="0" smtClean="0">
                    <a:solidFill>
                      <a:srgbClr val="C00000"/>
                    </a:solidFill>
                    <a:latin typeface="Arial" panose="020B0604020202020204" pitchFamily="34" charset="0"/>
                    <a:cs typeface="Arial" panose="020B0604020202020204" pitchFamily="34" charset="0"/>
                  </a:rPr>
                  <a:t>10</a:t>
                </a:r>
                <a:endParaRPr lang="en-US" sz="4000" dirty="0">
                  <a:solidFill>
                    <a:srgbClr val="C00000"/>
                  </a:solidFill>
                  <a:latin typeface="Arial" panose="020B0604020202020204" pitchFamily="34" charset="0"/>
                  <a:cs typeface="Arial" panose="020B0604020202020204" pitchFamily="34"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2620845" y="3793322"/>
                <a:ext cx="3352800" cy="2586285"/>
              </a:xfrm>
              <a:prstGeom prst="rect">
                <a:avLst/>
              </a:prstGeom>
              <a:blipFill rotWithShape="0">
                <a:blip r:embed="rId5"/>
                <a:stretch>
                  <a:fillRect l="-6545" b="-8941"/>
                </a:stretch>
              </a:blipFill>
            </p:spPr>
            <p:txBody>
              <a:bodyPr/>
              <a:lstStyle/>
              <a:p>
                <a:r>
                  <a:rPr lang="en-US">
                    <a:noFill/>
                  </a:rPr>
                  <a:t> </a:t>
                </a:r>
              </a:p>
            </p:txBody>
          </p:sp>
        </mc:Fallback>
      </mc:AlternateContent>
      <p:sp>
        <p:nvSpPr>
          <p:cNvPr id="7" name="TextBox 6"/>
          <p:cNvSpPr txBox="1"/>
          <p:nvPr/>
        </p:nvSpPr>
        <p:spPr>
          <a:xfrm>
            <a:off x="6858000" y="4098467"/>
            <a:ext cx="3581400" cy="1938992"/>
          </a:xfrm>
          <a:prstGeom prst="rect">
            <a:avLst/>
          </a:prstGeom>
          <a:noFill/>
        </p:spPr>
        <p:txBody>
          <a:bodyPr wrap="square" rtlCol="0">
            <a:spAutoFit/>
          </a:bodyPr>
          <a:lstStyle/>
          <a:p>
            <a:pPr algn="just">
              <a:lnSpc>
                <a:spcPct val="150000"/>
              </a:lnSpc>
            </a:pPr>
            <a:r>
              <a:rPr lang="en-US" sz="4000" dirty="0" smtClean="0">
                <a:solidFill>
                  <a:srgbClr val="C00000"/>
                </a:solidFill>
                <a:latin typeface="Arial" panose="020B0604020202020204" pitchFamily="34" charset="0"/>
                <a:cs typeface="Arial" panose="020B0604020202020204" pitchFamily="34" charset="0"/>
              </a:rPr>
              <a:t>= (-125 : 25)</a:t>
            </a:r>
            <a:r>
              <a:rPr lang="en-US" sz="4000" baseline="30000" dirty="0" smtClean="0">
                <a:solidFill>
                  <a:srgbClr val="C00000"/>
                </a:solidFill>
                <a:latin typeface="Arial" panose="020B0604020202020204" pitchFamily="34" charset="0"/>
                <a:cs typeface="Arial" panose="020B0604020202020204" pitchFamily="34" charset="0"/>
              </a:rPr>
              <a:t>3</a:t>
            </a:r>
            <a:endParaRPr lang="en-US" sz="4000" dirty="0" smtClean="0">
              <a:solidFill>
                <a:srgbClr val="C00000"/>
              </a:solidFill>
              <a:latin typeface="Arial" panose="020B0604020202020204" pitchFamily="34" charset="0"/>
              <a:cs typeface="Arial" panose="020B0604020202020204" pitchFamily="34" charset="0"/>
            </a:endParaRPr>
          </a:p>
          <a:p>
            <a:pPr algn="just">
              <a:lnSpc>
                <a:spcPct val="150000"/>
              </a:lnSpc>
            </a:pPr>
            <a:r>
              <a:rPr lang="en-US" sz="4000" dirty="0" smtClean="0">
                <a:solidFill>
                  <a:srgbClr val="C00000"/>
                </a:solidFill>
                <a:latin typeface="Arial" panose="020B0604020202020204" pitchFamily="34" charset="0"/>
                <a:cs typeface="Arial" panose="020B0604020202020204" pitchFamily="34" charset="0"/>
              </a:rPr>
              <a:t>= (-5)</a:t>
            </a:r>
            <a:r>
              <a:rPr lang="en-US" sz="4000" baseline="30000" dirty="0" smtClean="0">
                <a:solidFill>
                  <a:srgbClr val="C00000"/>
                </a:solidFill>
                <a:latin typeface="Arial" panose="020B0604020202020204" pitchFamily="34" charset="0"/>
                <a:cs typeface="Arial" panose="020B0604020202020204" pitchFamily="34" charset="0"/>
              </a:rPr>
              <a:t>3</a:t>
            </a:r>
            <a:r>
              <a:rPr lang="en-US" sz="4000" dirty="0" smtClean="0">
                <a:solidFill>
                  <a:srgbClr val="C00000"/>
                </a:solidFill>
                <a:latin typeface="Arial" panose="020B0604020202020204" pitchFamily="34" charset="0"/>
                <a:cs typeface="Arial" panose="020B0604020202020204" pitchFamily="34" charset="0"/>
              </a:rPr>
              <a:t> = -125</a:t>
            </a:r>
            <a:endParaRPr lang="en-US" sz="4000" dirty="0">
              <a:solidFill>
                <a:srgbClr val="C0000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418" y="6711992"/>
            <a:ext cx="2514600" cy="2514600"/>
          </a:xfrm>
          <a:prstGeom prst="rect">
            <a:avLst/>
          </a:prstGeom>
        </p:spPr>
      </p:pic>
      <p:pic>
        <p:nvPicPr>
          <p:cNvPr id="10" name="Picture 9"/>
          <p:cNvPicPr>
            <a:picLocks noChangeAspect="1"/>
          </p:cNvPicPr>
          <p:nvPr/>
        </p:nvPicPr>
        <p:blipFill>
          <a:blip r:embed="rId7"/>
          <a:stretch>
            <a:fillRect/>
          </a:stretch>
        </p:blipFill>
        <p:spPr>
          <a:xfrm>
            <a:off x="12114426" y="3284876"/>
            <a:ext cx="4712616" cy="550516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369809" y="6972300"/>
            <a:ext cx="1274749" cy="2080451"/>
          </a:xfrm>
          <a:prstGeom prst="rect">
            <a:avLst/>
          </a:prstGeom>
        </p:spPr>
      </p:pic>
      <p:pic>
        <p:nvPicPr>
          <p:cNvPr id="21" name="Picture 2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503437">
            <a:off x="14666238" y="651410"/>
            <a:ext cx="3304765" cy="1730495"/>
          </a:xfrm>
          <a:prstGeom prst="rect">
            <a:avLst/>
          </a:prstGeom>
        </p:spPr>
      </p:pic>
      <p:sp>
        <p:nvSpPr>
          <p:cNvPr id="26" name="Round Same Side Corner Rectangle 25"/>
          <p:cNvSpPr/>
          <p:nvPr/>
        </p:nvSpPr>
        <p:spPr>
          <a:xfrm flipV="1">
            <a:off x="1971624" y="1028700"/>
            <a:ext cx="4200575" cy="1143000"/>
          </a:xfrm>
          <a:prstGeom prst="round2SameRect">
            <a:avLst>
              <a:gd name="adj1" fmla="val 30889"/>
              <a:gd name="adj2"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chemeClr val="tx1"/>
              </a:solidFill>
              <a:latin typeface="Arial" panose="020B0604020202020204" pitchFamily="34" charset="0"/>
              <a:cs typeface="Arial" panose="020B0604020202020204" pitchFamily="34" charset="0"/>
            </a:endParaRPr>
          </a:p>
        </p:txBody>
      </p:sp>
      <p:sp>
        <p:nvSpPr>
          <p:cNvPr id="27" name="TextBox 26"/>
          <p:cNvSpPr txBox="1"/>
          <p:nvPr/>
        </p:nvSpPr>
        <p:spPr>
          <a:xfrm>
            <a:off x="2429296" y="1215479"/>
            <a:ext cx="3300656" cy="769441"/>
          </a:xfrm>
          <a:prstGeom prst="rect">
            <a:avLst/>
          </a:prstGeom>
          <a:noFill/>
        </p:spPr>
        <p:txBody>
          <a:bodyPr wrap="square" rtlCol="0">
            <a:spAutoFit/>
          </a:bodyPr>
          <a:lstStyle/>
          <a:p>
            <a:pPr algn="ctr"/>
            <a:r>
              <a:rPr lang="en-US" sz="4400" b="1" dirty="0" err="1" smtClean="0">
                <a:solidFill>
                  <a:schemeClr val="tx2">
                    <a:lumMod val="75000"/>
                  </a:schemeClr>
                </a:solidFill>
                <a:latin typeface="Arial" panose="020B0604020202020204" pitchFamily="34" charset="0"/>
                <a:cs typeface="Arial" panose="020B0604020202020204" pitchFamily="34" charset="0"/>
              </a:rPr>
              <a:t>Vận</a:t>
            </a:r>
            <a:r>
              <a:rPr lang="en-US" sz="4400" b="1" dirty="0" smtClean="0">
                <a:solidFill>
                  <a:schemeClr val="tx2">
                    <a:lumMod val="75000"/>
                  </a:schemeClr>
                </a:solidFill>
                <a:latin typeface="Arial" panose="020B0604020202020204" pitchFamily="34" charset="0"/>
                <a:cs typeface="Arial" panose="020B0604020202020204" pitchFamily="34" charset="0"/>
              </a:rPr>
              <a:t> </a:t>
            </a:r>
            <a:r>
              <a:rPr lang="en-US" sz="4400" b="1" dirty="0" err="1" smtClean="0">
                <a:solidFill>
                  <a:schemeClr val="tx2">
                    <a:lumMod val="75000"/>
                  </a:schemeClr>
                </a:solidFill>
                <a:latin typeface="Arial" panose="020B0604020202020204" pitchFamily="34" charset="0"/>
                <a:cs typeface="Arial" panose="020B0604020202020204" pitchFamily="34" charset="0"/>
              </a:rPr>
              <a:t>dụng</a:t>
            </a:r>
            <a:endParaRPr lang="en-US" sz="4400" b="1" dirty="0">
              <a:solidFill>
                <a:schemeClr val="tx2">
                  <a:lumMod val="75000"/>
                </a:schemeClr>
              </a:solidFill>
              <a:latin typeface="Arial" panose="020B0604020202020204" pitchFamily="34" charset="0"/>
              <a:cs typeface="Arial" panose="020B0604020202020204" pitchFamily="34" charset="0"/>
            </a:endParaRPr>
          </a:p>
        </p:txBody>
      </p:sp>
      <p:sp>
        <p:nvSpPr>
          <p:cNvPr id="28" name="TextBox 27"/>
          <p:cNvSpPr txBox="1"/>
          <p:nvPr/>
        </p:nvSpPr>
        <p:spPr>
          <a:xfrm>
            <a:off x="2007184" y="2378573"/>
            <a:ext cx="14478000" cy="286232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cạnh</a:t>
            </a:r>
            <a:r>
              <a:rPr lang="en-US" sz="4000" dirty="0" smtClean="0">
                <a:latin typeface="Arial" panose="020B0604020202020204" pitchFamily="34" charset="0"/>
                <a:cs typeface="Arial" panose="020B0604020202020204" pitchFamily="34" charset="0"/>
              </a:rPr>
              <a:t> a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toàn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bộ</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lượng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nước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bài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toán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mở</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đầu</a:t>
            </a:r>
            <a:r>
              <a:rPr lang="en-US" sz="4000" i="1" dirty="0" smtClean="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a:t>
            </a:r>
            <a:r>
              <a:rPr lang="en-US" sz="4000" dirty="0" err="1" smtClean="0">
                <a:latin typeface="Arial" panose="020B0604020202020204" pitchFamily="34" charset="0"/>
                <a:cs typeface="Arial" panose="020B0604020202020204" pitchFamily="34" charset="0"/>
              </a:rPr>
              <a:t>đơn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kilômét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khối</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34" name="Rectangle 33"/>
          <p:cNvSpPr/>
          <p:nvPr/>
        </p:nvSpPr>
        <p:spPr>
          <a:xfrm>
            <a:off x="7860029" y="6737460"/>
            <a:ext cx="7772400" cy="1938992"/>
          </a:xfrm>
          <a:prstGeom prst="rect">
            <a:avLst/>
          </a:prstGeom>
        </p:spPr>
        <p:txBody>
          <a:bodyPr wrap="square">
            <a:spAutoFit/>
          </a:bodyPr>
          <a:lstStyle/>
          <a:p>
            <a:pPr>
              <a:lnSpc>
                <a:spcPct val="150000"/>
              </a:lnSpc>
            </a:pPr>
            <a:r>
              <a:rPr lang="vi-VN" sz="4000" dirty="0">
                <a:solidFill>
                  <a:srgbClr val="002060"/>
                </a:solidFill>
                <a:latin typeface="Arial" panose="020B0604020202020204" pitchFamily="34" charset="0"/>
                <a:cs typeface="Arial" panose="020B0604020202020204" pitchFamily="34" charset="0"/>
              </a:rPr>
              <a:t>Lượng nước trên Trái Đất là:</a:t>
            </a:r>
          </a:p>
          <a:p>
            <a:pPr>
              <a:lnSpc>
                <a:spcPct val="150000"/>
              </a:lnSpc>
            </a:pPr>
            <a:r>
              <a:rPr lang="vi-VN" sz="4000" dirty="0" smtClean="0">
                <a:solidFill>
                  <a:srgbClr val="002060"/>
                </a:solidFill>
                <a:latin typeface="Arial" panose="020B0604020202020204" pitchFamily="34" charset="0"/>
                <a:cs typeface="Arial" panose="020B0604020202020204" pitchFamily="34" charset="0"/>
              </a:rPr>
              <a:t>1111,34</a:t>
            </a:r>
            <a:r>
              <a:rPr lang="en-US" sz="4000" baseline="30000" dirty="0" smtClean="0">
                <a:solidFill>
                  <a:srgbClr val="002060"/>
                </a:solidFill>
                <a:latin typeface="Arial" panose="020B0604020202020204" pitchFamily="34" charset="0"/>
                <a:cs typeface="Arial" panose="020B0604020202020204" pitchFamily="34" charset="0"/>
              </a:rPr>
              <a:t>3</a:t>
            </a:r>
            <a:r>
              <a:rPr lang="vi-VN" sz="4000" dirty="0" smtClean="0">
                <a:solidFill>
                  <a:srgbClr val="002060"/>
                </a:solidFill>
                <a:latin typeface="Arial" panose="020B0604020202020204" pitchFamily="34" charset="0"/>
                <a:cs typeface="Arial" panose="020B0604020202020204" pitchFamily="34" charset="0"/>
              </a:rPr>
              <a:t> </a:t>
            </a:r>
            <a:r>
              <a:rPr lang="vi-VN" sz="4000" dirty="0">
                <a:solidFill>
                  <a:srgbClr val="002060"/>
                </a:solidFill>
                <a:latin typeface="Arial" panose="020B0604020202020204" pitchFamily="34" charset="0"/>
                <a:cs typeface="Arial" panose="020B0604020202020204" pitchFamily="34" charset="0"/>
              </a:rPr>
              <a:t>≈ 1 372 590 024 </a:t>
            </a:r>
            <a:r>
              <a:rPr lang="en-US" sz="4000" dirty="0" smtClean="0">
                <a:solidFill>
                  <a:srgbClr val="002060"/>
                </a:solidFill>
                <a:latin typeface="Arial" panose="020B0604020202020204" pitchFamily="34" charset="0"/>
                <a:cs typeface="Arial" panose="020B0604020202020204" pitchFamily="34" charset="0"/>
              </a:rPr>
              <a:t>(</a:t>
            </a:r>
            <a:r>
              <a:rPr lang="vi-VN" sz="4000" dirty="0" smtClean="0">
                <a:solidFill>
                  <a:srgbClr val="002060"/>
                </a:solidFill>
                <a:latin typeface="Arial" panose="020B0604020202020204" pitchFamily="34" charset="0"/>
                <a:cs typeface="Arial" panose="020B0604020202020204" pitchFamily="34" charset="0"/>
              </a:rPr>
              <a:t>km</a:t>
            </a:r>
            <a:r>
              <a:rPr lang="en-US" sz="4000" baseline="30000" dirty="0" smtClean="0">
                <a:solidFill>
                  <a:srgbClr val="002060"/>
                </a:solidFill>
                <a:latin typeface="Arial" panose="020B0604020202020204" pitchFamily="34" charset="0"/>
                <a:cs typeface="Arial" panose="020B0604020202020204" pitchFamily="34" charset="0"/>
              </a:rPr>
              <a:t>3</a:t>
            </a:r>
            <a:r>
              <a:rPr lang="en-US" sz="4000" dirty="0" smtClean="0">
                <a:solidFill>
                  <a:srgbClr val="002060"/>
                </a:solidFill>
                <a:latin typeface="Arial" panose="020B0604020202020204" pitchFamily="34" charset="0"/>
                <a:cs typeface="Arial" panose="020B0604020202020204" pitchFamily="34" charset="0"/>
              </a:rPr>
              <a:t>)</a:t>
            </a:r>
            <a:r>
              <a:rPr lang="vi-VN" sz="4000" dirty="0" smtClean="0">
                <a:solidFill>
                  <a:srgbClr val="002060"/>
                </a:solidFill>
                <a:latin typeface="Arial" panose="020B0604020202020204" pitchFamily="34" charset="0"/>
                <a:cs typeface="Arial" panose="020B0604020202020204" pitchFamily="34" charset="0"/>
              </a:rPr>
              <a:t>.</a:t>
            </a:r>
            <a:endParaRPr lang="vi-VN" sz="4000" dirty="0">
              <a:solidFill>
                <a:srgbClr val="002060"/>
              </a:solidFill>
              <a:latin typeface="Arial" panose="020B0604020202020204" pitchFamily="34" charset="0"/>
              <a:cs typeface="Arial" panose="020B0604020202020204" pitchFamily="34" charset="0"/>
            </a:endParaRPr>
          </a:p>
        </p:txBody>
      </p:sp>
      <p:pic>
        <p:nvPicPr>
          <p:cNvPr id="35" name="Picture 34"/>
          <p:cNvPicPr>
            <a:picLocks noChangeAspect="1"/>
          </p:cNvPicPr>
          <p:nvPr/>
        </p:nvPicPr>
        <p:blipFill>
          <a:blip r:embed="rId14"/>
          <a:stretch>
            <a:fillRect/>
          </a:stretch>
        </p:blipFill>
        <p:spPr>
          <a:xfrm>
            <a:off x="3093447" y="5380499"/>
            <a:ext cx="3139712" cy="4084674"/>
          </a:xfrm>
          <a:prstGeom prst="rect">
            <a:avLst/>
          </a:prstGeom>
        </p:spPr>
      </p:pic>
      <p:sp>
        <p:nvSpPr>
          <p:cNvPr id="36" name="Oval Callout 35"/>
          <p:cNvSpPr/>
          <p:nvPr/>
        </p:nvSpPr>
        <p:spPr>
          <a:xfrm>
            <a:off x="10363200" y="5380499"/>
            <a:ext cx="1905000" cy="1210269"/>
          </a:xfrm>
          <a:prstGeom prst="wedgeEllipseCallout">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100000">
                                          <p:val>
                                            <p:strVal val="#ppt_x"/>
                                          </p:val>
                                        </p:tav>
                                      </p:tavLst>
                                    </p:anim>
                                    <p:anim calcmode="lin" valueType="num">
                                      <p:cBhvr>
                                        <p:cTn id="8" dur="500" fill="hold"/>
                                        <p:tgtEl>
                                          <p:spTgt spid="27"/>
                                        </p:tgtEl>
                                        <p:attrNameLst>
                                          <p:attrName>ppt_y</p:attrName>
                                        </p:attrNameLst>
                                      </p:cBhvr>
                                      <p:tavLst>
                                        <p:tav tm="0">
                                          <p:val>
                                            <p:strVal val="#ppt_y-#ppt_h/2"/>
                                          </p:val>
                                        </p:tav>
                                        <p:tav tm="100000">
                                          <p:val>
                                            <p:strVal val="#ppt_y"/>
                                          </p:val>
                                        </p:tav>
                                      </p:tavLst>
                                    </p:anim>
                                    <p:anim calcmode="lin" valueType="num">
                                      <p:cBhvr>
                                        <p:cTn id="9" dur="500" fill="hold"/>
                                        <p:tgtEl>
                                          <p:spTgt spid="27"/>
                                        </p:tgtEl>
                                        <p:attrNameLst>
                                          <p:attrName>ppt_w</p:attrName>
                                        </p:attrNameLst>
                                      </p:cBhvr>
                                      <p:tavLst>
                                        <p:tav tm="0">
                                          <p:val>
                                            <p:strVal val="#ppt_w"/>
                                          </p:val>
                                        </p:tav>
                                        <p:tav tm="100000">
                                          <p:val>
                                            <p:strVal val="#ppt_w"/>
                                          </p:val>
                                        </p:tav>
                                      </p:tavLst>
                                    </p:anim>
                                    <p:anim calcmode="lin" valueType="num">
                                      <p:cBhvr>
                                        <p:cTn id="10" dur="500" fill="hold"/>
                                        <p:tgtEl>
                                          <p:spTgt spid="27"/>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ppt_h/2"/>
                                          </p:val>
                                        </p:tav>
                                        <p:tav tm="100000">
                                          <p:val>
                                            <p:strVal val="#ppt_y"/>
                                          </p:val>
                                        </p:tav>
                                      </p:tavLst>
                                    </p:anim>
                                    <p:anim calcmode="lin" valueType="num">
                                      <p:cBhvr>
                                        <p:cTn id="15" dur="500" fill="hold"/>
                                        <p:tgtEl>
                                          <p:spTgt spid="26"/>
                                        </p:tgtEl>
                                        <p:attrNameLst>
                                          <p:attrName>ppt_w</p:attrName>
                                        </p:attrNameLst>
                                      </p:cBhvr>
                                      <p:tavLst>
                                        <p:tav tm="0">
                                          <p:val>
                                            <p:strVal val="#ppt_w"/>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arn(inVertical)">
                                      <p:cBhvr>
                                        <p:cTn id="21" dur="5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p:tgtEl>
                                          <p:spTgt spid="36"/>
                                        </p:tgtEl>
                                        <p:attrNameLst>
                                          <p:attrName>ppt_y</p:attrName>
                                        </p:attrNameLst>
                                      </p:cBhvr>
                                      <p:tavLst>
                                        <p:tav tm="0">
                                          <p:val>
                                            <p:strVal val="#ppt_y+#ppt_h*1.125000"/>
                                          </p:val>
                                        </p:tav>
                                        <p:tav tm="100000">
                                          <p:val>
                                            <p:strVal val="#ppt_y"/>
                                          </p:val>
                                        </p:tav>
                                      </p:tavLst>
                                    </p:anim>
                                    <p:animEffect transition="in" filter="wipe(up)">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p:bldP spid="34" grpId="0"/>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800101"/>
            <a:ext cx="16230600" cy="882412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179290" y="4993341"/>
            <a:ext cx="3960212" cy="4180646"/>
          </a:xfrm>
          <a:prstGeom prst="rect">
            <a:avLst/>
          </a:prstGeom>
        </p:spPr>
      </p:pic>
      <p:grpSp>
        <p:nvGrpSpPr>
          <p:cNvPr id="8" name="Group 12"/>
          <p:cNvGrpSpPr/>
          <p:nvPr/>
        </p:nvGrpSpPr>
        <p:grpSpPr>
          <a:xfrm>
            <a:off x="1706880" y="1013816"/>
            <a:ext cx="1165089" cy="1165089"/>
            <a:chOff x="0" y="0"/>
            <a:chExt cx="2311400" cy="2311400"/>
          </a:xfrm>
          <a:solidFill>
            <a:srgbClr val="C00000"/>
          </a:solidFill>
        </p:grpSpPr>
        <p:sp>
          <p:nvSpPr>
            <p:cNvPr id="9"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grpFill/>
          </p:spPr>
        </p:sp>
      </p:grpSp>
      <p:sp>
        <p:nvSpPr>
          <p:cNvPr id="10" name="TextBox 9"/>
          <p:cNvSpPr txBox="1"/>
          <p:nvPr/>
        </p:nvSpPr>
        <p:spPr>
          <a:xfrm>
            <a:off x="3225941" y="977947"/>
            <a:ext cx="10185259" cy="982513"/>
          </a:xfrm>
          <a:prstGeom prst="rect">
            <a:avLst/>
          </a:prstGeom>
          <a:noFill/>
        </p:spPr>
        <p:txBody>
          <a:bodyPr wrap="square" rtlCol="0">
            <a:spAutoFit/>
          </a:bodyPr>
          <a:lstStyle/>
          <a:p>
            <a:pPr>
              <a:lnSpc>
                <a:spcPct val="150000"/>
              </a:lnSpc>
            </a:pPr>
            <a:r>
              <a:rPr lang="en-US" sz="4400" b="1" dirty="0" err="1" smtClean="0">
                <a:solidFill>
                  <a:srgbClr val="C00000"/>
                </a:solidFill>
                <a:latin typeface="Arial" panose="020B0604020202020204" pitchFamily="34" charset="0"/>
                <a:cs typeface="Arial" panose="020B0604020202020204" pitchFamily="34" charset="0"/>
              </a:rPr>
              <a:t>Nhân</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và</a:t>
            </a:r>
            <a:r>
              <a:rPr lang="en-US" sz="4400" b="1" dirty="0" smtClean="0">
                <a:solidFill>
                  <a:srgbClr val="C00000"/>
                </a:solidFill>
                <a:latin typeface="Arial" panose="020B0604020202020204" pitchFamily="34" charset="0"/>
                <a:cs typeface="Arial" panose="020B0604020202020204" pitchFamily="34" charset="0"/>
              </a:rPr>
              <a:t> chia </a:t>
            </a:r>
            <a:r>
              <a:rPr lang="en-US" sz="4400" b="1" dirty="0" err="1" smtClean="0">
                <a:solidFill>
                  <a:srgbClr val="C00000"/>
                </a:solidFill>
                <a:latin typeface="Arial" panose="020B0604020202020204" pitchFamily="34" charset="0"/>
                <a:cs typeface="Arial" panose="020B0604020202020204" pitchFamily="34" charset="0"/>
              </a:rPr>
              <a:t>hai</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lũy</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thừa</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cùng</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cơ</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endParaRPr lang="en-US" sz="4400" b="1" dirty="0">
              <a:solidFill>
                <a:srgbClr val="C00000"/>
              </a:solidFill>
              <a:latin typeface="Arial" panose="020B0604020202020204" pitchFamily="34" charset="0"/>
              <a:cs typeface="Arial" panose="020B0604020202020204" pitchFamily="34" charset="0"/>
            </a:endParaRPr>
          </a:p>
        </p:txBody>
      </p:sp>
      <p:sp>
        <p:nvSpPr>
          <p:cNvPr id="11" name="TextBox 20"/>
          <p:cNvSpPr txBox="1"/>
          <p:nvPr/>
        </p:nvSpPr>
        <p:spPr>
          <a:xfrm>
            <a:off x="2137769" y="1274477"/>
            <a:ext cx="303312" cy="807913"/>
          </a:xfrm>
          <a:prstGeom prst="rect">
            <a:avLst/>
          </a:prstGeom>
        </p:spPr>
        <p:txBody>
          <a:bodyPr lIns="0" tIns="0" rIns="0" bIns="0" rtlCol="0" anchor="t">
            <a:spAutoFit/>
          </a:bodyPr>
          <a:lstStyle/>
          <a:p>
            <a:pPr algn="ctr">
              <a:lnSpc>
                <a:spcPts val="6281"/>
              </a:lnSpc>
              <a:spcBef>
                <a:spcPct val="0"/>
              </a:spcBef>
            </a:pPr>
            <a:r>
              <a:rPr lang="en-US" sz="6000" b="1" spc="94" dirty="0" smtClean="0">
                <a:solidFill>
                  <a:srgbClr val="FFFFFF"/>
                </a:solidFill>
                <a:latin typeface="Arial" panose="020B0604020202020204" pitchFamily="34" charset="0"/>
                <a:cs typeface="Arial" panose="020B0604020202020204" pitchFamily="34" charset="0"/>
              </a:rPr>
              <a:t>2</a:t>
            </a:r>
            <a:endParaRPr lang="en-US" sz="6000" b="1" spc="94" dirty="0">
              <a:solidFill>
                <a:srgbClr val="FFFFFF"/>
              </a:solidFill>
              <a:latin typeface="Arial" panose="020B0604020202020204" pitchFamily="34" charset="0"/>
              <a:cs typeface="Arial" panose="020B0604020202020204" pitchFamily="34" charset="0"/>
            </a:endParaRPr>
          </a:p>
        </p:txBody>
      </p:sp>
      <p:sp>
        <p:nvSpPr>
          <p:cNvPr id="12" name="Rectangle 11"/>
          <p:cNvSpPr/>
          <p:nvPr/>
        </p:nvSpPr>
        <p:spPr>
          <a:xfrm>
            <a:off x="4374210" y="2338855"/>
            <a:ext cx="9026830" cy="707886"/>
          </a:xfrm>
          <a:prstGeom prst="rect">
            <a:avLst/>
          </a:prstGeom>
        </p:spPr>
        <p:txBody>
          <a:bodyPr wrap="none">
            <a:spAutoFit/>
          </a:bodyPr>
          <a:lstStyle/>
          <a:p>
            <a:r>
              <a:rPr lang="en-US" sz="4000" i="1" dirty="0" err="1" smtClean="0">
                <a:latin typeface="Arial" panose="020B0604020202020204" pitchFamily="34" charset="0"/>
                <a:cs typeface="Arial" panose="020B0604020202020204" pitchFamily="34" charset="0"/>
              </a:rPr>
              <a:t>Thảo</a:t>
            </a:r>
            <a:r>
              <a:rPr lang="en-US" sz="4000" i="1" dirty="0" smtClean="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đôi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HĐ4</a:t>
            </a:r>
            <a:r>
              <a:rPr lang="en-US" sz="4000" i="1" dirty="0">
                <a:latin typeface="Arial" panose="020B0604020202020204" pitchFamily="34" charset="0"/>
                <a:cs typeface="Arial" panose="020B0604020202020204" pitchFamily="34" charset="0"/>
              </a:rPr>
              <a:t>.</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8457" y="2153504"/>
            <a:ext cx="1078588" cy="1078588"/>
          </a:xfrm>
          <a:prstGeom prst="rect">
            <a:avLst/>
          </a:prstGeom>
        </p:spPr>
      </p:pic>
      <p:sp>
        <p:nvSpPr>
          <p:cNvPr id="15" name="Pentagon 14"/>
          <p:cNvSpPr/>
          <p:nvPr/>
        </p:nvSpPr>
        <p:spPr>
          <a:xfrm>
            <a:off x="1028700" y="3339265"/>
            <a:ext cx="1843269" cy="990600"/>
          </a:xfrm>
          <a:prstGeom prst="homePlate">
            <a:avLst>
              <a:gd name="adj" fmla="val 41608"/>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latin typeface="Arial" panose="020B0604020202020204" pitchFamily="34" charset="0"/>
                <a:cs typeface="Arial" panose="020B0604020202020204" pitchFamily="34" charset="0"/>
              </a:rPr>
              <a:t>HĐ4</a:t>
            </a:r>
            <a:endParaRPr lang="en-US" sz="4000" b="1"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3225941" y="3339265"/>
            <a:ext cx="11506200" cy="1631216"/>
          </a:xfrm>
          <a:prstGeom prst="rect">
            <a:avLst/>
          </a:prstGeom>
          <a:noFill/>
        </p:spPr>
        <p:txBody>
          <a:bodyPr wrap="square" rtlCol="0">
            <a:spAutoFit/>
          </a:bodyPr>
          <a:lstStyle/>
          <a:p>
            <a:r>
              <a:rPr lang="en-US" sz="4000" dirty="0" err="1" smtClean="0">
                <a:solidFill>
                  <a:srgbClr val="002060"/>
                </a:solidFill>
                <a:latin typeface="Arial" panose="020B0604020202020204" pitchFamily="34" charset="0"/>
                <a:cs typeface="Arial" panose="020B0604020202020204" pitchFamily="34" charset="0"/>
              </a:rPr>
              <a:t>Tính</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và</a:t>
            </a:r>
            <a:r>
              <a:rPr lang="en-US" sz="4000" dirty="0" smtClean="0">
                <a:solidFill>
                  <a:srgbClr val="002060"/>
                </a:solidFill>
                <a:latin typeface="Arial" panose="020B0604020202020204" pitchFamily="34" charset="0"/>
                <a:cs typeface="Arial" panose="020B0604020202020204" pitchFamily="34" charset="0"/>
              </a:rPr>
              <a:t> so </a:t>
            </a:r>
            <a:r>
              <a:rPr lang="en-US" sz="4000" dirty="0" err="1" smtClean="0">
                <a:solidFill>
                  <a:srgbClr val="002060"/>
                </a:solidFill>
                <a:latin typeface="Arial" panose="020B0604020202020204" pitchFamily="34" charset="0"/>
                <a:cs typeface="Arial" panose="020B0604020202020204" pitchFamily="34" charset="0"/>
              </a:rPr>
              <a:t>sánh</a:t>
            </a:r>
            <a:r>
              <a:rPr lang="en-US" sz="4000" dirty="0" smtClean="0">
                <a:solidFill>
                  <a:srgbClr val="002060"/>
                </a:solidFill>
                <a:latin typeface="Arial" panose="020B0604020202020204" pitchFamily="34" charset="0"/>
                <a:cs typeface="Arial" panose="020B0604020202020204" pitchFamily="34" charset="0"/>
              </a:rPr>
              <a:t>:</a:t>
            </a:r>
          </a:p>
          <a:p>
            <a:pPr>
              <a:lnSpc>
                <a:spcPct val="150000"/>
              </a:lnSpc>
            </a:pPr>
            <a:r>
              <a:rPr lang="en-US" sz="4000" dirty="0" smtClean="0">
                <a:solidFill>
                  <a:srgbClr val="002060"/>
                </a:solidFill>
                <a:latin typeface="Arial" panose="020B0604020202020204" pitchFamily="34" charset="0"/>
                <a:cs typeface="Arial" panose="020B0604020202020204" pitchFamily="34" charset="0"/>
              </a:rPr>
              <a:t>a) (-3)</a:t>
            </a:r>
            <a:r>
              <a:rPr lang="en-US" sz="4000" baseline="30000" dirty="0" smtClean="0">
                <a:solidFill>
                  <a:srgbClr val="002060"/>
                </a:solidFill>
                <a:latin typeface="Arial" panose="020B0604020202020204" pitchFamily="34" charset="0"/>
                <a:cs typeface="Arial" panose="020B0604020202020204" pitchFamily="34" charset="0"/>
              </a:rPr>
              <a:t>2</a:t>
            </a:r>
            <a:r>
              <a:rPr lang="en-US" sz="4000" dirty="0" smtClean="0">
                <a:solidFill>
                  <a:srgbClr val="002060"/>
                </a:solidFill>
                <a:latin typeface="Arial" panose="020B0604020202020204" pitchFamily="34" charset="0"/>
                <a:cs typeface="Arial" panose="020B0604020202020204" pitchFamily="34" charset="0"/>
              </a:rPr>
              <a:t>. (-3)</a:t>
            </a:r>
            <a:r>
              <a:rPr lang="en-US" sz="4000" baseline="30000" dirty="0" smtClean="0">
                <a:solidFill>
                  <a:srgbClr val="002060"/>
                </a:solidFill>
                <a:latin typeface="Arial" panose="020B0604020202020204" pitchFamily="34" charset="0"/>
                <a:cs typeface="Arial" panose="020B0604020202020204" pitchFamily="34" charset="0"/>
              </a:rPr>
              <a:t>4</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và</a:t>
            </a:r>
            <a:r>
              <a:rPr lang="en-US" sz="4000" dirty="0" smtClean="0">
                <a:solidFill>
                  <a:srgbClr val="002060"/>
                </a:solidFill>
                <a:latin typeface="Arial" panose="020B0604020202020204" pitchFamily="34" charset="0"/>
                <a:cs typeface="Arial" panose="020B0604020202020204" pitchFamily="34" charset="0"/>
              </a:rPr>
              <a:t> (-3)</a:t>
            </a:r>
            <a:r>
              <a:rPr lang="en-US" sz="4000" baseline="30000" dirty="0" smtClean="0">
                <a:solidFill>
                  <a:srgbClr val="002060"/>
                </a:solidFill>
                <a:latin typeface="Arial" panose="020B0604020202020204" pitchFamily="34" charset="0"/>
                <a:cs typeface="Arial" panose="020B0604020202020204" pitchFamily="34" charset="0"/>
              </a:rPr>
              <a:t>6</a:t>
            </a:r>
            <a:r>
              <a:rPr lang="en-US" sz="4000" dirty="0" smtClean="0">
                <a:solidFill>
                  <a:srgbClr val="002060"/>
                </a:solidFill>
                <a:latin typeface="Arial" panose="020B0604020202020204" pitchFamily="34" charset="0"/>
                <a:cs typeface="Arial" panose="020B0604020202020204" pitchFamily="34" charset="0"/>
              </a:rPr>
              <a:t>            b) 0,6</a:t>
            </a:r>
            <a:r>
              <a:rPr lang="en-US" sz="4000" baseline="30000" dirty="0" smtClean="0">
                <a:solidFill>
                  <a:srgbClr val="002060"/>
                </a:solidFill>
                <a:latin typeface="Arial" panose="020B0604020202020204" pitchFamily="34" charset="0"/>
                <a:cs typeface="Arial" panose="020B0604020202020204" pitchFamily="34" charset="0"/>
              </a:rPr>
              <a:t>3</a:t>
            </a:r>
            <a:r>
              <a:rPr lang="en-US" sz="4000" dirty="0" smtClean="0">
                <a:solidFill>
                  <a:srgbClr val="002060"/>
                </a:solidFill>
                <a:latin typeface="Arial" panose="020B0604020202020204" pitchFamily="34" charset="0"/>
                <a:cs typeface="Arial" panose="020B0604020202020204" pitchFamily="34" charset="0"/>
              </a:rPr>
              <a:t> : 0,6</a:t>
            </a:r>
            <a:r>
              <a:rPr lang="en-US" sz="4000" baseline="30000" dirty="0" smtClean="0">
                <a:solidFill>
                  <a:srgbClr val="002060"/>
                </a:solidFill>
                <a:latin typeface="Arial" panose="020B0604020202020204" pitchFamily="34" charset="0"/>
                <a:cs typeface="Arial" panose="020B0604020202020204" pitchFamily="34" charset="0"/>
              </a:rPr>
              <a:t>2</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và</a:t>
            </a:r>
            <a:r>
              <a:rPr lang="en-US" sz="4000" dirty="0" smtClean="0">
                <a:solidFill>
                  <a:srgbClr val="002060"/>
                </a:solidFill>
                <a:latin typeface="Arial" panose="020B0604020202020204" pitchFamily="34" charset="0"/>
                <a:cs typeface="Arial" panose="020B0604020202020204" pitchFamily="34" charset="0"/>
              </a:rPr>
              <a:t> 0,6.</a:t>
            </a:r>
            <a:endParaRPr lang="en-US" sz="4000" dirty="0">
              <a:solidFill>
                <a:srgbClr val="002060"/>
              </a:solidFill>
              <a:latin typeface="Arial" panose="020B0604020202020204" pitchFamily="34" charset="0"/>
              <a:cs typeface="Arial" panose="020B0604020202020204" pitchFamily="34" charset="0"/>
            </a:endParaRPr>
          </a:p>
        </p:txBody>
      </p:sp>
      <p:sp>
        <p:nvSpPr>
          <p:cNvPr id="17" name="Rectangle 16"/>
          <p:cNvSpPr/>
          <p:nvPr/>
        </p:nvSpPr>
        <p:spPr>
          <a:xfrm>
            <a:off x="3225941" y="5262067"/>
            <a:ext cx="10302583" cy="4093428"/>
          </a:xfrm>
          <a:prstGeom prst="rect">
            <a:avLst/>
          </a:prstGeom>
        </p:spPr>
        <p:txBody>
          <a:bodyPr wrap="square">
            <a:spAutoFit/>
          </a:bodyPr>
          <a:lstStyle/>
          <a:p>
            <a:pPr>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a) (-3)</a:t>
            </a:r>
            <a:r>
              <a:rPr lang="nl-NL" sz="4000" baseline="30000" dirty="0">
                <a:latin typeface="Arial" panose="020B0604020202020204" pitchFamily="34" charset="0"/>
                <a:ea typeface="Calibri" panose="020F0502020204030204" pitchFamily="34" charset="0"/>
                <a:cs typeface="Arial" panose="020B0604020202020204" pitchFamily="34" charset="0"/>
              </a:rPr>
              <a:t>2</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4</a:t>
            </a:r>
            <a:r>
              <a:rPr lang="nl-NL" sz="4000" dirty="0">
                <a:latin typeface="Arial" panose="020B0604020202020204" pitchFamily="34" charset="0"/>
                <a:ea typeface="Calibri" panose="020F0502020204030204" pitchFamily="34" charset="0"/>
                <a:cs typeface="Arial" panose="020B0604020202020204" pitchFamily="34" charset="0"/>
              </a:rPr>
              <a:t> = 9. 81 = </a:t>
            </a:r>
            <a:r>
              <a:rPr lang="nl-NL" sz="4000" dirty="0" smtClean="0">
                <a:latin typeface="Arial" panose="020B0604020202020204" pitchFamily="34" charset="0"/>
                <a:ea typeface="Calibri" panose="020F0502020204030204" pitchFamily="34" charset="0"/>
                <a:cs typeface="Arial" panose="020B0604020202020204" pitchFamily="34" charset="0"/>
              </a:rPr>
              <a:t>729</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nl-NL" sz="4000" dirty="0" smtClean="0">
                <a:latin typeface="Arial" panose="020B0604020202020204" pitchFamily="34" charset="0"/>
                <a:ea typeface="Calibri" panose="020F0502020204030204" pitchFamily="34" charset="0"/>
                <a:cs typeface="Arial" panose="020B0604020202020204" pitchFamily="34" charset="0"/>
              </a:rPr>
              <a:t>(-</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6</a:t>
            </a:r>
            <a:r>
              <a:rPr lang="nl-NL" sz="4000" dirty="0">
                <a:latin typeface="Arial" panose="020B0604020202020204" pitchFamily="34" charset="0"/>
                <a:ea typeface="Calibri" panose="020F0502020204030204" pitchFamily="34" charset="0"/>
                <a:cs typeface="Arial" panose="020B0604020202020204" pitchFamily="34" charset="0"/>
              </a:rPr>
              <a:t> = 729</a:t>
            </a:r>
            <a:endParaRPr lang="en-US" sz="4000" dirty="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Vậy</a:t>
            </a:r>
            <a:r>
              <a:rPr lang="en-US" sz="4000" dirty="0">
                <a:latin typeface="Arial" panose="020B0604020202020204" pitchFamily="34" charset="0"/>
                <a:ea typeface="Calibri" panose="020F0502020204030204" pitchFamily="34" charset="0"/>
                <a:cs typeface="Arial" panose="020B0604020202020204" pitchFamily="34" charset="0"/>
              </a:rPr>
              <a:t> </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2</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4</a:t>
            </a:r>
            <a:r>
              <a:rPr lang="nl-NL" sz="4000" dirty="0">
                <a:latin typeface="Arial" panose="020B0604020202020204" pitchFamily="34" charset="0"/>
                <a:ea typeface="Calibri" panose="020F0502020204030204" pitchFamily="34" charset="0"/>
                <a:cs typeface="Arial" panose="020B0604020202020204" pitchFamily="34" charset="0"/>
              </a:rPr>
              <a:t> = (-3)</a:t>
            </a:r>
            <a:r>
              <a:rPr lang="nl-NL" sz="4000" baseline="30000" dirty="0">
                <a:latin typeface="Arial" panose="020B0604020202020204" pitchFamily="34" charset="0"/>
                <a:ea typeface="Calibri" panose="020F0502020204030204" pitchFamily="34" charset="0"/>
                <a:cs typeface="Arial" panose="020B0604020202020204" pitchFamily="34" charset="0"/>
              </a:rPr>
              <a:t>6</a:t>
            </a:r>
            <a:endParaRPr lang="en-US" sz="4000" dirty="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 (0,6)</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0,6</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0,216: 0,36 = 0,6</a:t>
            </a:r>
          </a:p>
          <a:p>
            <a:pPr>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Vậy</a:t>
            </a:r>
            <a:r>
              <a:rPr lang="en-US" sz="4000" dirty="0">
                <a:latin typeface="Arial" panose="020B0604020202020204" pitchFamily="34" charset="0"/>
                <a:ea typeface="Calibri" panose="020F0502020204030204" pitchFamily="34" charset="0"/>
                <a:cs typeface="Arial" panose="020B0604020202020204" pitchFamily="34" charset="0"/>
              </a:rPr>
              <a:t> (0,6)</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0,6</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0,6.</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8" name="Curved Right Arrow 17"/>
          <p:cNvSpPr/>
          <p:nvPr/>
        </p:nvSpPr>
        <p:spPr>
          <a:xfrm>
            <a:off x="2289424" y="4762500"/>
            <a:ext cx="809033" cy="1371600"/>
          </a:xfrm>
          <a:prstGeom prst="curved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ripple dir="l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7">
                                            <p:txEl>
                                              <p:pRg st="0" end="0"/>
                                            </p:txEl>
                                          </p:spTgt>
                                        </p:tgtEl>
                                        <p:attrNameLst>
                                          <p:attrName>style.visibility</p:attrName>
                                        </p:attrNameLst>
                                      </p:cBhvr>
                                      <p:to>
                                        <p:strVal val="visible"/>
                                      </p:to>
                                    </p:set>
                                    <p:animEffect transition="in" filter="wipe(left)">
                                      <p:cBhvr>
                                        <p:cTn id="44" dur="500"/>
                                        <p:tgtEl>
                                          <p:spTgt spid="17">
                                            <p:txEl>
                                              <p:pRg st="0" end="0"/>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17">
                                            <p:txEl>
                                              <p:pRg st="1" end="1"/>
                                            </p:txEl>
                                          </p:spTgt>
                                        </p:tgtEl>
                                        <p:attrNameLst>
                                          <p:attrName>style.visibility</p:attrName>
                                        </p:attrNameLst>
                                      </p:cBhvr>
                                      <p:to>
                                        <p:strVal val="visible"/>
                                      </p:to>
                                    </p:set>
                                    <p:animEffect transition="in" filter="wipe(left)">
                                      <p:cBhvr>
                                        <p:cTn id="47" dur="500"/>
                                        <p:tgtEl>
                                          <p:spTgt spid="1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1" fill="hold" nodeType="clickEffect">
                                  <p:stCondLst>
                                    <p:cond delay="0"/>
                                  </p:stCondLst>
                                  <p:childTnLst>
                                    <p:set>
                                      <p:cBhvr>
                                        <p:cTn id="51" dur="1" fill="hold">
                                          <p:stCondLst>
                                            <p:cond delay="0"/>
                                          </p:stCondLst>
                                        </p:cTn>
                                        <p:tgtEl>
                                          <p:spTgt spid="17">
                                            <p:txEl>
                                              <p:pRg st="2" end="2"/>
                                            </p:txEl>
                                          </p:spTgt>
                                        </p:tgtEl>
                                        <p:attrNameLst>
                                          <p:attrName>style.visibility</p:attrName>
                                        </p:attrNameLst>
                                      </p:cBhvr>
                                      <p:to>
                                        <p:strVal val="visible"/>
                                      </p:to>
                                    </p:set>
                                    <p:anim calcmode="lin" valueType="num">
                                      <p:cBhvr additive="base">
                                        <p:cTn id="52" dur="500"/>
                                        <p:tgtEl>
                                          <p:spTgt spid="17">
                                            <p:txEl>
                                              <p:pRg st="2" end="2"/>
                                            </p:txEl>
                                          </p:spTgt>
                                        </p:tgtEl>
                                        <p:attrNameLst>
                                          <p:attrName>ppt_y</p:attrName>
                                        </p:attrNameLst>
                                      </p:cBhvr>
                                      <p:tavLst>
                                        <p:tav tm="0">
                                          <p:val>
                                            <p:strVal val="#ppt_y-#ppt_h*1.125000"/>
                                          </p:val>
                                        </p:tav>
                                        <p:tav tm="100000">
                                          <p:val>
                                            <p:strVal val="#ppt_y"/>
                                          </p:val>
                                        </p:tav>
                                      </p:tavLst>
                                    </p:anim>
                                    <p:animEffect transition="in" filter="wipe(down)">
                                      <p:cBhvr>
                                        <p:cTn id="53" dur="500"/>
                                        <p:tgtEl>
                                          <p:spTgt spid="17">
                                            <p:txEl>
                                              <p:pRg st="2" end="2"/>
                                            </p:txEl>
                                          </p:spTgt>
                                        </p:tgtEl>
                                      </p:cBhvr>
                                    </p:animEffect>
                                  </p:childTnLst>
                                </p:cTn>
                              </p:par>
                              <p:par>
                                <p:cTn id="54" presetID="12" presetClass="entr" presetSubtype="1" fill="hold" nodeType="withEffect">
                                  <p:stCondLst>
                                    <p:cond delay="0"/>
                                  </p:stCondLst>
                                  <p:childTnLst>
                                    <p:set>
                                      <p:cBhvr>
                                        <p:cTn id="55" dur="1" fill="hold">
                                          <p:stCondLst>
                                            <p:cond delay="0"/>
                                          </p:stCondLst>
                                        </p:cTn>
                                        <p:tgtEl>
                                          <p:spTgt spid="17">
                                            <p:txEl>
                                              <p:pRg st="3" end="3"/>
                                            </p:txEl>
                                          </p:spTgt>
                                        </p:tgtEl>
                                        <p:attrNameLst>
                                          <p:attrName>style.visibility</p:attrName>
                                        </p:attrNameLst>
                                      </p:cBhvr>
                                      <p:to>
                                        <p:strVal val="visible"/>
                                      </p:to>
                                    </p:set>
                                    <p:anim calcmode="lin" valueType="num">
                                      <p:cBhvr additive="base">
                                        <p:cTn id="56" dur="500"/>
                                        <p:tgtEl>
                                          <p:spTgt spid="17">
                                            <p:txEl>
                                              <p:pRg st="3" end="3"/>
                                            </p:txEl>
                                          </p:spTgt>
                                        </p:tgtEl>
                                        <p:attrNameLst>
                                          <p:attrName>ppt_y</p:attrName>
                                        </p:attrNameLst>
                                      </p:cBhvr>
                                      <p:tavLst>
                                        <p:tav tm="0">
                                          <p:val>
                                            <p:strVal val="#ppt_y-#ppt_h*1.125000"/>
                                          </p:val>
                                        </p:tav>
                                        <p:tav tm="100000">
                                          <p:val>
                                            <p:strVal val="#ppt_y"/>
                                          </p:val>
                                        </p:tav>
                                      </p:tavLst>
                                    </p:anim>
                                    <p:animEffect transition="in" filter="wipe(down)">
                                      <p:cBhvr>
                                        <p:cTn id="57"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5" grpId="0" animBg="1"/>
      <p:bldP spid="16" grpId="0"/>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EFCE6"/>
            </a:solidFill>
          </p:spPr>
        </p:sp>
      </p:grpSp>
      <p:sp>
        <p:nvSpPr>
          <p:cNvPr id="7" name="TextBox 7"/>
          <p:cNvSpPr txBox="1"/>
          <p:nvPr/>
        </p:nvSpPr>
        <p:spPr>
          <a:xfrm>
            <a:off x="2819400" y="1348644"/>
            <a:ext cx="3232315" cy="807913"/>
          </a:xfrm>
          <a:prstGeom prst="rect">
            <a:avLst/>
          </a:prstGeom>
        </p:spPr>
        <p:txBody>
          <a:bodyPr wrap="square" lIns="0" tIns="0" rIns="0" bIns="0" rtlCol="0" anchor="t">
            <a:spAutoFit/>
          </a:bodyPr>
          <a:lstStyle/>
          <a:p>
            <a:pPr marL="0" lvl="1" indent="0" algn="l">
              <a:lnSpc>
                <a:spcPts val="6281"/>
              </a:lnSpc>
              <a:spcBef>
                <a:spcPct val="0"/>
              </a:spcBef>
            </a:pPr>
            <a:r>
              <a:rPr lang="en-US" sz="4400" b="1" u="none" dirty="0" err="1" smtClean="0">
                <a:solidFill>
                  <a:srgbClr val="B64208"/>
                </a:solidFill>
                <a:latin typeface="Arial" panose="020B0604020202020204" pitchFamily="34" charset="0"/>
                <a:cs typeface="Arial" panose="020B0604020202020204" pitchFamily="34" charset="0"/>
              </a:rPr>
              <a:t>Tính</a:t>
            </a:r>
            <a:r>
              <a:rPr lang="en-US" sz="4400" b="1" u="none" dirty="0" smtClean="0">
                <a:solidFill>
                  <a:srgbClr val="B64208"/>
                </a:solidFill>
                <a:latin typeface="Arial" panose="020B0604020202020204" pitchFamily="34" charset="0"/>
                <a:cs typeface="Arial" panose="020B0604020202020204" pitchFamily="34" charset="0"/>
              </a:rPr>
              <a:t> </a:t>
            </a:r>
            <a:r>
              <a:rPr lang="en-US" sz="4400" b="1" u="none" dirty="0" err="1" smtClean="0">
                <a:solidFill>
                  <a:srgbClr val="B64208"/>
                </a:solidFill>
                <a:latin typeface="Arial" panose="020B0604020202020204" pitchFamily="34" charset="0"/>
                <a:cs typeface="Arial" panose="020B0604020202020204" pitchFamily="34" charset="0"/>
              </a:rPr>
              <a:t>chất</a:t>
            </a:r>
            <a:endParaRPr lang="en-US" sz="4400" b="1" u="none" dirty="0">
              <a:solidFill>
                <a:srgbClr val="B64208"/>
              </a:solidFill>
              <a:latin typeface="Arial" panose="020B0604020202020204" pitchFamily="34" charset="0"/>
              <a:cs typeface="Arial" panose="020B0604020202020204" pitchFamily="34" charset="0"/>
            </a:endParaRPr>
          </a:p>
        </p:txBody>
      </p:sp>
      <p:sp>
        <p:nvSpPr>
          <p:cNvPr id="10" name="Right Arrow 9"/>
          <p:cNvSpPr/>
          <p:nvPr/>
        </p:nvSpPr>
        <p:spPr>
          <a:xfrm>
            <a:off x="1676400" y="1447801"/>
            <a:ext cx="685800" cy="609600"/>
          </a:xfrm>
          <a:prstGeom prst="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1" name="TextBox 10"/>
              <p:cNvSpPr txBox="1"/>
              <p:nvPr/>
            </p:nvSpPr>
            <p:spPr>
              <a:xfrm>
                <a:off x="1485900" y="2476500"/>
                <a:ext cx="15316200" cy="5632311"/>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4000" dirty="0" err="1" smtClean="0">
                    <a:latin typeface="Arial" panose="020B0604020202020204" pitchFamily="34" charset="0"/>
                    <a:cs typeface="Arial" panose="020B0604020202020204" pitchFamily="34" charset="0"/>
                  </a:rPr>
                  <a:t>Khi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nhân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cùng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ta </a:t>
                </a:r>
                <a:r>
                  <a:rPr lang="en-US" sz="4000" dirty="0" err="1" smtClean="0">
                    <a:latin typeface="Arial" panose="020B0604020202020204" pitchFamily="34" charset="0"/>
                    <a:cs typeface="Arial" panose="020B0604020202020204" pitchFamily="34" charset="0"/>
                  </a:rPr>
                  <a:t>giữ</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nguyên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cộng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mũ</a:t>
                </a:r>
                <a:r>
                  <a:rPr lang="en-US" sz="4000" dirty="0" smtClean="0">
                    <a:latin typeface="Arial" panose="020B0604020202020204" pitchFamily="34" charset="0"/>
                    <a:cs typeface="Arial" panose="020B0604020202020204" pitchFamily="34" charset="0"/>
                  </a:rPr>
                  <a:t>.</a:t>
                </a:r>
              </a:p>
              <a:p>
                <a:pPr algn="ctr">
                  <a:lnSpc>
                    <a:spcPct val="150000"/>
                  </a:lnSpc>
                </a:pP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m</a:t>
                </a:r>
                <a:r>
                  <a:rPr lang="en-US" sz="4000" b="1" dirty="0" smtClean="0">
                    <a:latin typeface="Arial" panose="020B0604020202020204" pitchFamily="34" charset="0"/>
                    <a:cs typeface="Arial" panose="020B0604020202020204" pitchFamily="34" charset="0"/>
                  </a:rPr>
                  <a:t> . </a:t>
                </a: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n</a:t>
                </a:r>
                <a:r>
                  <a:rPr lang="en-US" sz="4000" b="1" dirty="0" smtClean="0">
                    <a:latin typeface="Arial" panose="020B0604020202020204" pitchFamily="34" charset="0"/>
                    <a:cs typeface="Arial" panose="020B0604020202020204" pitchFamily="34" charset="0"/>
                  </a:rPr>
                  <a:t> = </a:t>
                </a: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m</a:t>
                </a:r>
                <a:r>
                  <a:rPr lang="en-US" sz="4000" b="1" baseline="30000" dirty="0" smtClean="0">
                    <a:latin typeface="Arial" panose="020B0604020202020204" pitchFamily="34" charset="0"/>
                    <a:cs typeface="Arial" panose="020B0604020202020204" pitchFamily="34" charset="0"/>
                  </a:rPr>
                  <a:t> + n</a:t>
                </a:r>
                <a:r>
                  <a:rPr lang="en-US" sz="4000" b="1" dirty="0">
                    <a:latin typeface="Arial" panose="020B0604020202020204" pitchFamily="34" charset="0"/>
                    <a:cs typeface="Arial" panose="020B0604020202020204" pitchFamily="34" charset="0"/>
                  </a:rPr>
                  <a:t>  </a:t>
                </a:r>
                <a:endParaRPr lang="en-US" sz="4000" b="1" dirty="0" smtClean="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dirty="0" err="1" smtClean="0">
                    <a:latin typeface="Arial" panose="020B0604020202020204" pitchFamily="34" charset="0"/>
                    <a:cs typeface="Arial" panose="020B0604020202020204" pitchFamily="34" charset="0"/>
                  </a:rPr>
                  <a:t>Khi</a:t>
                </a:r>
                <a:r>
                  <a:rPr lang="en-US" sz="4000" dirty="0" smtClean="0">
                    <a:latin typeface="Arial" panose="020B0604020202020204" pitchFamily="34" charset="0"/>
                    <a:cs typeface="Arial" panose="020B0604020202020204" pitchFamily="34" charset="0"/>
                  </a:rPr>
                  <a:t> chia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cùng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khác</a:t>
                </a:r>
                <a:r>
                  <a:rPr lang="en-US" sz="4000" dirty="0" smtClean="0">
                    <a:latin typeface="Arial" panose="020B0604020202020204" pitchFamily="34" charset="0"/>
                    <a:cs typeface="Arial" panose="020B0604020202020204" pitchFamily="34" charset="0"/>
                  </a:rPr>
                  <a:t> 0, ta </a:t>
                </a:r>
                <a:r>
                  <a:rPr lang="en-US" sz="4000" dirty="0" err="1" smtClean="0">
                    <a:latin typeface="Arial" panose="020B0604020202020204" pitchFamily="34" charset="0"/>
                    <a:cs typeface="Arial" panose="020B0604020202020204" pitchFamily="34" charset="0"/>
                  </a:rPr>
                  <a:t>giữ</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nguyên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lấy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bị</a:t>
                </a:r>
                <a:r>
                  <a:rPr lang="en-US" sz="4000" dirty="0" smtClean="0">
                    <a:latin typeface="Arial" panose="020B0604020202020204" pitchFamily="34" charset="0"/>
                    <a:cs typeface="Arial" panose="020B0604020202020204" pitchFamily="34" charset="0"/>
                  </a:rPr>
                  <a:t> chia </a:t>
                </a:r>
                <a:r>
                  <a:rPr lang="en-US" sz="4000" dirty="0" err="1" smtClean="0">
                    <a:latin typeface="Arial" panose="020B0604020202020204" pitchFamily="34" charset="0"/>
                    <a:cs typeface="Arial" panose="020B0604020202020204" pitchFamily="34" charset="0"/>
                  </a:rPr>
                  <a:t>trừ</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chia.</a:t>
                </a:r>
              </a:p>
              <a:p>
                <a:pPr algn="ctr">
                  <a:lnSpc>
                    <a:spcPct val="150000"/>
                  </a:lnSpc>
                </a:pP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m</a:t>
                </a:r>
                <a:r>
                  <a:rPr lang="en-US" sz="4000" b="1" dirty="0" smtClean="0">
                    <a:latin typeface="Arial" panose="020B0604020202020204" pitchFamily="34" charset="0"/>
                    <a:cs typeface="Arial" panose="020B0604020202020204" pitchFamily="34" charset="0"/>
                  </a:rPr>
                  <a:t> : </a:t>
                </a: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n</a:t>
                </a:r>
                <a:r>
                  <a:rPr lang="en-US" sz="4000" b="1" dirty="0" smtClean="0">
                    <a:latin typeface="Arial" panose="020B0604020202020204" pitchFamily="34" charset="0"/>
                    <a:cs typeface="Arial" panose="020B0604020202020204" pitchFamily="34" charset="0"/>
                  </a:rPr>
                  <a:t> = </a:t>
                </a: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m</a:t>
                </a:r>
                <a:r>
                  <a:rPr lang="en-US" sz="4000" b="1" baseline="30000" dirty="0" smtClean="0">
                    <a:latin typeface="Arial" panose="020B0604020202020204" pitchFamily="34" charset="0"/>
                    <a:cs typeface="Arial" panose="020B0604020202020204" pitchFamily="34" charset="0"/>
                  </a:rPr>
                  <a:t> - n</a:t>
                </a:r>
                <a:r>
                  <a:rPr lang="en-US" sz="4000" b="1" dirty="0" smtClean="0">
                    <a:latin typeface="Arial" panose="020B0604020202020204" pitchFamily="34" charset="0"/>
                    <a:cs typeface="Arial" panose="020B0604020202020204" pitchFamily="34" charset="0"/>
                  </a:rPr>
                  <a:t> (x </a:t>
                </a:r>
                <a14:m>
                  <m:oMath xmlns:m="http://schemas.openxmlformats.org/officeDocument/2006/math">
                    <m:r>
                      <a:rPr lang="en-US" sz="4000" b="1" i="1"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b="1" dirty="0" smtClean="0">
                    <a:latin typeface="Arial" panose="020B0604020202020204" pitchFamily="34" charset="0"/>
                    <a:cs typeface="Arial" panose="020B0604020202020204" pitchFamily="34" charset="0"/>
                  </a:rPr>
                  <a:t> 0; m ≥ 0)</a:t>
                </a:r>
              </a:p>
            </p:txBody>
          </p:sp>
        </mc:Choice>
        <mc:Fallback>
          <p:sp>
            <p:nvSpPr>
              <p:cNvPr id="11" name="TextBox 10"/>
              <p:cNvSpPr txBox="1">
                <a:spLocks noRot="1" noChangeAspect="1" noMove="1" noResize="1" noEditPoints="1" noAdjustHandles="1" noChangeArrowheads="1" noChangeShapeType="1" noTextEdit="1"/>
              </p:cNvSpPr>
              <p:nvPr/>
            </p:nvSpPr>
            <p:spPr>
              <a:xfrm>
                <a:off x="1485900" y="2476500"/>
                <a:ext cx="15316200" cy="5632311"/>
              </a:xfrm>
              <a:prstGeom prst="rect">
                <a:avLst/>
              </a:prstGeom>
              <a:blipFill rotWithShape="0">
                <a:blip r:embed="rId2"/>
                <a:stretch>
                  <a:fillRect l="-1274" r="-1393" b="-1732"/>
                </a:stretch>
              </a:blipFill>
            </p:spPr>
            <p:txBody>
              <a:bodyPr/>
              <a:lstStyle/>
              <a:p>
                <a:r>
                  <a:rPr lang="en-US">
                    <a:noFill/>
                  </a:rPr>
                  <a:t> </a:t>
                </a:r>
              </a:p>
            </p:txBody>
          </p:sp>
        </mc:Fallback>
      </mc:AlternateContent>
      <p:pic>
        <p:nvPicPr>
          <p:cNvPr id="12"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650854">
            <a:off x="14631456" y="411901"/>
            <a:ext cx="2594265" cy="1561276"/>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5900" y="7381811"/>
            <a:ext cx="1153345" cy="2603490"/>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93359" y="7497210"/>
            <a:ext cx="2737341" cy="2517866"/>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fade">
                                      <p:cBhvr>
                                        <p:cTn id="18" dur="500"/>
                                        <p:tgtEl>
                                          <p:spTgt spid="11">
                                            <p:txEl>
                                              <p:pRg st="0" end="0"/>
                                            </p:txEl>
                                          </p:spTgt>
                                        </p:tgtEl>
                                      </p:cBhvr>
                                    </p:animEffect>
                                    <p:anim calcmode="lin" valueType="num">
                                      <p:cBhvr>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11">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fade">
                                      <p:cBhvr>
                                        <p:cTn id="23" dur="500"/>
                                        <p:tgtEl>
                                          <p:spTgt spid="11">
                                            <p:txEl>
                                              <p:pRg st="1" end="1"/>
                                            </p:txEl>
                                          </p:spTgt>
                                        </p:tgtEl>
                                      </p:cBhvr>
                                    </p:animEffect>
                                    <p:anim calcmode="lin" valueType="num">
                                      <p:cBhvr>
                                        <p:cTn id="24"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 calcmode="lin" valueType="num">
                                      <p:cBhvr>
                                        <p:cTn id="30" dur="500" fill="hold"/>
                                        <p:tgtEl>
                                          <p:spTgt spid="11">
                                            <p:txEl>
                                              <p:pRg st="2" end="2"/>
                                            </p:txEl>
                                          </p:spTgt>
                                        </p:tgtEl>
                                        <p:attrNameLst>
                                          <p:attrName>ppt_w</p:attrName>
                                        </p:attrNameLst>
                                      </p:cBhvr>
                                      <p:tavLst>
                                        <p:tav tm="0">
                                          <p:val>
                                            <p:strVal val="#ppt_w+.3"/>
                                          </p:val>
                                        </p:tav>
                                        <p:tav tm="100000">
                                          <p:val>
                                            <p:strVal val="#ppt_w"/>
                                          </p:val>
                                        </p:tav>
                                      </p:tavLst>
                                    </p:anim>
                                    <p:anim calcmode="lin" valueType="num">
                                      <p:cBhvr>
                                        <p:cTn id="31" dur="50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32" dur="500"/>
                                        <p:tgtEl>
                                          <p:spTgt spid="11">
                                            <p:txEl>
                                              <p:pRg st="2" end="2"/>
                                            </p:txEl>
                                          </p:spTgt>
                                        </p:tgtEl>
                                      </p:cBhvr>
                                    </p:animEffect>
                                  </p:childTnLst>
                                </p:cTn>
                              </p:par>
                              <p:par>
                                <p:cTn id="33" presetID="50" presetClass="entr" presetSubtype="0" decel="100000" fill="hold" nodeType="with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anim calcmode="lin" valueType="num">
                                      <p:cBhvr>
                                        <p:cTn id="35" dur="500" fill="hold"/>
                                        <p:tgtEl>
                                          <p:spTgt spid="11">
                                            <p:txEl>
                                              <p:pRg st="3" end="3"/>
                                            </p:txEl>
                                          </p:spTgt>
                                        </p:tgtEl>
                                        <p:attrNameLst>
                                          <p:attrName>ppt_w</p:attrName>
                                        </p:attrNameLst>
                                      </p:cBhvr>
                                      <p:tavLst>
                                        <p:tav tm="0">
                                          <p:val>
                                            <p:strVal val="#ppt_w+.3"/>
                                          </p:val>
                                        </p:tav>
                                        <p:tav tm="100000">
                                          <p:val>
                                            <p:strVal val="#ppt_w"/>
                                          </p:val>
                                        </p:tav>
                                      </p:tavLst>
                                    </p:anim>
                                    <p:anim calcmode="lin" valueType="num">
                                      <p:cBhvr>
                                        <p:cTn id="36" dur="500" fill="hold"/>
                                        <p:tgtEl>
                                          <p:spTgt spid="11">
                                            <p:txEl>
                                              <p:pRg st="3" end="3"/>
                                            </p:txEl>
                                          </p:spTgt>
                                        </p:tgtEl>
                                        <p:attrNameLst>
                                          <p:attrName>ppt_h</p:attrName>
                                        </p:attrNameLst>
                                      </p:cBhvr>
                                      <p:tavLst>
                                        <p:tav tm="0">
                                          <p:val>
                                            <p:strVal val="#ppt_h"/>
                                          </p:val>
                                        </p:tav>
                                        <p:tav tm="100000">
                                          <p:val>
                                            <p:strVal val="#ppt_h"/>
                                          </p:val>
                                        </p:tav>
                                      </p:tavLst>
                                    </p:anim>
                                    <p:animEffect transition="in" filter="fade">
                                      <p:cBhvr>
                                        <p:cTn id="3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10" name="Round Same Side Corner Rectangle 9"/>
          <p:cNvSpPr/>
          <p:nvPr/>
        </p:nvSpPr>
        <p:spPr>
          <a:xfrm flipV="1">
            <a:off x="1327626" y="1063099"/>
            <a:ext cx="3276599" cy="1078385"/>
          </a:xfrm>
          <a:prstGeom prst="round2Same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910237" y="1263949"/>
            <a:ext cx="2111375" cy="707886"/>
          </a:xfrm>
          <a:prstGeom prst="rect">
            <a:avLst/>
          </a:prstGeom>
          <a:noFill/>
        </p:spPr>
        <p:txBody>
          <a:bodyPr wrap="square" rtlCol="0">
            <a:spAutoFit/>
          </a:bodyPr>
          <a:lstStyle/>
          <a:p>
            <a:pPr algn="ctr"/>
            <a:r>
              <a:rPr lang="en-US" sz="4000" b="1" dirty="0" err="1" smtClean="0">
                <a:solidFill>
                  <a:schemeClr val="accent4">
                    <a:lumMod val="50000"/>
                  </a:schemeClr>
                </a:solidFill>
                <a:latin typeface="Arial" panose="020B0604020202020204" pitchFamily="34" charset="0"/>
                <a:cs typeface="Arial" panose="020B0604020202020204" pitchFamily="34" charset="0"/>
              </a:rPr>
              <a:t>Ví</a:t>
            </a:r>
            <a:r>
              <a:rPr lang="en-US" sz="4000" b="1" dirty="0" smtClean="0">
                <a:solidFill>
                  <a:schemeClr val="accent4">
                    <a:lumMod val="50000"/>
                  </a:schemeClr>
                </a:solidFill>
                <a:latin typeface="Arial" panose="020B0604020202020204" pitchFamily="34" charset="0"/>
                <a:cs typeface="Arial" panose="020B0604020202020204" pitchFamily="34" charset="0"/>
              </a:rPr>
              <a:t> </a:t>
            </a:r>
            <a:r>
              <a:rPr lang="en-US" sz="4000" b="1" dirty="0" err="1" smtClean="0">
                <a:solidFill>
                  <a:schemeClr val="accent4">
                    <a:lumMod val="50000"/>
                  </a:schemeClr>
                </a:solidFill>
                <a:latin typeface="Arial" panose="020B0604020202020204" pitchFamily="34" charset="0"/>
                <a:cs typeface="Arial" panose="020B0604020202020204" pitchFamily="34" charset="0"/>
              </a:rPr>
              <a:t>dụ</a:t>
            </a:r>
            <a:r>
              <a:rPr lang="en-US" sz="4000" b="1" dirty="0" smtClean="0">
                <a:solidFill>
                  <a:schemeClr val="accent4">
                    <a:lumMod val="50000"/>
                  </a:schemeClr>
                </a:solidFill>
                <a:latin typeface="Arial" panose="020B0604020202020204" pitchFamily="34" charset="0"/>
                <a:cs typeface="Arial" panose="020B0604020202020204" pitchFamily="34" charset="0"/>
              </a:rPr>
              <a:t> 3</a:t>
            </a:r>
            <a:endParaRPr lang="en-US" sz="4000" b="1" dirty="0">
              <a:solidFill>
                <a:schemeClr val="accent4">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2" name="TextBox 11"/>
              <p:cNvSpPr txBox="1"/>
              <p:nvPr/>
            </p:nvSpPr>
            <p:spPr>
              <a:xfrm>
                <a:off x="4903149" y="754189"/>
                <a:ext cx="10972800" cy="1985159"/>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Tính: a)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5</m:t>
                        </m:r>
                      </m:sup>
                    </m:sSup>
                  </m:oMath>
                </a14:m>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3</m:t>
                        </m:r>
                      </m:sup>
                    </m:sSup>
                  </m:oMath>
                </a14:m>
                <a:r>
                  <a:rPr lang="en-US" sz="4000" dirty="0" smtClean="0">
                    <a:latin typeface="Arial" panose="020B0604020202020204" pitchFamily="34" charset="0"/>
                    <a:cs typeface="Arial" panose="020B0604020202020204" pitchFamily="34" charset="0"/>
                  </a:rPr>
                  <a:t>;                 b) (-5)</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(-5)</a:t>
                </a:r>
                <a:r>
                  <a:rPr lang="en-US" sz="4000" baseline="30000" dirty="0" smtClean="0">
                    <a:latin typeface="Arial" panose="020B0604020202020204" pitchFamily="34" charset="0"/>
                    <a:cs typeface="Arial" panose="020B0604020202020204" pitchFamily="34" charset="0"/>
                  </a:rPr>
                  <a:t>5</a:t>
                </a:r>
                <a:endParaRPr lang="en-US" sz="4000" dirty="0">
                  <a:latin typeface="Arial" panose="020B0604020202020204" pitchFamily="34" charset="0"/>
                  <a:cs typeface="Arial" panose="020B0604020202020204" pitchFamily="34" charset="0"/>
                </a:endParaRPr>
              </a:p>
            </p:txBody>
          </p:sp>
        </mc:Choice>
        <mc:Fallback>
          <p:sp>
            <p:nvSpPr>
              <p:cNvPr id="12" name="TextBox 11"/>
              <p:cNvSpPr txBox="1">
                <a:spLocks noRot="1" noChangeAspect="1" noMove="1" noResize="1" noEditPoints="1" noAdjustHandles="1" noChangeArrowheads="1" noChangeShapeType="1" noTextEdit="1"/>
              </p:cNvSpPr>
              <p:nvPr/>
            </p:nvSpPr>
            <p:spPr>
              <a:xfrm>
                <a:off x="4903149" y="754189"/>
                <a:ext cx="10972800" cy="1985159"/>
              </a:xfrm>
              <a:prstGeom prst="rect">
                <a:avLst/>
              </a:prstGeom>
              <a:blipFill rotWithShape="0">
                <a:blip r:embed="rId2"/>
                <a:stretch>
                  <a:fillRect l="-1944"/>
                </a:stretch>
              </a:blipFill>
            </p:spPr>
            <p:txBody>
              <a:bodyPr/>
              <a:lstStyle/>
              <a:p>
                <a:r>
                  <a:rPr lang="en-US">
                    <a:noFill/>
                  </a:rPr>
                  <a:t> </a:t>
                </a:r>
              </a:p>
            </p:txBody>
          </p:sp>
        </mc:Fallback>
      </mc:AlternateContent>
      <p:sp>
        <p:nvSpPr>
          <p:cNvPr id="13" name="TextBox 12"/>
          <p:cNvSpPr txBox="1"/>
          <p:nvPr/>
        </p:nvSpPr>
        <p:spPr>
          <a:xfrm>
            <a:off x="1910237" y="2410319"/>
            <a:ext cx="1326004" cy="707886"/>
          </a:xfrm>
          <a:prstGeom prst="rect">
            <a:avLst/>
          </a:prstGeom>
          <a:noFill/>
        </p:spPr>
        <p:txBody>
          <a:bodyPr wrap="none" rtlCol="0">
            <a:spAutoFit/>
          </a:bodyPr>
          <a:lstStyle/>
          <a:p>
            <a:r>
              <a:rPr lang="en-US" sz="4000" b="1" dirty="0" err="1" smtClean="0">
                <a:solidFill>
                  <a:srgbClr val="C00000"/>
                </a:solidFill>
                <a:latin typeface="Arial" panose="020B0604020202020204" pitchFamily="34" charset="0"/>
                <a:cs typeface="Arial" panose="020B0604020202020204" pitchFamily="34" charset="0"/>
              </a:rPr>
              <a:t>Giải</a:t>
            </a:r>
            <a:r>
              <a:rPr lang="en-US" sz="4000" b="1" dirty="0" smtClean="0">
                <a:solidFill>
                  <a:srgbClr val="C00000"/>
                </a:solidFill>
                <a:latin typeface="Arial" panose="020B0604020202020204" pitchFamily="34" charset="0"/>
                <a:cs typeface="Arial" panose="020B0604020202020204" pitchFamily="34" charset="0"/>
              </a:rPr>
              <a:t>:</a:t>
            </a:r>
            <a:endParaRPr lang="en-US" sz="4000" b="1" dirty="0">
              <a:solidFill>
                <a:srgbClr val="C00000"/>
              </a:solidFill>
              <a:latin typeface="Arial" panose="020B0604020202020204" pitchFamily="34" charset="0"/>
              <a:cs typeface="Arial" panose="020B0604020202020204" pitchFamily="34" charset="0"/>
            </a:endParaRPr>
          </a:p>
        </p:txBody>
      </p:sp>
      <p:sp>
        <p:nvSpPr>
          <p:cNvPr id="15" name="TextBox 14"/>
          <p:cNvSpPr txBox="1"/>
          <p:nvPr/>
        </p:nvSpPr>
        <p:spPr>
          <a:xfrm>
            <a:off x="11990466" y="2935742"/>
            <a:ext cx="5410200" cy="1938992"/>
          </a:xfrm>
          <a:prstGeom prst="rect">
            <a:avLst/>
          </a:prstGeom>
          <a:noFill/>
        </p:spPr>
        <p:txBody>
          <a:bodyPr wrap="square" rtlCol="0">
            <a:spAutoFit/>
          </a:bodyPr>
          <a:lstStyle/>
          <a:p>
            <a:pPr>
              <a:lnSpc>
                <a:spcPct val="150000"/>
              </a:lnSpc>
            </a:pPr>
            <a:r>
              <a:rPr lang="en-US" sz="4000" dirty="0" smtClean="0">
                <a:latin typeface="Arial" panose="020B0604020202020204" pitchFamily="34" charset="0"/>
                <a:cs typeface="Arial" panose="020B0604020202020204" pitchFamily="34" charset="0"/>
              </a:rPr>
              <a:t>b) (-5)</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(-5)</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(-5)</a:t>
            </a:r>
            <a:r>
              <a:rPr lang="en-US" sz="4000" baseline="30000" dirty="0" smtClean="0">
                <a:latin typeface="Arial" panose="020B0604020202020204" pitchFamily="34" charset="0"/>
                <a:cs typeface="Arial" panose="020B0604020202020204" pitchFamily="34" charset="0"/>
              </a:rPr>
              <a:t>5-5</a:t>
            </a:r>
            <a:r>
              <a:rPr lang="en-US" sz="4000" dirty="0" smtClean="0">
                <a:latin typeface="Arial" panose="020B0604020202020204" pitchFamily="34" charset="0"/>
                <a:cs typeface="Arial" panose="020B0604020202020204" pitchFamily="34" charset="0"/>
              </a:rPr>
              <a:t>       </a:t>
            </a:r>
          </a:p>
          <a:p>
            <a:pPr>
              <a:lnSpc>
                <a:spcPct val="150000"/>
              </a:lnSpc>
            </a:pP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 (-5)</a:t>
            </a:r>
            <a:r>
              <a:rPr lang="en-US" sz="4000" baseline="30000" dirty="0" smtClean="0">
                <a:latin typeface="Arial" panose="020B0604020202020204" pitchFamily="34" charset="0"/>
                <a:cs typeface="Arial" panose="020B0604020202020204" pitchFamily="34" charset="0"/>
              </a:rPr>
              <a:t>0</a:t>
            </a:r>
            <a:r>
              <a:rPr lang="en-US" sz="4000" dirty="0" smtClean="0">
                <a:latin typeface="Arial" panose="020B0604020202020204" pitchFamily="34" charset="0"/>
                <a:cs typeface="Arial" panose="020B0604020202020204" pitchFamily="34" charset="0"/>
              </a:rPr>
              <a:t> = 1.</a:t>
            </a:r>
            <a:endParaRPr lang="en-US" sz="4000" dirty="0">
              <a:latin typeface="Arial" panose="020B0604020202020204" pitchFamily="34" charset="0"/>
              <a:cs typeface="Arial" panose="020B0604020202020204" pitchFamily="34" charset="0"/>
            </a:endParaRPr>
          </a:p>
        </p:txBody>
      </p:sp>
      <p:sp>
        <p:nvSpPr>
          <p:cNvPr id="17" name="Round Same Side Corner Rectangle 16"/>
          <p:cNvSpPr/>
          <p:nvPr/>
        </p:nvSpPr>
        <p:spPr>
          <a:xfrm flipV="1">
            <a:off x="1245551" y="5199641"/>
            <a:ext cx="3276599" cy="1078385"/>
          </a:xfrm>
          <a:prstGeom prst="round2Same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63475" y="5383489"/>
            <a:ext cx="3440750" cy="707886"/>
          </a:xfrm>
          <a:prstGeom prst="rect">
            <a:avLst/>
          </a:prstGeom>
          <a:noFill/>
        </p:spPr>
        <p:txBody>
          <a:bodyPr wrap="square" rtlCol="0">
            <a:spAutoFit/>
          </a:bodyPr>
          <a:lstStyle/>
          <a:p>
            <a:pPr algn="ctr"/>
            <a:r>
              <a:rPr lang="en-US" sz="4000" b="1" dirty="0" err="1" smtClean="0">
                <a:solidFill>
                  <a:schemeClr val="tx2">
                    <a:lumMod val="75000"/>
                  </a:schemeClr>
                </a:solidFill>
                <a:latin typeface="Arial" panose="020B0604020202020204" pitchFamily="34" charset="0"/>
                <a:cs typeface="Arial" panose="020B0604020202020204" pitchFamily="34" charset="0"/>
              </a:rPr>
              <a:t>Luyện</a:t>
            </a:r>
            <a:r>
              <a:rPr lang="en-US" sz="4000" b="1" dirty="0" smtClean="0">
                <a:solidFill>
                  <a:schemeClr val="tx2">
                    <a:lumMod val="75000"/>
                  </a:schemeClr>
                </a:solidFill>
                <a:latin typeface="Arial" panose="020B0604020202020204" pitchFamily="34" charset="0"/>
                <a:cs typeface="Arial" panose="020B0604020202020204" pitchFamily="34" charset="0"/>
              </a:rPr>
              <a:t> </a:t>
            </a:r>
            <a:r>
              <a:rPr lang="en-US" sz="4000" b="1" dirty="0" err="1" smtClean="0">
                <a:solidFill>
                  <a:schemeClr val="tx2">
                    <a:lumMod val="75000"/>
                  </a:schemeClr>
                </a:solidFill>
                <a:latin typeface="Arial" panose="020B0604020202020204" pitchFamily="34" charset="0"/>
                <a:cs typeface="Arial" panose="020B0604020202020204" pitchFamily="34" charset="0"/>
              </a:rPr>
              <a:t>tập</a:t>
            </a:r>
            <a:r>
              <a:rPr lang="en-US" sz="4000" b="1" dirty="0" smtClean="0">
                <a:solidFill>
                  <a:schemeClr val="tx2">
                    <a:lumMod val="75000"/>
                  </a:schemeClr>
                </a:solidFill>
                <a:latin typeface="Arial" panose="020B0604020202020204" pitchFamily="34" charset="0"/>
                <a:cs typeface="Arial" panose="020B0604020202020204" pitchFamily="34" charset="0"/>
              </a:rPr>
              <a:t> 3</a:t>
            </a:r>
            <a:endParaRPr lang="en-US" sz="4000" b="1" dirty="0">
              <a:solidFill>
                <a:schemeClr val="tx2">
                  <a:lumMod val="75000"/>
                </a:schemeClr>
              </a:solidFill>
              <a:latin typeface="Arial" panose="020B0604020202020204" pitchFamily="34" charset="0"/>
              <a:cs typeface="Arial" panose="020B0604020202020204" pitchFamily="34" charset="0"/>
            </a:endParaRPr>
          </a:p>
        </p:txBody>
      </p:sp>
      <p:sp>
        <p:nvSpPr>
          <p:cNvPr id="19" name="TextBox 18"/>
          <p:cNvSpPr txBox="1"/>
          <p:nvPr/>
        </p:nvSpPr>
        <p:spPr>
          <a:xfrm>
            <a:off x="4604225" y="5215607"/>
            <a:ext cx="12937807" cy="1015663"/>
          </a:xfrm>
          <a:prstGeom prst="rect">
            <a:avLst/>
          </a:prstGeom>
          <a:noFill/>
        </p:spPr>
        <p:txBody>
          <a:bodyPr wrap="square" rtlCol="0">
            <a:spAutoFit/>
          </a:bodyPr>
          <a:lstStyle/>
          <a:p>
            <a:pPr>
              <a:lnSpc>
                <a:spcPct val="150000"/>
              </a:lnSpc>
            </a:pP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phép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20" name="TextBox 19"/>
          <p:cNvSpPr txBox="1"/>
          <p:nvPr/>
        </p:nvSpPr>
        <p:spPr>
          <a:xfrm>
            <a:off x="2160650" y="6642550"/>
            <a:ext cx="14374750"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a) (-2)</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b) (0,25)</a:t>
            </a:r>
            <a:r>
              <a:rPr lang="en-US" sz="4000" baseline="30000" dirty="0" smtClean="0">
                <a:latin typeface="Arial" panose="020B0604020202020204" pitchFamily="34" charset="0"/>
                <a:cs typeface="Arial" panose="020B0604020202020204" pitchFamily="34" charset="0"/>
              </a:rPr>
              <a:t>7</a:t>
            </a:r>
            <a:r>
              <a:rPr lang="en-US" sz="4000" dirty="0" smtClean="0">
                <a:latin typeface="Arial" panose="020B0604020202020204" pitchFamily="34" charset="0"/>
                <a:cs typeface="Arial" panose="020B0604020202020204" pitchFamily="34" charset="0"/>
              </a:rPr>
              <a:t> : (0,25)</a:t>
            </a:r>
            <a:r>
              <a:rPr lang="en-US" sz="4000" baseline="30000" dirty="0" smtClean="0">
                <a:latin typeface="Arial" panose="020B0604020202020204" pitchFamily="34" charset="0"/>
                <a:cs typeface="Arial" panose="020B0604020202020204" pitchFamily="34" charset="0"/>
              </a:rPr>
              <a:t>3</a:t>
            </a:r>
            <a:endParaRPr lang="en-US" sz="4000" dirty="0">
              <a:latin typeface="Arial" panose="020B0604020202020204" pitchFamily="34" charset="0"/>
              <a:cs typeface="Arial" panose="020B0604020202020204" pitchFamily="34" charset="0"/>
            </a:endParaRPr>
          </a:p>
        </p:txBody>
      </p:sp>
      <p:sp>
        <p:nvSpPr>
          <p:cNvPr id="21" name="TextBox 20"/>
          <p:cNvSpPr txBox="1"/>
          <p:nvPr/>
        </p:nvSpPr>
        <p:spPr>
          <a:xfrm>
            <a:off x="2160650" y="7743224"/>
            <a:ext cx="3859150"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3+4</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7</a:t>
            </a:r>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
        <p:nvSpPr>
          <p:cNvPr id="22" name="TextBox 21"/>
          <p:cNvSpPr txBox="1"/>
          <p:nvPr/>
        </p:nvSpPr>
        <p:spPr>
          <a:xfrm>
            <a:off x="10820400" y="7710204"/>
            <a:ext cx="4648200"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 (0,25)</a:t>
            </a:r>
            <a:r>
              <a:rPr lang="en-US" sz="4000" baseline="30000" dirty="0" smtClean="0">
                <a:latin typeface="Arial" panose="020B0604020202020204" pitchFamily="34" charset="0"/>
                <a:cs typeface="Arial" panose="020B0604020202020204" pitchFamily="34" charset="0"/>
              </a:rPr>
              <a:t>7-3</a:t>
            </a:r>
            <a:r>
              <a:rPr lang="en-US" sz="4000" dirty="0" smtClean="0">
                <a:latin typeface="Arial" panose="020B0604020202020204" pitchFamily="34" charset="0"/>
                <a:cs typeface="Arial" panose="020B0604020202020204" pitchFamily="34" charset="0"/>
              </a:rPr>
              <a:t> = (0,25)</a:t>
            </a:r>
            <a:r>
              <a:rPr lang="en-US" sz="4000" baseline="30000" dirty="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pic>
        <p:nvPicPr>
          <p:cNvPr id="23"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6342533" y="7770791"/>
            <a:ext cx="1431117" cy="1852033"/>
          </a:xfrm>
          <a:prstGeom prst="rect">
            <a:avLst/>
          </a:prstGeom>
        </p:spPr>
      </p:pic>
      <p:pic>
        <p:nvPicPr>
          <p:cNvPr id="24" name="Picture 23"/>
          <p:cNvPicPr>
            <a:picLocks noChangeAspect="1"/>
          </p:cNvPicPr>
          <p:nvPr/>
        </p:nvPicPr>
        <p:blipFill>
          <a:blip r:embed="rId20"/>
          <a:stretch>
            <a:fillRect/>
          </a:stretch>
        </p:blipFill>
        <p:spPr>
          <a:xfrm>
            <a:off x="2070595" y="3186291"/>
            <a:ext cx="9065538" cy="1390008"/>
          </a:xfrm>
          <a:prstGeom prst="rect">
            <a:avLst/>
          </a:prstGeom>
        </p:spPr>
      </p:pic>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ppt_y</p:attrName>
                                        </p:attrNameLst>
                                      </p:cBhvr>
                                      <p:tavLst>
                                        <p:tav tm="0">
                                          <p:val>
                                            <p:strVal val="#ppt_y-#ppt_h*1.125000"/>
                                          </p:val>
                                        </p:tav>
                                        <p:tav tm="100000">
                                          <p:val>
                                            <p:strVal val="#ppt_y"/>
                                          </p:val>
                                        </p:tav>
                                      </p:tavLst>
                                    </p:anim>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arn(inVertical)">
                                      <p:cBhvr>
                                        <p:cTn id="38" dur="500"/>
                                        <p:tgtEl>
                                          <p:spTgt spid="18"/>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inVertical)">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arn(inVertical)">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arn(inVertical)">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P spid="15" grpId="0"/>
      <p:bldP spid="17" grpId="0" animBg="1"/>
      <p:bldP spid="18" grpId="0"/>
      <p:bldP spid="19" grpId="0"/>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CA5D"/>
        </a:solidFill>
        <a:effectLst/>
      </p:bgPr>
    </p:bg>
    <p:spTree>
      <p:nvGrpSpPr>
        <p:cNvPr id="1" name=""/>
        <p:cNvGrpSpPr/>
        <p:nvPr/>
      </p:nvGrpSpPr>
      <p:grpSpPr>
        <a:xfrm>
          <a:off x="0" y="0"/>
          <a:ext cx="0" cy="0"/>
          <a:chOff x="0" y="0"/>
          <a:chExt cx="0" cy="0"/>
        </a:xfrm>
      </p:grpSpPr>
      <p:grpSp>
        <p:nvGrpSpPr>
          <p:cNvPr id="6" name="Group 6"/>
          <p:cNvGrpSpPr/>
          <p:nvPr/>
        </p:nvGrpSpPr>
        <p:grpSpPr>
          <a:xfrm>
            <a:off x="1686560" y="1117943"/>
            <a:ext cx="8229600" cy="1318839"/>
            <a:chOff x="0" y="0"/>
            <a:chExt cx="4855500" cy="778121"/>
          </a:xfrm>
        </p:grpSpPr>
        <p:sp>
          <p:nvSpPr>
            <p:cNvPr id="7" name="Freeform 7"/>
            <p:cNvSpPr/>
            <p:nvPr/>
          </p:nvSpPr>
          <p:spPr>
            <a:xfrm>
              <a:off x="0" y="0"/>
              <a:ext cx="4855500" cy="778121"/>
            </a:xfrm>
            <a:custGeom>
              <a:avLst/>
              <a:gdLst/>
              <a:ahLst/>
              <a:cxnLst/>
              <a:rect l="l" t="t" r="r" b="b"/>
              <a:pathLst>
                <a:path w="4133791" h="778121">
                  <a:moveTo>
                    <a:pt x="4009332" y="778121"/>
                  </a:moveTo>
                  <a:lnTo>
                    <a:pt x="124460" y="778121"/>
                  </a:lnTo>
                  <a:cubicBezTo>
                    <a:pt x="55880" y="778121"/>
                    <a:pt x="0" y="722241"/>
                    <a:pt x="0" y="653661"/>
                  </a:cubicBezTo>
                  <a:lnTo>
                    <a:pt x="0" y="124460"/>
                  </a:lnTo>
                  <a:cubicBezTo>
                    <a:pt x="0" y="55880"/>
                    <a:pt x="55880" y="0"/>
                    <a:pt x="124460" y="0"/>
                  </a:cubicBezTo>
                  <a:lnTo>
                    <a:pt x="4009332" y="0"/>
                  </a:lnTo>
                  <a:cubicBezTo>
                    <a:pt x="4077912" y="0"/>
                    <a:pt x="4133791" y="55880"/>
                    <a:pt x="4133791" y="124460"/>
                  </a:cubicBezTo>
                  <a:lnTo>
                    <a:pt x="4133791" y="653661"/>
                  </a:lnTo>
                  <a:cubicBezTo>
                    <a:pt x="4133791" y="722241"/>
                    <a:pt x="4077912" y="778121"/>
                    <a:pt x="4009332" y="778121"/>
                  </a:cubicBezTo>
                  <a:close/>
                </a:path>
              </a:pathLst>
            </a:custGeom>
            <a:solidFill>
              <a:srgbClr val="1B3679"/>
            </a:solidFill>
          </p:spPr>
        </p:sp>
      </p:grpSp>
      <p:grpSp>
        <p:nvGrpSpPr>
          <p:cNvPr id="12" name="Group 12"/>
          <p:cNvGrpSpPr/>
          <p:nvPr/>
        </p:nvGrpSpPr>
        <p:grpSpPr>
          <a:xfrm>
            <a:off x="1666240" y="1117943"/>
            <a:ext cx="1239029" cy="1318839"/>
            <a:chOff x="0" y="0"/>
            <a:chExt cx="731033" cy="778121"/>
          </a:xfrm>
        </p:grpSpPr>
        <p:sp>
          <p:nvSpPr>
            <p:cNvPr id="13" name="Freeform 13"/>
            <p:cNvSpPr/>
            <p:nvPr/>
          </p:nvSpPr>
          <p:spPr>
            <a:xfrm>
              <a:off x="0" y="0"/>
              <a:ext cx="731033" cy="778121"/>
            </a:xfrm>
            <a:custGeom>
              <a:avLst/>
              <a:gdLst/>
              <a:ahLst/>
              <a:cxnLst/>
              <a:rect l="l" t="t" r="r" b="b"/>
              <a:pathLst>
                <a:path w="731033" h="778121">
                  <a:moveTo>
                    <a:pt x="606572" y="778121"/>
                  </a:moveTo>
                  <a:lnTo>
                    <a:pt x="124460" y="778121"/>
                  </a:lnTo>
                  <a:cubicBezTo>
                    <a:pt x="55880" y="778121"/>
                    <a:pt x="0" y="722241"/>
                    <a:pt x="0" y="653661"/>
                  </a:cubicBezTo>
                  <a:lnTo>
                    <a:pt x="0" y="124460"/>
                  </a:lnTo>
                  <a:cubicBezTo>
                    <a:pt x="0" y="55880"/>
                    <a:pt x="55880" y="0"/>
                    <a:pt x="124460" y="0"/>
                  </a:cubicBezTo>
                  <a:lnTo>
                    <a:pt x="606573" y="0"/>
                  </a:lnTo>
                  <a:cubicBezTo>
                    <a:pt x="675153" y="0"/>
                    <a:pt x="731033" y="55880"/>
                    <a:pt x="731033" y="124460"/>
                  </a:cubicBezTo>
                  <a:lnTo>
                    <a:pt x="731033" y="653661"/>
                  </a:lnTo>
                  <a:cubicBezTo>
                    <a:pt x="731033" y="722241"/>
                    <a:pt x="675153" y="778121"/>
                    <a:pt x="606573" y="778121"/>
                  </a:cubicBezTo>
                  <a:close/>
                </a:path>
              </a:pathLst>
            </a:custGeom>
            <a:solidFill>
              <a:srgbClr val="DD7736"/>
            </a:solidFill>
          </p:spPr>
        </p:sp>
      </p:grpSp>
      <p:sp>
        <p:nvSpPr>
          <p:cNvPr id="39" name="TextBox 39"/>
          <p:cNvSpPr txBox="1"/>
          <p:nvPr/>
        </p:nvSpPr>
        <p:spPr>
          <a:xfrm>
            <a:off x="3210088" y="1749615"/>
            <a:ext cx="6787160" cy="307777"/>
          </a:xfrm>
          <a:prstGeom prst="rect">
            <a:avLst/>
          </a:prstGeom>
        </p:spPr>
        <p:txBody>
          <a:bodyPr wrap="square" lIns="0" tIns="0" rIns="0" bIns="0" rtlCol="0" anchor="t">
            <a:spAutoFit/>
          </a:bodyPr>
          <a:lstStyle/>
          <a:p>
            <a:pPr algn="l">
              <a:lnSpc>
                <a:spcPts val="2420"/>
              </a:lnSpc>
            </a:pPr>
            <a:r>
              <a:rPr lang="en-US" sz="4400" b="1" u="none" spc="43" dirty="0" err="1" smtClean="0">
                <a:solidFill>
                  <a:schemeClr val="bg1"/>
                </a:solidFill>
                <a:latin typeface="Arial" panose="020B0604020202020204" pitchFamily="34" charset="0"/>
                <a:cs typeface="Arial" panose="020B0604020202020204" pitchFamily="34" charset="0"/>
              </a:rPr>
              <a:t>Lũy</a:t>
            </a:r>
            <a:r>
              <a:rPr lang="en-US" sz="4400" b="1" u="none" spc="43" dirty="0" smtClean="0">
                <a:solidFill>
                  <a:schemeClr val="bg1"/>
                </a:solidFill>
                <a:latin typeface="Arial" panose="020B0604020202020204" pitchFamily="34" charset="0"/>
                <a:cs typeface="Arial" panose="020B0604020202020204" pitchFamily="34" charset="0"/>
              </a:rPr>
              <a:t> </a:t>
            </a:r>
            <a:r>
              <a:rPr lang="en-US" sz="4400" b="1" u="none" spc="43" dirty="0" err="1" smtClean="0">
                <a:solidFill>
                  <a:schemeClr val="bg1"/>
                </a:solidFill>
                <a:latin typeface="Arial" panose="020B0604020202020204" pitchFamily="34" charset="0"/>
                <a:cs typeface="Arial" panose="020B0604020202020204" pitchFamily="34" charset="0"/>
              </a:rPr>
              <a:t>thừa</a:t>
            </a:r>
            <a:r>
              <a:rPr lang="en-US" sz="4400" b="1" u="none" spc="43" dirty="0" smtClean="0">
                <a:solidFill>
                  <a:schemeClr val="bg1"/>
                </a:solidFill>
                <a:latin typeface="Arial" panose="020B0604020202020204" pitchFamily="34" charset="0"/>
                <a:cs typeface="Arial" panose="020B0604020202020204" pitchFamily="34" charset="0"/>
              </a:rPr>
              <a:t> </a:t>
            </a:r>
            <a:r>
              <a:rPr lang="en-US" sz="4400" b="1" u="none" spc="43" dirty="0" err="1" smtClean="0">
                <a:solidFill>
                  <a:schemeClr val="bg1"/>
                </a:solidFill>
                <a:latin typeface="Arial" panose="020B0604020202020204" pitchFamily="34" charset="0"/>
                <a:cs typeface="Arial" panose="020B0604020202020204" pitchFamily="34" charset="0"/>
              </a:rPr>
              <a:t>của</a:t>
            </a:r>
            <a:r>
              <a:rPr lang="en-US" sz="4400" b="1" u="none" spc="43" dirty="0" smtClean="0">
                <a:solidFill>
                  <a:schemeClr val="bg1"/>
                </a:solidFill>
                <a:latin typeface="Arial" panose="020B0604020202020204" pitchFamily="34" charset="0"/>
                <a:cs typeface="Arial" panose="020B0604020202020204" pitchFamily="34" charset="0"/>
              </a:rPr>
              <a:t> </a:t>
            </a:r>
            <a:r>
              <a:rPr lang="en-US" sz="4400" b="1" u="none" spc="43" dirty="0" err="1" smtClean="0">
                <a:solidFill>
                  <a:schemeClr val="bg1"/>
                </a:solidFill>
                <a:latin typeface="Arial" panose="020B0604020202020204" pitchFamily="34" charset="0"/>
                <a:cs typeface="Arial" panose="020B0604020202020204" pitchFamily="34" charset="0"/>
              </a:rPr>
              <a:t>lũy</a:t>
            </a:r>
            <a:r>
              <a:rPr lang="en-US" sz="4400" b="1" u="none" spc="43" dirty="0" smtClean="0">
                <a:solidFill>
                  <a:schemeClr val="bg1"/>
                </a:solidFill>
                <a:latin typeface="Arial" panose="020B0604020202020204" pitchFamily="34" charset="0"/>
                <a:cs typeface="Arial" panose="020B0604020202020204" pitchFamily="34" charset="0"/>
              </a:rPr>
              <a:t> </a:t>
            </a:r>
            <a:r>
              <a:rPr lang="en-US" sz="4400" b="1" u="none" spc="43" dirty="0" err="1" smtClean="0">
                <a:solidFill>
                  <a:schemeClr val="bg1"/>
                </a:solidFill>
                <a:latin typeface="Arial" panose="020B0604020202020204" pitchFamily="34" charset="0"/>
                <a:cs typeface="Arial" panose="020B0604020202020204" pitchFamily="34" charset="0"/>
              </a:rPr>
              <a:t>thừa</a:t>
            </a:r>
            <a:endParaRPr lang="en-US" sz="4400" b="1" u="none" spc="43" dirty="0">
              <a:solidFill>
                <a:schemeClr val="bg1"/>
              </a:solidFill>
              <a:latin typeface="Arial" panose="020B0604020202020204" pitchFamily="34" charset="0"/>
              <a:cs typeface="Arial" panose="020B0604020202020204" pitchFamily="34" charset="0"/>
            </a:endParaRPr>
          </a:p>
        </p:txBody>
      </p:sp>
      <p:sp>
        <p:nvSpPr>
          <p:cNvPr id="42" name="TextBox 42"/>
          <p:cNvSpPr txBox="1"/>
          <p:nvPr/>
        </p:nvSpPr>
        <p:spPr>
          <a:xfrm>
            <a:off x="1871167" y="1515975"/>
            <a:ext cx="874038" cy="689642"/>
          </a:xfrm>
          <a:prstGeom prst="rect">
            <a:avLst/>
          </a:prstGeom>
        </p:spPr>
        <p:txBody>
          <a:bodyPr lIns="0" tIns="0" rIns="0" bIns="0" rtlCol="0" anchor="t">
            <a:spAutoFit/>
          </a:bodyPr>
          <a:lstStyle/>
          <a:p>
            <a:pPr marL="0" lvl="0" indent="0" algn="ctr">
              <a:lnSpc>
                <a:spcPts val="5232"/>
              </a:lnSpc>
              <a:spcBef>
                <a:spcPct val="0"/>
              </a:spcBef>
            </a:pPr>
            <a:r>
              <a:rPr lang="en-US" sz="5232" b="1" spc="78" dirty="0" smtClean="0">
                <a:solidFill>
                  <a:srgbClr val="FFFFFF"/>
                </a:solidFill>
                <a:latin typeface="Arial" panose="020B0604020202020204" pitchFamily="34" charset="0"/>
                <a:cs typeface="Arial" panose="020B0604020202020204" pitchFamily="34" charset="0"/>
              </a:rPr>
              <a:t>3</a:t>
            </a:r>
            <a:endParaRPr lang="en-US" sz="5232" b="1" spc="78" dirty="0">
              <a:solidFill>
                <a:srgbClr val="FFFFFF"/>
              </a:solidFill>
              <a:latin typeface="Arial" panose="020B0604020202020204" pitchFamily="34" charset="0"/>
              <a:cs typeface="Arial" panose="020B0604020202020204" pitchFamily="34" charset="0"/>
            </a:endParaRPr>
          </a:p>
        </p:txBody>
      </p:sp>
      <p:sp>
        <p:nvSpPr>
          <p:cNvPr id="43" name="Rectangle 42"/>
          <p:cNvSpPr/>
          <p:nvPr/>
        </p:nvSpPr>
        <p:spPr>
          <a:xfrm>
            <a:off x="2952153" y="2998722"/>
            <a:ext cx="8884163" cy="707886"/>
          </a:xfrm>
          <a:prstGeom prst="rect">
            <a:avLst/>
          </a:prstGeom>
        </p:spPr>
        <p:txBody>
          <a:bodyPr wrap="none">
            <a:spAutoFit/>
          </a:bodyPr>
          <a:lstStyle/>
          <a:p>
            <a:r>
              <a:rPr lang="en-US" sz="4000" i="1" dirty="0" err="1" smtClean="0">
                <a:latin typeface="Arial" panose="020B0604020202020204" pitchFamily="34" charset="0"/>
                <a:cs typeface="Arial" panose="020B0604020202020204" pitchFamily="34" charset="0"/>
              </a:rPr>
              <a:t>Thảo</a:t>
            </a:r>
            <a:r>
              <a:rPr lang="en-US" sz="4000" i="1" dirty="0" smtClean="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đôi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HĐ5</a:t>
            </a:r>
            <a:r>
              <a:rPr lang="en-US" sz="4000" i="1" dirty="0" smtClean="0">
                <a:latin typeface="Arial" panose="020B0604020202020204" pitchFamily="34" charset="0"/>
                <a:cs typeface="Arial" panose="020B0604020202020204" pitchFamily="34" charset="0"/>
              </a:rPr>
              <a:t>.</a:t>
            </a:r>
            <a:endParaRPr lang="en-US" sz="4000" i="1" dirty="0">
              <a:latin typeface="Arial" panose="020B0604020202020204" pitchFamily="34" charset="0"/>
              <a:cs typeface="Arial" panose="020B0604020202020204" pitchFamily="34" charset="0"/>
            </a:endParaRPr>
          </a:p>
        </p:txBody>
      </p:sp>
      <p:pic>
        <p:nvPicPr>
          <p:cNvPr id="44" name="Picture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2813371"/>
            <a:ext cx="1078588" cy="1078588"/>
          </a:xfrm>
          <a:prstGeom prst="rect">
            <a:avLst/>
          </a:prstGeom>
        </p:spPr>
      </p:pic>
      <p:sp>
        <p:nvSpPr>
          <p:cNvPr id="46" name="Rounded Rectangle 45"/>
          <p:cNvSpPr/>
          <p:nvPr/>
        </p:nvSpPr>
        <p:spPr>
          <a:xfrm>
            <a:off x="1666240" y="4275664"/>
            <a:ext cx="1468273" cy="1402132"/>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latin typeface="Arial" panose="020B0604020202020204" pitchFamily="34" charset="0"/>
                <a:cs typeface="Arial" panose="020B0604020202020204" pitchFamily="34" charset="0"/>
              </a:rPr>
              <a:t>HĐ5</a:t>
            </a:r>
            <a:endParaRPr lang="en-US" sz="4000" b="1" dirty="0">
              <a:solidFill>
                <a:schemeClr val="bg1"/>
              </a:solidFill>
              <a:latin typeface="Arial" panose="020B0604020202020204" pitchFamily="34" charset="0"/>
              <a:cs typeface="Arial" panose="020B0604020202020204" pitchFamily="34" charset="0"/>
            </a:endParaRPr>
          </a:p>
        </p:txBody>
      </p:sp>
      <p:sp>
        <p:nvSpPr>
          <p:cNvPr id="47" name="TextBox 46"/>
          <p:cNvSpPr txBox="1"/>
          <p:nvPr/>
        </p:nvSpPr>
        <p:spPr>
          <a:xfrm>
            <a:off x="3591713" y="4031973"/>
            <a:ext cx="13030200" cy="1824923"/>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2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-3.</a:t>
            </a:r>
            <a:endParaRPr lang="en-US" sz="4000" dirty="0">
              <a:latin typeface="Arial" panose="020B0604020202020204" pitchFamily="34" charset="0"/>
              <a:cs typeface="Arial" panose="020B0604020202020204" pitchFamily="34" charset="0"/>
            </a:endParaRPr>
          </a:p>
        </p:txBody>
      </p:sp>
      <p:pic>
        <p:nvPicPr>
          <p:cNvPr id="50" name="Pictur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54199" y="819859"/>
            <a:ext cx="2371145" cy="1989855"/>
          </a:xfrm>
          <a:prstGeom prst="rect">
            <a:avLst/>
          </a:prstGeom>
        </p:spPr>
      </p:pic>
      <p:pic>
        <p:nvPicPr>
          <p:cNvPr id="51" name="Picture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830258">
            <a:off x="12344086" y="805730"/>
            <a:ext cx="2030144" cy="1420491"/>
          </a:xfrm>
          <a:prstGeom prst="rect">
            <a:avLst/>
          </a:prstGeom>
        </p:spPr>
      </p:pic>
      <p:sp>
        <p:nvSpPr>
          <p:cNvPr id="52" name="TextBox 51"/>
          <p:cNvSpPr txBox="1"/>
          <p:nvPr/>
        </p:nvSpPr>
        <p:spPr>
          <a:xfrm>
            <a:off x="5396191" y="6224592"/>
            <a:ext cx="9039937" cy="2363532"/>
          </a:xfrm>
          <a:prstGeom prst="rect">
            <a:avLst/>
          </a:prstGeom>
          <a:noFill/>
        </p:spPr>
        <p:txBody>
          <a:bodyPr wrap="square" rtlCol="0">
            <a:spAutoFit/>
          </a:bodyPr>
          <a:lstStyle/>
          <a:p>
            <a:pPr marL="571500" indent="-571500">
              <a:lnSpc>
                <a:spcPct val="200000"/>
              </a:lnSpc>
              <a:buFont typeface="Arial" panose="020B0604020202020204" pitchFamily="34" charset="0"/>
              <a:buChar char="•"/>
            </a:pPr>
            <a:r>
              <a:rPr lang="en-US" sz="4000" dirty="0" smtClean="0">
                <a:latin typeface="Arial" panose="020B0604020202020204" pitchFamily="34" charset="0"/>
                <a:cs typeface="Arial" panose="020B0604020202020204" pitchFamily="34" charset="0"/>
              </a:rPr>
              <a:t>(2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2+2+2</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6</a:t>
            </a:r>
            <a:r>
              <a:rPr lang="en-US" sz="4000" dirty="0" smtClean="0">
                <a:latin typeface="Arial" panose="020B0604020202020204" pitchFamily="34" charset="0"/>
                <a:cs typeface="Arial" panose="020B0604020202020204" pitchFamily="34" charset="0"/>
              </a:rPr>
              <a:t> </a:t>
            </a:r>
          </a:p>
          <a:p>
            <a:pPr marL="571500" indent="-571500">
              <a:lnSpc>
                <a:spcPct val="200000"/>
              </a:lnSpc>
              <a:buFont typeface="Arial" panose="020B0604020202020204" pitchFamily="34" charset="0"/>
              <a:buChar char="•"/>
            </a:pPr>
            <a:r>
              <a:rPr lang="en-US" sz="4000" dirty="0" smtClean="0">
                <a:latin typeface="Arial" panose="020B0604020202020204" pitchFamily="34" charset="0"/>
                <a:cs typeface="Arial" panose="020B0604020202020204" pitchFamily="34" charset="0"/>
              </a:rPr>
              <a:t>[(-3)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2+2</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4</a:t>
            </a:r>
            <a:endParaRPr lang="en-US" sz="4000" dirty="0">
              <a:latin typeface="Arial" panose="020B0604020202020204" pitchFamily="34" charset="0"/>
              <a:cs typeface="Arial" panose="020B0604020202020204" pitchFamily="34" charset="0"/>
            </a:endParaRPr>
          </a:p>
        </p:txBody>
      </p:sp>
      <p:sp>
        <p:nvSpPr>
          <p:cNvPr id="53" name="Oval Callout 52"/>
          <p:cNvSpPr/>
          <p:nvPr/>
        </p:nvSpPr>
        <p:spPr>
          <a:xfrm>
            <a:off x="2486583" y="6200567"/>
            <a:ext cx="1925473" cy="1376005"/>
          </a:xfrm>
          <a:prstGeom prst="wedgeEllipseCallout">
            <a:avLst>
              <a:gd name="adj1" fmla="val 39167"/>
              <a:gd name="adj2" fmla="val 50233"/>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pic>
        <p:nvPicPr>
          <p:cNvPr id="5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14655795" y="5448300"/>
            <a:ext cx="3081117" cy="7773461"/>
          </a:xfrm>
          <a:prstGeom prst="rect">
            <a:avLst/>
          </a:prstGeom>
        </p:spPr>
      </p:pic>
      <p:pic>
        <p:nvPicPr>
          <p:cNvPr id="55" name="Picture 5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28724" y="6888569"/>
            <a:ext cx="1770871" cy="4168926"/>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left)">
                                      <p:cBhvr>
                                        <p:cTn id="28" dur="500"/>
                                        <p:tgtEl>
                                          <p:spTgt spid="43"/>
                                        </p:tgtEl>
                                      </p:cBhvr>
                                    </p:animEffect>
                                  </p:childTnLst>
                                </p:cTn>
                              </p:par>
                              <p:par>
                                <p:cTn id="29" presetID="10"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10" presetClass="entr" presetSubtype="0"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500"/>
                                        <p:tgtEl>
                                          <p:spTgt spid="50"/>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barn(inVertical)">
                                      <p:cBhvr>
                                        <p:cTn id="46" dur="500"/>
                                        <p:tgtEl>
                                          <p:spTgt spid="47"/>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500"/>
                                        <p:tgtEl>
                                          <p:spTgt spid="53"/>
                                        </p:tgtEl>
                                        <p:attrNameLst>
                                          <p:attrName>ppt_y</p:attrName>
                                        </p:attrNameLst>
                                      </p:cBhvr>
                                      <p:tavLst>
                                        <p:tav tm="0">
                                          <p:val>
                                            <p:strVal val="#ppt_y+#ppt_h*1.125000"/>
                                          </p:val>
                                        </p:tav>
                                        <p:tav tm="100000">
                                          <p:val>
                                            <p:strVal val="#ppt_y"/>
                                          </p:val>
                                        </p:tav>
                                      </p:tavLst>
                                    </p:anim>
                                    <p:animEffect transition="in" filter="wipe(up)">
                                      <p:cBhvr>
                                        <p:cTn id="52" dur="500"/>
                                        <p:tgtEl>
                                          <p:spTgt spid="53"/>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52">
                                            <p:txEl>
                                              <p:pRg st="0" end="0"/>
                                            </p:txEl>
                                          </p:spTgt>
                                        </p:tgtEl>
                                        <p:attrNameLst>
                                          <p:attrName>style.visibility</p:attrName>
                                        </p:attrNameLst>
                                      </p:cBhvr>
                                      <p:to>
                                        <p:strVal val="visible"/>
                                      </p:to>
                                    </p:set>
                                    <p:anim calcmode="lin" valueType="num">
                                      <p:cBhvr additive="base">
                                        <p:cTn id="57" dur="500"/>
                                        <p:tgtEl>
                                          <p:spTgt spid="52">
                                            <p:txEl>
                                              <p:pRg st="0" end="0"/>
                                            </p:txEl>
                                          </p:spTgt>
                                        </p:tgtEl>
                                        <p:attrNameLst>
                                          <p:attrName>ppt_y</p:attrName>
                                        </p:attrNameLst>
                                      </p:cBhvr>
                                      <p:tavLst>
                                        <p:tav tm="0">
                                          <p:val>
                                            <p:strVal val="#ppt_y+#ppt_h*1.125000"/>
                                          </p:val>
                                        </p:tav>
                                        <p:tav tm="100000">
                                          <p:val>
                                            <p:strVal val="#ppt_y"/>
                                          </p:val>
                                        </p:tav>
                                      </p:tavLst>
                                    </p:anim>
                                    <p:animEffect transition="in" filter="wipe(up)">
                                      <p:cBhvr>
                                        <p:cTn id="58" dur="500"/>
                                        <p:tgtEl>
                                          <p:spTgt spid="52">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nodeType="clickEffect">
                                  <p:stCondLst>
                                    <p:cond delay="0"/>
                                  </p:stCondLst>
                                  <p:childTnLst>
                                    <p:set>
                                      <p:cBhvr>
                                        <p:cTn id="62" dur="1" fill="hold">
                                          <p:stCondLst>
                                            <p:cond delay="0"/>
                                          </p:stCondLst>
                                        </p:cTn>
                                        <p:tgtEl>
                                          <p:spTgt spid="52">
                                            <p:txEl>
                                              <p:pRg st="1" end="1"/>
                                            </p:txEl>
                                          </p:spTgt>
                                        </p:tgtEl>
                                        <p:attrNameLst>
                                          <p:attrName>style.visibility</p:attrName>
                                        </p:attrNameLst>
                                      </p:cBhvr>
                                      <p:to>
                                        <p:strVal val="visible"/>
                                      </p:to>
                                    </p:set>
                                    <p:anim calcmode="lin" valueType="num">
                                      <p:cBhvr additive="base">
                                        <p:cTn id="63" dur="500"/>
                                        <p:tgtEl>
                                          <p:spTgt spid="52">
                                            <p:txEl>
                                              <p:pRg st="1" end="1"/>
                                            </p:txEl>
                                          </p:spTgt>
                                        </p:tgtEl>
                                        <p:attrNameLst>
                                          <p:attrName>ppt_y</p:attrName>
                                        </p:attrNameLst>
                                      </p:cBhvr>
                                      <p:tavLst>
                                        <p:tav tm="0">
                                          <p:val>
                                            <p:strVal val="#ppt_y+#ppt_h*1.125000"/>
                                          </p:val>
                                        </p:tav>
                                        <p:tav tm="100000">
                                          <p:val>
                                            <p:strVal val="#ppt_y"/>
                                          </p:val>
                                        </p:tav>
                                      </p:tavLst>
                                    </p:anim>
                                    <p:animEffect transition="in" filter="wipe(up)">
                                      <p:cBhvr>
                                        <p:cTn id="64" dur="500"/>
                                        <p:tgtEl>
                                          <p:spTgt spid="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2" grpId="0"/>
      <p:bldP spid="43" grpId="0"/>
      <p:bldP spid="46" grpId="0" animBg="1"/>
      <p:bldP spid="47" grpId="0"/>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5" name="TextBox 5"/>
          <p:cNvSpPr txBox="1"/>
          <p:nvPr/>
        </p:nvSpPr>
        <p:spPr>
          <a:xfrm>
            <a:off x="6813410" y="1775191"/>
            <a:ext cx="4203979" cy="705321"/>
          </a:xfrm>
          <a:prstGeom prst="rect">
            <a:avLst/>
          </a:prstGeom>
        </p:spPr>
        <p:txBody>
          <a:bodyPr wrap="square" lIns="0" tIns="0" rIns="0" bIns="0" rtlCol="0" anchor="t">
            <a:spAutoFit/>
          </a:bodyPr>
          <a:lstStyle/>
          <a:p>
            <a:pPr algn="ctr">
              <a:lnSpc>
                <a:spcPts val="5500"/>
              </a:lnSpc>
              <a:spcBef>
                <a:spcPct val="0"/>
              </a:spcBef>
            </a:pPr>
            <a:r>
              <a:rPr lang="en-US" sz="5400" b="1" spc="82" dirty="0" smtClean="0">
                <a:solidFill>
                  <a:srgbClr val="C00000"/>
                </a:solidFill>
                <a:latin typeface="Arial" panose="020B0604020202020204" pitchFamily="34" charset="0"/>
                <a:cs typeface="Arial" panose="020B0604020202020204" pitchFamily="34" charset="0"/>
              </a:rPr>
              <a:t>KẾT LUẬN</a:t>
            </a:r>
            <a:endParaRPr lang="en-US" sz="5400" b="1" spc="82" dirty="0">
              <a:solidFill>
                <a:srgbClr val="C00000"/>
              </a:solidFill>
              <a:latin typeface="Arial" panose="020B0604020202020204" pitchFamily="34" charset="0"/>
              <a:cs typeface="Arial" panose="020B0604020202020204" pitchFamily="34" charset="0"/>
            </a:endParaRPr>
          </a:p>
        </p:txBody>
      </p:sp>
      <p:grpSp>
        <p:nvGrpSpPr>
          <p:cNvPr id="7" name="Group 7"/>
          <p:cNvGrpSpPr/>
          <p:nvPr/>
        </p:nvGrpSpPr>
        <p:grpSpPr>
          <a:xfrm>
            <a:off x="4267200" y="5340199"/>
            <a:ext cx="9296400" cy="2470301"/>
            <a:chOff x="0" y="0"/>
            <a:chExt cx="6914615" cy="5524804"/>
          </a:xfrm>
        </p:grpSpPr>
        <p:sp>
          <p:nvSpPr>
            <p:cNvPr id="8" name="Freeform 8"/>
            <p:cNvSpPr/>
            <p:nvPr/>
          </p:nvSpPr>
          <p:spPr>
            <a:xfrm>
              <a:off x="0" y="0"/>
              <a:ext cx="6914615" cy="5524804"/>
            </a:xfrm>
            <a:custGeom>
              <a:avLst/>
              <a:gdLst/>
              <a:ahLst/>
              <a:cxnLst/>
              <a:rect l="l" t="t" r="r" b="b"/>
              <a:pathLst>
                <a:path w="6914615" h="5524804">
                  <a:moveTo>
                    <a:pt x="6790155" y="5524804"/>
                  </a:moveTo>
                  <a:lnTo>
                    <a:pt x="124460" y="5524804"/>
                  </a:lnTo>
                  <a:cubicBezTo>
                    <a:pt x="55880" y="5524804"/>
                    <a:pt x="0" y="5468924"/>
                    <a:pt x="0" y="5400344"/>
                  </a:cubicBezTo>
                  <a:lnTo>
                    <a:pt x="0" y="124460"/>
                  </a:lnTo>
                  <a:cubicBezTo>
                    <a:pt x="0" y="55880"/>
                    <a:pt x="55880" y="0"/>
                    <a:pt x="124460" y="0"/>
                  </a:cubicBezTo>
                  <a:lnTo>
                    <a:pt x="6790155" y="0"/>
                  </a:lnTo>
                  <a:cubicBezTo>
                    <a:pt x="6858735" y="0"/>
                    <a:pt x="6914615" y="55880"/>
                    <a:pt x="6914615" y="124460"/>
                  </a:cubicBezTo>
                  <a:lnTo>
                    <a:pt x="6914615" y="5400344"/>
                  </a:lnTo>
                  <a:cubicBezTo>
                    <a:pt x="6914615" y="5468924"/>
                    <a:pt x="6858735" y="5524804"/>
                    <a:pt x="6790155" y="5524804"/>
                  </a:cubicBezTo>
                  <a:close/>
                </a:path>
              </a:pathLst>
            </a:custGeom>
            <a:solidFill>
              <a:srgbClr val="FFF9B0"/>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826847" y="5878187"/>
            <a:ext cx="2722895" cy="2874457"/>
          </a:xfrm>
          <a:prstGeom prst="rect">
            <a:avLst/>
          </a:prstGeom>
        </p:spPr>
      </p:pic>
      <p:grpSp>
        <p:nvGrpSpPr>
          <p:cNvPr id="10" name="Group 10"/>
          <p:cNvGrpSpPr/>
          <p:nvPr/>
        </p:nvGrpSpPr>
        <p:grpSpPr>
          <a:xfrm>
            <a:off x="17339310" y="190351"/>
            <a:ext cx="758190" cy="75819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F96B4"/>
            </a:solidFill>
          </p:spPr>
        </p:sp>
      </p:grpSp>
      <p:sp>
        <p:nvSpPr>
          <p:cNvPr id="12" name="TextBox 11"/>
          <p:cNvSpPr txBox="1"/>
          <p:nvPr/>
        </p:nvSpPr>
        <p:spPr>
          <a:xfrm>
            <a:off x="3862910" y="2821554"/>
            <a:ext cx="10104978" cy="1998176"/>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Khi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tính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lũy</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thừa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một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lũy</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thừa</a:t>
            </a:r>
            <a:r>
              <a:rPr lang="en-US" sz="4400" dirty="0" smtClean="0">
                <a:latin typeface="Arial" panose="020B0604020202020204" pitchFamily="34" charset="0"/>
                <a:cs typeface="Arial" panose="020B0604020202020204" pitchFamily="34" charset="0"/>
              </a:rPr>
              <a:t>, ta </a:t>
            </a:r>
            <a:r>
              <a:rPr lang="en-US" sz="4400" dirty="0" err="1" smtClean="0">
                <a:latin typeface="Arial" panose="020B0604020202020204" pitchFamily="34" charset="0"/>
                <a:cs typeface="Arial" panose="020B0604020202020204" pitchFamily="34" charset="0"/>
              </a:rPr>
              <a:t>giữ</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nguyên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cơ</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và</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nhân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hai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mũ</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
        <p:nvSpPr>
          <p:cNvPr id="13" name="TextBox 12"/>
          <p:cNvSpPr txBox="1"/>
          <p:nvPr/>
        </p:nvSpPr>
        <p:spPr>
          <a:xfrm>
            <a:off x="5164641" y="6113684"/>
            <a:ext cx="7772400" cy="923330"/>
          </a:xfrm>
          <a:prstGeom prst="rect">
            <a:avLst/>
          </a:prstGeom>
          <a:noFill/>
        </p:spPr>
        <p:txBody>
          <a:bodyPr wrap="square" rtlCol="0">
            <a:spAutoFit/>
          </a:bodyPr>
          <a:lstStyle/>
          <a:p>
            <a:pPr algn="ctr"/>
            <a:r>
              <a:rPr lang="en-US" sz="5400" b="1" dirty="0" smtClean="0">
                <a:latin typeface="Arial" panose="020B0604020202020204" pitchFamily="34" charset="0"/>
                <a:cs typeface="Arial" panose="020B0604020202020204" pitchFamily="34" charset="0"/>
              </a:rPr>
              <a:t>(</a:t>
            </a:r>
            <a:r>
              <a:rPr lang="en-US" sz="5400" b="1" dirty="0" err="1" smtClean="0">
                <a:latin typeface="Arial" panose="020B0604020202020204" pitchFamily="34" charset="0"/>
                <a:cs typeface="Arial" panose="020B0604020202020204" pitchFamily="34" charset="0"/>
              </a:rPr>
              <a:t>x</a:t>
            </a:r>
            <a:r>
              <a:rPr lang="en-US" sz="5400" b="1" baseline="30000" dirty="0" err="1" smtClean="0">
                <a:latin typeface="Arial" panose="020B0604020202020204" pitchFamily="34" charset="0"/>
                <a:cs typeface="Arial" panose="020B0604020202020204" pitchFamily="34" charset="0"/>
              </a:rPr>
              <a:t>m</a:t>
            </a:r>
            <a:r>
              <a:rPr lang="en-US" sz="5400" b="1" dirty="0" smtClean="0">
                <a:latin typeface="Arial" panose="020B0604020202020204" pitchFamily="34" charset="0"/>
                <a:cs typeface="Arial" panose="020B0604020202020204" pitchFamily="34" charset="0"/>
              </a:rPr>
              <a:t>)</a:t>
            </a:r>
            <a:r>
              <a:rPr lang="en-US" sz="5400" b="1" baseline="30000" dirty="0" smtClean="0">
                <a:latin typeface="Arial" panose="020B0604020202020204" pitchFamily="34" charset="0"/>
                <a:cs typeface="Arial" panose="020B0604020202020204" pitchFamily="34" charset="0"/>
              </a:rPr>
              <a:t>n</a:t>
            </a:r>
            <a:r>
              <a:rPr lang="en-US" sz="5400" b="1" dirty="0" smtClean="0">
                <a:latin typeface="Arial" panose="020B0604020202020204" pitchFamily="34" charset="0"/>
                <a:cs typeface="Arial" panose="020B0604020202020204" pitchFamily="34" charset="0"/>
              </a:rPr>
              <a:t> = </a:t>
            </a:r>
            <a:r>
              <a:rPr lang="en-US" sz="5400" b="1" dirty="0" err="1" smtClean="0">
                <a:latin typeface="Arial" panose="020B0604020202020204" pitchFamily="34" charset="0"/>
                <a:cs typeface="Arial" panose="020B0604020202020204" pitchFamily="34" charset="0"/>
              </a:rPr>
              <a:t>x</a:t>
            </a:r>
            <a:r>
              <a:rPr lang="en-US" sz="5400" b="1" baseline="30000" dirty="0" err="1" smtClean="0">
                <a:latin typeface="Arial" panose="020B0604020202020204" pitchFamily="34" charset="0"/>
                <a:cs typeface="Arial" panose="020B0604020202020204" pitchFamily="34" charset="0"/>
              </a:rPr>
              <a:t>m</a:t>
            </a:r>
            <a:r>
              <a:rPr lang="en-US" sz="5400" b="1" dirty="0" smtClean="0">
                <a:latin typeface="Arial" panose="020B0604020202020204" pitchFamily="34" charset="0"/>
                <a:cs typeface="Arial" panose="020B0604020202020204" pitchFamily="34" charset="0"/>
              </a:rPr>
              <a:t>. </a:t>
            </a:r>
            <a:r>
              <a:rPr lang="en-US" sz="5400" b="1" dirty="0" err="1" smtClean="0">
                <a:latin typeface="Arial" panose="020B0604020202020204" pitchFamily="34" charset="0"/>
                <a:cs typeface="Arial" panose="020B0604020202020204" pitchFamily="34" charset="0"/>
              </a:rPr>
              <a:t>x</a:t>
            </a:r>
            <a:r>
              <a:rPr lang="en-US" sz="5400" b="1" baseline="30000" dirty="0" err="1" smtClean="0">
                <a:latin typeface="Arial" panose="020B0604020202020204" pitchFamily="34" charset="0"/>
                <a:cs typeface="Arial" panose="020B0604020202020204" pitchFamily="34" charset="0"/>
              </a:rPr>
              <a:t>n</a:t>
            </a:r>
            <a:endParaRPr lang="en-US" sz="5400" b="1" dirty="0">
              <a:latin typeface="Arial" panose="020B0604020202020204" pitchFamily="34" charset="0"/>
              <a:cs typeface="Arial" panose="020B0604020202020204" pitchFamily="34" charset="0"/>
            </a:endParaRPr>
          </a:p>
        </p:txBody>
      </p:sp>
      <p:pic>
        <p:nvPicPr>
          <p:cNvPr id="14" name="Picture 2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56105" y="2374951"/>
            <a:ext cx="3164950" cy="7984966"/>
          </a:xfrm>
          <a:prstGeom prst="rect">
            <a:avLst/>
          </a:prstGeom>
        </p:spPr>
      </p:pic>
    </p:spTree>
    <p:extLst>
      <p:ext uri="{BB962C8B-B14F-4D97-AF65-F5344CB8AC3E}">
        <p14:creationId xmlns:p14="http://schemas.microsoft.com/office/powerpoint/2010/main" val="137722771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ppt_w+.3"/>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animEffect transition="in" filter="fade">
                                      <p:cBhvr>
                                        <p:cTn id="9" dur="500"/>
                                        <p:tgtEl>
                                          <p:spTgt spid="1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strVal val="#ppt_w+.3"/>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animEffect transition="in" filter="fade">
                                      <p:cBhvr>
                                        <p:cTn id="14" dur="500"/>
                                        <p:tgtEl>
                                          <p:spTgt spid="7"/>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strVal val="#ppt_w+.3"/>
                                          </p:val>
                                        </p:tav>
                                        <p:tav tm="100000">
                                          <p:val>
                                            <p:strVal val="#ppt_w"/>
                                          </p:val>
                                        </p:tav>
                                      </p:tavLst>
                                    </p:anim>
                                    <p:anim calcmode="lin" valueType="num">
                                      <p:cBhvr>
                                        <p:cTn id="18" dur="500" fill="hold"/>
                                        <p:tgtEl>
                                          <p:spTgt spid="13"/>
                                        </p:tgtEl>
                                        <p:attrNameLst>
                                          <p:attrName>ppt_h</p:attrName>
                                        </p:attrNameLst>
                                      </p:cBhvr>
                                      <p:tavLst>
                                        <p:tav tm="0">
                                          <p:val>
                                            <p:strVal val="#ppt_h"/>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grpSp>
        <p:nvGrpSpPr>
          <p:cNvPr id="4" name="Group 4"/>
          <p:cNvGrpSpPr/>
          <p:nvPr/>
        </p:nvGrpSpPr>
        <p:grpSpPr>
          <a:xfrm>
            <a:off x="1028700" y="1028700"/>
            <a:ext cx="10172700" cy="3048000"/>
            <a:chOff x="0" y="0"/>
            <a:chExt cx="6226393" cy="2311400"/>
          </a:xfrm>
        </p:grpSpPr>
        <p:sp>
          <p:nvSpPr>
            <p:cNvPr id="5" name="Freeform 5"/>
            <p:cNvSpPr/>
            <p:nvPr/>
          </p:nvSpPr>
          <p:spPr>
            <a:xfrm>
              <a:off x="0" y="0"/>
              <a:ext cx="6226393" cy="2311400"/>
            </a:xfrm>
            <a:custGeom>
              <a:avLst/>
              <a:gdLst/>
              <a:ahLst/>
              <a:cxnLst/>
              <a:rect l="l" t="t" r="r" b="b"/>
              <a:pathLst>
                <a:path w="6226393" h="2311400">
                  <a:moveTo>
                    <a:pt x="5921593" y="0"/>
                  </a:moveTo>
                  <a:lnTo>
                    <a:pt x="304800" y="0"/>
                  </a:lnTo>
                  <a:cubicBezTo>
                    <a:pt x="135890" y="0"/>
                    <a:pt x="0" y="135890"/>
                    <a:pt x="0" y="304800"/>
                  </a:cubicBezTo>
                  <a:lnTo>
                    <a:pt x="0" y="2006600"/>
                  </a:lnTo>
                  <a:cubicBezTo>
                    <a:pt x="0" y="2175510"/>
                    <a:pt x="135890" y="2311400"/>
                    <a:pt x="304800" y="2311400"/>
                  </a:cubicBezTo>
                  <a:lnTo>
                    <a:pt x="5921593" y="2311400"/>
                  </a:lnTo>
                  <a:cubicBezTo>
                    <a:pt x="6090503" y="2311400"/>
                    <a:pt x="6226393" y="2175510"/>
                    <a:pt x="6226393" y="2006600"/>
                  </a:cubicBezTo>
                  <a:lnTo>
                    <a:pt x="6226393" y="304800"/>
                  </a:lnTo>
                  <a:cubicBezTo>
                    <a:pt x="6226393" y="135890"/>
                    <a:pt x="6090503" y="0"/>
                    <a:pt x="5921593" y="0"/>
                  </a:cubicBezTo>
                  <a:close/>
                </a:path>
              </a:pathLst>
            </a:custGeom>
            <a:solidFill>
              <a:srgbClr val="FFF9B0"/>
            </a:solidFill>
          </p:spPr>
        </p:sp>
      </p:grpSp>
      <p:sp>
        <p:nvSpPr>
          <p:cNvPr id="8" name="TextBox 8"/>
          <p:cNvSpPr txBox="1"/>
          <p:nvPr/>
        </p:nvSpPr>
        <p:spPr>
          <a:xfrm>
            <a:off x="1676400" y="1480680"/>
            <a:ext cx="5467350" cy="705321"/>
          </a:xfrm>
          <a:prstGeom prst="rect">
            <a:avLst/>
          </a:prstGeom>
        </p:spPr>
        <p:txBody>
          <a:bodyPr wrap="square" lIns="0" tIns="0" rIns="0" bIns="0" rtlCol="0" anchor="t">
            <a:spAutoFit/>
          </a:bodyPr>
          <a:lstStyle/>
          <a:p>
            <a:pPr>
              <a:lnSpc>
                <a:spcPts val="5500"/>
              </a:lnSpc>
              <a:spcBef>
                <a:spcPct val="0"/>
              </a:spcBef>
            </a:pPr>
            <a:r>
              <a:rPr lang="en-US" sz="4400" b="1" dirty="0" err="1" smtClean="0">
                <a:solidFill>
                  <a:srgbClr val="1B3679"/>
                </a:solidFill>
                <a:latin typeface="Arial" panose="020B0604020202020204" pitchFamily="34" charset="0"/>
                <a:cs typeface="Arial" panose="020B0604020202020204" pitchFamily="34" charset="0"/>
              </a:rPr>
              <a:t>Ví</a:t>
            </a:r>
            <a:r>
              <a:rPr lang="en-US" sz="4400" b="1" dirty="0" smtClean="0">
                <a:solidFill>
                  <a:srgbClr val="1B3679"/>
                </a:solidFill>
                <a:latin typeface="Arial" panose="020B0604020202020204" pitchFamily="34" charset="0"/>
                <a:cs typeface="Arial" panose="020B0604020202020204" pitchFamily="34" charset="0"/>
              </a:rPr>
              <a:t> </a:t>
            </a:r>
            <a:r>
              <a:rPr lang="en-US" sz="4400" b="1" dirty="0" err="1" smtClean="0">
                <a:solidFill>
                  <a:srgbClr val="1B3679"/>
                </a:solidFill>
                <a:latin typeface="Arial" panose="020B0604020202020204" pitchFamily="34" charset="0"/>
                <a:cs typeface="Arial" panose="020B0604020202020204" pitchFamily="34" charset="0"/>
              </a:rPr>
              <a:t>dụ</a:t>
            </a:r>
            <a:r>
              <a:rPr lang="en-US" sz="4400" b="1" dirty="0" smtClean="0">
                <a:solidFill>
                  <a:srgbClr val="1B3679"/>
                </a:solidFill>
                <a:latin typeface="Arial" panose="020B0604020202020204" pitchFamily="34" charset="0"/>
                <a:cs typeface="Arial" panose="020B0604020202020204" pitchFamily="34" charset="0"/>
              </a:rPr>
              <a:t> 4: </a:t>
            </a:r>
            <a:r>
              <a:rPr lang="en-US" sz="4400" dirty="0" err="1" smtClean="0">
                <a:solidFill>
                  <a:srgbClr val="1B3679"/>
                </a:solidFill>
                <a:latin typeface="Arial" panose="020B0604020202020204" pitchFamily="34" charset="0"/>
                <a:cs typeface="Arial" panose="020B0604020202020204" pitchFamily="34" charset="0"/>
              </a:rPr>
              <a:t>Tính</a:t>
            </a:r>
            <a:r>
              <a:rPr lang="en-US" sz="4400" dirty="0" smtClean="0">
                <a:solidFill>
                  <a:srgbClr val="1B3679"/>
                </a:solidFill>
                <a:latin typeface="Arial" panose="020B0604020202020204" pitchFamily="34" charset="0"/>
                <a:cs typeface="Arial" panose="020B0604020202020204" pitchFamily="34" charset="0"/>
              </a:rPr>
              <a:t> [(-5)</a:t>
            </a:r>
            <a:r>
              <a:rPr lang="en-US" sz="4400" baseline="30000" dirty="0" smtClean="0">
                <a:solidFill>
                  <a:srgbClr val="1B3679"/>
                </a:solidFill>
                <a:latin typeface="Arial" panose="020B0604020202020204" pitchFamily="34" charset="0"/>
                <a:cs typeface="Arial" panose="020B0604020202020204" pitchFamily="34" charset="0"/>
              </a:rPr>
              <a:t>3</a:t>
            </a:r>
            <a:r>
              <a:rPr lang="en-US" sz="4400" dirty="0" smtClean="0">
                <a:solidFill>
                  <a:srgbClr val="1B3679"/>
                </a:solidFill>
                <a:latin typeface="Arial" panose="020B0604020202020204" pitchFamily="34" charset="0"/>
                <a:cs typeface="Arial" panose="020B0604020202020204" pitchFamily="34" charset="0"/>
              </a:rPr>
              <a:t>]</a:t>
            </a:r>
            <a:r>
              <a:rPr lang="en-US" sz="4400" baseline="30000" dirty="0" smtClean="0">
                <a:solidFill>
                  <a:srgbClr val="1B3679"/>
                </a:solidFill>
                <a:latin typeface="Arial" panose="020B0604020202020204" pitchFamily="34" charset="0"/>
                <a:cs typeface="Arial" panose="020B0604020202020204" pitchFamily="34" charset="0"/>
              </a:rPr>
              <a:t>7</a:t>
            </a:r>
            <a:r>
              <a:rPr lang="en-US" sz="4400" b="1" dirty="0" smtClean="0">
                <a:solidFill>
                  <a:srgbClr val="1B3679"/>
                </a:solidFill>
                <a:latin typeface="Arial" panose="020B0604020202020204" pitchFamily="34" charset="0"/>
                <a:cs typeface="Arial" panose="020B0604020202020204" pitchFamily="34" charset="0"/>
              </a:rPr>
              <a:t> </a:t>
            </a:r>
            <a:endParaRPr lang="en-US" sz="4400" b="1" dirty="0">
              <a:solidFill>
                <a:srgbClr val="1B3679"/>
              </a:solidFill>
              <a:latin typeface="Arial" panose="020B0604020202020204" pitchFamily="34" charset="0"/>
              <a:cs typeface="Arial" panose="020B0604020202020204" pitchFamily="34" charset="0"/>
            </a:endParaRPr>
          </a:p>
        </p:txBody>
      </p:sp>
      <p:sp>
        <p:nvSpPr>
          <p:cNvPr id="14" name="TextBox 13"/>
          <p:cNvSpPr txBox="1"/>
          <p:nvPr/>
        </p:nvSpPr>
        <p:spPr>
          <a:xfrm>
            <a:off x="1631949" y="2643201"/>
            <a:ext cx="1752600" cy="769441"/>
          </a:xfrm>
          <a:prstGeom prst="rect">
            <a:avLst/>
          </a:prstGeom>
          <a:noFill/>
        </p:spPr>
        <p:txBody>
          <a:bodyPr wrap="square" rtlCol="0">
            <a:spAutoFit/>
          </a:bodyPr>
          <a:lstStyle/>
          <a:p>
            <a:r>
              <a:rPr lang="en-US" sz="4400" b="1" dirty="0" err="1" smtClean="0">
                <a:solidFill>
                  <a:srgbClr val="C00000"/>
                </a:solidFill>
                <a:latin typeface="Arial" panose="020B0604020202020204" pitchFamily="34" charset="0"/>
                <a:cs typeface="Arial" panose="020B0604020202020204" pitchFamily="34" charset="0"/>
              </a:rPr>
              <a:t>Giải</a:t>
            </a:r>
            <a:r>
              <a:rPr lang="en-US" sz="4400" b="1" dirty="0" smtClean="0">
                <a:solidFill>
                  <a:srgbClr val="C00000"/>
                </a:solidFill>
                <a:latin typeface="Arial" panose="020B0604020202020204" pitchFamily="34" charset="0"/>
                <a:cs typeface="Arial" panose="020B0604020202020204" pitchFamily="34" charset="0"/>
              </a:rPr>
              <a:t>:</a:t>
            </a:r>
            <a:endParaRPr lang="en-US" sz="4400" b="1" dirty="0">
              <a:solidFill>
                <a:srgbClr val="C00000"/>
              </a:solidFill>
              <a:latin typeface="Arial" panose="020B0604020202020204" pitchFamily="34" charset="0"/>
              <a:cs typeface="Arial" panose="020B0604020202020204" pitchFamily="34" charset="0"/>
            </a:endParaRPr>
          </a:p>
        </p:txBody>
      </p:sp>
      <p:sp>
        <p:nvSpPr>
          <p:cNvPr id="15" name="TextBox 14"/>
          <p:cNvSpPr txBox="1"/>
          <p:nvPr/>
        </p:nvSpPr>
        <p:spPr>
          <a:xfrm>
            <a:off x="3962400" y="2618935"/>
            <a:ext cx="6172200" cy="769441"/>
          </a:xfrm>
          <a:prstGeom prst="rect">
            <a:avLst/>
          </a:prstGeom>
          <a:noFill/>
        </p:spPr>
        <p:txBody>
          <a:bodyPr wrap="square" rtlCol="0">
            <a:spAutoFit/>
          </a:bodyPr>
          <a:lstStyle/>
          <a:p>
            <a:r>
              <a:rPr lang="en-US" sz="4400" dirty="0" smtClean="0">
                <a:latin typeface="Arial" panose="020B0604020202020204" pitchFamily="34" charset="0"/>
                <a:cs typeface="Arial" panose="020B0604020202020204" pitchFamily="34" charset="0"/>
              </a:rPr>
              <a:t>[(-5)</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a:t>
            </a:r>
            <a:r>
              <a:rPr lang="en-US" sz="4400" baseline="30000" dirty="0" smtClean="0">
                <a:latin typeface="Arial" panose="020B0604020202020204" pitchFamily="34" charset="0"/>
                <a:cs typeface="Arial" panose="020B0604020202020204" pitchFamily="34" charset="0"/>
              </a:rPr>
              <a:t>7</a:t>
            </a:r>
            <a:r>
              <a:rPr lang="en-US" sz="4400" dirty="0" smtClean="0">
                <a:latin typeface="Arial" panose="020B0604020202020204" pitchFamily="34" charset="0"/>
                <a:cs typeface="Arial" panose="020B0604020202020204" pitchFamily="34" charset="0"/>
              </a:rPr>
              <a:t> = (-5)</a:t>
            </a:r>
            <a:r>
              <a:rPr lang="en-US" sz="4400" baseline="30000" dirty="0" smtClean="0">
                <a:latin typeface="Arial" panose="020B0604020202020204" pitchFamily="34" charset="0"/>
                <a:cs typeface="Arial" panose="020B0604020202020204" pitchFamily="34" charset="0"/>
              </a:rPr>
              <a:t>3.7</a:t>
            </a:r>
            <a:r>
              <a:rPr lang="en-US" sz="4400" dirty="0" smtClean="0">
                <a:latin typeface="Arial" panose="020B0604020202020204" pitchFamily="34" charset="0"/>
                <a:cs typeface="Arial" panose="020B0604020202020204" pitchFamily="34" charset="0"/>
              </a:rPr>
              <a:t> = (-5)</a:t>
            </a:r>
            <a:r>
              <a:rPr lang="en-US" sz="4400" baseline="30000" dirty="0" smtClean="0">
                <a:latin typeface="Arial" panose="020B0604020202020204" pitchFamily="34" charset="0"/>
                <a:cs typeface="Arial" panose="020B0604020202020204" pitchFamily="34" charset="0"/>
              </a:rPr>
              <a:t>21</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pic>
        <p:nvPicPr>
          <p:cNvPr id="16"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550569">
            <a:off x="14431658" y="1372482"/>
            <a:ext cx="2720881" cy="1637476"/>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87200" y="1147450"/>
            <a:ext cx="3206774" cy="2810500"/>
          </a:xfrm>
          <a:prstGeom prst="rect">
            <a:avLst/>
          </a:prstGeom>
        </p:spPr>
      </p:pic>
      <mc:AlternateContent xmlns:mc="http://schemas.openxmlformats.org/markup-compatibility/2006">
        <mc:Choice xmlns:a14="http://schemas.microsoft.com/office/drawing/2010/main" Requires="a14">
          <p:sp>
            <p:nvSpPr>
              <p:cNvPr id="18" name="TextBox 17"/>
              <p:cNvSpPr txBox="1"/>
              <p:nvPr/>
            </p:nvSpPr>
            <p:spPr>
              <a:xfrm>
                <a:off x="1371600" y="4214538"/>
                <a:ext cx="16535400" cy="1343638"/>
              </a:xfrm>
              <a:prstGeom prst="rect">
                <a:avLst/>
              </a:prstGeom>
              <a:noFill/>
            </p:spPr>
            <p:txBody>
              <a:bodyPr wrap="square" rtlCol="0">
                <a:spAutoFit/>
              </a:bodyPr>
              <a:lstStyle/>
              <a:p>
                <a:r>
                  <a:rPr lang="en-US" sz="4400" b="1" dirty="0" smtClean="0">
                    <a:solidFill>
                      <a:srgbClr val="002060"/>
                    </a:solidFill>
                    <a:latin typeface="Arial" panose="020B0604020202020204" pitchFamily="34" charset="0"/>
                    <a:cs typeface="Arial" panose="020B0604020202020204" pitchFamily="34" charset="0"/>
                  </a:rPr>
                  <a:t>Luyện </a:t>
                </a:r>
                <a:r>
                  <a:rPr lang="en-US" sz="4400" b="1" dirty="0" err="1" smtClean="0">
                    <a:solidFill>
                      <a:srgbClr val="002060"/>
                    </a:solidFill>
                    <a:latin typeface="Arial" panose="020B0604020202020204" pitchFamily="34" charset="0"/>
                    <a:cs typeface="Arial" panose="020B0604020202020204" pitchFamily="34" charset="0"/>
                  </a:rPr>
                  <a:t>tập</a:t>
                </a:r>
                <a:r>
                  <a:rPr lang="en-US" sz="4400" b="1" dirty="0" smtClean="0">
                    <a:solidFill>
                      <a:srgbClr val="002060"/>
                    </a:solidFill>
                    <a:latin typeface="Arial" panose="020B0604020202020204" pitchFamily="34" charset="0"/>
                    <a:cs typeface="Arial" panose="020B0604020202020204" pitchFamily="34" charset="0"/>
                  </a:rPr>
                  <a:t> 4:</a:t>
                </a:r>
                <a:r>
                  <a:rPr lang="en-US" sz="4400" b="1"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4</m:t>
                                </m:r>
                              </m:den>
                            </m:f>
                          </m:e>
                        </m:d>
                      </m:e>
                      <m:sup>
                        <m:r>
                          <a:rPr lang="en-US" sz="4800" b="0" i="1" smtClean="0">
                            <a:latin typeface="Cambria Math" panose="02040503050406030204" pitchFamily="18" charset="0"/>
                            <a:cs typeface="Arial" panose="020B0604020202020204" pitchFamily="34" charset="0"/>
                          </a:rPr>
                          <m:t>8</m:t>
                        </m:r>
                      </m:sup>
                    </m:sSup>
                  </m:oMath>
                </a14:m>
                <a:r>
                  <a:rPr lang="en-US" sz="4000" b="1"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8</m:t>
                                </m:r>
                              </m:den>
                            </m:f>
                          </m:e>
                        </m:d>
                      </m:e>
                      <m:sup>
                        <m:r>
                          <a:rPr lang="en-US" sz="4800" b="0" i="1" smtClean="0">
                            <a:latin typeface="Cambria Math" panose="02040503050406030204" pitchFamily="18" charset="0"/>
                            <a:cs typeface="Arial" panose="020B0604020202020204" pitchFamily="34" charset="0"/>
                          </a:rPr>
                          <m:t>3</m:t>
                        </m:r>
                      </m:sup>
                    </m:sSup>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mc:Choice>
        <mc:Fallback>
          <p:sp>
            <p:nvSpPr>
              <p:cNvPr id="18" name="TextBox 17"/>
              <p:cNvSpPr txBox="1">
                <a:spLocks noRot="1" noChangeAspect="1" noMove="1" noResize="1" noEditPoints="1" noAdjustHandles="1" noChangeArrowheads="1" noChangeShapeType="1" noTextEdit="1"/>
              </p:cNvSpPr>
              <p:nvPr/>
            </p:nvSpPr>
            <p:spPr>
              <a:xfrm>
                <a:off x="1371600" y="4214538"/>
                <a:ext cx="16535400" cy="1343638"/>
              </a:xfrm>
              <a:prstGeom prst="rect">
                <a:avLst/>
              </a:prstGeom>
              <a:blipFill rotWithShape="0">
                <a:blip r:embed="rId5"/>
                <a:stretch>
                  <a:fillRect l="-1474" b="-4977"/>
                </a:stretch>
              </a:blipFill>
            </p:spPr>
            <p:txBody>
              <a:bodyPr/>
              <a:lstStyle/>
              <a:p>
                <a:r>
                  <a:rPr lang="en-US">
                    <a:noFill/>
                  </a:rPr>
                  <a:t> </a:t>
                </a:r>
              </a:p>
            </p:txBody>
          </p:sp>
        </mc:Fallback>
      </mc:AlternateContent>
      <p:sp>
        <p:nvSpPr>
          <p:cNvPr id="19" name="TextBox 18"/>
          <p:cNvSpPr txBox="1"/>
          <p:nvPr/>
        </p:nvSpPr>
        <p:spPr>
          <a:xfrm>
            <a:off x="8267700" y="5898058"/>
            <a:ext cx="17526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r>
              <a:rPr lang="en-US" sz="4400" b="1" dirty="0" smtClean="0">
                <a:solidFill>
                  <a:srgbClr val="C00000"/>
                </a:solidFill>
                <a:latin typeface="Arial" panose="020B0604020202020204" pitchFamily="34" charset="0"/>
                <a:cs typeface="Arial" panose="020B0604020202020204" pitchFamily="34" charset="0"/>
              </a:rPr>
              <a:t>:</a:t>
            </a:r>
            <a:endParaRPr lang="en-US" sz="4400" b="1" dirty="0">
              <a:solidFill>
                <a:srgbClr val="C00000"/>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6"/>
          <a:stretch>
            <a:fillRect/>
          </a:stretch>
        </p:blipFill>
        <p:spPr>
          <a:xfrm>
            <a:off x="1822628" y="6878639"/>
            <a:ext cx="7096359" cy="1652159"/>
          </a:xfrm>
          <a:prstGeom prst="rect">
            <a:avLst/>
          </a:prstGeom>
        </p:spPr>
      </p:pic>
      <p:pic>
        <p:nvPicPr>
          <p:cNvPr id="23" name="Picture 22"/>
          <p:cNvPicPr>
            <a:picLocks noChangeAspect="1"/>
          </p:cNvPicPr>
          <p:nvPr/>
        </p:nvPicPr>
        <p:blipFill>
          <a:blip r:embed="rId7"/>
          <a:stretch>
            <a:fillRect/>
          </a:stretch>
        </p:blipFill>
        <p:spPr>
          <a:xfrm>
            <a:off x="9785651" y="6848981"/>
            <a:ext cx="6901270" cy="1652159"/>
          </a:xfrm>
          <a:prstGeom prst="rect">
            <a:avLst/>
          </a:prstGeom>
        </p:spPr>
      </p:pic>
    </p:spTree>
    <p:extLst>
      <p:ext uri="{BB962C8B-B14F-4D97-AF65-F5344CB8AC3E}">
        <p14:creationId xmlns:p14="http://schemas.microsoft.com/office/powerpoint/2010/main" val="3427279347"/>
      </p:ext>
    </p:extLst>
  </p:cSld>
  <p:clrMapOvr>
    <a:masterClrMapping/>
  </p:clrMapOvr>
  <mc:AlternateContent xmlns:mc="http://schemas.openxmlformats.org/markup-compatibility/2006">
    <mc:Choice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p:tgtEl>
                                          <p:spTgt spid="14"/>
                                        </p:tgtEl>
                                        <p:attrNameLst>
                                          <p:attrName>ppt_x</p:attrName>
                                        </p:attrNameLst>
                                      </p:cBhvr>
                                      <p:tavLst>
                                        <p:tav tm="0">
                                          <p:val>
                                            <p:strVal val="#ppt_x-#ppt_w*1.125000"/>
                                          </p:val>
                                        </p:tav>
                                        <p:tav tm="100000">
                                          <p:val>
                                            <p:strVal val="#ppt_x"/>
                                          </p:val>
                                        </p:tav>
                                      </p:tavLst>
                                    </p:anim>
                                    <p:animEffect transition="in" filter="wipe(righ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anim calcmode="lin" valueType="num">
                                      <p:cBhvr>
                                        <p:cTn id="24" dur="500" fill="hold"/>
                                        <p:tgtEl>
                                          <p:spTgt spid="18"/>
                                        </p:tgtEl>
                                        <p:attrNameLst>
                                          <p:attrName>ppt_x</p:attrName>
                                        </p:attrNameLst>
                                      </p:cBhvr>
                                      <p:tavLst>
                                        <p:tav tm="0">
                                          <p:val>
                                            <p:strVal val="#ppt_x"/>
                                          </p:val>
                                        </p:tav>
                                        <p:tav tm="100000">
                                          <p:val>
                                            <p:strVal val="#ppt_x"/>
                                          </p:val>
                                        </p:tav>
                                      </p:tavLst>
                                    </p:anim>
                                    <p:anim calcmode="lin" valueType="num">
                                      <p:cBhvr>
                                        <p:cTn id="25"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5"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798" t="3926" r="14871" b="2853"/>
          <a:stretch>
            <a:fillRect/>
          </a:stretch>
        </p:blipFill>
        <p:spPr>
          <a:xfrm>
            <a:off x="0" y="-1333500"/>
            <a:ext cx="18288000" cy="10287000"/>
          </a:xfrm>
          <a:prstGeom prst="rect">
            <a:avLst/>
          </a:prstGeom>
        </p:spPr>
      </p:pic>
      <p:sp>
        <p:nvSpPr>
          <p:cNvPr id="3" name="TextBox 3"/>
          <p:cNvSpPr txBox="1"/>
          <p:nvPr/>
        </p:nvSpPr>
        <p:spPr>
          <a:xfrm>
            <a:off x="990599" y="171450"/>
            <a:ext cx="6415211" cy="1615827"/>
          </a:xfrm>
          <a:prstGeom prst="rect">
            <a:avLst/>
          </a:prstGeom>
        </p:spPr>
        <p:txBody>
          <a:bodyPr wrap="square" lIns="0" tIns="0" rIns="0" bIns="0" rtlCol="0" anchor="t">
            <a:spAutoFit/>
          </a:bodyPr>
          <a:lstStyle/>
          <a:p>
            <a:pPr>
              <a:lnSpc>
                <a:spcPts val="12599"/>
              </a:lnSpc>
            </a:pPr>
            <a:r>
              <a:rPr lang="en-US" sz="7200" b="1" dirty="0" smtClean="0">
                <a:solidFill>
                  <a:srgbClr val="FFFFFF"/>
                </a:solidFill>
                <a:latin typeface="Arial" panose="020B0604020202020204" pitchFamily="34" charset="0"/>
                <a:cs typeface="Arial" panose="020B0604020202020204" pitchFamily="34" charset="0"/>
              </a:rPr>
              <a:t>TRÁI ĐẤT</a:t>
            </a:r>
            <a:endParaRPr lang="en-US" sz="7200" b="1" dirty="0">
              <a:solidFill>
                <a:srgbClr val="FFFFFF"/>
              </a:solidFill>
              <a:latin typeface="Arial" panose="020B0604020202020204" pitchFamily="34" charset="0"/>
              <a:cs typeface="Arial" panose="020B0604020202020204" pitchFamily="34" charset="0"/>
            </a:endParaRPr>
          </a:p>
        </p:txBody>
      </p:sp>
      <p:grpSp>
        <p:nvGrpSpPr>
          <p:cNvPr id="4" name="Group 4"/>
          <p:cNvGrpSpPr/>
          <p:nvPr/>
        </p:nvGrpSpPr>
        <p:grpSpPr>
          <a:xfrm>
            <a:off x="-398906" y="6896100"/>
            <a:ext cx="19124509" cy="6997011"/>
            <a:chOff x="0" y="0"/>
            <a:chExt cx="6469278" cy="2018612"/>
          </a:xfrm>
        </p:grpSpPr>
        <p:sp>
          <p:nvSpPr>
            <p:cNvPr id="5" name="Freeform 5"/>
            <p:cNvSpPr/>
            <p:nvPr/>
          </p:nvSpPr>
          <p:spPr>
            <a:xfrm>
              <a:off x="0" y="0"/>
              <a:ext cx="6469278" cy="2018611"/>
            </a:xfrm>
            <a:custGeom>
              <a:avLst/>
              <a:gdLst/>
              <a:ahLst/>
              <a:cxnLst/>
              <a:rect l="l" t="t" r="r" b="b"/>
              <a:pathLst>
                <a:path w="6469278" h="2018611">
                  <a:moveTo>
                    <a:pt x="0" y="0"/>
                  </a:moveTo>
                  <a:lnTo>
                    <a:pt x="6469278" y="0"/>
                  </a:lnTo>
                  <a:lnTo>
                    <a:pt x="6469278" y="2018611"/>
                  </a:lnTo>
                  <a:lnTo>
                    <a:pt x="0" y="2018611"/>
                  </a:lnTo>
                  <a:close/>
                </a:path>
              </a:pathLst>
            </a:custGeom>
            <a:solidFill>
              <a:srgbClr val="000000"/>
            </a:solidFill>
          </p:spPr>
        </p:sp>
      </p:grpSp>
      <p:sp>
        <p:nvSpPr>
          <p:cNvPr id="7" name="Rectangle 6"/>
          <p:cNvSpPr/>
          <p:nvPr/>
        </p:nvSpPr>
        <p:spPr>
          <a:xfrm>
            <a:off x="476548" y="7200900"/>
            <a:ext cx="17373600" cy="2482667"/>
          </a:xfrm>
          <a:prstGeom prst="rect">
            <a:avLst/>
          </a:prstGeom>
        </p:spPr>
        <p:txBody>
          <a:bodyPr wrap="square">
            <a:spAutoFit/>
          </a:bodyPr>
          <a:lstStyle/>
          <a:p>
            <a:pPr algn="just">
              <a:lnSpc>
                <a:spcPct val="150000"/>
              </a:lnSpc>
            </a:pPr>
            <a:r>
              <a:rPr lang="vi-VN" sz="3600" dirty="0">
                <a:solidFill>
                  <a:schemeClr val="bg1"/>
                </a:solidFill>
                <a:latin typeface="Arial" panose="020B0604020202020204" pitchFamily="34" charset="0"/>
                <a:cs typeface="Arial" panose="020B0604020202020204" pitchFamily="34" charset="0"/>
              </a:rPr>
              <a:t>Trái Đất, ngôi nhà chung của chúng ta có khoảng 71% diện tích bề mặt được bao phủ bởi nước. Nếu gom hết toàn bộ lượng nước trên Trái Đất để đổ đầy vào một bể chứa hình lập phương thì kích thước cạnh của bể phải lên tới 1111,34 km.</a:t>
            </a:r>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9986607"/>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grpSp>
        <p:nvGrpSpPr>
          <p:cNvPr id="4" name="Group 4"/>
          <p:cNvGrpSpPr/>
          <p:nvPr/>
        </p:nvGrpSpPr>
        <p:grpSpPr>
          <a:xfrm>
            <a:off x="1028700" y="1028700"/>
            <a:ext cx="9029700" cy="8229600"/>
            <a:chOff x="0" y="0"/>
            <a:chExt cx="6226393" cy="6314089"/>
          </a:xfrm>
        </p:grpSpPr>
        <p:sp>
          <p:nvSpPr>
            <p:cNvPr id="5" name="Freeform 5"/>
            <p:cNvSpPr/>
            <p:nvPr/>
          </p:nvSpPr>
          <p:spPr>
            <a:xfrm>
              <a:off x="0" y="0"/>
              <a:ext cx="6226393" cy="6314089"/>
            </a:xfrm>
            <a:custGeom>
              <a:avLst/>
              <a:gdLst/>
              <a:ahLst/>
              <a:cxnLst/>
              <a:rect l="l" t="t" r="r" b="b"/>
              <a:pathLst>
                <a:path w="6226393" h="6314089">
                  <a:moveTo>
                    <a:pt x="5921593" y="0"/>
                  </a:moveTo>
                  <a:lnTo>
                    <a:pt x="304800" y="0"/>
                  </a:lnTo>
                  <a:cubicBezTo>
                    <a:pt x="135890" y="0"/>
                    <a:pt x="0" y="135890"/>
                    <a:pt x="0" y="304800"/>
                  </a:cubicBezTo>
                  <a:lnTo>
                    <a:pt x="0" y="6009289"/>
                  </a:lnTo>
                  <a:cubicBezTo>
                    <a:pt x="0" y="6178198"/>
                    <a:pt x="135890" y="6314089"/>
                    <a:pt x="304800" y="6314089"/>
                  </a:cubicBezTo>
                  <a:lnTo>
                    <a:pt x="5921593" y="6314089"/>
                  </a:lnTo>
                  <a:cubicBezTo>
                    <a:pt x="6090503" y="6314089"/>
                    <a:pt x="6226393" y="6178198"/>
                    <a:pt x="6226393" y="6009289"/>
                  </a:cubicBezTo>
                  <a:lnTo>
                    <a:pt x="6226393" y="304800"/>
                  </a:lnTo>
                  <a:cubicBezTo>
                    <a:pt x="6226393" y="135890"/>
                    <a:pt x="6090503" y="0"/>
                    <a:pt x="5921593" y="0"/>
                  </a:cubicBezTo>
                  <a:close/>
                </a:path>
              </a:pathLst>
            </a:custGeom>
            <a:solidFill>
              <a:srgbClr val="FFF9B0"/>
            </a:solidFill>
          </p:spPr>
        </p:sp>
      </p:gr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171160" y="2685209"/>
            <a:ext cx="1157146" cy="1157146"/>
          </a:xfrm>
          <a:prstGeom prst="rect">
            <a:avLst/>
          </a:prstGeom>
        </p:spPr>
      </p:pic>
      <p:grpSp>
        <p:nvGrpSpPr>
          <p:cNvPr id="8" name="Group 8"/>
          <p:cNvGrpSpPr/>
          <p:nvPr/>
        </p:nvGrpSpPr>
        <p:grpSpPr>
          <a:xfrm>
            <a:off x="3008417" y="2812511"/>
            <a:ext cx="184425" cy="184425"/>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700000">
            <a:off x="3612832" y="2685209"/>
            <a:ext cx="1157146" cy="1157146"/>
          </a:xfrm>
          <a:prstGeom prst="rect">
            <a:avLst/>
          </a:prstGeom>
        </p:spPr>
      </p:pic>
      <p:grpSp>
        <p:nvGrpSpPr>
          <p:cNvPr id="11" name="Group 11"/>
          <p:cNvGrpSpPr/>
          <p:nvPr/>
        </p:nvGrpSpPr>
        <p:grpSpPr>
          <a:xfrm rot="2700000">
            <a:off x="4601206" y="3165799"/>
            <a:ext cx="184425" cy="184425"/>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grpSp>
        <p:nvGrpSpPr>
          <p:cNvPr id="13" name="Group 13"/>
          <p:cNvGrpSpPr/>
          <p:nvPr/>
        </p:nvGrpSpPr>
        <p:grpSpPr>
          <a:xfrm rot="2700000">
            <a:off x="3593133" y="3171569"/>
            <a:ext cx="184425" cy="184425"/>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pic>
        <p:nvPicPr>
          <p:cNvPr id="15"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5053078" y="2679439"/>
            <a:ext cx="1157146" cy="1157146"/>
          </a:xfrm>
          <a:prstGeom prst="rect">
            <a:avLst/>
          </a:prstGeom>
        </p:spPr>
      </p:pic>
      <p:grpSp>
        <p:nvGrpSpPr>
          <p:cNvPr id="16" name="Group 16"/>
          <p:cNvGrpSpPr/>
          <p:nvPr/>
        </p:nvGrpSpPr>
        <p:grpSpPr>
          <a:xfrm rot="5400000">
            <a:off x="5898496" y="3516696"/>
            <a:ext cx="184425" cy="184425"/>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grpSp>
        <p:nvGrpSpPr>
          <p:cNvPr id="18" name="Group 18"/>
          <p:cNvGrpSpPr/>
          <p:nvPr/>
        </p:nvGrpSpPr>
        <p:grpSpPr>
          <a:xfrm rot="5400000">
            <a:off x="5181600" y="2807961"/>
            <a:ext cx="184425" cy="184425"/>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grpSp>
        <p:nvGrpSpPr>
          <p:cNvPr id="20" name="Group 20"/>
          <p:cNvGrpSpPr/>
          <p:nvPr/>
        </p:nvGrpSpPr>
        <p:grpSpPr>
          <a:xfrm rot="5400000">
            <a:off x="5898496" y="2801977"/>
            <a:ext cx="184425" cy="184425"/>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sp>
        <p:nvSpPr>
          <p:cNvPr id="23" name="TextBox 23"/>
          <p:cNvSpPr txBox="1"/>
          <p:nvPr/>
        </p:nvSpPr>
        <p:spPr>
          <a:xfrm>
            <a:off x="2057377" y="1544810"/>
            <a:ext cx="6264161" cy="657424"/>
          </a:xfrm>
          <a:prstGeom prst="rect">
            <a:avLst/>
          </a:prstGeom>
        </p:spPr>
        <p:txBody>
          <a:bodyPr lIns="0" tIns="0" rIns="0" bIns="0" rtlCol="0" anchor="t">
            <a:spAutoFit/>
          </a:bodyPr>
          <a:lstStyle/>
          <a:p>
            <a:pPr>
              <a:lnSpc>
                <a:spcPts val="5500"/>
              </a:lnSpc>
              <a:spcBef>
                <a:spcPct val="0"/>
              </a:spcBef>
            </a:pPr>
            <a:r>
              <a:rPr lang="en-US" sz="4400" b="1" spc="82" dirty="0" err="1" smtClean="0">
                <a:solidFill>
                  <a:srgbClr val="1B3679"/>
                </a:solidFill>
                <a:latin typeface="Arial" panose="020B0604020202020204" pitchFamily="34" charset="0"/>
                <a:cs typeface="Arial" panose="020B0604020202020204" pitchFamily="34" charset="0"/>
              </a:rPr>
              <a:t>Thử</a:t>
            </a:r>
            <a:r>
              <a:rPr lang="en-US" sz="4400" b="1" spc="82" dirty="0" smtClean="0">
                <a:solidFill>
                  <a:srgbClr val="1B3679"/>
                </a:solidFill>
                <a:latin typeface="Arial" panose="020B0604020202020204" pitchFamily="34" charset="0"/>
                <a:cs typeface="Arial" panose="020B0604020202020204" pitchFamily="34" charset="0"/>
              </a:rPr>
              <a:t> </a:t>
            </a:r>
            <a:r>
              <a:rPr lang="en-US" sz="4400" b="1" spc="82" dirty="0" err="1" smtClean="0">
                <a:solidFill>
                  <a:srgbClr val="1B3679"/>
                </a:solidFill>
                <a:latin typeface="Arial" panose="020B0604020202020204" pitchFamily="34" charset="0"/>
                <a:cs typeface="Arial" panose="020B0604020202020204" pitchFamily="34" charset="0"/>
              </a:rPr>
              <a:t>thách</a:t>
            </a:r>
            <a:r>
              <a:rPr lang="en-US" sz="4400" b="1" spc="82" dirty="0" smtClean="0">
                <a:solidFill>
                  <a:srgbClr val="1B3679"/>
                </a:solidFill>
                <a:latin typeface="Arial" panose="020B0604020202020204" pitchFamily="34" charset="0"/>
                <a:cs typeface="Arial" panose="020B0604020202020204" pitchFamily="34" charset="0"/>
              </a:rPr>
              <a:t> </a:t>
            </a:r>
            <a:r>
              <a:rPr lang="en-US" sz="4400" b="1" spc="82" dirty="0" err="1" smtClean="0">
                <a:solidFill>
                  <a:srgbClr val="1B3679"/>
                </a:solidFill>
                <a:latin typeface="Arial" panose="020B0604020202020204" pitchFamily="34" charset="0"/>
                <a:cs typeface="Arial" panose="020B0604020202020204" pitchFamily="34" charset="0"/>
              </a:rPr>
              <a:t>nhỏ</a:t>
            </a:r>
            <a:endParaRPr lang="en-US" sz="4400" b="1" spc="82" dirty="0">
              <a:solidFill>
                <a:srgbClr val="1B3679"/>
              </a:solidFill>
              <a:latin typeface="Arial" panose="020B0604020202020204" pitchFamily="34" charset="0"/>
              <a:cs typeface="Arial" panose="020B0604020202020204" pitchFamily="34" charset="0"/>
            </a:endParaRPr>
          </a:p>
        </p:txBody>
      </p:sp>
      <p:sp>
        <p:nvSpPr>
          <p:cNvPr id="25" name="TextBox 25"/>
          <p:cNvSpPr txBox="1"/>
          <p:nvPr/>
        </p:nvSpPr>
        <p:spPr>
          <a:xfrm>
            <a:off x="6743022" y="2527039"/>
            <a:ext cx="508695" cy="1241365"/>
          </a:xfrm>
          <a:prstGeom prst="rect">
            <a:avLst/>
          </a:prstGeom>
        </p:spPr>
        <p:txBody>
          <a:bodyPr lIns="0" tIns="0" rIns="0" bIns="0" rtlCol="0" anchor="t">
            <a:spAutoFit/>
          </a:bodyPr>
          <a:lstStyle/>
          <a:p>
            <a:pPr algn="ctr">
              <a:lnSpc>
                <a:spcPts val="10640"/>
              </a:lnSpc>
              <a:spcBef>
                <a:spcPct val="0"/>
              </a:spcBef>
            </a:pPr>
            <a:r>
              <a:rPr lang="en-US" sz="7200" b="1" dirty="0">
                <a:solidFill>
                  <a:srgbClr val="1B3679"/>
                </a:solidFill>
                <a:latin typeface="Arial" panose="020B0604020202020204" pitchFamily="34" charset="0"/>
                <a:cs typeface="Arial" panose="020B0604020202020204" pitchFamily="34" charset="0"/>
              </a:rPr>
              <a:t>?</a:t>
            </a:r>
          </a:p>
        </p:txBody>
      </p:sp>
      <p:grpSp>
        <p:nvGrpSpPr>
          <p:cNvPr id="26" name="Group 26"/>
          <p:cNvGrpSpPr/>
          <p:nvPr/>
        </p:nvGrpSpPr>
        <p:grpSpPr>
          <a:xfrm>
            <a:off x="17339310" y="190351"/>
            <a:ext cx="758190" cy="758190"/>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F96B4"/>
            </a:solidFill>
          </p:spPr>
        </p:sp>
      </p:grpSp>
      <p:sp>
        <p:nvSpPr>
          <p:cNvPr id="28" name="TextBox 27"/>
          <p:cNvSpPr txBox="1"/>
          <p:nvPr/>
        </p:nvSpPr>
        <p:spPr>
          <a:xfrm>
            <a:off x="1802020" y="4136229"/>
            <a:ext cx="7659261" cy="4708981"/>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Cho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vuông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như</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1.12. </a:t>
            </a: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thay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dấu</a:t>
            </a:r>
            <a:r>
              <a:rPr lang="en-US" sz="4000" dirty="0" smtClean="0">
                <a:latin typeface="Arial" panose="020B0604020202020204" pitchFamily="34" charset="0"/>
                <a:cs typeface="Arial" panose="020B0604020202020204" pitchFamily="34" charset="0"/>
              </a:rPr>
              <a:t> “</a:t>
            </a:r>
            <a:r>
              <a:rPr lang="en-US" sz="4000" dirty="0" smtClean="0">
                <a:solidFill>
                  <a:srgbClr val="0070C0"/>
                </a:solidFill>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2,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hàng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đường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chéo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đều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nhau</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graphicFrame>
        <p:nvGraphicFramePr>
          <p:cNvPr id="29" name="Table 28"/>
          <p:cNvGraphicFramePr>
            <a:graphicFrameLocks noGrp="1"/>
          </p:cNvGraphicFramePr>
          <p:nvPr>
            <p:extLst>
              <p:ext uri="{D42A27DB-BD31-4B8C-83A1-F6EECF244321}">
                <p14:modId xmlns:p14="http://schemas.microsoft.com/office/powerpoint/2010/main" val="3609550081"/>
              </p:ext>
            </p:extLst>
          </p:nvPr>
        </p:nvGraphicFramePr>
        <p:xfrm>
          <a:off x="10929217" y="2904723"/>
          <a:ext cx="5185071" cy="4673601"/>
        </p:xfrm>
        <a:graphic>
          <a:graphicData uri="http://schemas.openxmlformats.org/drawingml/2006/table">
            <a:tbl>
              <a:tblPr firstRow="1" bandRow="1">
                <a:tableStyleId>{5940675A-B579-460E-94D1-54222C63F5DA}</a:tableStyleId>
              </a:tblPr>
              <a:tblGrid>
                <a:gridCol w="1728357"/>
                <a:gridCol w="1728357"/>
                <a:gridCol w="1728357"/>
              </a:tblGrid>
              <a:tr h="1557867">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3</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r>
              <a:tr h="1557867">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4</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r>
              <a:tr h="1557867">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6</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5</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2568747501"/>
              </p:ext>
            </p:extLst>
          </p:nvPr>
        </p:nvGraphicFramePr>
        <p:xfrm>
          <a:off x="10896600" y="2883852"/>
          <a:ext cx="5257800" cy="4698048"/>
        </p:xfrm>
        <a:graphic>
          <a:graphicData uri="http://schemas.openxmlformats.org/drawingml/2006/table">
            <a:tbl>
              <a:tblPr firstRow="1" bandRow="1">
                <a:tableStyleId>{5940675A-B579-460E-94D1-54222C63F5DA}</a:tableStyleId>
              </a:tblPr>
              <a:tblGrid>
                <a:gridCol w="1752600"/>
                <a:gridCol w="1752600"/>
                <a:gridCol w="1752600"/>
              </a:tblGrid>
              <a:tr h="1566016">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3</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2"/>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r>
              <a:tr h="1566016">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4</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2"/>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r>
              <a:tr h="1566016">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6</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5</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2"/>
                    </a:solidFill>
                  </a:tcPr>
                </a:tc>
              </a:tr>
            </a:tbl>
          </a:graphicData>
        </a:graphic>
      </p:graphicFrame>
      <p:sp>
        <p:nvSpPr>
          <p:cNvPr id="33" name="TextBox 32"/>
          <p:cNvSpPr txBox="1"/>
          <p:nvPr/>
        </p:nvSpPr>
        <p:spPr>
          <a:xfrm>
            <a:off x="13030200" y="3315989"/>
            <a:ext cx="990600" cy="769441"/>
          </a:xfrm>
          <a:prstGeom prst="rect">
            <a:avLst/>
          </a:prstGeom>
          <a:solidFill>
            <a:schemeClr val="bg1"/>
          </a:solidFill>
        </p:spPr>
        <p:txBody>
          <a:bodyPr wrap="square" rtlCol="0">
            <a:spAutoFit/>
          </a:bodyPr>
          <a:lstStyle/>
          <a:p>
            <a:pPr algn="ctr"/>
            <a:r>
              <a:rPr lang="en-US" sz="4400" dirty="0" smtClean="0">
                <a:solidFill>
                  <a:srgbClr val="0070C0"/>
                </a:solidFill>
                <a:latin typeface="Arial" panose="020B0604020202020204" pitchFamily="34" charset="0"/>
                <a:cs typeface="Arial" panose="020B0604020202020204" pitchFamily="34" charset="0"/>
              </a:rPr>
              <a:t>2</a:t>
            </a:r>
            <a:r>
              <a:rPr lang="en-US" sz="4400" baseline="30000" dirty="0" smtClean="0">
                <a:solidFill>
                  <a:srgbClr val="0070C0"/>
                </a:solidFill>
                <a:latin typeface="Arial" panose="020B0604020202020204" pitchFamily="34" charset="0"/>
                <a:cs typeface="Arial" panose="020B0604020202020204" pitchFamily="34" charset="0"/>
              </a:rPr>
              <a:t>2</a:t>
            </a:r>
            <a:endParaRPr lang="en-US" sz="4400" dirty="0">
              <a:solidFill>
                <a:srgbClr val="0070C0"/>
              </a:solidFill>
              <a:latin typeface="Arial" panose="020B0604020202020204" pitchFamily="34" charset="0"/>
              <a:cs typeface="Arial" panose="020B0604020202020204" pitchFamily="34" charset="0"/>
            </a:endParaRPr>
          </a:p>
        </p:txBody>
      </p:sp>
      <p:sp>
        <p:nvSpPr>
          <p:cNvPr id="34" name="TextBox 33"/>
          <p:cNvSpPr txBox="1"/>
          <p:nvPr/>
        </p:nvSpPr>
        <p:spPr>
          <a:xfrm>
            <a:off x="14782800" y="3312567"/>
            <a:ext cx="990600" cy="769441"/>
          </a:xfrm>
          <a:prstGeom prst="rect">
            <a:avLst/>
          </a:prstGeom>
          <a:solidFill>
            <a:schemeClr val="bg1"/>
          </a:solidFill>
        </p:spPr>
        <p:txBody>
          <a:bodyPr wrap="square" rtlCol="0">
            <a:spAutoFit/>
          </a:bodyPr>
          <a:lstStyle/>
          <a:p>
            <a:pPr algn="ctr"/>
            <a:r>
              <a:rPr lang="en-US" sz="4400" dirty="0" smtClean="0">
                <a:solidFill>
                  <a:srgbClr val="0070C0"/>
                </a:solidFill>
                <a:latin typeface="Arial" panose="020B0604020202020204" pitchFamily="34" charset="0"/>
                <a:cs typeface="Arial" panose="020B0604020202020204" pitchFamily="34" charset="0"/>
              </a:rPr>
              <a:t>2</a:t>
            </a:r>
            <a:r>
              <a:rPr lang="en-US" sz="4400" baseline="30000" dirty="0">
                <a:solidFill>
                  <a:srgbClr val="0070C0"/>
                </a:solidFill>
                <a:latin typeface="Arial" panose="020B0604020202020204" pitchFamily="34" charset="0"/>
                <a:cs typeface="Arial" panose="020B0604020202020204" pitchFamily="34" charset="0"/>
              </a:rPr>
              <a:t>7</a:t>
            </a:r>
            <a:endParaRPr lang="en-US" sz="4400" dirty="0">
              <a:solidFill>
                <a:srgbClr val="0070C0"/>
              </a:solidFill>
              <a:latin typeface="Arial" panose="020B0604020202020204" pitchFamily="34" charset="0"/>
              <a:cs typeface="Arial" panose="020B0604020202020204" pitchFamily="34" charset="0"/>
            </a:endParaRPr>
          </a:p>
        </p:txBody>
      </p:sp>
      <p:sp>
        <p:nvSpPr>
          <p:cNvPr id="35" name="TextBox 34"/>
          <p:cNvSpPr txBox="1"/>
          <p:nvPr/>
        </p:nvSpPr>
        <p:spPr>
          <a:xfrm>
            <a:off x="14782800" y="4914900"/>
            <a:ext cx="990600" cy="769441"/>
          </a:xfrm>
          <a:prstGeom prst="rect">
            <a:avLst/>
          </a:prstGeom>
          <a:solidFill>
            <a:schemeClr val="bg1"/>
          </a:solidFill>
        </p:spPr>
        <p:txBody>
          <a:bodyPr wrap="square" rtlCol="0">
            <a:spAutoFit/>
          </a:bodyPr>
          <a:lstStyle/>
          <a:p>
            <a:pPr algn="ctr"/>
            <a:r>
              <a:rPr lang="en-US" sz="4400" dirty="0" smtClean="0">
                <a:solidFill>
                  <a:srgbClr val="0070C0"/>
                </a:solidFill>
                <a:latin typeface="Arial" panose="020B0604020202020204" pitchFamily="34" charset="0"/>
                <a:cs typeface="Arial" panose="020B0604020202020204" pitchFamily="34" charset="0"/>
              </a:rPr>
              <a:t>2</a:t>
            </a:r>
            <a:r>
              <a:rPr lang="en-US" sz="4400" baseline="30000" dirty="0" smtClean="0">
                <a:solidFill>
                  <a:srgbClr val="0070C0"/>
                </a:solidFill>
                <a:latin typeface="Arial" panose="020B0604020202020204" pitchFamily="34" charset="0"/>
                <a:cs typeface="Arial" panose="020B0604020202020204" pitchFamily="34" charset="0"/>
              </a:rPr>
              <a:t>0</a:t>
            </a:r>
            <a:endParaRPr lang="en-US" sz="4400" dirty="0">
              <a:solidFill>
                <a:srgbClr val="0070C0"/>
              </a:solidFill>
              <a:latin typeface="Arial" panose="020B0604020202020204" pitchFamily="34" charset="0"/>
              <a:cs typeface="Arial" panose="020B0604020202020204" pitchFamily="34" charset="0"/>
            </a:endParaRPr>
          </a:p>
        </p:txBody>
      </p:sp>
      <p:sp>
        <p:nvSpPr>
          <p:cNvPr id="36" name="TextBox 35"/>
          <p:cNvSpPr txBox="1"/>
          <p:nvPr/>
        </p:nvSpPr>
        <p:spPr>
          <a:xfrm>
            <a:off x="11277600" y="4914900"/>
            <a:ext cx="990600" cy="769441"/>
          </a:xfrm>
          <a:prstGeom prst="rect">
            <a:avLst/>
          </a:prstGeom>
          <a:solidFill>
            <a:schemeClr val="bg1"/>
          </a:solidFill>
        </p:spPr>
        <p:txBody>
          <a:bodyPr wrap="square" rtlCol="0">
            <a:spAutoFit/>
          </a:bodyPr>
          <a:lstStyle/>
          <a:p>
            <a:pPr algn="ctr"/>
            <a:r>
              <a:rPr lang="en-US" sz="4400" dirty="0" smtClean="0">
                <a:solidFill>
                  <a:srgbClr val="0070C0"/>
                </a:solidFill>
                <a:latin typeface="Arial" panose="020B0604020202020204" pitchFamily="34" charset="0"/>
                <a:cs typeface="Arial" panose="020B0604020202020204" pitchFamily="34" charset="0"/>
              </a:rPr>
              <a:t>2</a:t>
            </a:r>
            <a:r>
              <a:rPr lang="en-US" sz="4400" baseline="30000" dirty="0">
                <a:solidFill>
                  <a:srgbClr val="0070C0"/>
                </a:solidFill>
                <a:latin typeface="Arial" panose="020B0604020202020204" pitchFamily="34" charset="0"/>
                <a:cs typeface="Arial" panose="020B0604020202020204" pitchFamily="34" charset="0"/>
              </a:rPr>
              <a:t>8</a:t>
            </a:r>
            <a:endParaRPr lang="en-US" sz="4400" dirty="0">
              <a:solidFill>
                <a:srgbClr val="0070C0"/>
              </a:solidFill>
              <a:latin typeface="Arial" panose="020B0604020202020204" pitchFamily="34" charset="0"/>
              <a:cs typeface="Arial" panose="020B0604020202020204" pitchFamily="34" charset="0"/>
            </a:endParaRPr>
          </a:p>
        </p:txBody>
      </p:sp>
      <p:sp>
        <p:nvSpPr>
          <p:cNvPr id="37" name="TextBox 36"/>
          <p:cNvSpPr txBox="1"/>
          <p:nvPr/>
        </p:nvSpPr>
        <p:spPr>
          <a:xfrm>
            <a:off x="11277600" y="6459546"/>
            <a:ext cx="990600" cy="769441"/>
          </a:xfrm>
          <a:prstGeom prst="rect">
            <a:avLst/>
          </a:prstGeom>
          <a:solidFill>
            <a:schemeClr val="bg1"/>
          </a:solidFill>
        </p:spPr>
        <p:txBody>
          <a:bodyPr wrap="square" rtlCol="0">
            <a:spAutoFit/>
          </a:bodyPr>
          <a:lstStyle/>
          <a:p>
            <a:pPr algn="ctr"/>
            <a:r>
              <a:rPr lang="en-US" sz="4400" dirty="0" smtClean="0">
                <a:solidFill>
                  <a:srgbClr val="0070C0"/>
                </a:solidFill>
                <a:latin typeface="Arial" panose="020B0604020202020204" pitchFamily="34" charset="0"/>
                <a:cs typeface="Arial" panose="020B0604020202020204" pitchFamily="34" charset="0"/>
              </a:rPr>
              <a:t>2</a:t>
            </a:r>
            <a:r>
              <a:rPr lang="en-US" sz="4400" baseline="30000" dirty="0" smtClean="0">
                <a:solidFill>
                  <a:srgbClr val="0070C0"/>
                </a:solidFill>
                <a:latin typeface="Arial" panose="020B0604020202020204" pitchFamily="34" charset="0"/>
                <a:cs typeface="Arial" panose="020B0604020202020204" pitchFamily="34" charset="0"/>
              </a:rPr>
              <a:t>1</a:t>
            </a:r>
            <a:endParaRPr lang="en-US"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779598"/>
      </p:ext>
    </p:extLst>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anim calcmode="lin" valueType="num">
                                      <p:cBhvr>
                                        <p:cTn id="28" dur="500" fill="hold"/>
                                        <p:tgtEl>
                                          <p:spTgt spid="13"/>
                                        </p:tgtEl>
                                        <p:attrNameLst>
                                          <p:attrName>ppt_x</p:attrName>
                                        </p:attrNameLst>
                                      </p:cBhvr>
                                      <p:tavLst>
                                        <p:tav tm="0">
                                          <p:val>
                                            <p:strVal val="#ppt_x"/>
                                          </p:val>
                                        </p:tav>
                                        <p:tav tm="100000">
                                          <p:val>
                                            <p:strVal val="#ppt_x"/>
                                          </p:val>
                                        </p:tav>
                                      </p:tavLst>
                                    </p:anim>
                                    <p:anim calcmode="lin" valueType="num">
                                      <p:cBhvr>
                                        <p:cTn id="29" dur="5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anim calcmode="lin" valueType="num">
                                      <p:cBhvr>
                                        <p:cTn id="33" dur="500" fill="hold"/>
                                        <p:tgtEl>
                                          <p:spTgt spid="15"/>
                                        </p:tgtEl>
                                        <p:attrNameLst>
                                          <p:attrName>ppt_x</p:attrName>
                                        </p:attrNameLst>
                                      </p:cBhvr>
                                      <p:tavLst>
                                        <p:tav tm="0">
                                          <p:val>
                                            <p:strVal val="#ppt_x"/>
                                          </p:val>
                                        </p:tav>
                                        <p:tav tm="100000">
                                          <p:val>
                                            <p:strVal val="#ppt_x"/>
                                          </p:val>
                                        </p:tav>
                                      </p:tavLst>
                                    </p:anim>
                                    <p:anim calcmode="lin" valueType="num">
                                      <p:cBhvr>
                                        <p:cTn id="34" dur="5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strVal val="#ppt_x"/>
                                          </p:val>
                                        </p:tav>
                                        <p:tav tm="100000">
                                          <p:val>
                                            <p:strVal val="#ppt_x"/>
                                          </p:val>
                                        </p:tav>
                                      </p:tavLst>
                                    </p:anim>
                                    <p:anim calcmode="lin" valueType="num">
                                      <p:cBhvr>
                                        <p:cTn id="39" dur="500" fill="hold"/>
                                        <p:tgtEl>
                                          <p:spTgt spid="1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anim calcmode="lin" valueType="num">
                                      <p:cBhvr>
                                        <p:cTn id="43" dur="500" fill="hold"/>
                                        <p:tgtEl>
                                          <p:spTgt spid="18"/>
                                        </p:tgtEl>
                                        <p:attrNameLst>
                                          <p:attrName>ppt_x</p:attrName>
                                        </p:attrNameLst>
                                      </p:cBhvr>
                                      <p:tavLst>
                                        <p:tav tm="0">
                                          <p:val>
                                            <p:strVal val="#ppt_x"/>
                                          </p:val>
                                        </p:tav>
                                        <p:tav tm="100000">
                                          <p:val>
                                            <p:strVal val="#ppt_x"/>
                                          </p:val>
                                        </p:tav>
                                      </p:tavLst>
                                    </p:anim>
                                    <p:anim calcmode="lin" valueType="num">
                                      <p:cBhvr>
                                        <p:cTn id="44" dur="500" fill="hold"/>
                                        <p:tgtEl>
                                          <p:spTgt spid="1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anim calcmode="lin" valueType="num">
                                      <p:cBhvr>
                                        <p:cTn id="48" dur="500" fill="hold"/>
                                        <p:tgtEl>
                                          <p:spTgt spid="20"/>
                                        </p:tgtEl>
                                        <p:attrNameLst>
                                          <p:attrName>ppt_x</p:attrName>
                                        </p:attrNameLst>
                                      </p:cBhvr>
                                      <p:tavLst>
                                        <p:tav tm="0">
                                          <p:val>
                                            <p:strVal val="#ppt_x"/>
                                          </p:val>
                                        </p:tav>
                                        <p:tav tm="100000">
                                          <p:val>
                                            <p:strVal val="#ppt_x"/>
                                          </p:val>
                                        </p:tav>
                                      </p:tavLst>
                                    </p:anim>
                                    <p:anim calcmode="lin" valueType="num">
                                      <p:cBhvr>
                                        <p:cTn id="49" dur="5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anim calcmode="lin" valueType="num">
                                      <p:cBhvr>
                                        <p:cTn id="53" dur="500" fill="hold"/>
                                        <p:tgtEl>
                                          <p:spTgt spid="23"/>
                                        </p:tgtEl>
                                        <p:attrNameLst>
                                          <p:attrName>ppt_x</p:attrName>
                                        </p:attrNameLst>
                                      </p:cBhvr>
                                      <p:tavLst>
                                        <p:tav tm="0">
                                          <p:val>
                                            <p:strVal val="#ppt_x"/>
                                          </p:val>
                                        </p:tav>
                                        <p:tav tm="100000">
                                          <p:val>
                                            <p:strVal val="#ppt_x"/>
                                          </p:val>
                                        </p:tav>
                                      </p:tavLst>
                                    </p:anim>
                                    <p:anim calcmode="lin" valueType="num">
                                      <p:cBhvr>
                                        <p:cTn id="54" dur="500" fill="hold"/>
                                        <p:tgtEl>
                                          <p:spTgt spid="2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anim calcmode="lin" valueType="num">
                                      <p:cBhvr>
                                        <p:cTn id="58" dur="500" fill="hold"/>
                                        <p:tgtEl>
                                          <p:spTgt spid="25"/>
                                        </p:tgtEl>
                                        <p:attrNameLst>
                                          <p:attrName>ppt_x</p:attrName>
                                        </p:attrNameLst>
                                      </p:cBhvr>
                                      <p:tavLst>
                                        <p:tav tm="0">
                                          <p:val>
                                            <p:strVal val="#ppt_x"/>
                                          </p:val>
                                        </p:tav>
                                        <p:tav tm="100000">
                                          <p:val>
                                            <p:strVal val="#ppt_x"/>
                                          </p:val>
                                        </p:tav>
                                      </p:tavLst>
                                    </p:anim>
                                    <p:anim calcmode="lin" valueType="num">
                                      <p:cBhvr>
                                        <p:cTn id="5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0" presetClass="entr" presetSubtype="0" decel="10000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fill="hold"/>
                                        <p:tgtEl>
                                          <p:spTgt spid="28"/>
                                        </p:tgtEl>
                                        <p:attrNameLst>
                                          <p:attrName>ppt_w</p:attrName>
                                        </p:attrNameLst>
                                      </p:cBhvr>
                                      <p:tavLst>
                                        <p:tav tm="0">
                                          <p:val>
                                            <p:strVal val="#ppt_w+.3"/>
                                          </p:val>
                                        </p:tav>
                                        <p:tav tm="100000">
                                          <p:val>
                                            <p:strVal val="#ppt_w"/>
                                          </p:val>
                                        </p:tav>
                                      </p:tavLst>
                                    </p:anim>
                                    <p:anim calcmode="lin" valueType="num">
                                      <p:cBhvr>
                                        <p:cTn id="65" dur="500" fill="hold"/>
                                        <p:tgtEl>
                                          <p:spTgt spid="28"/>
                                        </p:tgtEl>
                                        <p:attrNameLst>
                                          <p:attrName>ppt_h</p:attrName>
                                        </p:attrNameLst>
                                      </p:cBhvr>
                                      <p:tavLst>
                                        <p:tav tm="0">
                                          <p:val>
                                            <p:strVal val="#ppt_h"/>
                                          </p:val>
                                        </p:tav>
                                        <p:tav tm="100000">
                                          <p:val>
                                            <p:strVal val="#ppt_h"/>
                                          </p:val>
                                        </p:tav>
                                      </p:tavLst>
                                    </p:anim>
                                    <p:animEffect transition="in" filter="fade">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3" fill="hold"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heel(3)">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nodeType="click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dissolve">
                                      <p:cBhvr>
                                        <p:cTn id="76" dur="500"/>
                                        <p:tgtEl>
                                          <p:spTgt spid="32"/>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p:cTn id="81" dur="500" fill="hold"/>
                                        <p:tgtEl>
                                          <p:spTgt spid="33"/>
                                        </p:tgtEl>
                                        <p:attrNameLst>
                                          <p:attrName>ppt_w</p:attrName>
                                        </p:attrNameLst>
                                      </p:cBhvr>
                                      <p:tavLst>
                                        <p:tav tm="0">
                                          <p:val>
                                            <p:fltVal val="0"/>
                                          </p:val>
                                        </p:tav>
                                        <p:tav tm="100000">
                                          <p:val>
                                            <p:strVal val="#ppt_w"/>
                                          </p:val>
                                        </p:tav>
                                      </p:tavLst>
                                    </p:anim>
                                    <p:anim calcmode="lin" valueType="num">
                                      <p:cBhvr>
                                        <p:cTn id="82" dur="500" fill="hold"/>
                                        <p:tgtEl>
                                          <p:spTgt spid="33"/>
                                        </p:tgtEl>
                                        <p:attrNameLst>
                                          <p:attrName>ppt_h</p:attrName>
                                        </p:attrNameLst>
                                      </p:cBhvr>
                                      <p:tavLst>
                                        <p:tav tm="0">
                                          <p:val>
                                            <p:fltVal val="0"/>
                                          </p:val>
                                        </p:tav>
                                        <p:tav tm="100000">
                                          <p:val>
                                            <p:strVal val="#ppt_h"/>
                                          </p:val>
                                        </p:tav>
                                      </p:tavLst>
                                    </p:anim>
                                    <p:animEffect transition="in" filter="fade">
                                      <p:cBhvr>
                                        <p:cTn id="83" dur="500"/>
                                        <p:tgtEl>
                                          <p:spTgt spid="33"/>
                                        </p:tgtEl>
                                      </p:cBhvr>
                                    </p:animEffect>
                                  </p:childTnLst>
                                </p:cTn>
                              </p:par>
                            </p:childTnLst>
                          </p:cTn>
                        </p:par>
                      </p:childTnLst>
                    </p:cTn>
                  </p:par>
                  <p:par>
                    <p:cTn id="84" fill="hold">
                      <p:stCondLst>
                        <p:cond delay="indefinite"/>
                      </p:stCondLst>
                      <p:childTnLst>
                        <p:par>
                          <p:cTn id="85" fill="hold">
                            <p:stCondLst>
                              <p:cond delay="0"/>
                            </p:stCondLst>
                            <p:childTnLst>
                              <p:par>
                                <p:cTn id="86" presetID="17" presetClass="entr" presetSubtype="10" fill="hold" grpId="0" nodeType="click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par>
                    <p:cTn id="97" fill="hold">
                      <p:stCondLst>
                        <p:cond delay="indefinite"/>
                      </p:stCondLst>
                      <p:childTnLst>
                        <p:par>
                          <p:cTn id="98" fill="hold">
                            <p:stCondLst>
                              <p:cond delay="0"/>
                            </p:stCondLst>
                            <p:childTnLst>
                              <p:par>
                                <p:cTn id="99" presetID="17" presetClass="entr" presetSubtype="10" fill="hold" grpId="0" nodeType="click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p:cTn id="101" dur="500" fill="hold"/>
                                        <p:tgtEl>
                                          <p:spTgt spid="36"/>
                                        </p:tgtEl>
                                        <p:attrNameLst>
                                          <p:attrName>ppt_w</p:attrName>
                                        </p:attrNameLst>
                                      </p:cBhvr>
                                      <p:tavLst>
                                        <p:tav tm="0">
                                          <p:val>
                                            <p:fltVal val="0"/>
                                          </p:val>
                                        </p:tav>
                                        <p:tav tm="100000">
                                          <p:val>
                                            <p:strVal val="#ppt_w"/>
                                          </p:val>
                                        </p:tav>
                                      </p:tavLst>
                                    </p:anim>
                                    <p:anim calcmode="lin" valueType="num">
                                      <p:cBhvr>
                                        <p:cTn id="102" dur="5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grpId="0" nodeType="click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randombar(horizontal)">
                                      <p:cBhvr>
                                        <p:cTn id="10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3" grpId="0" animBg="1"/>
      <p:bldP spid="34" grpId="0" animBg="1"/>
      <p:bldP spid="35" grpId="0" animBg="1"/>
      <p:bldP spid="36"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sp>
      </p:grpSp>
      <p:sp>
        <p:nvSpPr>
          <p:cNvPr id="27" name="TextBox 27"/>
          <p:cNvSpPr txBox="1"/>
          <p:nvPr/>
        </p:nvSpPr>
        <p:spPr>
          <a:xfrm>
            <a:off x="6011919" y="1790700"/>
            <a:ext cx="6264161" cy="721608"/>
          </a:xfrm>
          <a:prstGeom prst="rect">
            <a:avLst/>
          </a:prstGeom>
        </p:spPr>
        <p:txBody>
          <a:bodyPr lIns="0" tIns="0" rIns="0" bIns="0" rtlCol="0" anchor="t">
            <a:spAutoFit/>
          </a:bodyPr>
          <a:lstStyle/>
          <a:p>
            <a:pPr algn="ctr">
              <a:lnSpc>
                <a:spcPts val="5500"/>
              </a:lnSpc>
              <a:spcBef>
                <a:spcPct val="0"/>
              </a:spcBef>
            </a:pPr>
            <a:r>
              <a:rPr lang="en-US" sz="6600" b="1" dirty="0" smtClean="0">
                <a:solidFill>
                  <a:srgbClr val="1B3679"/>
                </a:solidFill>
                <a:latin typeface="Arial" panose="020B0604020202020204" pitchFamily="34" charset="0"/>
                <a:cs typeface="Arial" panose="020B0604020202020204" pitchFamily="34" charset="0"/>
              </a:rPr>
              <a:t>LUYỆN TẬP</a:t>
            </a:r>
            <a:endParaRPr lang="en-US" sz="6600" b="1" dirty="0">
              <a:solidFill>
                <a:srgbClr val="1B3679"/>
              </a:solidFill>
              <a:latin typeface="Arial" panose="020B0604020202020204" pitchFamily="34" charset="0"/>
              <a:cs typeface="Arial" panose="020B0604020202020204" pitchFamily="34" charset="0"/>
            </a:endParaRPr>
          </a:p>
        </p:txBody>
      </p:sp>
      <p:sp>
        <p:nvSpPr>
          <p:cNvPr id="30" name="TextBox 29"/>
          <p:cNvSpPr txBox="1"/>
          <p:nvPr/>
        </p:nvSpPr>
        <p:spPr>
          <a:xfrm>
            <a:off x="1600200" y="2705100"/>
            <a:ext cx="5257800" cy="707886"/>
          </a:xfrm>
          <a:prstGeom prst="rect">
            <a:avLst/>
          </a:prstGeom>
          <a:solidFill>
            <a:schemeClr val="accent3">
              <a:lumMod val="60000"/>
              <a:lumOff val="40000"/>
            </a:schemeClr>
          </a:solid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1.19 (SGK - tr18)</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1" name="TextBox 30"/>
              <p:cNvSpPr txBox="1"/>
              <p:nvPr/>
            </p:nvSpPr>
            <p:spPr>
              <a:xfrm>
                <a:off x="2476499" y="3735169"/>
                <a:ext cx="13335000" cy="1354217"/>
              </a:xfrm>
              <a:prstGeom prst="rect">
                <a:avLst/>
              </a:prstGeom>
              <a:noFill/>
            </p:spPr>
            <p:txBody>
              <a:bodyPr wrap="square" rtlCol="0">
                <a:spAutoFit/>
              </a:bodyPr>
              <a:lstStyle/>
              <a:p>
                <a:pPr algn="just"/>
                <a:r>
                  <a:rPr lang="en-US" sz="4000" dirty="0" smtClean="0">
                    <a:latin typeface="Arial" panose="020B0604020202020204" pitchFamily="34" charset="0"/>
                    <a:cs typeface="Arial" panose="020B0604020202020204" pitchFamily="34" charset="0"/>
                  </a:rPr>
                  <a:t>Viết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9</m:t>
                                </m:r>
                              </m:den>
                            </m:f>
                          </m:e>
                        </m:d>
                      </m:e>
                      <m:sup>
                        <m:r>
                          <a:rPr lang="en-US" sz="4800" b="0" i="1" smtClean="0">
                            <a:latin typeface="Cambria Math" panose="02040503050406030204" pitchFamily="18" charset="0"/>
                            <a:cs typeface="Arial" panose="020B0604020202020204" pitchFamily="34" charset="0"/>
                          </a:rPr>
                          <m:t>5</m:t>
                        </m:r>
                      </m:sup>
                    </m:sSup>
                  </m:oMath>
                </a14:m>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27</m:t>
                                </m:r>
                              </m:den>
                            </m:f>
                          </m:e>
                        </m:d>
                      </m:e>
                      <m:sup>
                        <m:r>
                          <a:rPr lang="en-US" sz="4800" b="0" i="1" smtClean="0">
                            <a:latin typeface="Cambria Math" panose="02040503050406030204" pitchFamily="18" charset="0"/>
                            <a:cs typeface="Arial" panose="020B0604020202020204" pitchFamily="34" charset="0"/>
                          </a:rPr>
                          <m:t>7</m:t>
                        </m:r>
                      </m:sup>
                    </m:sSup>
                  </m:oMath>
                </a14:m>
                <a:r>
                  <a:rPr lang="en-US" sz="54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3</m:t>
                        </m:r>
                      </m:den>
                    </m:f>
                  </m:oMath>
                </a14:m>
                <a:r>
                  <a:rPr lang="en-US" sz="5400" dirty="0" smtClean="0">
                    <a:latin typeface="Arial" panose="020B0604020202020204" pitchFamily="34" charset="0"/>
                    <a:cs typeface="Arial" panose="020B0604020202020204" pitchFamily="34" charset="0"/>
                  </a:rPr>
                  <a:t>.</a:t>
                </a:r>
                <a:endParaRPr lang="en-US" sz="5400" dirty="0">
                  <a:latin typeface="Arial" panose="020B0604020202020204" pitchFamily="34" charset="0"/>
                  <a:cs typeface="Arial" panose="020B0604020202020204" pitchFamily="34" charset="0"/>
                </a:endParaRPr>
              </a:p>
            </p:txBody>
          </p:sp>
        </mc:Choice>
        <mc:Fallback>
          <p:sp>
            <p:nvSpPr>
              <p:cNvPr id="31" name="TextBox 30"/>
              <p:cNvSpPr txBox="1">
                <a:spLocks noRot="1" noChangeAspect="1" noMove="1" noResize="1" noEditPoints="1" noAdjustHandles="1" noChangeArrowheads="1" noChangeShapeType="1" noTextEdit="1"/>
              </p:cNvSpPr>
              <p:nvPr/>
            </p:nvSpPr>
            <p:spPr>
              <a:xfrm>
                <a:off x="2476499" y="3735169"/>
                <a:ext cx="13335000" cy="1354217"/>
              </a:xfrm>
              <a:prstGeom prst="rect">
                <a:avLst/>
              </a:prstGeom>
              <a:blipFill rotWithShape="0">
                <a:blip r:embed="rId2"/>
                <a:stretch>
                  <a:fillRect l="-1600" b="-13063"/>
                </a:stretch>
              </a:blipFill>
            </p:spPr>
            <p:txBody>
              <a:bodyPr/>
              <a:lstStyle/>
              <a:p>
                <a:r>
                  <a:rPr lang="en-US">
                    <a:noFill/>
                  </a:rPr>
                  <a:t> </a:t>
                </a:r>
              </a:p>
            </p:txBody>
          </p:sp>
        </mc:Fallback>
      </mc:AlternateContent>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5240162"/>
            <a:ext cx="3048000" cy="1758586"/>
          </a:xfrm>
          <a:prstGeom prst="rect">
            <a:avLst/>
          </a:prstGeom>
        </p:spPr>
      </p:pic>
      <p:sp>
        <p:nvSpPr>
          <p:cNvPr id="34" name="TextBox 33"/>
          <p:cNvSpPr txBox="1"/>
          <p:nvPr/>
        </p:nvSpPr>
        <p:spPr>
          <a:xfrm>
            <a:off x="2190750" y="5573979"/>
            <a:ext cx="18669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2701" y="5518657"/>
            <a:ext cx="6950750" cy="1587179"/>
          </a:xfrm>
          <a:prstGeom prst="rect">
            <a:avLst/>
          </a:prstGeom>
        </p:spPr>
      </p:pic>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2701" y="7406949"/>
            <a:ext cx="7310968" cy="1546551"/>
          </a:xfrm>
          <a:prstGeom prst="rect">
            <a:avLst/>
          </a:prstGeom>
        </p:spPr>
      </p:pic>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276080" y="890368"/>
            <a:ext cx="2844801" cy="2844801"/>
          </a:xfrm>
          <a:prstGeom prst="rect">
            <a:avLst/>
          </a:prstGeom>
        </p:spPr>
      </p:pic>
      <p:pic>
        <p:nvPicPr>
          <p:cNvPr id="38" name="Picture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87787" y="4752177"/>
            <a:ext cx="1908213" cy="4493141"/>
          </a:xfrm>
          <a:prstGeom prst="rect">
            <a:avLst/>
          </a:prstGeom>
        </p:spPr>
      </p:pic>
    </p:spTree>
    <p:extLst>
      <p:ext uri="{BB962C8B-B14F-4D97-AF65-F5344CB8AC3E}">
        <p14:creationId xmlns:p14="http://schemas.microsoft.com/office/powerpoint/2010/main" val="3177686487"/>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anim calcmode="lin" valueType="num">
                                      <p:cBhvr>
                                        <p:cTn id="21" dur="500" fill="hold"/>
                                        <p:tgtEl>
                                          <p:spTgt spid="34"/>
                                        </p:tgtEl>
                                        <p:attrNameLst>
                                          <p:attrName>ppt_x</p:attrName>
                                        </p:attrNameLst>
                                      </p:cBhvr>
                                      <p:tavLst>
                                        <p:tav tm="0">
                                          <p:val>
                                            <p:strVal val="#ppt_x"/>
                                          </p:val>
                                        </p:tav>
                                        <p:tav tm="100000">
                                          <p:val>
                                            <p:strVal val="#ppt_x"/>
                                          </p:val>
                                        </p:tav>
                                      </p:tavLst>
                                    </p:anim>
                                    <p:anim calcmode="lin" valueType="num">
                                      <p:cBhvr>
                                        <p:cTn id="22" dur="500" fill="hold"/>
                                        <p:tgtEl>
                                          <p:spTgt spid="3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anim calcmode="lin" valueType="num">
                                      <p:cBhvr>
                                        <p:cTn id="26" dur="500" fill="hold"/>
                                        <p:tgtEl>
                                          <p:spTgt spid="33"/>
                                        </p:tgtEl>
                                        <p:attrNameLst>
                                          <p:attrName>ppt_x</p:attrName>
                                        </p:attrNameLst>
                                      </p:cBhvr>
                                      <p:tavLst>
                                        <p:tav tm="0">
                                          <p:val>
                                            <p:strVal val="#ppt_x"/>
                                          </p:val>
                                        </p:tav>
                                        <p:tav tm="100000">
                                          <p:val>
                                            <p:strVal val="#ppt_x"/>
                                          </p:val>
                                        </p:tav>
                                      </p:tavLst>
                                    </p:anim>
                                    <p:anim calcmode="lin" valueType="num">
                                      <p:cBhvr>
                                        <p:cTn id="27" dur="5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arn(inVertical)">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5" name="TextBox 5"/>
          <p:cNvSpPr txBox="1"/>
          <p:nvPr/>
        </p:nvSpPr>
        <p:spPr>
          <a:xfrm>
            <a:off x="1981200" y="1638300"/>
            <a:ext cx="6264161" cy="657424"/>
          </a:xfrm>
          <a:prstGeom prst="rect">
            <a:avLst/>
          </a:prstGeom>
        </p:spPr>
        <p:txBody>
          <a:bodyPr lIns="0" tIns="0" rIns="0" bIns="0" rtlCol="0" anchor="t">
            <a:spAutoFit/>
          </a:bodyPr>
          <a:lstStyle/>
          <a:p>
            <a:pPr>
              <a:lnSpc>
                <a:spcPts val="5500"/>
              </a:lnSpc>
              <a:spcBef>
                <a:spcPct val="0"/>
              </a:spcBef>
            </a:pPr>
            <a:r>
              <a:rPr lang="en-US" sz="4400" b="1" dirty="0" err="1" smtClean="0">
                <a:solidFill>
                  <a:srgbClr val="1B3679"/>
                </a:solidFill>
                <a:latin typeface="Arial" panose="020B0604020202020204" pitchFamily="34" charset="0"/>
                <a:cs typeface="Arial" panose="020B0604020202020204" pitchFamily="34" charset="0"/>
              </a:rPr>
              <a:t>Bài</a:t>
            </a:r>
            <a:r>
              <a:rPr lang="en-US" sz="4400" b="1" dirty="0" smtClean="0">
                <a:solidFill>
                  <a:srgbClr val="1B3679"/>
                </a:solidFill>
                <a:latin typeface="Arial" panose="020B0604020202020204" pitchFamily="34" charset="0"/>
                <a:cs typeface="Arial" panose="020B0604020202020204" pitchFamily="34" charset="0"/>
              </a:rPr>
              <a:t> 1.21 (SGK - tr19) </a:t>
            </a:r>
            <a:endParaRPr lang="en-US" sz="4400" b="1" dirty="0">
              <a:solidFill>
                <a:srgbClr val="1B3679"/>
              </a:solidFill>
              <a:latin typeface="Arial" panose="020B0604020202020204" pitchFamily="34" charset="0"/>
              <a:cs typeface="Arial" panose="020B0604020202020204" pitchFamily="34" charset="0"/>
            </a:endParaRPr>
          </a:p>
        </p:txBody>
      </p:sp>
      <p:grpSp>
        <p:nvGrpSpPr>
          <p:cNvPr id="7" name="Group 7"/>
          <p:cNvGrpSpPr/>
          <p:nvPr/>
        </p:nvGrpSpPr>
        <p:grpSpPr>
          <a:xfrm>
            <a:off x="17339310" y="190351"/>
            <a:ext cx="758190" cy="75819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F96B4"/>
            </a:solidFill>
          </p:spPr>
        </p:sp>
      </p:grpSp>
      <mc:AlternateContent xmlns:mc="http://schemas.openxmlformats.org/markup-compatibility/2006">
        <mc:Choice xmlns:a14="http://schemas.microsoft.com/office/drawing/2010/main" Requires="a14">
          <p:sp>
            <p:nvSpPr>
              <p:cNvPr id="19" name="TextBox 18"/>
              <p:cNvSpPr txBox="1"/>
              <p:nvPr/>
            </p:nvSpPr>
            <p:spPr>
              <a:xfrm>
                <a:off x="1752600" y="2552700"/>
                <a:ext cx="15316200" cy="1959191"/>
              </a:xfrm>
              <a:prstGeom prst="rect">
                <a:avLst/>
              </a:prstGeom>
              <a:noFill/>
            </p:spPr>
            <p:txBody>
              <a:bodyPr wrap="square" rtlCol="0">
                <a:spAutoFit/>
              </a:bodyPr>
              <a:lstStyle/>
              <a:p>
                <a:pPr algn="just"/>
                <a:r>
                  <a:rPr lang="en-US" sz="4000" dirty="0" smtClean="0">
                    <a:latin typeface="Arial" panose="020B0604020202020204" pitchFamily="34" charset="0"/>
                    <a:cs typeface="Arial" panose="020B0604020202020204" pitchFamily="34" charset="0"/>
                  </a:rPr>
                  <a:t>Không </a:t>
                </a:r>
                <a:r>
                  <a:rPr lang="en-US" sz="4000" dirty="0" err="1" smtClean="0">
                    <a:latin typeface="Arial" panose="020B0604020202020204" pitchFamily="34" charset="0"/>
                    <a:cs typeface="Arial" panose="020B0604020202020204" pitchFamily="34" charset="0"/>
                  </a:rPr>
                  <a:t>sử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dụng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máy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a:t>
                </a:r>
              </a:p>
              <a:p>
                <a:pPr algn="just"/>
                <a:r>
                  <a:rPr lang="en-US" sz="4000" dirty="0" smtClean="0">
                    <a:latin typeface="Arial" panose="020B0604020202020204" pitchFamily="34" charset="0"/>
                    <a:cs typeface="Arial" panose="020B0604020202020204" pitchFamily="34" charset="0"/>
                  </a:rPr>
                  <a:t>a) (-3)</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(-3)</a:t>
                </a:r>
                <a:r>
                  <a:rPr lang="en-US" sz="4000" baseline="30000" dirty="0" smtClean="0">
                    <a:latin typeface="Arial" panose="020B0604020202020204" pitchFamily="34" charset="0"/>
                    <a:cs typeface="Arial" panose="020B0604020202020204" pitchFamily="34" charset="0"/>
                  </a:rPr>
                  <a:t>7</a:t>
                </a:r>
                <a:r>
                  <a:rPr lang="en-US" sz="4000" dirty="0" smtClean="0">
                    <a:latin typeface="Arial" panose="020B0604020202020204" pitchFamily="34" charset="0"/>
                    <a:cs typeface="Arial" panose="020B0604020202020204" pitchFamily="34" charset="0"/>
                  </a:rPr>
                  <a:t> = -2 187;        b)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r>
                              <a:rPr lang="en-US" sz="4800" b="0" i="1" smtClean="0">
                                <a:latin typeface="Cambria Math" panose="02040503050406030204" pitchFamily="18" charset="0"/>
                                <a:cs typeface="Arial" panose="020B0604020202020204" pitchFamily="34" charset="0"/>
                              </a:rPr>
                              <m:t>−</m:t>
                            </m:r>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12</m:t>
                        </m:r>
                      </m:sup>
                    </m:sSup>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r>
                              <a:rPr lang="en-US" sz="4800" b="0" i="1" smtClean="0">
                                <a:latin typeface="Cambria Math" panose="02040503050406030204" pitchFamily="18" charset="0"/>
                                <a:cs typeface="Arial" panose="020B0604020202020204" pitchFamily="34" charset="0"/>
                              </a:rPr>
                              <m:t>−</m:t>
                            </m:r>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11</m:t>
                        </m:r>
                      </m:sup>
                    </m:sSup>
                  </m:oMath>
                </a14:m>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−2 048</m:t>
                        </m:r>
                      </m:num>
                      <m:den>
                        <m:r>
                          <a:rPr lang="en-US" sz="4800" b="0" i="1" smtClean="0">
                            <a:latin typeface="Cambria Math" panose="02040503050406030204" pitchFamily="18" charset="0"/>
                            <a:cs typeface="Arial" panose="020B0604020202020204" pitchFamily="34" charset="0"/>
                          </a:rPr>
                          <m:t>177 147</m:t>
                        </m:r>
                      </m:den>
                    </m:f>
                  </m:oMath>
                </a14:m>
                <a:r>
                  <a:rPr lang="en-US" sz="4800" dirty="0" smtClean="0">
                    <a:latin typeface="Arial" panose="020B0604020202020204" pitchFamily="34" charset="0"/>
                    <a:cs typeface="Arial" panose="020B0604020202020204" pitchFamily="34" charset="0"/>
                  </a:rPr>
                  <a:t> </a:t>
                </a:r>
                <a:endParaRPr lang="en-US" sz="4800" dirty="0">
                  <a:latin typeface="Arial" panose="020B0604020202020204" pitchFamily="34" charset="0"/>
                  <a:cs typeface="Arial" panose="020B0604020202020204" pitchFamily="34" charset="0"/>
                </a:endParaRPr>
              </a:p>
            </p:txBody>
          </p:sp>
        </mc:Choice>
        <mc:Fallback>
          <p:sp>
            <p:nvSpPr>
              <p:cNvPr id="19" name="TextBox 18"/>
              <p:cNvSpPr txBox="1">
                <a:spLocks noRot="1" noChangeAspect="1" noMove="1" noResize="1" noEditPoints="1" noAdjustHandles="1" noChangeArrowheads="1" noChangeShapeType="1" noTextEdit="1"/>
              </p:cNvSpPr>
              <p:nvPr/>
            </p:nvSpPr>
            <p:spPr>
              <a:xfrm>
                <a:off x="1752600" y="2552700"/>
                <a:ext cx="15316200" cy="1959191"/>
              </a:xfrm>
              <a:prstGeom prst="rect">
                <a:avLst/>
              </a:prstGeom>
              <a:blipFill rotWithShape="0">
                <a:blip r:embed="rId2"/>
                <a:stretch>
                  <a:fillRect l="-1433" t="-5607" b="-1558"/>
                </a:stretch>
              </a:blipFill>
            </p:spPr>
            <p:txBody>
              <a:bodyPr/>
              <a:lstStyle/>
              <a:p>
                <a:r>
                  <a:rPr lang="en-US">
                    <a:noFill/>
                  </a:rPr>
                  <a:t> </a:t>
                </a:r>
              </a:p>
            </p:txBody>
          </p:sp>
        </mc:Fallback>
      </mc:AlternateContent>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4511891"/>
            <a:ext cx="3124200" cy="1670033"/>
          </a:xfrm>
          <a:prstGeom prst="rect">
            <a:avLst/>
          </a:prstGeom>
        </p:spPr>
      </p:pic>
      <p:sp>
        <p:nvSpPr>
          <p:cNvPr id="21" name="TextBox 20"/>
          <p:cNvSpPr txBox="1"/>
          <p:nvPr/>
        </p:nvSpPr>
        <p:spPr>
          <a:xfrm>
            <a:off x="7505700" y="4839702"/>
            <a:ext cx="25146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p:sp>
        <p:nvSpPr>
          <p:cNvPr id="22" name="TextBox 21"/>
          <p:cNvSpPr txBox="1"/>
          <p:nvPr/>
        </p:nvSpPr>
        <p:spPr>
          <a:xfrm>
            <a:off x="2521527" y="6340746"/>
            <a:ext cx="10134600"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a) (-3)</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7</a:t>
            </a:r>
            <a:r>
              <a:rPr lang="en-US" sz="4000" dirty="0" smtClean="0">
                <a:latin typeface="Arial" panose="020B0604020202020204" pitchFamily="34" charset="0"/>
                <a:cs typeface="Arial" panose="020B0604020202020204" pitchFamily="34" charset="0"/>
              </a:rPr>
              <a:t>. (-3) = -2 187. (-3) = 6 561</a:t>
            </a:r>
            <a:endParaRPr lang="en-US" sz="4000" dirty="0">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4"/>
          <a:stretch>
            <a:fillRect/>
          </a:stretch>
        </p:blipFill>
        <p:spPr>
          <a:xfrm>
            <a:off x="2286001" y="7207454"/>
            <a:ext cx="13716000" cy="1377815"/>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46882" y="5481655"/>
            <a:ext cx="2341067" cy="5511262"/>
          </a:xfrm>
          <a:prstGeom prst="rect">
            <a:avLst/>
          </a:prstGeom>
        </p:spPr>
      </p:pic>
    </p:spTree>
    <p:extLst>
      <p:ext uri="{BB962C8B-B14F-4D97-AF65-F5344CB8AC3E}">
        <p14:creationId xmlns:p14="http://schemas.microsoft.com/office/powerpoint/2010/main" val="17762152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childTnLst>
                                </p:cTn>
                              </p:par>
                              <p:par>
                                <p:cTn id="21" presetID="53" presetClass="entr" presetSubtype="16"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p:tgtEl>
                                          <p:spTgt spid="22"/>
                                        </p:tgtEl>
                                        <p:attrNameLst>
                                          <p:attrName>ppt_y</p:attrName>
                                        </p:attrNameLst>
                                      </p:cBhvr>
                                      <p:tavLst>
                                        <p:tav tm="0">
                                          <p:val>
                                            <p:strVal val="#ppt_y+#ppt_h*1.125000"/>
                                          </p:val>
                                        </p:tav>
                                        <p:tav tm="100000">
                                          <p:val>
                                            <p:strVal val="#ppt_y"/>
                                          </p:val>
                                        </p:tav>
                                      </p:tavLst>
                                    </p:anim>
                                    <p:animEffect transition="in" filter="wipe(up)">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inVertical)">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401800" y="2171700"/>
            <a:ext cx="3517530" cy="7086600"/>
          </a:xfrm>
          <a:prstGeom prst="rect">
            <a:avLst/>
          </a:prstGeom>
        </p:spPr>
      </p:pic>
      <p:sp>
        <p:nvSpPr>
          <p:cNvPr id="15" name="Round Same Side Corner Rectangle 14"/>
          <p:cNvSpPr/>
          <p:nvPr/>
        </p:nvSpPr>
        <p:spPr>
          <a:xfrm flipV="1">
            <a:off x="1507914" y="1063098"/>
            <a:ext cx="5835174" cy="1337202"/>
          </a:xfrm>
          <a:prstGeom prst="round2SameRect">
            <a:avLst>
              <a:gd name="adj1" fmla="val 41720"/>
              <a:gd name="adj2"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844066" y="1377756"/>
            <a:ext cx="5162869" cy="707886"/>
          </a:xfrm>
          <a:prstGeom prst="rect">
            <a:avLst/>
          </a:prstGeom>
          <a:noFill/>
        </p:spPr>
        <p:txBody>
          <a:bodyPr wrap="square" rtlCol="0">
            <a:spAutoFit/>
          </a:bodyPr>
          <a:lstStyle/>
          <a:p>
            <a:pPr algn="ctr"/>
            <a:r>
              <a:rPr lang="en-US" sz="4000" b="1" dirty="0" err="1" smtClean="0">
                <a:solidFill>
                  <a:srgbClr val="002060"/>
                </a:solidFill>
                <a:latin typeface="Arial" panose="020B0604020202020204" pitchFamily="34" charset="0"/>
                <a:cs typeface="Arial" panose="020B0604020202020204" pitchFamily="34" charset="0"/>
              </a:rPr>
              <a:t>Bài</a:t>
            </a:r>
            <a:r>
              <a:rPr lang="en-US" sz="4000" b="1" dirty="0" smtClean="0">
                <a:solidFill>
                  <a:srgbClr val="002060"/>
                </a:solidFill>
                <a:latin typeface="Arial" panose="020B0604020202020204" pitchFamily="34" charset="0"/>
                <a:cs typeface="Arial" panose="020B0604020202020204" pitchFamily="34" charset="0"/>
              </a:rPr>
              <a:t> 1.22 (SGK - tr19</a:t>
            </a:r>
            <a:endParaRPr lang="en-US" sz="4000" b="1" dirty="0">
              <a:solidFill>
                <a:srgbClr val="002060"/>
              </a:solidFill>
              <a:latin typeface="Arial" panose="020B0604020202020204" pitchFamily="34" charset="0"/>
              <a:cs typeface="Arial" panose="020B0604020202020204" pitchFamily="34" charset="0"/>
            </a:endParaRPr>
          </a:p>
        </p:txBody>
      </p:sp>
      <p:sp>
        <p:nvSpPr>
          <p:cNvPr id="17" name="TextBox 16"/>
          <p:cNvSpPr txBox="1"/>
          <p:nvPr/>
        </p:nvSpPr>
        <p:spPr>
          <a:xfrm>
            <a:off x="1473278" y="2628900"/>
            <a:ext cx="14097000"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hữu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tỉ</a:t>
            </a:r>
            <a:r>
              <a:rPr lang="en-US" sz="4000" dirty="0" smtClean="0">
                <a:latin typeface="Arial" panose="020B0604020202020204" pitchFamily="34" charset="0"/>
                <a:cs typeface="Arial" panose="020B0604020202020204" pitchFamily="34" charset="0"/>
              </a:rPr>
              <a:t>.</a:t>
            </a:r>
          </a:p>
          <a:p>
            <a:pPr algn="just">
              <a:lnSpc>
                <a:spcPct val="150000"/>
              </a:lnSpc>
            </a:pPr>
            <a:r>
              <a:rPr lang="en-US" sz="4000" dirty="0" smtClean="0">
                <a:latin typeface="Arial" panose="020B0604020202020204" pitchFamily="34" charset="0"/>
                <a:cs typeface="Arial" panose="020B0604020202020204" pitchFamily="34" charset="0"/>
              </a:rPr>
              <a:t>         a) 15</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b) 27</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32</a:t>
            </a:r>
            <a:r>
              <a:rPr lang="en-US" sz="4000" baseline="30000" dirty="0" smtClean="0">
                <a:latin typeface="Arial" panose="020B0604020202020204" pitchFamily="34" charset="0"/>
                <a:cs typeface="Arial" panose="020B0604020202020204" pitchFamily="34" charset="0"/>
              </a:rPr>
              <a:t>3</a:t>
            </a:r>
            <a:endParaRPr lang="en-US" sz="4000" dirty="0">
              <a:latin typeface="Arial" panose="020B0604020202020204" pitchFamily="34" charset="0"/>
              <a:cs typeface="Arial" panose="020B0604020202020204" pitchFamily="34" charset="0"/>
            </a:endParaRPr>
          </a:p>
        </p:txBody>
      </p:sp>
      <p:sp>
        <p:nvSpPr>
          <p:cNvPr id="18" name="TextBox 17"/>
          <p:cNvSpPr txBox="1"/>
          <p:nvPr/>
        </p:nvSpPr>
        <p:spPr>
          <a:xfrm>
            <a:off x="6201142" y="4831058"/>
            <a:ext cx="22860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9" name="TextBox 18"/>
              <p:cNvSpPr txBox="1"/>
              <p:nvPr/>
            </p:nvSpPr>
            <p:spPr>
              <a:xfrm>
                <a:off x="2133600" y="6054023"/>
                <a:ext cx="10668000" cy="1969770"/>
              </a:xfrm>
              <a:prstGeom prst="rect">
                <a:avLst/>
              </a:prstGeom>
              <a:noFill/>
            </p:spPr>
            <p:txBody>
              <a:bodyPr wrap="square" rtlCol="0">
                <a:spAutoFit/>
              </a:bodyPr>
              <a:lstStyle/>
              <a:p>
                <a:pPr marL="742950" indent="-742950" algn="just">
                  <a:buAutoNum type="alphaLcParenR"/>
                </a:pPr>
                <a:r>
                  <a:rPr lang="en-US" sz="4000" dirty="0" smtClean="0">
                    <a:latin typeface="Arial" panose="020B0604020202020204" pitchFamily="34" charset="0"/>
                    <a:cs typeface="Arial" panose="020B0604020202020204" pitchFamily="34" charset="0"/>
                  </a:rPr>
                  <a:t>15</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 (15</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 (15</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 450</a:t>
                </a:r>
                <a:r>
                  <a:rPr lang="en-US" sz="4000" baseline="30000" dirty="0" smtClean="0">
                    <a:latin typeface="Arial" panose="020B0604020202020204" pitchFamily="34" charset="0"/>
                    <a:cs typeface="Arial" panose="020B0604020202020204" pitchFamily="34" charset="0"/>
                  </a:rPr>
                  <a:t>4</a:t>
                </a:r>
              </a:p>
              <a:p>
                <a:pPr marL="742950" indent="-742950" algn="just">
                  <a:buAutoNum type="alphaLcParenR"/>
                </a:pPr>
                <a:r>
                  <a:rPr lang="en-US" sz="4000" dirty="0" smtClean="0">
                    <a:latin typeface="Arial" panose="020B0604020202020204" pitchFamily="34" charset="0"/>
                    <a:cs typeface="Arial" panose="020B0604020202020204" pitchFamily="34" charset="0"/>
                  </a:rPr>
                  <a:t>27</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32</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15</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15</a:t>
                </a:r>
                <a:r>
                  <a:rPr lang="en-US" sz="4000" dirty="0" smtClean="0">
                    <a:latin typeface="Arial" panose="020B0604020202020204" pitchFamily="34" charset="0"/>
                    <a:cs typeface="Arial" panose="020B0604020202020204" pitchFamily="34" charset="0"/>
                  </a:rPr>
                  <a:t> =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e>
                        </m:d>
                      </m:e>
                      <m:sup>
                        <m:r>
                          <a:rPr lang="en-US" sz="4800" b="0" i="1" smtClean="0">
                            <a:latin typeface="Cambria Math" panose="02040503050406030204" pitchFamily="18" charset="0"/>
                            <a:cs typeface="Arial" panose="020B0604020202020204" pitchFamily="34" charset="0"/>
                          </a:rPr>
                          <m:t>15</m:t>
                        </m:r>
                      </m:sup>
                    </m:sSup>
                  </m:oMath>
                </a14:m>
                <a:endParaRPr lang="en-US" sz="4800" dirty="0">
                  <a:latin typeface="Arial" panose="020B0604020202020204" pitchFamily="34" charset="0"/>
                  <a:cs typeface="Arial" panose="020B0604020202020204" pitchFamily="34" charset="0"/>
                </a:endParaRPr>
              </a:p>
            </p:txBody>
          </p:sp>
        </mc:Choice>
        <mc:Fallback>
          <p:sp>
            <p:nvSpPr>
              <p:cNvPr id="19" name="TextBox 18"/>
              <p:cNvSpPr txBox="1">
                <a:spLocks noRot="1" noChangeAspect="1" noMove="1" noResize="1" noEditPoints="1" noAdjustHandles="1" noChangeArrowheads="1" noChangeShapeType="1" noTextEdit="1"/>
              </p:cNvSpPr>
              <p:nvPr/>
            </p:nvSpPr>
            <p:spPr>
              <a:xfrm>
                <a:off x="2133600" y="6054023"/>
                <a:ext cx="10668000" cy="1969770"/>
              </a:xfrm>
              <a:prstGeom prst="rect">
                <a:avLst/>
              </a:prstGeom>
              <a:blipFill rotWithShape="0">
                <a:blip r:embed="rId10"/>
                <a:stretch>
                  <a:fillRect l="-1829" t="-5573" b="-1548"/>
                </a:stretch>
              </a:blipFill>
            </p:spPr>
            <p:txBody>
              <a:bodyPr/>
              <a:lstStyle/>
              <a:p>
                <a:r>
                  <a:rPr lang="en-US">
                    <a:noFill/>
                  </a:rPr>
                  <a:t> </a:t>
                </a:r>
              </a:p>
            </p:txBody>
          </p:sp>
        </mc:Fallback>
      </mc:AlternateContent>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100000">
                                          <p:val>
                                            <p:strVal val="#ppt_x"/>
                                          </p:val>
                                        </p:tav>
                                      </p:tavLst>
                                    </p:anim>
                                    <p:anim calcmode="lin" valueType="num">
                                      <p:cBhvr>
                                        <p:cTn id="8" dur="500" fill="hold"/>
                                        <p:tgtEl>
                                          <p:spTgt spid="16"/>
                                        </p:tgtEl>
                                        <p:attrNameLst>
                                          <p:attrName>ppt_y</p:attrName>
                                        </p:attrNameLst>
                                      </p:cBhvr>
                                      <p:tavLst>
                                        <p:tav tm="0">
                                          <p:val>
                                            <p:strVal val="#ppt_y-#ppt_h/2"/>
                                          </p:val>
                                        </p:tav>
                                        <p:tav tm="100000">
                                          <p:val>
                                            <p:strVal val="#ppt_y"/>
                                          </p:val>
                                        </p:tav>
                                      </p:tavLst>
                                    </p:anim>
                                    <p:anim calcmode="lin" valueType="num">
                                      <p:cBhvr>
                                        <p:cTn id="9" dur="500" fill="hold"/>
                                        <p:tgtEl>
                                          <p:spTgt spid="16"/>
                                        </p:tgtEl>
                                        <p:attrNameLst>
                                          <p:attrName>ppt_w</p:attrName>
                                        </p:attrNameLst>
                                      </p:cBhvr>
                                      <p:tavLst>
                                        <p:tav tm="0">
                                          <p:val>
                                            <p:strVal val="#ppt_w"/>
                                          </p:val>
                                        </p:tav>
                                        <p:tav tm="100000">
                                          <p:val>
                                            <p:strVal val="#ppt_w"/>
                                          </p:val>
                                        </p:tav>
                                      </p:tavLst>
                                    </p:anim>
                                    <p:anim calcmode="lin" valueType="num">
                                      <p:cBhvr>
                                        <p:cTn id="10" dur="500" fill="hold"/>
                                        <p:tgtEl>
                                          <p:spTgt spid="16"/>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ppt_h/2"/>
                                          </p:val>
                                        </p:tav>
                                        <p:tav tm="100000">
                                          <p:val>
                                            <p:strVal val="#ppt_y"/>
                                          </p:val>
                                        </p:tav>
                                      </p:tavLst>
                                    </p:anim>
                                    <p:anim calcmode="lin" valueType="num">
                                      <p:cBhvr>
                                        <p:cTn id="15" dur="500" fill="hold"/>
                                        <p:tgtEl>
                                          <p:spTgt spid="15"/>
                                        </p:tgtEl>
                                        <p:attrNameLst>
                                          <p:attrName>ppt_w</p:attrName>
                                        </p:attrNameLst>
                                      </p:cBhvr>
                                      <p:tavLst>
                                        <p:tav tm="0">
                                          <p:val>
                                            <p:strVal val="#ppt_w"/>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anim calcmode="lin" valueType="num">
                                      <p:cBhvr>
                                        <p:cTn id="22" dur="500" fill="hold"/>
                                        <p:tgtEl>
                                          <p:spTgt spid="17"/>
                                        </p:tgtEl>
                                        <p:attrNameLst>
                                          <p:attrName>ppt_x</p:attrName>
                                        </p:attrNameLst>
                                      </p:cBhvr>
                                      <p:tavLst>
                                        <p:tav tm="0">
                                          <p:val>
                                            <p:strVal val="#ppt_x"/>
                                          </p:val>
                                        </p:tav>
                                        <p:tav tm="100000">
                                          <p:val>
                                            <p:strVal val="#ppt_x"/>
                                          </p:val>
                                        </p:tav>
                                      </p:tavLst>
                                    </p:anim>
                                    <p:anim calcmode="lin" valueType="num">
                                      <p:cBhvr>
                                        <p:cTn id="2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9">
                                            <p:txEl>
                                              <p:pRg st="0" end="0"/>
                                            </p:txEl>
                                          </p:spTgt>
                                        </p:tgtEl>
                                        <p:attrNameLst>
                                          <p:attrName>style.visibility</p:attrName>
                                        </p:attrNameLst>
                                      </p:cBhvr>
                                      <p:to>
                                        <p:strVal val="visible"/>
                                      </p:to>
                                    </p:set>
                                    <p:animEffect transition="in" filter="barn(inVertical)">
                                      <p:cBhvr>
                                        <p:cTn id="35" dur="500"/>
                                        <p:tgtEl>
                                          <p:spTgt spid="1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9">
                                            <p:txEl>
                                              <p:pRg st="1" end="1"/>
                                            </p:txEl>
                                          </p:spTgt>
                                        </p:tgtEl>
                                        <p:attrNameLst>
                                          <p:attrName>style.visibility</p:attrName>
                                        </p:attrNameLst>
                                      </p:cBhvr>
                                      <p:to>
                                        <p:strVal val="visible"/>
                                      </p:to>
                                    </p:set>
                                    <p:animEffect transition="in" filter="wipe(left)">
                                      <p:cBhvr>
                                        <p:cTn id="40"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238932">
            <a:off x="1378731" y="7496721"/>
            <a:ext cx="1321517" cy="1361113"/>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392400" y="1066800"/>
            <a:ext cx="1708658" cy="1721175"/>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2876958" y="503131"/>
            <a:ext cx="1046583" cy="1354401"/>
          </a:xfrm>
          <a:prstGeom prst="rect">
            <a:avLst/>
          </a:prstGeom>
        </p:spPr>
      </p:pic>
      <p:sp>
        <p:nvSpPr>
          <p:cNvPr id="22" name="TextBox 27"/>
          <p:cNvSpPr txBox="1"/>
          <p:nvPr/>
        </p:nvSpPr>
        <p:spPr>
          <a:xfrm>
            <a:off x="6011918" y="1610988"/>
            <a:ext cx="6264161" cy="721608"/>
          </a:xfrm>
          <a:prstGeom prst="rect">
            <a:avLst/>
          </a:prstGeom>
        </p:spPr>
        <p:txBody>
          <a:bodyPr lIns="0" tIns="0" rIns="0" bIns="0" rtlCol="0" anchor="t">
            <a:spAutoFit/>
          </a:bodyPr>
          <a:lstStyle/>
          <a:p>
            <a:pPr algn="ctr">
              <a:lnSpc>
                <a:spcPts val="5500"/>
              </a:lnSpc>
              <a:spcBef>
                <a:spcPct val="0"/>
              </a:spcBef>
            </a:pPr>
            <a:r>
              <a:rPr lang="en-US" sz="6600" b="1" dirty="0" smtClean="0">
                <a:solidFill>
                  <a:srgbClr val="1B3679"/>
                </a:solidFill>
                <a:latin typeface="Arial" panose="020B0604020202020204" pitchFamily="34" charset="0"/>
                <a:cs typeface="Arial" panose="020B0604020202020204" pitchFamily="34" charset="0"/>
              </a:rPr>
              <a:t>VẬN DỤNG</a:t>
            </a:r>
            <a:endParaRPr lang="en-US" sz="6600" b="1" dirty="0">
              <a:solidFill>
                <a:srgbClr val="1B3679"/>
              </a:solidFill>
              <a:latin typeface="Arial" panose="020B0604020202020204" pitchFamily="34" charset="0"/>
              <a:cs typeface="Arial" panose="020B0604020202020204" pitchFamily="34" charset="0"/>
            </a:endParaRPr>
          </a:p>
        </p:txBody>
      </p:sp>
      <p:sp>
        <p:nvSpPr>
          <p:cNvPr id="23" name="TextBox 22"/>
          <p:cNvSpPr txBox="1"/>
          <p:nvPr/>
        </p:nvSpPr>
        <p:spPr>
          <a:xfrm>
            <a:off x="1693241" y="2422637"/>
            <a:ext cx="5562600" cy="707886"/>
          </a:xfrm>
          <a:prstGeom prst="rect">
            <a:avLst/>
          </a:prstGeom>
          <a:noFill/>
        </p:spPr>
        <p:txBody>
          <a:bodyPr wrap="square" rtlCol="0">
            <a:spAutoFit/>
          </a:bodyPr>
          <a:lstStyle/>
          <a:p>
            <a:r>
              <a:rPr lang="en-US" sz="4000" b="1" dirty="0" err="1" smtClean="0">
                <a:solidFill>
                  <a:schemeClr val="accent3">
                    <a:lumMod val="50000"/>
                  </a:schemeClr>
                </a:solidFill>
                <a:latin typeface="Arial" panose="020B0604020202020204" pitchFamily="34" charset="0"/>
                <a:cs typeface="Arial" panose="020B0604020202020204" pitchFamily="34" charset="0"/>
              </a:rPr>
              <a:t>Bài</a:t>
            </a:r>
            <a:r>
              <a:rPr lang="en-US" sz="4000" b="1" dirty="0" smtClean="0">
                <a:solidFill>
                  <a:schemeClr val="accent3">
                    <a:lumMod val="50000"/>
                  </a:schemeClr>
                </a:solidFill>
                <a:latin typeface="Arial" panose="020B0604020202020204" pitchFamily="34" charset="0"/>
                <a:cs typeface="Arial" panose="020B0604020202020204" pitchFamily="34" charset="0"/>
              </a:rPr>
              <a:t> 1.24 (SGK - tr19)</a:t>
            </a:r>
            <a:endParaRPr lang="en-US" sz="4000" b="1" dirty="0">
              <a:solidFill>
                <a:schemeClr val="accent3">
                  <a:lumMod val="50000"/>
                </a:schemeClr>
              </a:solidFill>
              <a:latin typeface="Arial" panose="020B0604020202020204" pitchFamily="34" charset="0"/>
              <a:cs typeface="Arial" panose="020B0604020202020204" pitchFamily="34" charset="0"/>
            </a:endParaRPr>
          </a:p>
        </p:txBody>
      </p:sp>
      <p:sp>
        <p:nvSpPr>
          <p:cNvPr id="24" name="TextBox 23"/>
          <p:cNvSpPr txBox="1"/>
          <p:nvPr/>
        </p:nvSpPr>
        <p:spPr>
          <a:xfrm>
            <a:off x="1634359" y="3039516"/>
            <a:ext cx="14967458" cy="378565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1,5. 10</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km.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tinh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7,78. 10</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km. </a:t>
            </a:r>
            <a:r>
              <a:rPr lang="en-US" sz="4000" dirty="0" err="1" smtClean="0">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tinh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gấp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bao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nhiêu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097306" y="4050070"/>
            <a:ext cx="7772400" cy="7772400"/>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outVertical)">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accent6">
                <a:lumMod val="20000"/>
                <a:lumOff val="80000"/>
              </a:schemeClr>
            </a:solidFill>
          </p:spPr>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1" y="1157420"/>
            <a:ext cx="2971800" cy="1773329"/>
          </a:xfrm>
          <a:prstGeom prst="rect">
            <a:avLst/>
          </a:prstGeom>
        </p:spPr>
      </p:pic>
      <p:sp>
        <p:nvSpPr>
          <p:cNvPr id="5" name="TextBox 4"/>
          <p:cNvSpPr txBox="1"/>
          <p:nvPr/>
        </p:nvSpPr>
        <p:spPr>
          <a:xfrm>
            <a:off x="2438400" y="1562100"/>
            <a:ext cx="2438400"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6" name="TextBox 5"/>
              <p:cNvSpPr txBox="1"/>
              <p:nvPr/>
            </p:nvSpPr>
            <p:spPr>
              <a:xfrm>
                <a:off x="5921293" y="1167811"/>
                <a:ext cx="8839200" cy="1862818"/>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Ta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7,78. 10</a:t>
                </a:r>
                <a:r>
                  <a:rPr lang="en-US" sz="4000" baseline="30000" dirty="0" smtClean="0">
                    <a:latin typeface="Arial" panose="020B0604020202020204" pitchFamily="34" charset="0"/>
                    <a:cs typeface="Arial" panose="020B0604020202020204" pitchFamily="34" charset="0"/>
                  </a:rPr>
                  <a:t>8</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(1,5 . 10</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389</m:t>
                        </m:r>
                      </m:num>
                      <m:den>
                        <m:r>
                          <a:rPr lang="en-US" sz="5400" b="0" i="1" smtClean="0">
                            <a:latin typeface="Cambria Math" panose="02040503050406030204" pitchFamily="18" charset="0"/>
                            <a:cs typeface="Arial" panose="020B0604020202020204" pitchFamily="34" charset="0"/>
                          </a:rPr>
                          <m:t>75</m:t>
                        </m:r>
                      </m:den>
                    </m:f>
                  </m:oMath>
                </a14:m>
                <a:endParaRPr lang="en-US" sz="5400" dirty="0">
                  <a:latin typeface="Arial" panose="020B0604020202020204" pitchFamily="34" charset="0"/>
                  <a:cs typeface="Arial" panose="020B0604020202020204" pitchFamily="34"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5921293" y="1167811"/>
                <a:ext cx="8839200" cy="1862818"/>
              </a:xfrm>
              <a:prstGeom prst="rect">
                <a:avLst/>
              </a:prstGeom>
              <a:blipFill rotWithShape="0">
                <a:blip r:embed="rId3"/>
                <a:stretch>
                  <a:fillRect l="-2414"/>
                </a:stretch>
              </a:blipFill>
            </p:spPr>
            <p:txBody>
              <a:bodyPr/>
              <a:lstStyle/>
              <a:p>
                <a:r>
                  <a:rPr lang="en-US">
                    <a:noFill/>
                  </a:rPr>
                  <a:t> </a:t>
                </a:r>
              </a:p>
            </p:txBody>
          </p:sp>
        </mc:Fallback>
      </mc:AlternateContent>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319884">
            <a:off x="3508083" y="2403184"/>
            <a:ext cx="10517112" cy="10517112"/>
          </a:xfrm>
          <a:prstGeom prst="rect">
            <a:avLst/>
          </a:prstGeom>
        </p:spPr>
      </p:pic>
      <mc:AlternateContent xmlns:mc="http://schemas.openxmlformats.org/markup-compatibility/2006">
        <mc:Choice xmlns:a14="http://schemas.microsoft.com/office/drawing/2010/main" Requires="a14">
          <p:sp>
            <p:nvSpPr>
              <p:cNvPr id="20" name="TextBox 19"/>
              <p:cNvSpPr txBox="1"/>
              <p:nvPr/>
            </p:nvSpPr>
            <p:spPr>
              <a:xfrm>
                <a:off x="2209801" y="2444633"/>
                <a:ext cx="14554199" cy="2786147"/>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Vậy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tinh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gấp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389</m:t>
                        </m:r>
                      </m:num>
                      <m:den>
                        <m:r>
                          <a:rPr lang="en-US" sz="5400" b="0" i="1" smtClean="0">
                            <a:latin typeface="Cambria Math" panose="02040503050406030204" pitchFamily="18" charset="0"/>
                            <a:cs typeface="Arial" panose="020B0604020202020204" pitchFamily="34" charset="0"/>
                          </a:rPr>
                          <m:t>75</m:t>
                        </m:r>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p:sp>
            <p:nvSpPr>
              <p:cNvPr id="20" name="TextBox 19"/>
              <p:cNvSpPr txBox="1">
                <a:spLocks noRot="1" noChangeAspect="1" noMove="1" noResize="1" noEditPoints="1" noAdjustHandles="1" noChangeArrowheads="1" noChangeShapeType="1" noTextEdit="1"/>
              </p:cNvSpPr>
              <p:nvPr/>
            </p:nvSpPr>
            <p:spPr>
              <a:xfrm>
                <a:off x="2209801" y="2444633"/>
                <a:ext cx="14554199" cy="2786147"/>
              </a:xfrm>
              <a:prstGeom prst="rect">
                <a:avLst/>
              </a:prstGeom>
              <a:blipFill rotWithShape="0">
                <a:blip r:embed="rId5"/>
                <a:stretch>
                  <a:fillRect l="-1508" r="-1466" b="-4376"/>
                </a:stretch>
              </a:blipFill>
            </p:spPr>
            <p:txBody>
              <a:bodyPr/>
              <a:lstStyle/>
              <a:p>
                <a:r>
                  <a:rPr lang="en-US">
                    <a:noFill/>
                  </a:rPr>
                  <a:t> </a:t>
                </a:r>
              </a:p>
            </p:txBody>
          </p:sp>
        </mc:Fallback>
      </mc:AlternateContent>
      <p:cxnSp>
        <p:nvCxnSpPr>
          <p:cNvPr id="11" name="Straight Arrow Connector 10"/>
          <p:cNvCxnSpPr/>
          <p:nvPr/>
        </p:nvCxnSpPr>
        <p:spPr>
          <a:xfrm>
            <a:off x="5562600" y="6515100"/>
            <a:ext cx="2819400" cy="0"/>
          </a:xfrm>
          <a:prstGeom prst="straightConnector1">
            <a:avLst/>
          </a:prstGeom>
          <a:ln w="5715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382000" y="6515100"/>
            <a:ext cx="0" cy="3048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562600" y="7962900"/>
            <a:ext cx="4953000" cy="0"/>
          </a:xfrm>
          <a:prstGeom prst="straightConnector1">
            <a:avLst/>
          </a:prstGeom>
          <a:ln w="5715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05167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strVal val="#ppt_w+.3"/>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outVertical)">
                                      <p:cBhvr>
                                        <p:cTn id="36" dur="500"/>
                                        <p:tgtEl>
                                          <p:spTgt spid="11"/>
                                        </p:tgtEl>
                                      </p:cBhvr>
                                    </p:animEffect>
                                  </p:childTnLst>
                                </p:cTn>
                              </p:par>
                              <p:par>
                                <p:cTn id="37" presetID="22" presetClass="entr" presetSubtype="4"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barn(outVertical)">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pic>
        <p:nvPicPr>
          <p:cNvPr id="14" name="Picture 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1173"/>
            <a:ext cx="18288000" cy="11827676"/>
          </a:xfrm>
          <a:prstGeom prst="rect">
            <a:avLst/>
          </a:prstGeom>
          <a:noFill/>
          <a:ln>
            <a:noFill/>
          </a:ln>
        </p:spPr>
      </p:pic>
      <p:sp>
        <p:nvSpPr>
          <p:cNvPr id="15" name="TextBox 14"/>
          <p:cNvSpPr txBox="1"/>
          <p:nvPr/>
        </p:nvSpPr>
        <p:spPr>
          <a:xfrm>
            <a:off x="6248400" y="1028700"/>
            <a:ext cx="11506200" cy="901593"/>
          </a:xfrm>
          <a:prstGeom prst="rect">
            <a:avLst/>
          </a:prstGeom>
          <a:noFill/>
        </p:spPr>
        <p:txBody>
          <a:bodyPr wrap="square" rtlCol="0">
            <a:spAutoFit/>
          </a:bodyPr>
          <a:lstStyle/>
          <a:p>
            <a:pPr algn="just">
              <a:lnSpc>
                <a:spcPct val="150000"/>
              </a:lnSpc>
            </a:pPr>
            <a:r>
              <a:rPr lang="en-US" sz="4000" b="1" dirty="0" err="1" smtClean="0">
                <a:solidFill>
                  <a:schemeClr val="bg1"/>
                </a:solidFill>
                <a:latin typeface="Arial" panose="020B0604020202020204" pitchFamily="34" charset="0"/>
                <a:cs typeface="Arial" panose="020B0604020202020204" pitchFamily="34" charset="0"/>
              </a:rPr>
              <a:t>Một</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số</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hình</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ảnh</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về</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Mặt</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Trời</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và</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các</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hành</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tinh</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3590857"/>
      </p:ext>
    </p:extLst>
  </p:cSld>
  <p:clrMapOvr>
    <a:masterClrMapping/>
  </p:clrMapOvr>
  <p:transition spd="slow">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66900"/>
            <a:ext cx="18288000" cy="12893040"/>
          </a:xfrm>
          <a:prstGeom prst="rect">
            <a:avLst/>
          </a:prstGeom>
        </p:spPr>
      </p:pic>
    </p:spTree>
    <p:extLst>
      <p:ext uri="{BB962C8B-B14F-4D97-AF65-F5344CB8AC3E}">
        <p14:creationId xmlns:p14="http://schemas.microsoft.com/office/powerpoint/2010/main" val="29898325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22" name="TextBox 22"/>
          <p:cNvSpPr txBox="1"/>
          <p:nvPr/>
        </p:nvSpPr>
        <p:spPr>
          <a:xfrm>
            <a:off x="2057400" y="1333500"/>
            <a:ext cx="5943600" cy="807913"/>
          </a:xfrm>
          <a:prstGeom prst="rect">
            <a:avLst/>
          </a:prstGeom>
        </p:spPr>
        <p:txBody>
          <a:bodyPr wrap="square" lIns="0" tIns="0" rIns="0" bIns="0" rtlCol="0" anchor="t">
            <a:spAutoFit/>
          </a:bodyPr>
          <a:lstStyle/>
          <a:p>
            <a:pPr marL="0" lvl="1" indent="0">
              <a:lnSpc>
                <a:spcPts val="6281"/>
              </a:lnSpc>
              <a:spcBef>
                <a:spcPct val="0"/>
              </a:spcBef>
            </a:pPr>
            <a:r>
              <a:rPr lang="en-US" sz="4400" b="1" u="none" dirty="0" err="1" smtClean="0">
                <a:solidFill>
                  <a:srgbClr val="1B3679"/>
                </a:solidFill>
                <a:latin typeface="Arial" panose="020B0604020202020204" pitchFamily="34" charset="0"/>
                <a:cs typeface="Arial" panose="020B0604020202020204" pitchFamily="34" charset="0"/>
              </a:rPr>
              <a:t>Bài</a:t>
            </a:r>
            <a:r>
              <a:rPr lang="en-US" sz="4400" b="1" u="none" dirty="0" smtClean="0">
                <a:solidFill>
                  <a:srgbClr val="1B3679"/>
                </a:solidFill>
                <a:latin typeface="Arial" panose="020B0604020202020204" pitchFamily="34" charset="0"/>
                <a:cs typeface="Arial" panose="020B0604020202020204" pitchFamily="34" charset="0"/>
              </a:rPr>
              <a:t> 1. 25 (SGK - tr19)</a:t>
            </a:r>
            <a:endParaRPr lang="en-US" sz="4400" b="1" u="none" dirty="0">
              <a:solidFill>
                <a:srgbClr val="1B3679"/>
              </a:solidFill>
              <a:latin typeface="Arial" panose="020B0604020202020204" pitchFamily="34" charset="0"/>
              <a:cs typeface="Arial" panose="020B0604020202020204" pitchFamily="34" charset="0"/>
            </a:endParaRPr>
          </a:p>
        </p:txBody>
      </p:sp>
      <p:sp>
        <p:nvSpPr>
          <p:cNvPr id="30" name="TextBox 29"/>
          <p:cNvSpPr txBox="1"/>
          <p:nvPr/>
        </p:nvSpPr>
        <p:spPr>
          <a:xfrm>
            <a:off x="1891145" y="2225426"/>
            <a:ext cx="6276109" cy="378565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Bảng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thống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kê</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lượt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quốc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tế</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Việt</a:t>
            </a:r>
            <a:r>
              <a:rPr lang="en-US" sz="4000" dirty="0" smtClean="0">
                <a:latin typeface="Arial" panose="020B0604020202020204" pitchFamily="34" charset="0"/>
                <a:cs typeface="Arial" panose="020B0604020202020204" pitchFamily="34" charset="0"/>
              </a:rPr>
              <a:t> Nam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 2019.</a:t>
            </a:r>
          </a:p>
        </p:txBody>
      </p:sp>
      <p:graphicFrame>
        <p:nvGraphicFramePr>
          <p:cNvPr id="31" name="Table 30"/>
          <p:cNvGraphicFramePr>
            <a:graphicFrameLocks noGrp="1"/>
          </p:cNvGraphicFramePr>
          <p:nvPr>
            <p:extLst>
              <p:ext uri="{D42A27DB-BD31-4B8C-83A1-F6EECF244321}">
                <p14:modId xmlns:p14="http://schemas.microsoft.com/office/powerpoint/2010/main" val="2081900083"/>
              </p:ext>
            </p:extLst>
          </p:nvPr>
        </p:nvGraphicFramePr>
        <p:xfrm>
          <a:off x="8402781" y="2441850"/>
          <a:ext cx="8620992" cy="3352804"/>
        </p:xfrm>
        <a:graphic>
          <a:graphicData uri="http://schemas.openxmlformats.org/drawingml/2006/table">
            <a:tbl>
              <a:tblPr firstRow="1" bandRow="1">
                <a:tableStyleId>{5940675A-B579-460E-94D1-54222C63F5DA}</a:tableStyleId>
              </a:tblPr>
              <a:tblGrid>
                <a:gridCol w="3477492"/>
                <a:gridCol w="5143500"/>
              </a:tblGrid>
              <a:tr h="663192">
                <a:tc>
                  <a:txBody>
                    <a:bodyPr/>
                    <a:lstStyle/>
                    <a:p>
                      <a:pPr algn="ctr"/>
                      <a:r>
                        <a:rPr lang="en-US" sz="3600" dirty="0" err="1" smtClean="0">
                          <a:latin typeface="Arial" panose="020B0604020202020204" pitchFamily="34" charset="0"/>
                          <a:cs typeface="Arial" panose="020B0604020202020204" pitchFamily="34" charset="0"/>
                        </a:rPr>
                        <a:t>Quốc</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gia</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3600" dirty="0" err="1" smtClean="0">
                          <a:latin typeface="Arial" panose="020B0604020202020204" pitchFamily="34" charset="0"/>
                          <a:cs typeface="Arial" panose="020B0604020202020204" pitchFamily="34" charset="0"/>
                        </a:rPr>
                        <a:t>Số</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lượt</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khách</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đến</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thăm</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r>
              <a:tr h="672403">
                <a:tc>
                  <a:txBody>
                    <a:bodyPr/>
                    <a:lstStyle/>
                    <a:p>
                      <a:r>
                        <a:rPr lang="en-US" sz="3600" dirty="0" err="1" smtClean="0">
                          <a:latin typeface="Arial" panose="020B0604020202020204" pitchFamily="34" charset="0"/>
                          <a:cs typeface="Arial" panose="020B0604020202020204" pitchFamily="34" charset="0"/>
                        </a:rPr>
                        <a:t>Hàn</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Quốc</a:t>
                      </a:r>
                      <a:r>
                        <a:rPr lang="en-US" sz="3600" baseline="0" dirty="0" smtClean="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smtClean="0">
                          <a:latin typeface="Arial" panose="020B0604020202020204" pitchFamily="34" charset="0"/>
                          <a:cs typeface="Arial" panose="020B0604020202020204" pitchFamily="34" charset="0"/>
                        </a:rPr>
                        <a:t>4,3. 10</a:t>
                      </a:r>
                      <a:r>
                        <a:rPr lang="en-US" sz="3600" baseline="30000" dirty="0" smtClean="0">
                          <a:latin typeface="Arial" panose="020B0604020202020204" pitchFamily="34" charset="0"/>
                          <a:cs typeface="Arial" panose="020B0604020202020204" pitchFamily="34" charset="0"/>
                        </a:rPr>
                        <a:t>6</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r>
              <a:tr h="672403">
                <a:tc>
                  <a:txBody>
                    <a:bodyPr/>
                    <a:lstStyle/>
                    <a:p>
                      <a:r>
                        <a:rPr lang="en-US" sz="3600" dirty="0" err="1" smtClean="0">
                          <a:latin typeface="Arial" panose="020B0604020202020204" pitchFamily="34" charset="0"/>
                          <a:cs typeface="Arial" panose="020B0604020202020204" pitchFamily="34" charset="0"/>
                        </a:rPr>
                        <a:t>Hoa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Kỳ</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smtClean="0">
                          <a:latin typeface="Arial" panose="020B0604020202020204" pitchFamily="34" charset="0"/>
                          <a:cs typeface="Arial" panose="020B0604020202020204" pitchFamily="34" charset="0"/>
                        </a:rPr>
                        <a:t>7,4. 10</a:t>
                      </a:r>
                      <a:r>
                        <a:rPr lang="en-US" sz="3600" baseline="30000" dirty="0" smtClean="0">
                          <a:latin typeface="Arial" panose="020B0604020202020204" pitchFamily="34" charset="0"/>
                          <a:cs typeface="Arial" panose="020B0604020202020204" pitchFamily="34" charset="0"/>
                        </a:rPr>
                        <a:t>5</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r>
              <a:tr h="672403">
                <a:tc>
                  <a:txBody>
                    <a:bodyPr/>
                    <a:lstStyle/>
                    <a:p>
                      <a:r>
                        <a:rPr lang="en-US" sz="3600" dirty="0" err="1" smtClean="0">
                          <a:latin typeface="Arial" panose="020B0604020202020204" pitchFamily="34" charset="0"/>
                          <a:cs typeface="Arial" panose="020B0604020202020204" pitchFamily="34" charset="0"/>
                        </a:rPr>
                        <a:t>Pháp</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smtClean="0">
                          <a:latin typeface="Arial" panose="020B0604020202020204" pitchFamily="34" charset="0"/>
                          <a:cs typeface="Arial" panose="020B0604020202020204" pitchFamily="34" charset="0"/>
                        </a:rPr>
                        <a:t>2,9. 10</a:t>
                      </a:r>
                      <a:r>
                        <a:rPr lang="en-US" sz="3600" baseline="30000" dirty="0" smtClean="0">
                          <a:latin typeface="Arial" panose="020B0604020202020204" pitchFamily="34" charset="0"/>
                          <a:cs typeface="Arial" panose="020B0604020202020204" pitchFamily="34" charset="0"/>
                        </a:rPr>
                        <a:t>5</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r>
              <a:tr h="672403">
                <a:tc>
                  <a:txBody>
                    <a:bodyPr/>
                    <a:lstStyle/>
                    <a:p>
                      <a:r>
                        <a:rPr lang="en-US" sz="3600" dirty="0" smtClean="0">
                          <a:latin typeface="Arial" panose="020B0604020202020204" pitchFamily="34" charset="0"/>
                          <a:cs typeface="Arial" panose="020B0604020202020204" pitchFamily="34" charset="0"/>
                        </a:rPr>
                        <a:t>Ý</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smtClean="0">
                          <a:latin typeface="Arial" panose="020B0604020202020204" pitchFamily="34" charset="0"/>
                          <a:cs typeface="Arial" panose="020B0604020202020204" pitchFamily="34" charset="0"/>
                        </a:rPr>
                        <a:t>7. 10</a:t>
                      </a:r>
                      <a:r>
                        <a:rPr lang="en-US" sz="3600" baseline="30000" dirty="0" smtClean="0">
                          <a:latin typeface="Arial" panose="020B0604020202020204" pitchFamily="34" charset="0"/>
                          <a:cs typeface="Arial" panose="020B0604020202020204" pitchFamily="34" charset="0"/>
                        </a:rPr>
                        <a:t>4</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32" name="TextBox 31"/>
          <p:cNvSpPr txBox="1"/>
          <p:nvPr/>
        </p:nvSpPr>
        <p:spPr>
          <a:xfrm>
            <a:off x="2064327" y="5809765"/>
            <a:ext cx="14325600" cy="1824923"/>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sắp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xếp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quốc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theo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tự</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lượng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Việt</a:t>
            </a:r>
            <a:r>
              <a:rPr lang="en-US" sz="4000" dirty="0" smtClean="0">
                <a:latin typeface="Arial" panose="020B0604020202020204" pitchFamily="34" charset="0"/>
                <a:cs typeface="Arial" panose="020B0604020202020204" pitchFamily="34" charset="0"/>
              </a:rPr>
              <a:t> Nam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nhỏ</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lớn</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33" name="Curved Right Arrow 32"/>
          <p:cNvSpPr/>
          <p:nvPr/>
        </p:nvSpPr>
        <p:spPr>
          <a:xfrm>
            <a:off x="4520044" y="7715004"/>
            <a:ext cx="588817" cy="1116606"/>
          </a:xfrm>
          <a:prstGeom prst="curvedRightArrow">
            <a:avLst>
              <a:gd name="adj1" fmla="val 25488"/>
              <a:gd name="adj2" fmla="val 50000"/>
              <a:gd name="adj3" fmla="val 25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Rectangle 33"/>
          <p:cNvSpPr/>
          <p:nvPr/>
        </p:nvSpPr>
        <p:spPr>
          <a:xfrm>
            <a:off x="5787151" y="8092551"/>
            <a:ext cx="6713697" cy="707886"/>
          </a:xfrm>
          <a:prstGeom prst="rect">
            <a:avLst/>
          </a:prstGeom>
        </p:spPr>
        <p:txBody>
          <a:bodyPr wrap="none">
            <a:spAutoFit/>
          </a:bodyPr>
          <a:lstStyle/>
          <a:p>
            <a:r>
              <a:rPr lang="en-US" sz="4000" dirty="0">
                <a:solidFill>
                  <a:srgbClr val="C00000"/>
                </a:solidFill>
                <a:latin typeface="Arial" panose="020B0604020202020204" pitchFamily="34" charset="0"/>
                <a:cs typeface="Arial" panose="020B0604020202020204" pitchFamily="34" charset="0"/>
              </a:rPr>
              <a:t>Ý, </a:t>
            </a:r>
            <a:r>
              <a:rPr lang="en-US" sz="4000" dirty="0" err="1">
                <a:solidFill>
                  <a:srgbClr val="C00000"/>
                </a:solidFill>
                <a:latin typeface="Arial" panose="020B0604020202020204" pitchFamily="34" charset="0"/>
                <a:cs typeface="Arial" panose="020B0604020202020204" pitchFamily="34" charset="0"/>
              </a:rPr>
              <a:t>Pháp</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Hoa</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Kỳ</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Hàn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Quốc</a:t>
            </a:r>
            <a:r>
              <a:rPr lang="en-US" sz="4000" dirty="0">
                <a:solidFill>
                  <a:srgbClr val="C00000"/>
                </a:solidFill>
                <a:latin typeface="Arial" panose="020B0604020202020204" pitchFamily="34" charset="0"/>
                <a:cs typeface="Arial" panose="020B0604020202020204" pitchFamily="34" charset="0"/>
              </a:rPr>
              <a:t>.</a:t>
            </a:r>
          </a:p>
        </p:txBody>
      </p:sp>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19046" y="5537829"/>
            <a:ext cx="4940253" cy="4940253"/>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74578">
            <a:off x="10777949" y="591854"/>
            <a:ext cx="1501845" cy="1501845"/>
          </a:xfrm>
          <a:prstGeom prst="rect">
            <a:avLst/>
          </a:prstGeom>
        </p:spPr>
      </p:pic>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94" y="7071407"/>
            <a:ext cx="3657607" cy="365760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checkerboard(across)">
                                      <p:cBhvr>
                                        <p:cTn id="13" dur="500"/>
                                        <p:tgtEl>
                                          <p:spTgt spid="30"/>
                                        </p:tgtEl>
                                      </p:cBhvr>
                                    </p:animEffect>
                                  </p:childTnLst>
                                </p:cTn>
                              </p:par>
                              <p:par>
                                <p:cTn id="14" presetID="5" presetClass="entr" presetSubtype="1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checkerboard(across)">
                                      <p:cBhvr>
                                        <p:cTn id="16" dur="500"/>
                                        <p:tgtEl>
                                          <p:spTgt spid="31"/>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checkerboard(across)">
                                      <p:cBhvr>
                                        <p:cTn id="19" dur="500"/>
                                        <p:tgtEl>
                                          <p:spTgt spid="32"/>
                                        </p:tgtEl>
                                      </p:cBhvr>
                                    </p:animEffect>
                                  </p:childTnLst>
                                </p:cTn>
                              </p:par>
                              <p:par>
                                <p:cTn id="20" presetID="10"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barn(inVertical)">
                                      <p:cBhvr>
                                        <p:cTn id="3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p:bldP spid="32" grpId="0"/>
      <p:bldP spid="33" grpId="0" animBg="1"/>
      <p:bldP spid="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4" name="TextBox 4"/>
          <p:cNvSpPr txBox="1"/>
          <p:nvPr/>
        </p:nvSpPr>
        <p:spPr>
          <a:xfrm>
            <a:off x="4586852" y="1958189"/>
            <a:ext cx="9152355" cy="807913"/>
          </a:xfrm>
          <a:prstGeom prst="rect">
            <a:avLst/>
          </a:prstGeom>
        </p:spPr>
        <p:txBody>
          <a:bodyPr wrap="square" lIns="0" tIns="0" rIns="0" bIns="0" rtlCol="0" anchor="t">
            <a:spAutoFit/>
          </a:bodyPr>
          <a:lstStyle/>
          <a:p>
            <a:pPr marL="0" lvl="1" indent="0" algn="ctr">
              <a:lnSpc>
                <a:spcPts val="6281"/>
              </a:lnSpc>
              <a:spcBef>
                <a:spcPct val="0"/>
              </a:spcBef>
            </a:pPr>
            <a:r>
              <a:rPr lang="en-US" sz="6600" b="1" u="none" spc="94" dirty="0" smtClean="0">
                <a:solidFill>
                  <a:srgbClr val="1B3679"/>
                </a:solidFill>
                <a:latin typeface="Arial" panose="020B0604020202020204" pitchFamily="34" charset="0"/>
                <a:cs typeface="Arial" panose="020B0604020202020204" pitchFamily="34" charset="0"/>
              </a:rPr>
              <a:t>HƯỚNG DẪN VỀ NHÀ</a:t>
            </a:r>
            <a:endParaRPr lang="en-US" sz="6600" b="1" u="none" spc="94" dirty="0">
              <a:solidFill>
                <a:srgbClr val="1B3679"/>
              </a:solidFill>
              <a:latin typeface="Arial" panose="020B0604020202020204" pitchFamily="34" charset="0"/>
              <a:cs typeface="Arial" panose="020B0604020202020204" pitchFamily="34" charset="0"/>
            </a:endParaRPr>
          </a:p>
        </p:txBody>
      </p:sp>
      <p:grpSp>
        <p:nvGrpSpPr>
          <p:cNvPr id="5" name="Group 5"/>
          <p:cNvGrpSpPr/>
          <p:nvPr/>
        </p:nvGrpSpPr>
        <p:grpSpPr>
          <a:xfrm>
            <a:off x="2240500" y="3695590"/>
            <a:ext cx="4335646" cy="4758555"/>
            <a:chOff x="0" y="0"/>
            <a:chExt cx="2376399" cy="2608198"/>
          </a:xfrm>
        </p:grpSpPr>
        <p:sp>
          <p:nvSpPr>
            <p:cNvPr id="6" name="Freeform 6"/>
            <p:cNvSpPr/>
            <p:nvPr/>
          </p:nvSpPr>
          <p:spPr>
            <a:xfrm>
              <a:off x="0" y="0"/>
              <a:ext cx="2376399" cy="2608198"/>
            </a:xfrm>
            <a:custGeom>
              <a:avLst/>
              <a:gdLst/>
              <a:ahLst/>
              <a:cxnLst/>
              <a:rect l="l" t="t" r="r" b="b"/>
              <a:pathLst>
                <a:path w="2376399" h="2608198">
                  <a:moveTo>
                    <a:pt x="2251939" y="2608198"/>
                  </a:moveTo>
                  <a:lnTo>
                    <a:pt x="124460" y="2608198"/>
                  </a:lnTo>
                  <a:cubicBezTo>
                    <a:pt x="55880" y="2608198"/>
                    <a:pt x="0" y="2552318"/>
                    <a:pt x="0" y="2483738"/>
                  </a:cubicBezTo>
                  <a:lnTo>
                    <a:pt x="0" y="124460"/>
                  </a:lnTo>
                  <a:cubicBezTo>
                    <a:pt x="0" y="55880"/>
                    <a:pt x="55880" y="0"/>
                    <a:pt x="124460" y="0"/>
                  </a:cubicBezTo>
                  <a:lnTo>
                    <a:pt x="2251939" y="0"/>
                  </a:lnTo>
                  <a:cubicBezTo>
                    <a:pt x="2320519" y="0"/>
                    <a:pt x="2376399" y="55880"/>
                    <a:pt x="2376399" y="124460"/>
                  </a:cubicBezTo>
                  <a:lnTo>
                    <a:pt x="2376399" y="2483738"/>
                  </a:lnTo>
                  <a:cubicBezTo>
                    <a:pt x="2376399" y="2552318"/>
                    <a:pt x="2320519" y="2608198"/>
                    <a:pt x="2251939" y="2608198"/>
                  </a:cubicBezTo>
                  <a:close/>
                </a:path>
              </a:pathLst>
            </a:custGeom>
            <a:solidFill>
              <a:srgbClr val="DD7736"/>
            </a:solidFill>
          </p:spPr>
        </p:sp>
      </p:grpSp>
      <p:grpSp>
        <p:nvGrpSpPr>
          <p:cNvPr id="7" name="Group 7"/>
          <p:cNvGrpSpPr/>
          <p:nvPr/>
        </p:nvGrpSpPr>
        <p:grpSpPr>
          <a:xfrm>
            <a:off x="6995207" y="3695590"/>
            <a:ext cx="4335646" cy="4758555"/>
            <a:chOff x="0" y="0"/>
            <a:chExt cx="2376399" cy="2608198"/>
          </a:xfrm>
        </p:grpSpPr>
        <p:sp>
          <p:nvSpPr>
            <p:cNvPr id="8" name="Freeform 8"/>
            <p:cNvSpPr/>
            <p:nvPr/>
          </p:nvSpPr>
          <p:spPr>
            <a:xfrm>
              <a:off x="0" y="0"/>
              <a:ext cx="2376399" cy="2608198"/>
            </a:xfrm>
            <a:custGeom>
              <a:avLst/>
              <a:gdLst/>
              <a:ahLst/>
              <a:cxnLst/>
              <a:rect l="l" t="t" r="r" b="b"/>
              <a:pathLst>
                <a:path w="2376399" h="2608198">
                  <a:moveTo>
                    <a:pt x="2251939" y="2608198"/>
                  </a:moveTo>
                  <a:lnTo>
                    <a:pt x="124460" y="2608198"/>
                  </a:lnTo>
                  <a:cubicBezTo>
                    <a:pt x="55880" y="2608198"/>
                    <a:pt x="0" y="2552318"/>
                    <a:pt x="0" y="2483738"/>
                  </a:cubicBezTo>
                  <a:lnTo>
                    <a:pt x="0" y="124460"/>
                  </a:lnTo>
                  <a:cubicBezTo>
                    <a:pt x="0" y="55880"/>
                    <a:pt x="55880" y="0"/>
                    <a:pt x="124460" y="0"/>
                  </a:cubicBezTo>
                  <a:lnTo>
                    <a:pt x="2251939" y="0"/>
                  </a:lnTo>
                  <a:cubicBezTo>
                    <a:pt x="2320519" y="0"/>
                    <a:pt x="2376399" y="55880"/>
                    <a:pt x="2376399" y="124460"/>
                  </a:cubicBezTo>
                  <a:lnTo>
                    <a:pt x="2376399" y="2483738"/>
                  </a:lnTo>
                  <a:cubicBezTo>
                    <a:pt x="2376399" y="2552318"/>
                    <a:pt x="2320519" y="2608198"/>
                    <a:pt x="2251939" y="2608198"/>
                  </a:cubicBezTo>
                  <a:close/>
                </a:path>
              </a:pathLst>
            </a:custGeom>
            <a:solidFill>
              <a:srgbClr val="DD7736"/>
            </a:solidFill>
          </p:spPr>
        </p:sp>
      </p:grpSp>
      <p:grpSp>
        <p:nvGrpSpPr>
          <p:cNvPr id="9" name="Group 9"/>
          <p:cNvGrpSpPr/>
          <p:nvPr/>
        </p:nvGrpSpPr>
        <p:grpSpPr>
          <a:xfrm>
            <a:off x="11711854" y="3695590"/>
            <a:ext cx="4335646" cy="4758555"/>
            <a:chOff x="0" y="0"/>
            <a:chExt cx="2376399" cy="2608198"/>
          </a:xfrm>
        </p:grpSpPr>
        <p:sp>
          <p:nvSpPr>
            <p:cNvPr id="10" name="Freeform 10"/>
            <p:cNvSpPr/>
            <p:nvPr/>
          </p:nvSpPr>
          <p:spPr>
            <a:xfrm>
              <a:off x="0" y="0"/>
              <a:ext cx="2376399" cy="2608198"/>
            </a:xfrm>
            <a:custGeom>
              <a:avLst/>
              <a:gdLst/>
              <a:ahLst/>
              <a:cxnLst/>
              <a:rect l="l" t="t" r="r" b="b"/>
              <a:pathLst>
                <a:path w="2376399" h="2608198">
                  <a:moveTo>
                    <a:pt x="2251939" y="2608198"/>
                  </a:moveTo>
                  <a:lnTo>
                    <a:pt x="124460" y="2608198"/>
                  </a:lnTo>
                  <a:cubicBezTo>
                    <a:pt x="55880" y="2608198"/>
                    <a:pt x="0" y="2552318"/>
                    <a:pt x="0" y="2483738"/>
                  </a:cubicBezTo>
                  <a:lnTo>
                    <a:pt x="0" y="124460"/>
                  </a:lnTo>
                  <a:cubicBezTo>
                    <a:pt x="0" y="55880"/>
                    <a:pt x="55880" y="0"/>
                    <a:pt x="124460" y="0"/>
                  </a:cubicBezTo>
                  <a:lnTo>
                    <a:pt x="2251939" y="0"/>
                  </a:lnTo>
                  <a:cubicBezTo>
                    <a:pt x="2320519" y="0"/>
                    <a:pt x="2376399" y="55880"/>
                    <a:pt x="2376399" y="124460"/>
                  </a:cubicBezTo>
                  <a:lnTo>
                    <a:pt x="2376399" y="2483738"/>
                  </a:lnTo>
                  <a:cubicBezTo>
                    <a:pt x="2376399" y="2552318"/>
                    <a:pt x="2320519" y="2608198"/>
                    <a:pt x="2251939" y="2608198"/>
                  </a:cubicBezTo>
                  <a:close/>
                </a:path>
              </a:pathLst>
            </a:custGeom>
            <a:solidFill>
              <a:srgbClr val="DD7736"/>
            </a:solidFill>
          </p:spPr>
        </p:sp>
      </p:grpSp>
      <p:grpSp>
        <p:nvGrpSpPr>
          <p:cNvPr id="11" name="Group 11"/>
          <p:cNvGrpSpPr/>
          <p:nvPr/>
        </p:nvGrpSpPr>
        <p:grpSpPr>
          <a:xfrm>
            <a:off x="2240500" y="3695590"/>
            <a:ext cx="4335646" cy="1204874"/>
            <a:chOff x="0" y="0"/>
            <a:chExt cx="2376399" cy="660400"/>
          </a:xfrm>
        </p:grpSpPr>
        <p:sp>
          <p:nvSpPr>
            <p:cNvPr id="12" name="Freeform 12"/>
            <p:cNvSpPr/>
            <p:nvPr/>
          </p:nvSpPr>
          <p:spPr>
            <a:xfrm>
              <a:off x="0" y="0"/>
              <a:ext cx="2376399" cy="660400"/>
            </a:xfrm>
            <a:custGeom>
              <a:avLst/>
              <a:gdLst/>
              <a:ahLst/>
              <a:cxnLst/>
              <a:rect l="l" t="t" r="r" b="b"/>
              <a:pathLst>
                <a:path w="2376399" h="660400">
                  <a:moveTo>
                    <a:pt x="2251939" y="660400"/>
                  </a:moveTo>
                  <a:lnTo>
                    <a:pt x="124460" y="660400"/>
                  </a:lnTo>
                  <a:cubicBezTo>
                    <a:pt x="55880" y="660400"/>
                    <a:pt x="0" y="604520"/>
                    <a:pt x="0" y="535940"/>
                  </a:cubicBezTo>
                  <a:lnTo>
                    <a:pt x="0" y="124460"/>
                  </a:lnTo>
                  <a:cubicBezTo>
                    <a:pt x="0" y="55880"/>
                    <a:pt x="55880" y="0"/>
                    <a:pt x="124460" y="0"/>
                  </a:cubicBezTo>
                  <a:lnTo>
                    <a:pt x="2251939" y="0"/>
                  </a:lnTo>
                  <a:cubicBezTo>
                    <a:pt x="2320519" y="0"/>
                    <a:pt x="2376399" y="55880"/>
                    <a:pt x="2376399" y="124460"/>
                  </a:cubicBezTo>
                  <a:lnTo>
                    <a:pt x="2376399" y="535940"/>
                  </a:lnTo>
                  <a:cubicBezTo>
                    <a:pt x="2376399" y="604520"/>
                    <a:pt x="2320519" y="660400"/>
                    <a:pt x="2251939" y="660400"/>
                  </a:cubicBezTo>
                  <a:close/>
                </a:path>
              </a:pathLst>
            </a:custGeom>
            <a:solidFill>
              <a:srgbClr val="1B3679"/>
            </a:solidFill>
          </p:spPr>
        </p:sp>
      </p:grpSp>
      <p:grpSp>
        <p:nvGrpSpPr>
          <p:cNvPr id="13" name="Group 13"/>
          <p:cNvGrpSpPr/>
          <p:nvPr/>
        </p:nvGrpSpPr>
        <p:grpSpPr>
          <a:xfrm>
            <a:off x="6995207" y="3695590"/>
            <a:ext cx="4335646" cy="1204874"/>
            <a:chOff x="0" y="0"/>
            <a:chExt cx="2376399" cy="660400"/>
          </a:xfrm>
        </p:grpSpPr>
        <p:sp>
          <p:nvSpPr>
            <p:cNvPr id="14" name="Freeform 14"/>
            <p:cNvSpPr/>
            <p:nvPr/>
          </p:nvSpPr>
          <p:spPr>
            <a:xfrm>
              <a:off x="0" y="0"/>
              <a:ext cx="2376399" cy="660400"/>
            </a:xfrm>
            <a:custGeom>
              <a:avLst/>
              <a:gdLst/>
              <a:ahLst/>
              <a:cxnLst/>
              <a:rect l="l" t="t" r="r" b="b"/>
              <a:pathLst>
                <a:path w="2376399" h="660400">
                  <a:moveTo>
                    <a:pt x="2251939" y="660400"/>
                  </a:moveTo>
                  <a:lnTo>
                    <a:pt x="124460" y="660400"/>
                  </a:lnTo>
                  <a:cubicBezTo>
                    <a:pt x="55880" y="660400"/>
                    <a:pt x="0" y="604520"/>
                    <a:pt x="0" y="535940"/>
                  </a:cubicBezTo>
                  <a:lnTo>
                    <a:pt x="0" y="124460"/>
                  </a:lnTo>
                  <a:cubicBezTo>
                    <a:pt x="0" y="55880"/>
                    <a:pt x="55880" y="0"/>
                    <a:pt x="124460" y="0"/>
                  </a:cubicBezTo>
                  <a:lnTo>
                    <a:pt x="2251939" y="0"/>
                  </a:lnTo>
                  <a:cubicBezTo>
                    <a:pt x="2320519" y="0"/>
                    <a:pt x="2376399" y="55880"/>
                    <a:pt x="2376399" y="124460"/>
                  </a:cubicBezTo>
                  <a:lnTo>
                    <a:pt x="2376399" y="535940"/>
                  </a:lnTo>
                  <a:cubicBezTo>
                    <a:pt x="2376399" y="604520"/>
                    <a:pt x="2320519" y="660400"/>
                    <a:pt x="2251939" y="660400"/>
                  </a:cubicBezTo>
                  <a:close/>
                </a:path>
              </a:pathLst>
            </a:custGeom>
            <a:solidFill>
              <a:srgbClr val="1B3679"/>
            </a:solidFill>
          </p:spPr>
        </p:sp>
      </p:grpSp>
      <p:grpSp>
        <p:nvGrpSpPr>
          <p:cNvPr id="15" name="Group 15"/>
          <p:cNvGrpSpPr/>
          <p:nvPr/>
        </p:nvGrpSpPr>
        <p:grpSpPr>
          <a:xfrm>
            <a:off x="11711854" y="3695590"/>
            <a:ext cx="4335646" cy="1204874"/>
            <a:chOff x="0" y="0"/>
            <a:chExt cx="2376399" cy="660400"/>
          </a:xfrm>
        </p:grpSpPr>
        <p:sp>
          <p:nvSpPr>
            <p:cNvPr id="16" name="Freeform 16"/>
            <p:cNvSpPr/>
            <p:nvPr/>
          </p:nvSpPr>
          <p:spPr>
            <a:xfrm>
              <a:off x="0" y="0"/>
              <a:ext cx="2376399" cy="660400"/>
            </a:xfrm>
            <a:custGeom>
              <a:avLst/>
              <a:gdLst/>
              <a:ahLst/>
              <a:cxnLst/>
              <a:rect l="l" t="t" r="r" b="b"/>
              <a:pathLst>
                <a:path w="2376399" h="660400">
                  <a:moveTo>
                    <a:pt x="2251939" y="660400"/>
                  </a:moveTo>
                  <a:lnTo>
                    <a:pt x="124460" y="660400"/>
                  </a:lnTo>
                  <a:cubicBezTo>
                    <a:pt x="55880" y="660400"/>
                    <a:pt x="0" y="604520"/>
                    <a:pt x="0" y="535940"/>
                  </a:cubicBezTo>
                  <a:lnTo>
                    <a:pt x="0" y="124460"/>
                  </a:lnTo>
                  <a:cubicBezTo>
                    <a:pt x="0" y="55880"/>
                    <a:pt x="55880" y="0"/>
                    <a:pt x="124460" y="0"/>
                  </a:cubicBezTo>
                  <a:lnTo>
                    <a:pt x="2251939" y="0"/>
                  </a:lnTo>
                  <a:cubicBezTo>
                    <a:pt x="2320519" y="0"/>
                    <a:pt x="2376399" y="55880"/>
                    <a:pt x="2376399" y="124460"/>
                  </a:cubicBezTo>
                  <a:lnTo>
                    <a:pt x="2376399" y="535940"/>
                  </a:lnTo>
                  <a:cubicBezTo>
                    <a:pt x="2376399" y="604520"/>
                    <a:pt x="2320519" y="660400"/>
                    <a:pt x="2251939" y="660400"/>
                  </a:cubicBezTo>
                  <a:close/>
                </a:path>
              </a:pathLst>
            </a:custGeom>
            <a:solidFill>
              <a:srgbClr val="1B3679"/>
            </a:solidFill>
          </p:spPr>
        </p:sp>
      </p:grpSp>
      <p:sp>
        <p:nvSpPr>
          <p:cNvPr id="20" name="TextBox 20"/>
          <p:cNvSpPr txBox="1"/>
          <p:nvPr/>
        </p:nvSpPr>
        <p:spPr>
          <a:xfrm>
            <a:off x="2767621" y="4063712"/>
            <a:ext cx="3281403" cy="518160"/>
          </a:xfrm>
          <a:prstGeom prst="rect">
            <a:avLst/>
          </a:prstGeom>
        </p:spPr>
        <p:txBody>
          <a:bodyPr lIns="0" tIns="0" rIns="0" bIns="0" rtlCol="0" anchor="t">
            <a:spAutoFit/>
          </a:bodyPr>
          <a:lstStyle/>
          <a:p>
            <a:pPr marL="0" lvl="0" indent="0" algn="ctr">
              <a:lnSpc>
                <a:spcPts val="3900"/>
              </a:lnSpc>
              <a:spcBef>
                <a:spcPct val="0"/>
              </a:spcBef>
            </a:pPr>
            <a:r>
              <a:rPr lang="en-US" sz="4800" b="1" spc="58" dirty="0" smtClean="0">
                <a:solidFill>
                  <a:srgbClr val="FFFFFF"/>
                </a:solidFill>
                <a:latin typeface="Arial" panose="020B0604020202020204" pitchFamily="34" charset="0"/>
                <a:cs typeface="Arial" panose="020B0604020202020204" pitchFamily="34" charset="0"/>
              </a:rPr>
              <a:t>01</a:t>
            </a:r>
            <a:endParaRPr lang="en-US" sz="4800" b="1" spc="58" dirty="0">
              <a:solidFill>
                <a:srgbClr val="FFFFFF"/>
              </a:solidFill>
              <a:latin typeface="Arial" panose="020B0604020202020204" pitchFamily="34" charset="0"/>
              <a:cs typeface="Arial" panose="020B0604020202020204" pitchFamily="34" charset="0"/>
            </a:endParaRPr>
          </a:p>
        </p:txBody>
      </p:sp>
      <p:sp>
        <p:nvSpPr>
          <p:cNvPr id="21" name="TextBox 21"/>
          <p:cNvSpPr txBox="1"/>
          <p:nvPr/>
        </p:nvSpPr>
        <p:spPr>
          <a:xfrm>
            <a:off x="7522329" y="4063712"/>
            <a:ext cx="3281403" cy="518160"/>
          </a:xfrm>
          <a:prstGeom prst="rect">
            <a:avLst/>
          </a:prstGeom>
        </p:spPr>
        <p:txBody>
          <a:bodyPr lIns="0" tIns="0" rIns="0" bIns="0" rtlCol="0" anchor="t">
            <a:spAutoFit/>
          </a:bodyPr>
          <a:lstStyle/>
          <a:p>
            <a:pPr marL="0" lvl="0" indent="0" algn="ctr">
              <a:lnSpc>
                <a:spcPts val="3900"/>
              </a:lnSpc>
              <a:spcBef>
                <a:spcPct val="0"/>
              </a:spcBef>
            </a:pPr>
            <a:r>
              <a:rPr lang="en-US" sz="4800" b="1" spc="58" dirty="0" smtClean="0">
                <a:solidFill>
                  <a:srgbClr val="FFFFFF"/>
                </a:solidFill>
                <a:latin typeface="Arial" panose="020B0604020202020204" pitchFamily="34" charset="0"/>
                <a:cs typeface="Arial" panose="020B0604020202020204" pitchFamily="34" charset="0"/>
              </a:rPr>
              <a:t>02</a:t>
            </a:r>
            <a:endParaRPr lang="en-US" sz="4800" b="1" spc="58" dirty="0">
              <a:solidFill>
                <a:srgbClr val="FFFFFF"/>
              </a:solidFill>
              <a:latin typeface="Arial" panose="020B0604020202020204" pitchFamily="34" charset="0"/>
              <a:cs typeface="Arial" panose="020B0604020202020204" pitchFamily="34" charset="0"/>
            </a:endParaRPr>
          </a:p>
        </p:txBody>
      </p:sp>
      <p:sp>
        <p:nvSpPr>
          <p:cNvPr id="22" name="TextBox 22"/>
          <p:cNvSpPr txBox="1"/>
          <p:nvPr/>
        </p:nvSpPr>
        <p:spPr>
          <a:xfrm>
            <a:off x="12238975" y="4063712"/>
            <a:ext cx="3281403" cy="518160"/>
          </a:xfrm>
          <a:prstGeom prst="rect">
            <a:avLst/>
          </a:prstGeom>
        </p:spPr>
        <p:txBody>
          <a:bodyPr lIns="0" tIns="0" rIns="0" bIns="0" rtlCol="0" anchor="t">
            <a:spAutoFit/>
          </a:bodyPr>
          <a:lstStyle/>
          <a:p>
            <a:pPr marL="0" lvl="0" indent="0" algn="ctr">
              <a:lnSpc>
                <a:spcPts val="3900"/>
              </a:lnSpc>
              <a:spcBef>
                <a:spcPct val="0"/>
              </a:spcBef>
            </a:pPr>
            <a:r>
              <a:rPr lang="en-US" sz="4800" b="1" spc="58" dirty="0" smtClean="0">
                <a:solidFill>
                  <a:srgbClr val="FFFFFF"/>
                </a:solidFill>
                <a:latin typeface="Arial" panose="020B0604020202020204" pitchFamily="34" charset="0"/>
                <a:cs typeface="Arial" panose="020B0604020202020204" pitchFamily="34" charset="0"/>
              </a:rPr>
              <a:t>03 </a:t>
            </a:r>
            <a:endParaRPr lang="en-US" sz="4800" b="1" spc="58" dirty="0">
              <a:solidFill>
                <a:srgbClr val="FFFFFF"/>
              </a:solidFill>
              <a:latin typeface="Arial" panose="020B0604020202020204" pitchFamily="34" charset="0"/>
              <a:cs typeface="Arial" panose="020B0604020202020204" pitchFamily="34" charset="0"/>
            </a:endParaRPr>
          </a:p>
        </p:txBody>
      </p:sp>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5573" y="2410005"/>
            <a:ext cx="3164950" cy="7984966"/>
          </a:xfrm>
          <a:prstGeom prst="rect">
            <a:avLst/>
          </a:prstGeom>
        </p:spPr>
      </p:pic>
      <p:sp>
        <p:nvSpPr>
          <p:cNvPr id="24" name="TextBox 23"/>
          <p:cNvSpPr txBox="1"/>
          <p:nvPr/>
        </p:nvSpPr>
        <p:spPr>
          <a:xfrm>
            <a:off x="2093173" y="5143500"/>
            <a:ext cx="4630297" cy="1824923"/>
          </a:xfrm>
          <a:prstGeom prst="rect">
            <a:avLst/>
          </a:prstGeom>
          <a:noFill/>
        </p:spPr>
        <p:txBody>
          <a:bodyPr wrap="square" rtlCol="0">
            <a:spAutoFit/>
          </a:bodyPr>
          <a:lstStyle/>
          <a:p>
            <a:pPr algn="ctr">
              <a:lnSpc>
                <a:spcPct val="150000"/>
              </a:lnSpc>
            </a:pPr>
            <a:r>
              <a:rPr lang="en-US" sz="4000" dirty="0" err="1" smtClean="0">
                <a:solidFill>
                  <a:schemeClr val="bg1"/>
                </a:solidFill>
                <a:latin typeface="Arial" panose="020B0604020202020204" pitchFamily="34" charset="0"/>
                <a:cs typeface="Arial" panose="020B0604020202020204" pitchFamily="34" charset="0"/>
              </a:rPr>
              <a:t>Ghi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nhớ</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kiến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thức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đã</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học</a:t>
            </a:r>
            <a:endParaRPr lang="en-US" sz="4000" dirty="0">
              <a:solidFill>
                <a:schemeClr val="bg1"/>
              </a:solidFill>
              <a:latin typeface="Arial" panose="020B0604020202020204" pitchFamily="34" charset="0"/>
              <a:cs typeface="Arial" panose="020B0604020202020204" pitchFamily="34" charset="0"/>
            </a:endParaRPr>
          </a:p>
        </p:txBody>
      </p:sp>
      <p:sp>
        <p:nvSpPr>
          <p:cNvPr id="25" name="TextBox 24"/>
          <p:cNvSpPr txBox="1"/>
          <p:nvPr/>
        </p:nvSpPr>
        <p:spPr>
          <a:xfrm>
            <a:off x="6995207" y="5143500"/>
            <a:ext cx="4358563" cy="2748253"/>
          </a:xfrm>
          <a:prstGeom prst="rect">
            <a:avLst/>
          </a:prstGeom>
          <a:noFill/>
        </p:spPr>
        <p:txBody>
          <a:bodyPr wrap="square" rtlCol="0">
            <a:spAutoFit/>
          </a:bodyPr>
          <a:lstStyle/>
          <a:p>
            <a:pPr algn="ctr">
              <a:lnSpc>
                <a:spcPct val="150000"/>
              </a:lnSpc>
            </a:pPr>
            <a:r>
              <a:rPr lang="en-US" sz="4000" dirty="0" err="1" smtClean="0">
                <a:solidFill>
                  <a:schemeClr val="bg1"/>
                </a:solidFill>
                <a:latin typeface="Arial" panose="020B0604020202020204" pitchFamily="34" charset="0"/>
                <a:cs typeface="Arial" panose="020B0604020202020204" pitchFamily="34" charset="0"/>
              </a:rPr>
              <a:t>Hoàn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thành</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bài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tập</a:t>
            </a:r>
            <a:r>
              <a:rPr lang="en-US" sz="4000" dirty="0" smtClean="0">
                <a:solidFill>
                  <a:schemeClr val="bg1"/>
                </a:solidFill>
                <a:latin typeface="Arial" panose="020B0604020202020204" pitchFamily="34" charset="0"/>
                <a:cs typeface="Arial" panose="020B0604020202020204" pitchFamily="34" charset="0"/>
              </a:rPr>
              <a:t> SGK </a:t>
            </a:r>
            <a:r>
              <a:rPr lang="en-US" sz="4000" dirty="0" err="1" smtClean="0">
                <a:solidFill>
                  <a:schemeClr val="bg1"/>
                </a:solidFill>
                <a:latin typeface="Arial" panose="020B0604020202020204" pitchFamily="34" charset="0"/>
                <a:cs typeface="Arial" panose="020B0604020202020204" pitchFamily="34" charset="0"/>
              </a:rPr>
              <a:t>và</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làm</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bài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tập</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trong</a:t>
            </a:r>
            <a:r>
              <a:rPr lang="en-US" sz="4000" dirty="0" smtClean="0">
                <a:solidFill>
                  <a:schemeClr val="bg1"/>
                </a:solidFill>
                <a:latin typeface="Arial" panose="020B0604020202020204" pitchFamily="34" charset="0"/>
                <a:cs typeface="Arial" panose="020B0604020202020204" pitchFamily="34" charset="0"/>
              </a:rPr>
              <a:t> SBT</a:t>
            </a:r>
            <a:endParaRPr lang="en-US" sz="4000" dirty="0">
              <a:solidFill>
                <a:schemeClr val="bg1"/>
              </a:solidFill>
              <a:latin typeface="Arial" panose="020B0604020202020204" pitchFamily="34" charset="0"/>
              <a:cs typeface="Arial" panose="020B0604020202020204" pitchFamily="34" charset="0"/>
            </a:endParaRPr>
          </a:p>
        </p:txBody>
      </p:sp>
      <p:sp>
        <p:nvSpPr>
          <p:cNvPr id="26" name="TextBox 25"/>
          <p:cNvSpPr txBox="1"/>
          <p:nvPr/>
        </p:nvSpPr>
        <p:spPr>
          <a:xfrm>
            <a:off x="11700394" y="5124113"/>
            <a:ext cx="4358563" cy="1824923"/>
          </a:xfrm>
          <a:prstGeom prst="rect">
            <a:avLst/>
          </a:prstGeom>
          <a:noFill/>
        </p:spPr>
        <p:txBody>
          <a:bodyPr wrap="square" rtlCol="0">
            <a:spAutoFit/>
          </a:bodyPr>
          <a:lstStyle/>
          <a:p>
            <a:pPr algn="ctr">
              <a:lnSpc>
                <a:spcPct val="150000"/>
              </a:lnSpc>
            </a:pPr>
            <a:r>
              <a:rPr lang="en-US" sz="4000" dirty="0" err="1" smtClean="0">
                <a:solidFill>
                  <a:schemeClr val="bg1"/>
                </a:solidFill>
                <a:latin typeface="Arial" panose="020B0604020202020204" pitchFamily="34" charset="0"/>
                <a:cs typeface="Arial" panose="020B0604020202020204" pitchFamily="34" charset="0"/>
              </a:rPr>
              <a:t>Chuẩn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bị</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bài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sau</a:t>
            </a:r>
            <a:r>
              <a:rPr lang="en-US" sz="4000" dirty="0" smtClean="0">
                <a:solidFill>
                  <a:schemeClr val="bg1"/>
                </a:solidFill>
                <a:latin typeface="Arial" panose="020B0604020202020204" pitchFamily="34" charset="0"/>
                <a:cs typeface="Arial" panose="020B0604020202020204" pitchFamily="34" charset="0"/>
              </a:rPr>
              <a:t> - </a:t>
            </a:r>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4</a:t>
            </a:r>
            <a:endParaRPr lang="en-US" sz="40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ppt_w+.3"/>
                                          </p:val>
                                        </p:tav>
                                        <p:tav tm="100000">
                                          <p:val>
                                            <p:strVal val="#ppt_w"/>
                                          </p:val>
                                        </p:tav>
                                      </p:tavLst>
                                    </p:anim>
                                    <p:anim calcmode="lin" valueType="num">
                                      <p:cBhvr>
                                        <p:cTn id="26" dur="500" fill="hold"/>
                                        <p:tgtEl>
                                          <p:spTgt spid="21"/>
                                        </p:tgtEl>
                                        <p:attrNameLst>
                                          <p:attrName>ppt_h</p:attrName>
                                        </p:attrNameLst>
                                      </p:cBhvr>
                                      <p:tavLst>
                                        <p:tav tm="0">
                                          <p:val>
                                            <p:strVal val="#ppt_h"/>
                                          </p:val>
                                        </p:tav>
                                        <p:tav tm="100000">
                                          <p:val>
                                            <p:strVal val="#ppt_h"/>
                                          </p:val>
                                        </p:tav>
                                      </p:tavLst>
                                    </p:anim>
                                    <p:animEffect transition="in" filter="fade">
                                      <p:cBhvr>
                                        <p:cTn id="27" dur="500"/>
                                        <p:tgtEl>
                                          <p:spTgt spid="21"/>
                                        </p:tgtEl>
                                      </p:cBhvr>
                                    </p:animEffect>
                                  </p:childTnLst>
                                </p:cTn>
                              </p:par>
                              <p:par>
                                <p:cTn id="28" presetID="50" presetClass="entr" presetSubtype="0" decel="10000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strVal val="#ppt_w+.3"/>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animEffect transition="in" filter="fade">
                                      <p:cBhvr>
                                        <p:cTn id="32" dur="500"/>
                                        <p:tgtEl>
                                          <p:spTgt spid="13"/>
                                        </p:tgtEl>
                                      </p:cBhvr>
                                    </p:animEffect>
                                  </p:childTnLst>
                                </p:cTn>
                              </p:par>
                              <p:par>
                                <p:cTn id="33" presetID="50" presetClass="entr" presetSubtype="0" decel="10000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strVal val="#ppt_w+.3"/>
                                          </p:val>
                                        </p:tav>
                                        <p:tav tm="100000">
                                          <p:val>
                                            <p:strVal val="#ppt_w"/>
                                          </p:val>
                                        </p:tav>
                                      </p:tavLst>
                                    </p:anim>
                                    <p:anim calcmode="lin" valueType="num">
                                      <p:cBhvr>
                                        <p:cTn id="36" dur="500" fill="hold"/>
                                        <p:tgtEl>
                                          <p:spTgt spid="25"/>
                                        </p:tgtEl>
                                        <p:attrNameLst>
                                          <p:attrName>ppt_h</p:attrName>
                                        </p:attrNameLst>
                                      </p:cBhvr>
                                      <p:tavLst>
                                        <p:tav tm="0">
                                          <p:val>
                                            <p:strVal val="#ppt_h"/>
                                          </p:val>
                                        </p:tav>
                                        <p:tav tm="100000">
                                          <p:val>
                                            <p:strVal val="#ppt_h"/>
                                          </p:val>
                                        </p:tav>
                                      </p:tavLst>
                                    </p:anim>
                                    <p:animEffect transition="in" filter="fade">
                                      <p:cBhvr>
                                        <p:cTn id="37" dur="500"/>
                                        <p:tgtEl>
                                          <p:spTgt spid="25"/>
                                        </p:tgtEl>
                                      </p:cBhvr>
                                    </p:animEffect>
                                  </p:childTnLst>
                                </p:cTn>
                              </p:par>
                              <p:par>
                                <p:cTn id="38" presetID="50" presetClass="entr" presetSubtype="0" decel="10000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strVal val="#ppt_w+.3"/>
                                          </p:val>
                                        </p:tav>
                                        <p:tav tm="100000">
                                          <p:val>
                                            <p:strVal val="#ppt_w"/>
                                          </p:val>
                                        </p:tav>
                                      </p:tavLst>
                                    </p:anim>
                                    <p:anim calcmode="lin" valueType="num">
                                      <p:cBhvr>
                                        <p:cTn id="41" dur="500" fill="hold"/>
                                        <p:tgtEl>
                                          <p:spTgt spid="7"/>
                                        </p:tgtEl>
                                        <p:attrNameLst>
                                          <p:attrName>ppt_h</p:attrName>
                                        </p:attrNameLst>
                                      </p:cBhvr>
                                      <p:tavLst>
                                        <p:tav tm="0">
                                          <p:val>
                                            <p:strVal val="#ppt_h"/>
                                          </p:val>
                                        </p:tav>
                                        <p:tav tm="100000">
                                          <p:val>
                                            <p:strVal val="#ppt_h"/>
                                          </p:val>
                                        </p:tav>
                                      </p:tavLst>
                                    </p:anim>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arn(outVertical)">
                                      <p:cBhvr>
                                        <p:cTn id="47" dur="500"/>
                                        <p:tgtEl>
                                          <p:spTgt spid="22"/>
                                        </p:tgtEl>
                                      </p:cBhvr>
                                    </p:animEffect>
                                  </p:childTnLst>
                                </p:cTn>
                              </p:par>
                              <p:par>
                                <p:cTn id="48" presetID="16" presetClass="entr" presetSubtype="37"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outVertical)">
                                      <p:cBhvr>
                                        <p:cTn id="50" dur="500"/>
                                        <p:tgtEl>
                                          <p:spTgt spid="15"/>
                                        </p:tgtEl>
                                      </p:cBhvr>
                                    </p:animEffect>
                                  </p:childTnLst>
                                </p:cTn>
                              </p:par>
                              <p:par>
                                <p:cTn id="51" presetID="16" presetClass="entr" presetSubtype="37"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outVertical)">
                                      <p:cBhvr>
                                        <p:cTn id="53" dur="500"/>
                                        <p:tgtEl>
                                          <p:spTgt spid="26"/>
                                        </p:tgtEl>
                                      </p:cBhvr>
                                    </p:animEffect>
                                  </p:childTnLst>
                                </p:cTn>
                              </p:par>
                              <p:par>
                                <p:cTn id="54" presetID="16" presetClass="entr" presetSubtype="37"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barn(outVertical)">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4"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4D4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126168">
            <a:off x="-5120304" y="-521690"/>
            <a:ext cx="12767183" cy="8704897"/>
          </a:xfrm>
          <a:prstGeom prst="rect">
            <a:avLst/>
          </a:prstGeom>
        </p:spPr>
      </p:pic>
      <p:pic>
        <p:nvPicPr>
          <p:cNvPr id="3" name="Picture 3"/>
          <p:cNvPicPr>
            <a:picLocks noChangeAspect="1"/>
          </p:cNvPicPr>
          <p:nvPr/>
        </p:nvPicPr>
        <p:blipFill>
          <a:blip r:embed="rId4"/>
          <a:srcRect/>
          <a:stretch>
            <a:fillRect/>
          </a:stretch>
        </p:blipFill>
        <p:spPr>
          <a:xfrm>
            <a:off x="1755676" y="3120997"/>
            <a:ext cx="5176664" cy="5364419"/>
          </a:xfrm>
          <a:prstGeom prst="rect">
            <a:avLst/>
          </a:prstGeom>
        </p:spPr>
      </p:pic>
      <p:pic>
        <p:nvPicPr>
          <p:cNvPr id="4" name="Picture 4"/>
          <p:cNvPicPr>
            <a:picLocks noChangeAspect="1"/>
          </p:cNvPicPr>
          <p:nvPr/>
        </p:nvPicPr>
        <p:blipFill>
          <a:blip r:embed="rId5"/>
          <a:srcRect/>
          <a:stretch>
            <a:fillRect/>
          </a:stretch>
        </p:blipFill>
        <p:spPr>
          <a:xfrm rot="-606787">
            <a:off x="14476601" y="243883"/>
            <a:ext cx="2944592" cy="1884539"/>
          </a:xfrm>
          <a:prstGeom prst="rect">
            <a:avLst/>
          </a:prstGeom>
        </p:spPr>
      </p:pic>
      <p:pic>
        <p:nvPicPr>
          <p:cNvPr id="5" name="Picture 5"/>
          <p:cNvPicPr>
            <a:picLocks noChangeAspect="1"/>
          </p:cNvPicPr>
          <p:nvPr/>
        </p:nvPicPr>
        <p:blipFill>
          <a:blip r:embed="rId6"/>
          <a:srcRect/>
          <a:stretch>
            <a:fillRect/>
          </a:stretch>
        </p:blipFill>
        <p:spPr>
          <a:xfrm>
            <a:off x="7253150" y="1035225"/>
            <a:ext cx="1659488" cy="1796469"/>
          </a:xfrm>
          <a:prstGeom prst="rect">
            <a:avLst/>
          </a:prstGeom>
        </p:spPr>
      </p:pic>
      <p:pic>
        <p:nvPicPr>
          <p:cNvPr id="6" name="Picture 6"/>
          <p:cNvPicPr>
            <a:picLocks noChangeAspect="1"/>
          </p:cNvPicPr>
          <p:nvPr/>
        </p:nvPicPr>
        <p:blipFill>
          <a:blip r:embed="rId7"/>
          <a:srcRect/>
          <a:stretch>
            <a:fillRect/>
          </a:stretch>
        </p:blipFill>
        <p:spPr>
          <a:xfrm>
            <a:off x="345176" y="6637533"/>
            <a:ext cx="3453988" cy="1847883"/>
          </a:xfrm>
          <a:prstGeom prst="rect">
            <a:avLst/>
          </a:prstGeom>
        </p:spPr>
      </p:pic>
      <p:pic>
        <p:nvPicPr>
          <p:cNvPr id="9" name="Picture 9"/>
          <p:cNvPicPr>
            <a:picLocks noChangeAspect="1"/>
          </p:cNvPicPr>
          <p:nvPr/>
        </p:nvPicPr>
        <p:blipFill>
          <a:blip r:embed="rId8"/>
          <a:srcRect/>
          <a:stretch>
            <a:fillRect/>
          </a:stretch>
        </p:blipFill>
        <p:spPr>
          <a:xfrm>
            <a:off x="4114799" y="2524527"/>
            <a:ext cx="3138351" cy="1679017"/>
          </a:xfrm>
          <a:prstGeom prst="rect">
            <a:avLst/>
          </a:prstGeom>
        </p:spPr>
      </p:pic>
      <p:sp>
        <p:nvSpPr>
          <p:cNvPr id="10" name="Rectangle 9"/>
          <p:cNvSpPr/>
          <p:nvPr/>
        </p:nvSpPr>
        <p:spPr>
          <a:xfrm>
            <a:off x="7631974" y="2862372"/>
            <a:ext cx="9709741" cy="1824923"/>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a:latin typeface="Arial" panose="020B0604020202020204" pitchFamily="34" charset="0"/>
                <a:cs typeface="Arial" panose="020B0604020202020204" pitchFamily="34" charset="0"/>
              </a:rPr>
              <a:t>Muốn biết lượng nước trên Trái đất là khoảng bao nhiêu ta phải tính thế nào?</a:t>
            </a:r>
            <a:endParaRPr lang="en-US" sz="4000" dirty="0">
              <a:latin typeface="Arial" panose="020B0604020202020204" pitchFamily="34" charset="0"/>
              <a:cs typeface="Arial" panose="020B0604020202020204" pitchFamily="34" charset="0"/>
            </a:endParaRPr>
          </a:p>
        </p:txBody>
      </p:sp>
      <p:sp>
        <p:nvSpPr>
          <p:cNvPr id="11" name="Rectangle 10"/>
          <p:cNvSpPr/>
          <p:nvPr/>
        </p:nvSpPr>
        <p:spPr>
          <a:xfrm>
            <a:off x="7631974" y="5139261"/>
            <a:ext cx="9709741" cy="3785652"/>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a:latin typeface="Arial" panose="020B0604020202020204" pitchFamily="34" charset="0"/>
                <a:cs typeface="Arial" panose="020B0604020202020204" pitchFamily="34" charset="0"/>
              </a:rPr>
              <a:t>Biểu thức 1111,34 x 1111,34 x 1111,34 có thể viết gọn hơn dưới dạng lũy thừa giống như lũy thừa của một số tự nhiên mà em được học ở lớp 6 không?</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90047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strips(downRight)">
                                      <p:cBhvr>
                                        <p:cTn id="1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ACA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1B3679"/>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33159">
            <a:off x="15665115" y="355170"/>
            <a:ext cx="2078768" cy="339264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100657">
            <a:off x="-562304" y="6185659"/>
            <a:ext cx="4704035" cy="2463204"/>
          </a:xfrm>
          <a:prstGeom prst="rect">
            <a:avLst/>
          </a:prstGeom>
        </p:spPr>
      </p:pic>
      <p:sp>
        <p:nvSpPr>
          <p:cNvPr id="7" name="TextBox 7"/>
          <p:cNvSpPr txBox="1"/>
          <p:nvPr/>
        </p:nvSpPr>
        <p:spPr>
          <a:xfrm>
            <a:off x="2510412" y="2857500"/>
            <a:ext cx="13267176" cy="3323987"/>
          </a:xfrm>
          <a:prstGeom prst="rect">
            <a:avLst/>
          </a:prstGeom>
        </p:spPr>
        <p:txBody>
          <a:bodyPr wrap="square" lIns="0" tIns="0" rIns="0" bIns="0" rtlCol="0" anchor="t">
            <a:spAutoFit/>
          </a:bodyPr>
          <a:lstStyle/>
          <a:p>
            <a:pPr algn="ctr">
              <a:lnSpc>
                <a:spcPct val="150000"/>
              </a:lnSpc>
            </a:pPr>
            <a:r>
              <a:rPr lang="en-US" sz="7200" b="1" spc="237" dirty="0" smtClean="0">
                <a:solidFill>
                  <a:srgbClr val="FFFFFF"/>
                </a:solidFill>
                <a:latin typeface="Arial" panose="020B0604020202020204" pitchFamily="34" charset="0"/>
                <a:cs typeface="Arial" panose="020B0604020202020204" pitchFamily="34" charset="0"/>
              </a:rPr>
              <a:t>CẢM ƠN SỰ QUAN TÂM VÀ THEO DÕI CỦA CÁC EM!</a:t>
            </a:r>
            <a:endParaRPr lang="en-US" sz="7200" b="1" spc="237"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2261612"/>
      </p:ext>
    </p:extLst>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71297" y="3020443"/>
            <a:ext cx="3660052" cy="737373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5074099" y="3521821"/>
            <a:ext cx="2801241" cy="7067350"/>
          </a:xfrm>
          <a:prstGeom prst="rect">
            <a:avLst/>
          </a:prstGeom>
        </p:spPr>
      </p:pic>
      <p:sp>
        <p:nvSpPr>
          <p:cNvPr id="10" name="TextBox 10"/>
          <p:cNvSpPr txBox="1"/>
          <p:nvPr/>
        </p:nvSpPr>
        <p:spPr>
          <a:xfrm>
            <a:off x="2694381" y="2299571"/>
            <a:ext cx="12899238" cy="4431983"/>
          </a:xfrm>
          <a:prstGeom prst="rect">
            <a:avLst/>
          </a:prstGeom>
        </p:spPr>
        <p:txBody>
          <a:bodyPr wrap="square" lIns="0" tIns="0" rIns="0" bIns="0" rtlCol="0" anchor="t">
            <a:spAutoFit/>
          </a:bodyPr>
          <a:lstStyle/>
          <a:p>
            <a:pPr algn="ctr">
              <a:lnSpc>
                <a:spcPct val="150000"/>
              </a:lnSpc>
            </a:pPr>
            <a:r>
              <a:rPr lang="en-US" sz="6400" b="1" spc="96" dirty="0" smtClean="0">
                <a:solidFill>
                  <a:srgbClr val="1B3679"/>
                </a:solidFill>
                <a:latin typeface="Arial" panose="020B0604020202020204" pitchFamily="34" charset="0"/>
                <a:cs typeface="Arial" panose="020B0604020202020204" pitchFamily="34" charset="0"/>
              </a:rPr>
              <a:t>BÀI 3: LŨY THỪA VỚI SỐ MŨ TỰ NHIÊN CỦA MỘT SỐ HỮU TỈ </a:t>
            </a:r>
          </a:p>
          <a:p>
            <a:pPr algn="ctr">
              <a:lnSpc>
                <a:spcPct val="150000"/>
              </a:lnSpc>
            </a:pPr>
            <a:r>
              <a:rPr lang="en-US" sz="6400" b="1" spc="96" dirty="0" smtClean="0">
                <a:solidFill>
                  <a:srgbClr val="C00000"/>
                </a:solidFill>
                <a:latin typeface="Arial" panose="020B0604020202020204" pitchFamily="34" charset="0"/>
                <a:cs typeface="Arial" panose="020B0604020202020204" pitchFamily="34" charset="0"/>
              </a:rPr>
              <a:t>(3 </a:t>
            </a:r>
            <a:r>
              <a:rPr lang="en-US" sz="6400" b="1" spc="96" dirty="0" err="1" smtClean="0">
                <a:solidFill>
                  <a:srgbClr val="C00000"/>
                </a:solidFill>
                <a:latin typeface="Arial" panose="020B0604020202020204" pitchFamily="34" charset="0"/>
                <a:cs typeface="Arial" panose="020B0604020202020204" pitchFamily="34" charset="0"/>
              </a:rPr>
              <a:t>Tiết</a:t>
            </a:r>
            <a:r>
              <a:rPr lang="en-US" sz="6400" b="1" spc="96" dirty="0" smtClean="0">
                <a:solidFill>
                  <a:srgbClr val="C00000"/>
                </a:solidFill>
                <a:latin typeface="Arial" panose="020B0604020202020204" pitchFamily="34" charset="0"/>
                <a:cs typeface="Arial" panose="020B0604020202020204" pitchFamily="34" charset="0"/>
              </a:rPr>
              <a:t>)</a:t>
            </a:r>
            <a:endParaRPr lang="en-US" sz="6400" b="1" spc="96"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2139302"/>
      </p:ext>
    </p:extLst>
  </p:cSld>
  <p:clrMapOvr>
    <a:masterClrMapping/>
  </p:clrMapOvr>
  <p:transition spd="slow">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grpSp>
        <p:nvGrpSpPr>
          <p:cNvPr id="4" name="Group 4"/>
          <p:cNvGrpSpPr/>
          <p:nvPr/>
        </p:nvGrpSpPr>
        <p:grpSpPr>
          <a:xfrm>
            <a:off x="1425499" y="3760421"/>
            <a:ext cx="4640120" cy="4603457"/>
            <a:chOff x="0" y="0"/>
            <a:chExt cx="2089743" cy="1557219"/>
          </a:xfrm>
        </p:grpSpPr>
        <p:sp>
          <p:nvSpPr>
            <p:cNvPr id="5" name="Freeform 5"/>
            <p:cNvSpPr/>
            <p:nvPr/>
          </p:nvSpPr>
          <p:spPr>
            <a:xfrm>
              <a:off x="0" y="0"/>
              <a:ext cx="2089743" cy="1557219"/>
            </a:xfrm>
            <a:custGeom>
              <a:avLst/>
              <a:gdLst/>
              <a:ahLst/>
              <a:cxnLst/>
              <a:rect l="l" t="t" r="r" b="b"/>
              <a:pathLst>
                <a:path w="2089743" h="1557219">
                  <a:moveTo>
                    <a:pt x="1965283" y="1557219"/>
                  </a:moveTo>
                  <a:lnTo>
                    <a:pt x="124460" y="1557219"/>
                  </a:lnTo>
                  <a:cubicBezTo>
                    <a:pt x="55880" y="1557219"/>
                    <a:pt x="0" y="1501339"/>
                    <a:pt x="0" y="1432759"/>
                  </a:cubicBezTo>
                  <a:lnTo>
                    <a:pt x="0" y="124460"/>
                  </a:lnTo>
                  <a:cubicBezTo>
                    <a:pt x="0" y="55880"/>
                    <a:pt x="55880" y="0"/>
                    <a:pt x="124460" y="0"/>
                  </a:cubicBezTo>
                  <a:lnTo>
                    <a:pt x="1965283" y="0"/>
                  </a:lnTo>
                  <a:cubicBezTo>
                    <a:pt x="2033863" y="0"/>
                    <a:pt x="2089743" y="55880"/>
                    <a:pt x="2089743" y="124460"/>
                  </a:cubicBezTo>
                  <a:lnTo>
                    <a:pt x="2089743" y="1432759"/>
                  </a:lnTo>
                  <a:cubicBezTo>
                    <a:pt x="2089743" y="1501339"/>
                    <a:pt x="2033863" y="1557219"/>
                    <a:pt x="1965283" y="1557219"/>
                  </a:cubicBezTo>
                  <a:close/>
                </a:path>
              </a:pathLst>
            </a:custGeom>
            <a:solidFill>
              <a:srgbClr val="FFFFFF"/>
            </a:solidFill>
            <a:ln>
              <a:solidFill>
                <a:srgbClr val="000000"/>
              </a:solidFill>
            </a:ln>
          </p:spPr>
        </p:sp>
      </p:grpSp>
      <p:grpSp>
        <p:nvGrpSpPr>
          <p:cNvPr id="6" name="Group 6"/>
          <p:cNvGrpSpPr/>
          <p:nvPr/>
        </p:nvGrpSpPr>
        <p:grpSpPr>
          <a:xfrm>
            <a:off x="6782119" y="3848882"/>
            <a:ext cx="4634740" cy="4603457"/>
            <a:chOff x="0" y="0"/>
            <a:chExt cx="2089743" cy="1557219"/>
          </a:xfrm>
        </p:grpSpPr>
        <p:sp>
          <p:nvSpPr>
            <p:cNvPr id="7" name="Freeform 7"/>
            <p:cNvSpPr/>
            <p:nvPr/>
          </p:nvSpPr>
          <p:spPr>
            <a:xfrm>
              <a:off x="0" y="0"/>
              <a:ext cx="2089743" cy="1557219"/>
            </a:xfrm>
            <a:custGeom>
              <a:avLst/>
              <a:gdLst/>
              <a:ahLst/>
              <a:cxnLst/>
              <a:rect l="l" t="t" r="r" b="b"/>
              <a:pathLst>
                <a:path w="2089743" h="1557219">
                  <a:moveTo>
                    <a:pt x="1965283" y="1557219"/>
                  </a:moveTo>
                  <a:lnTo>
                    <a:pt x="124460" y="1557219"/>
                  </a:lnTo>
                  <a:cubicBezTo>
                    <a:pt x="55880" y="1557219"/>
                    <a:pt x="0" y="1501339"/>
                    <a:pt x="0" y="1432759"/>
                  </a:cubicBezTo>
                  <a:lnTo>
                    <a:pt x="0" y="124460"/>
                  </a:lnTo>
                  <a:cubicBezTo>
                    <a:pt x="0" y="55880"/>
                    <a:pt x="55880" y="0"/>
                    <a:pt x="124460" y="0"/>
                  </a:cubicBezTo>
                  <a:lnTo>
                    <a:pt x="1965283" y="0"/>
                  </a:lnTo>
                  <a:cubicBezTo>
                    <a:pt x="2033863" y="0"/>
                    <a:pt x="2089743" y="55880"/>
                    <a:pt x="2089743" y="124460"/>
                  </a:cubicBezTo>
                  <a:lnTo>
                    <a:pt x="2089743" y="1432759"/>
                  </a:lnTo>
                  <a:cubicBezTo>
                    <a:pt x="2089743" y="1501339"/>
                    <a:pt x="2033863" y="1557219"/>
                    <a:pt x="1965283" y="1557219"/>
                  </a:cubicBezTo>
                  <a:close/>
                </a:path>
              </a:pathLst>
            </a:custGeom>
            <a:solidFill>
              <a:srgbClr val="FFFFFF"/>
            </a:solidFill>
            <a:ln>
              <a:solidFill>
                <a:srgbClr val="000000"/>
              </a:solidFill>
            </a:ln>
          </p:spPr>
        </p:sp>
      </p:grpSp>
      <p:grpSp>
        <p:nvGrpSpPr>
          <p:cNvPr id="8" name="Group 8"/>
          <p:cNvGrpSpPr/>
          <p:nvPr/>
        </p:nvGrpSpPr>
        <p:grpSpPr>
          <a:xfrm>
            <a:off x="1425499" y="3752801"/>
            <a:ext cx="4640120" cy="4773898"/>
            <a:chOff x="0" y="0"/>
            <a:chExt cx="3262443" cy="2521093"/>
          </a:xfrm>
        </p:grpSpPr>
        <p:sp>
          <p:nvSpPr>
            <p:cNvPr id="9" name="Freeform 9"/>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rgbClr val="DD7736"/>
            </a:solidFill>
          </p:spPr>
        </p:sp>
      </p:grpSp>
      <p:grpSp>
        <p:nvGrpSpPr>
          <p:cNvPr id="10" name="Group 10"/>
          <p:cNvGrpSpPr/>
          <p:nvPr/>
        </p:nvGrpSpPr>
        <p:grpSpPr>
          <a:xfrm>
            <a:off x="6782119" y="3760421"/>
            <a:ext cx="4634740" cy="4773898"/>
            <a:chOff x="0" y="0"/>
            <a:chExt cx="3262443" cy="2521093"/>
          </a:xfrm>
        </p:grpSpPr>
        <p:sp>
          <p:nvSpPr>
            <p:cNvPr id="11" name="Freeform 11"/>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rgbClr val="DD7736"/>
            </a:solidFill>
          </p:spPr>
        </p:sp>
      </p:grpSp>
      <p:grpSp>
        <p:nvGrpSpPr>
          <p:cNvPr id="12" name="Group 12"/>
          <p:cNvGrpSpPr/>
          <p:nvPr/>
        </p:nvGrpSpPr>
        <p:grpSpPr>
          <a:xfrm>
            <a:off x="3210363" y="3318570"/>
            <a:ext cx="1165089" cy="1165089"/>
            <a:chOff x="0" y="0"/>
            <a:chExt cx="2311400" cy="2311400"/>
          </a:xfrm>
        </p:grpSpPr>
        <p:sp>
          <p:nvSpPr>
            <p:cNvPr id="13"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grpSp>
        <p:nvGrpSpPr>
          <p:cNvPr id="14" name="Group 14"/>
          <p:cNvGrpSpPr/>
          <p:nvPr/>
        </p:nvGrpSpPr>
        <p:grpSpPr>
          <a:xfrm>
            <a:off x="8487488" y="3318570"/>
            <a:ext cx="1165089" cy="1165089"/>
            <a:chOff x="0" y="0"/>
            <a:chExt cx="2311400" cy="2311400"/>
          </a:xfrm>
        </p:grpSpPr>
        <p:sp>
          <p:nvSpPr>
            <p:cNvPr id="15" name="Freeform 1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969430" y="552450"/>
            <a:ext cx="2766120" cy="2766120"/>
          </a:xfrm>
          <a:prstGeom prst="rect">
            <a:avLst/>
          </a:prstGeom>
        </p:spPr>
      </p:pic>
      <p:sp>
        <p:nvSpPr>
          <p:cNvPr id="17" name="TextBox 17"/>
          <p:cNvSpPr txBox="1"/>
          <p:nvPr/>
        </p:nvSpPr>
        <p:spPr>
          <a:xfrm>
            <a:off x="3870573" y="1882029"/>
            <a:ext cx="10546854" cy="807913"/>
          </a:xfrm>
          <a:prstGeom prst="rect">
            <a:avLst/>
          </a:prstGeom>
        </p:spPr>
        <p:txBody>
          <a:bodyPr lIns="0" tIns="0" rIns="0" bIns="0" rtlCol="0" anchor="t">
            <a:spAutoFit/>
          </a:bodyPr>
          <a:lstStyle/>
          <a:p>
            <a:pPr algn="ctr">
              <a:lnSpc>
                <a:spcPts val="6281"/>
              </a:lnSpc>
            </a:pPr>
            <a:r>
              <a:rPr lang="en-US" sz="6281" b="1" spc="94" dirty="0" smtClean="0">
                <a:solidFill>
                  <a:srgbClr val="1B3679"/>
                </a:solidFill>
                <a:latin typeface="Arial" panose="020B0604020202020204" pitchFamily="34" charset="0"/>
                <a:cs typeface="Arial" panose="020B0604020202020204" pitchFamily="34" charset="0"/>
              </a:rPr>
              <a:t>NỘI DUNG BÀI HỌC</a:t>
            </a:r>
            <a:endParaRPr lang="en-US" sz="6281" b="1" spc="94" dirty="0">
              <a:solidFill>
                <a:srgbClr val="1B3679"/>
              </a:solidFill>
              <a:latin typeface="Arial" panose="020B0604020202020204" pitchFamily="34" charset="0"/>
              <a:cs typeface="Arial" panose="020B0604020202020204" pitchFamily="34" charset="0"/>
            </a:endParaRPr>
          </a:p>
        </p:txBody>
      </p:sp>
      <p:sp>
        <p:nvSpPr>
          <p:cNvPr id="20" name="TextBox 20"/>
          <p:cNvSpPr txBox="1"/>
          <p:nvPr/>
        </p:nvSpPr>
        <p:spPr>
          <a:xfrm>
            <a:off x="3641252" y="3535593"/>
            <a:ext cx="303312"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1</a:t>
            </a:r>
          </a:p>
        </p:txBody>
      </p:sp>
      <p:sp>
        <p:nvSpPr>
          <p:cNvPr id="21" name="TextBox 21"/>
          <p:cNvSpPr txBox="1"/>
          <p:nvPr/>
        </p:nvSpPr>
        <p:spPr>
          <a:xfrm>
            <a:off x="8849618" y="3535593"/>
            <a:ext cx="440829"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2</a:t>
            </a:r>
          </a:p>
        </p:txBody>
      </p:sp>
      <p:grpSp>
        <p:nvGrpSpPr>
          <p:cNvPr id="22" name="Group 6"/>
          <p:cNvGrpSpPr/>
          <p:nvPr/>
        </p:nvGrpSpPr>
        <p:grpSpPr>
          <a:xfrm>
            <a:off x="12100057" y="3760421"/>
            <a:ext cx="4634740" cy="4603457"/>
            <a:chOff x="0" y="0"/>
            <a:chExt cx="2089743" cy="1557219"/>
          </a:xfrm>
        </p:grpSpPr>
        <p:sp>
          <p:nvSpPr>
            <p:cNvPr id="23" name="Freeform 7"/>
            <p:cNvSpPr/>
            <p:nvPr/>
          </p:nvSpPr>
          <p:spPr>
            <a:xfrm>
              <a:off x="0" y="0"/>
              <a:ext cx="2089743" cy="1557219"/>
            </a:xfrm>
            <a:custGeom>
              <a:avLst/>
              <a:gdLst/>
              <a:ahLst/>
              <a:cxnLst/>
              <a:rect l="l" t="t" r="r" b="b"/>
              <a:pathLst>
                <a:path w="2089743" h="1557219">
                  <a:moveTo>
                    <a:pt x="1965283" y="1557219"/>
                  </a:moveTo>
                  <a:lnTo>
                    <a:pt x="124460" y="1557219"/>
                  </a:lnTo>
                  <a:cubicBezTo>
                    <a:pt x="55880" y="1557219"/>
                    <a:pt x="0" y="1501339"/>
                    <a:pt x="0" y="1432759"/>
                  </a:cubicBezTo>
                  <a:lnTo>
                    <a:pt x="0" y="124460"/>
                  </a:lnTo>
                  <a:cubicBezTo>
                    <a:pt x="0" y="55880"/>
                    <a:pt x="55880" y="0"/>
                    <a:pt x="124460" y="0"/>
                  </a:cubicBezTo>
                  <a:lnTo>
                    <a:pt x="1965283" y="0"/>
                  </a:lnTo>
                  <a:cubicBezTo>
                    <a:pt x="2033863" y="0"/>
                    <a:pt x="2089743" y="55880"/>
                    <a:pt x="2089743" y="124460"/>
                  </a:cubicBezTo>
                  <a:lnTo>
                    <a:pt x="2089743" y="1432759"/>
                  </a:lnTo>
                  <a:cubicBezTo>
                    <a:pt x="2089743" y="1501339"/>
                    <a:pt x="2033863" y="1557219"/>
                    <a:pt x="1965283" y="1557219"/>
                  </a:cubicBezTo>
                  <a:close/>
                </a:path>
              </a:pathLst>
            </a:custGeom>
            <a:solidFill>
              <a:srgbClr val="FFFFFF"/>
            </a:solidFill>
            <a:ln>
              <a:solidFill>
                <a:srgbClr val="000000"/>
              </a:solidFill>
            </a:ln>
          </p:spPr>
        </p:sp>
      </p:grpSp>
      <p:grpSp>
        <p:nvGrpSpPr>
          <p:cNvPr id="24" name="Group 10"/>
          <p:cNvGrpSpPr/>
          <p:nvPr/>
        </p:nvGrpSpPr>
        <p:grpSpPr>
          <a:xfrm>
            <a:off x="12100057" y="3760421"/>
            <a:ext cx="4634740" cy="4773898"/>
            <a:chOff x="0" y="0"/>
            <a:chExt cx="3262443" cy="2521093"/>
          </a:xfrm>
        </p:grpSpPr>
        <p:sp>
          <p:nvSpPr>
            <p:cNvPr id="25" name="Freeform 11"/>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rgbClr val="DD7736"/>
            </a:solidFill>
          </p:spPr>
        </p:sp>
      </p:grpSp>
      <p:grpSp>
        <p:nvGrpSpPr>
          <p:cNvPr id="26" name="Group 14"/>
          <p:cNvGrpSpPr/>
          <p:nvPr/>
        </p:nvGrpSpPr>
        <p:grpSpPr>
          <a:xfrm>
            <a:off x="13851533" y="3315496"/>
            <a:ext cx="1165089" cy="1165089"/>
            <a:chOff x="0" y="0"/>
            <a:chExt cx="2311400" cy="2311400"/>
          </a:xfrm>
        </p:grpSpPr>
        <p:sp>
          <p:nvSpPr>
            <p:cNvPr id="27" name="Freeform 1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sp>
        <p:nvSpPr>
          <p:cNvPr id="28" name="TextBox 21"/>
          <p:cNvSpPr txBox="1"/>
          <p:nvPr/>
        </p:nvSpPr>
        <p:spPr>
          <a:xfrm>
            <a:off x="14213663" y="3532519"/>
            <a:ext cx="440829"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3</a:t>
            </a:r>
          </a:p>
        </p:txBody>
      </p:sp>
      <p:sp>
        <p:nvSpPr>
          <p:cNvPr id="29" name="TextBox 28"/>
          <p:cNvSpPr txBox="1"/>
          <p:nvPr/>
        </p:nvSpPr>
        <p:spPr>
          <a:xfrm>
            <a:off x="1812235" y="4979812"/>
            <a:ext cx="3961343" cy="1824923"/>
          </a:xfrm>
          <a:prstGeom prst="rect">
            <a:avLst/>
          </a:prstGeom>
          <a:noFill/>
        </p:spPr>
        <p:txBody>
          <a:bodyPr wrap="square" rtlCol="0">
            <a:spAutoFit/>
          </a:bodyPr>
          <a:lstStyle/>
          <a:p>
            <a:pPr algn="ctr">
              <a:lnSpc>
                <a:spcPct val="150000"/>
              </a:lnSpc>
            </a:pPr>
            <a:r>
              <a:rPr lang="en-US" sz="4000" b="1" dirty="0" err="1" smtClean="0">
                <a:solidFill>
                  <a:schemeClr val="bg1"/>
                </a:solidFill>
                <a:latin typeface="Arial" panose="020B0604020202020204" pitchFamily="34" charset="0"/>
                <a:cs typeface="Arial" panose="020B0604020202020204" pitchFamily="34" charset="0"/>
              </a:rPr>
              <a:t>Lũy</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thừa</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với</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số</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mũ</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tự</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nhiên</a:t>
            </a:r>
            <a:endParaRPr lang="en-US" sz="4000" b="1" dirty="0">
              <a:solidFill>
                <a:schemeClr val="bg1"/>
              </a:solidFill>
              <a:latin typeface="Arial" panose="020B0604020202020204" pitchFamily="34" charset="0"/>
              <a:cs typeface="Arial" panose="020B0604020202020204" pitchFamily="34" charset="0"/>
            </a:endParaRPr>
          </a:p>
        </p:txBody>
      </p:sp>
      <p:sp>
        <p:nvSpPr>
          <p:cNvPr id="30" name="TextBox 29"/>
          <p:cNvSpPr txBox="1"/>
          <p:nvPr/>
        </p:nvSpPr>
        <p:spPr>
          <a:xfrm>
            <a:off x="7104954" y="4959910"/>
            <a:ext cx="4078092" cy="2748253"/>
          </a:xfrm>
          <a:prstGeom prst="rect">
            <a:avLst/>
          </a:prstGeom>
          <a:noFill/>
        </p:spPr>
        <p:txBody>
          <a:bodyPr wrap="square" rtlCol="0">
            <a:spAutoFit/>
          </a:bodyPr>
          <a:lstStyle/>
          <a:p>
            <a:pPr algn="ctr">
              <a:lnSpc>
                <a:spcPct val="150000"/>
              </a:lnSpc>
            </a:pPr>
            <a:r>
              <a:rPr lang="en-US" sz="4000" b="1" dirty="0" err="1" smtClean="0">
                <a:solidFill>
                  <a:schemeClr val="bg1"/>
                </a:solidFill>
                <a:latin typeface="Arial" panose="020B0604020202020204" pitchFamily="34" charset="0"/>
                <a:cs typeface="Arial" panose="020B0604020202020204" pitchFamily="34" charset="0"/>
              </a:rPr>
              <a:t>Nhân</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và</a:t>
            </a:r>
            <a:r>
              <a:rPr lang="en-US" sz="4000" b="1" dirty="0" smtClean="0">
                <a:solidFill>
                  <a:schemeClr val="bg1"/>
                </a:solidFill>
                <a:latin typeface="Arial" panose="020B0604020202020204" pitchFamily="34" charset="0"/>
                <a:cs typeface="Arial" panose="020B0604020202020204" pitchFamily="34" charset="0"/>
              </a:rPr>
              <a:t> chia </a:t>
            </a:r>
            <a:r>
              <a:rPr lang="en-US" sz="4000" b="1" dirty="0" err="1" smtClean="0">
                <a:solidFill>
                  <a:schemeClr val="bg1"/>
                </a:solidFill>
                <a:latin typeface="Arial" panose="020B0604020202020204" pitchFamily="34" charset="0"/>
                <a:cs typeface="Arial" panose="020B0604020202020204" pitchFamily="34" charset="0"/>
              </a:rPr>
              <a:t>hai</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lũy</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thừa</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cùng</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cơ</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số</a:t>
            </a:r>
            <a:endParaRPr lang="en-US" sz="4000" b="1" dirty="0">
              <a:solidFill>
                <a:schemeClr val="bg1"/>
              </a:solidFill>
              <a:latin typeface="Arial" panose="020B0604020202020204" pitchFamily="34" charset="0"/>
              <a:cs typeface="Arial" panose="020B0604020202020204" pitchFamily="34" charset="0"/>
            </a:endParaRPr>
          </a:p>
        </p:txBody>
      </p:sp>
      <p:sp>
        <p:nvSpPr>
          <p:cNvPr id="31" name="TextBox 30"/>
          <p:cNvSpPr txBox="1"/>
          <p:nvPr/>
        </p:nvSpPr>
        <p:spPr>
          <a:xfrm>
            <a:off x="12475558" y="4956836"/>
            <a:ext cx="3917037" cy="1824923"/>
          </a:xfrm>
          <a:prstGeom prst="rect">
            <a:avLst/>
          </a:prstGeom>
          <a:noFill/>
        </p:spPr>
        <p:txBody>
          <a:bodyPr wrap="square" rtlCol="0">
            <a:spAutoFit/>
          </a:bodyPr>
          <a:lstStyle/>
          <a:p>
            <a:pPr algn="ctr">
              <a:lnSpc>
                <a:spcPct val="150000"/>
              </a:lnSpc>
            </a:pPr>
            <a:r>
              <a:rPr lang="en-US" sz="4000" b="1" dirty="0" err="1" smtClean="0">
                <a:solidFill>
                  <a:schemeClr val="bg1"/>
                </a:solidFill>
                <a:latin typeface="Arial" panose="020B0604020202020204" pitchFamily="34" charset="0"/>
                <a:cs typeface="Arial" panose="020B0604020202020204" pitchFamily="34" charset="0"/>
              </a:rPr>
              <a:t>Lũy</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thừa</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của</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lũy</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thừa</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27712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strVal val="#ppt_w+.3"/>
                                          </p:val>
                                        </p:tav>
                                        <p:tav tm="100000">
                                          <p:val>
                                            <p:strVal val="#ppt_w"/>
                                          </p:val>
                                        </p:tav>
                                      </p:tavLst>
                                    </p:anim>
                                    <p:anim calcmode="lin" valueType="num">
                                      <p:cBhvr>
                                        <p:cTn id="30" dur="500" fill="hold"/>
                                        <p:tgtEl>
                                          <p:spTgt spid="21"/>
                                        </p:tgtEl>
                                        <p:attrNameLst>
                                          <p:attrName>ppt_h</p:attrName>
                                        </p:attrNameLst>
                                      </p:cBhvr>
                                      <p:tavLst>
                                        <p:tav tm="0">
                                          <p:val>
                                            <p:strVal val="#ppt_h"/>
                                          </p:val>
                                        </p:tav>
                                        <p:tav tm="100000">
                                          <p:val>
                                            <p:strVal val="#ppt_h"/>
                                          </p:val>
                                        </p:tav>
                                      </p:tavLst>
                                    </p:anim>
                                    <p:animEffect transition="in" filter="fade">
                                      <p:cBhvr>
                                        <p:cTn id="31" dur="500"/>
                                        <p:tgtEl>
                                          <p:spTgt spid="21"/>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strVal val="#ppt_w+.3"/>
                                          </p:val>
                                        </p:tav>
                                        <p:tav tm="100000">
                                          <p:val>
                                            <p:strVal val="#ppt_w"/>
                                          </p:val>
                                        </p:tav>
                                      </p:tavLst>
                                    </p:anim>
                                    <p:anim calcmode="lin" valueType="num">
                                      <p:cBhvr>
                                        <p:cTn id="35" dur="500" fill="hold"/>
                                        <p:tgtEl>
                                          <p:spTgt spid="14"/>
                                        </p:tgtEl>
                                        <p:attrNameLst>
                                          <p:attrName>ppt_h</p:attrName>
                                        </p:attrNameLst>
                                      </p:cBhvr>
                                      <p:tavLst>
                                        <p:tav tm="0">
                                          <p:val>
                                            <p:strVal val="#ppt_h"/>
                                          </p:val>
                                        </p:tav>
                                        <p:tav tm="100000">
                                          <p:val>
                                            <p:strVal val="#ppt_h"/>
                                          </p:val>
                                        </p:tav>
                                      </p:tavLst>
                                    </p:anim>
                                    <p:animEffect transition="in" filter="fade">
                                      <p:cBhvr>
                                        <p:cTn id="36" dur="500"/>
                                        <p:tgtEl>
                                          <p:spTgt spid="14"/>
                                        </p:tgtEl>
                                      </p:cBhvr>
                                    </p:animEffect>
                                  </p:childTnLst>
                                </p:cTn>
                              </p:par>
                              <p:par>
                                <p:cTn id="37" presetID="50" presetClass="entr" presetSubtype="0" decel="10000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strVal val="#ppt_w+.3"/>
                                          </p:val>
                                        </p:tav>
                                        <p:tav tm="100000">
                                          <p:val>
                                            <p:strVal val="#ppt_w"/>
                                          </p:val>
                                        </p:tav>
                                      </p:tavLst>
                                    </p:anim>
                                    <p:anim calcmode="lin" valueType="num">
                                      <p:cBhvr>
                                        <p:cTn id="40" dur="500" fill="hold"/>
                                        <p:tgtEl>
                                          <p:spTgt spid="10"/>
                                        </p:tgtEl>
                                        <p:attrNameLst>
                                          <p:attrName>ppt_h</p:attrName>
                                        </p:attrNameLst>
                                      </p:cBhvr>
                                      <p:tavLst>
                                        <p:tav tm="0">
                                          <p:val>
                                            <p:strVal val="#ppt_h"/>
                                          </p:val>
                                        </p:tav>
                                        <p:tav tm="100000">
                                          <p:val>
                                            <p:strVal val="#ppt_h"/>
                                          </p:val>
                                        </p:tav>
                                      </p:tavLst>
                                    </p:anim>
                                    <p:animEffect transition="in" filter="fade">
                                      <p:cBhvr>
                                        <p:cTn id="41" dur="500"/>
                                        <p:tgtEl>
                                          <p:spTgt spid="10"/>
                                        </p:tgtEl>
                                      </p:cBhvr>
                                    </p:animEffect>
                                  </p:childTnLst>
                                </p:cTn>
                              </p:par>
                              <p:par>
                                <p:cTn id="42" presetID="50" presetClass="entr" presetSubtype="0" decel="10000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strVal val="#ppt_w+.3"/>
                                          </p:val>
                                        </p:tav>
                                        <p:tav tm="100000">
                                          <p:val>
                                            <p:strVal val="#ppt_w"/>
                                          </p:val>
                                        </p:tav>
                                      </p:tavLst>
                                    </p:anim>
                                    <p:anim calcmode="lin" valueType="num">
                                      <p:cBhvr>
                                        <p:cTn id="45" dur="500" fill="hold"/>
                                        <p:tgtEl>
                                          <p:spTgt spid="6"/>
                                        </p:tgtEl>
                                        <p:attrNameLst>
                                          <p:attrName>ppt_h</p:attrName>
                                        </p:attrNameLst>
                                      </p:cBhvr>
                                      <p:tavLst>
                                        <p:tav tm="0">
                                          <p:val>
                                            <p:strVal val="#ppt_h"/>
                                          </p:val>
                                        </p:tav>
                                        <p:tav tm="100000">
                                          <p:val>
                                            <p:strVal val="#ppt_h"/>
                                          </p:val>
                                        </p:tav>
                                      </p:tavLst>
                                    </p:anim>
                                    <p:animEffect transition="in" filter="fade">
                                      <p:cBhvr>
                                        <p:cTn id="46" dur="500"/>
                                        <p:tgtEl>
                                          <p:spTgt spid="6"/>
                                        </p:tgtEl>
                                      </p:cBhvr>
                                    </p:animEffect>
                                  </p:childTnLst>
                                </p:cTn>
                              </p:par>
                              <p:par>
                                <p:cTn id="47" presetID="50" presetClass="entr" presetSubtype="0" decel="10000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strVal val="#ppt_w+.3"/>
                                          </p:val>
                                        </p:tav>
                                        <p:tav tm="100000">
                                          <p:val>
                                            <p:strVal val="#ppt_w"/>
                                          </p:val>
                                        </p:tav>
                                      </p:tavLst>
                                    </p:anim>
                                    <p:anim calcmode="lin" valueType="num">
                                      <p:cBhvr>
                                        <p:cTn id="50" dur="500" fill="hold"/>
                                        <p:tgtEl>
                                          <p:spTgt spid="30"/>
                                        </p:tgtEl>
                                        <p:attrNameLst>
                                          <p:attrName>ppt_h</p:attrName>
                                        </p:attrNameLst>
                                      </p:cBhvr>
                                      <p:tavLst>
                                        <p:tav tm="0">
                                          <p:val>
                                            <p:strVal val="#ppt_h"/>
                                          </p:val>
                                        </p:tav>
                                        <p:tav tm="100000">
                                          <p:val>
                                            <p:strVal val="#ppt_h"/>
                                          </p:val>
                                        </p:tav>
                                      </p:tavLst>
                                    </p:anim>
                                    <p:animEffect transition="in" filter="fade">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17" presetClass="entr" presetSubtype="1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strVal val="#ppt_h"/>
                                          </p:val>
                                        </p:tav>
                                        <p:tav tm="100000">
                                          <p:val>
                                            <p:strVal val="#ppt_h"/>
                                          </p:val>
                                        </p:tav>
                                      </p:tavLst>
                                    </p:anim>
                                  </p:childTnLst>
                                </p:cTn>
                              </p:par>
                              <p:par>
                                <p:cTn id="58" presetID="17" presetClass="entr" presetSubtype="10"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strVal val="#ppt_h"/>
                                          </p:val>
                                        </p:tav>
                                        <p:tav tm="100000">
                                          <p:val>
                                            <p:strVal val="#ppt_h"/>
                                          </p:val>
                                        </p:tav>
                                      </p:tavLst>
                                    </p:anim>
                                  </p:childTnLst>
                                </p:cTn>
                              </p:par>
                              <p:par>
                                <p:cTn id="62" presetID="17" presetClass="entr" presetSubtype="10"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500" fill="hold"/>
                                        <p:tgtEl>
                                          <p:spTgt spid="31"/>
                                        </p:tgtEl>
                                        <p:attrNameLst>
                                          <p:attrName>ppt_w</p:attrName>
                                        </p:attrNameLst>
                                      </p:cBhvr>
                                      <p:tavLst>
                                        <p:tav tm="0">
                                          <p:val>
                                            <p:fltVal val="0"/>
                                          </p:val>
                                        </p:tav>
                                        <p:tav tm="100000">
                                          <p:val>
                                            <p:strVal val="#ppt_w"/>
                                          </p:val>
                                        </p:tav>
                                      </p:tavLst>
                                    </p:anim>
                                    <p:anim calcmode="lin" valueType="num">
                                      <p:cBhvr>
                                        <p:cTn id="65" dur="500" fill="hold"/>
                                        <p:tgtEl>
                                          <p:spTgt spid="31"/>
                                        </p:tgtEl>
                                        <p:attrNameLst>
                                          <p:attrName>ppt_h</p:attrName>
                                        </p:attrNameLst>
                                      </p:cBhvr>
                                      <p:tavLst>
                                        <p:tav tm="0">
                                          <p:val>
                                            <p:strVal val="#ppt_h"/>
                                          </p:val>
                                        </p:tav>
                                        <p:tav tm="100000">
                                          <p:val>
                                            <p:strVal val="#ppt_h"/>
                                          </p:val>
                                        </p:tav>
                                      </p:tavLst>
                                    </p:anim>
                                  </p:childTnLst>
                                </p:cTn>
                              </p:par>
                              <p:par>
                                <p:cTn id="66" presetID="17" presetClass="entr" presetSubtype="10" fill="hold" nodeType="with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500" fill="hold"/>
                                        <p:tgtEl>
                                          <p:spTgt spid="24"/>
                                        </p:tgtEl>
                                        <p:attrNameLst>
                                          <p:attrName>ppt_w</p:attrName>
                                        </p:attrNameLst>
                                      </p:cBhvr>
                                      <p:tavLst>
                                        <p:tav tm="0">
                                          <p:val>
                                            <p:fltVal val="0"/>
                                          </p:val>
                                        </p:tav>
                                        <p:tav tm="100000">
                                          <p:val>
                                            <p:strVal val="#ppt_w"/>
                                          </p:val>
                                        </p:tav>
                                      </p:tavLst>
                                    </p:anim>
                                    <p:anim calcmode="lin" valueType="num">
                                      <p:cBhvr>
                                        <p:cTn id="69" dur="500" fill="hold"/>
                                        <p:tgtEl>
                                          <p:spTgt spid="24"/>
                                        </p:tgtEl>
                                        <p:attrNameLst>
                                          <p:attrName>ppt_h</p:attrName>
                                        </p:attrNameLst>
                                      </p:cBhvr>
                                      <p:tavLst>
                                        <p:tav tm="0">
                                          <p:val>
                                            <p:strVal val="#ppt_h"/>
                                          </p:val>
                                        </p:tav>
                                        <p:tav tm="100000">
                                          <p:val>
                                            <p:strVal val="#ppt_h"/>
                                          </p:val>
                                        </p:tav>
                                      </p:tavLst>
                                    </p:anim>
                                  </p:childTnLst>
                                </p:cTn>
                              </p:par>
                              <p:par>
                                <p:cTn id="70" presetID="17" presetClass="entr" presetSubtype="10" fill="hold"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500" fill="hold"/>
                                        <p:tgtEl>
                                          <p:spTgt spid="22"/>
                                        </p:tgtEl>
                                        <p:attrNameLst>
                                          <p:attrName>ppt_w</p:attrName>
                                        </p:attrNameLst>
                                      </p:cBhvr>
                                      <p:tavLst>
                                        <p:tav tm="0">
                                          <p:val>
                                            <p:fltVal val="0"/>
                                          </p:val>
                                        </p:tav>
                                        <p:tav tm="100000">
                                          <p:val>
                                            <p:strVal val="#ppt_w"/>
                                          </p:val>
                                        </p:tav>
                                      </p:tavLst>
                                    </p:anim>
                                    <p:anim calcmode="lin" valueType="num">
                                      <p:cBhvr>
                                        <p:cTn id="73"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236952">
            <a:off x="14655896" y="1085182"/>
            <a:ext cx="1910586" cy="1601419"/>
          </a:xfrm>
          <a:prstGeom prst="rect">
            <a:avLst/>
          </a:prstGeom>
          <a:ln>
            <a:noFill/>
          </a:ln>
          <a:effectLst>
            <a:outerShdw blurRad="190500" algn="tl" rotWithShape="0">
              <a:srgbClr val="000000">
                <a:alpha val="70000"/>
              </a:srgbClr>
            </a:outerShdw>
          </a:effectLst>
        </p:spPr>
      </p:pic>
      <p:grpSp>
        <p:nvGrpSpPr>
          <p:cNvPr id="10" name="Group 12"/>
          <p:cNvGrpSpPr/>
          <p:nvPr/>
        </p:nvGrpSpPr>
        <p:grpSpPr>
          <a:xfrm>
            <a:off x="1965819" y="1288004"/>
            <a:ext cx="1165089" cy="1165089"/>
            <a:chOff x="0" y="0"/>
            <a:chExt cx="2311400" cy="2311400"/>
          </a:xfrm>
        </p:grpSpPr>
        <p:sp>
          <p:nvSpPr>
            <p:cNvPr id="11"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sp>
        <p:nvSpPr>
          <p:cNvPr id="12" name="TextBox 11"/>
          <p:cNvSpPr txBox="1"/>
          <p:nvPr/>
        </p:nvSpPr>
        <p:spPr>
          <a:xfrm>
            <a:off x="3515360" y="1363858"/>
            <a:ext cx="8779565" cy="982513"/>
          </a:xfrm>
          <a:prstGeom prst="rect">
            <a:avLst/>
          </a:prstGeom>
          <a:noFill/>
        </p:spPr>
        <p:txBody>
          <a:bodyPr wrap="square" rtlCol="0">
            <a:spAutoFit/>
          </a:bodyPr>
          <a:lstStyle/>
          <a:p>
            <a:pPr>
              <a:lnSpc>
                <a:spcPct val="150000"/>
              </a:lnSpc>
            </a:pPr>
            <a:r>
              <a:rPr lang="en-US" sz="4400" b="1" dirty="0" err="1" smtClean="0">
                <a:solidFill>
                  <a:srgbClr val="002060"/>
                </a:solidFill>
                <a:latin typeface="Arial" panose="020B0604020202020204" pitchFamily="34" charset="0"/>
                <a:cs typeface="Arial" panose="020B0604020202020204" pitchFamily="34" charset="0"/>
              </a:rPr>
              <a:t>Lũy</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thừa</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với</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số</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mũ</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tự</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nhiên</a:t>
            </a:r>
            <a:endParaRPr lang="en-US" sz="4400" b="1" dirty="0">
              <a:solidFill>
                <a:srgbClr val="002060"/>
              </a:solidFill>
              <a:latin typeface="Arial" panose="020B0604020202020204" pitchFamily="34" charset="0"/>
              <a:cs typeface="Arial" panose="020B0604020202020204" pitchFamily="34" charset="0"/>
            </a:endParaRPr>
          </a:p>
        </p:txBody>
      </p:sp>
      <p:sp>
        <p:nvSpPr>
          <p:cNvPr id="13" name="TextBox 20"/>
          <p:cNvSpPr txBox="1"/>
          <p:nvPr/>
        </p:nvSpPr>
        <p:spPr>
          <a:xfrm>
            <a:off x="2396708" y="1472670"/>
            <a:ext cx="303312"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1</a:t>
            </a:r>
          </a:p>
        </p:txBody>
      </p:sp>
      <p:sp>
        <p:nvSpPr>
          <p:cNvPr id="14" name="Rectangle 13"/>
          <p:cNvSpPr/>
          <p:nvPr/>
        </p:nvSpPr>
        <p:spPr>
          <a:xfrm>
            <a:off x="3352800" y="2944865"/>
            <a:ext cx="11934677" cy="707886"/>
          </a:xfrm>
          <a:prstGeom prst="rect">
            <a:avLst/>
          </a:prstGeom>
        </p:spPr>
        <p:txBody>
          <a:bodyPr wrap="none">
            <a:spAutoFit/>
          </a:bodyPr>
          <a:lstStyle/>
          <a:p>
            <a:r>
              <a:rPr lang="en-US" sz="4000" i="1" dirty="0" err="1" smtClean="0">
                <a:latin typeface="Arial" panose="020B0604020202020204" pitchFamily="34" charset="0"/>
                <a:cs typeface="Arial" panose="020B0604020202020204" pitchFamily="34" charset="0"/>
              </a:rPr>
              <a:t>Thảo</a:t>
            </a:r>
            <a:r>
              <a:rPr lang="en-US" sz="4000" i="1" dirty="0" smtClean="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đôi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HĐ1</a:t>
            </a:r>
            <a:r>
              <a:rPr lang="en-US" sz="4000" i="1" dirty="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HĐ2</a:t>
            </a:r>
            <a:r>
              <a:rPr lang="en-US" sz="4000" i="1" dirty="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HĐ3</a:t>
            </a:r>
            <a:r>
              <a:rPr lang="en-US" sz="4000" i="1" dirty="0">
                <a:latin typeface="Arial" panose="020B0604020202020204" pitchFamily="34" charset="0"/>
                <a:cs typeface="Arial" panose="020B0604020202020204" pitchFamily="34" charset="0"/>
              </a:rPr>
              <a:t>.</a:t>
            </a: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2595" y="2806624"/>
            <a:ext cx="1484452" cy="1060322"/>
          </a:xfrm>
          <a:prstGeom prst="rect">
            <a:avLst/>
          </a:prstGeom>
        </p:spPr>
      </p:pic>
      <p:sp>
        <p:nvSpPr>
          <p:cNvPr id="16" name="Rounded Rectangle 15"/>
          <p:cNvSpPr/>
          <p:nvPr/>
        </p:nvSpPr>
        <p:spPr>
          <a:xfrm>
            <a:off x="1930259" y="4297213"/>
            <a:ext cx="1615581" cy="990600"/>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latin typeface="Arial" panose="020B0604020202020204" pitchFamily="34" charset="0"/>
                <a:cs typeface="Arial" panose="020B0604020202020204" pitchFamily="34" charset="0"/>
              </a:rPr>
              <a:t>HĐ1</a:t>
            </a:r>
            <a:endParaRPr lang="en-US" sz="4000" b="1"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972168" y="4021128"/>
            <a:ext cx="11994271"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rồi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chỉ</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đó</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18" name="TextBox 17"/>
          <p:cNvSpPr txBox="1"/>
          <p:nvPr/>
        </p:nvSpPr>
        <p:spPr>
          <a:xfrm>
            <a:off x="3951848" y="5977900"/>
            <a:ext cx="3274939" cy="2554545"/>
          </a:xfrm>
          <a:prstGeom prst="rect">
            <a:avLst/>
          </a:prstGeom>
          <a:noFill/>
        </p:spPr>
        <p:txBody>
          <a:bodyPr wrap="square" rtlCol="0">
            <a:spAutoFit/>
          </a:bodyPr>
          <a:lstStyle/>
          <a:p>
            <a:pPr marL="742950" indent="-742950">
              <a:lnSpc>
                <a:spcPct val="200000"/>
              </a:lnSpc>
              <a:buAutoNum type="alphaLcParenR"/>
            </a:pPr>
            <a:r>
              <a:rPr lang="en-US" sz="4000" dirty="0" smtClean="0">
                <a:latin typeface="Arial" panose="020B0604020202020204" pitchFamily="34" charset="0"/>
                <a:cs typeface="Arial" panose="020B0604020202020204" pitchFamily="34" charset="0"/>
              </a:rPr>
              <a:t>2. 2. 2. 2</a:t>
            </a:r>
          </a:p>
          <a:p>
            <a:pPr marL="742950" indent="-742950">
              <a:lnSpc>
                <a:spcPct val="200000"/>
              </a:lnSpc>
              <a:buAutoNum type="alphaLcParenR"/>
            </a:pPr>
            <a:r>
              <a:rPr lang="en-US" sz="4000" dirty="0" smtClean="0">
                <a:latin typeface="Arial" panose="020B0604020202020204" pitchFamily="34" charset="0"/>
                <a:cs typeface="Arial" panose="020B0604020202020204" pitchFamily="34" charset="0"/>
              </a:rPr>
              <a:t>5. 5. 5</a:t>
            </a:r>
            <a:endParaRPr lang="en-US" sz="4000" dirty="0">
              <a:latin typeface="Arial" panose="020B0604020202020204" pitchFamily="34" charset="0"/>
              <a:cs typeface="Arial" panose="020B0604020202020204" pitchFamily="34" charset="0"/>
            </a:endParaRPr>
          </a:p>
        </p:txBody>
      </p:sp>
      <p:sp>
        <p:nvSpPr>
          <p:cNvPr id="20" name="TextBox 19"/>
          <p:cNvSpPr txBox="1"/>
          <p:nvPr/>
        </p:nvSpPr>
        <p:spPr>
          <a:xfrm>
            <a:off x="6993140" y="6379596"/>
            <a:ext cx="1524000" cy="707886"/>
          </a:xfrm>
          <a:prstGeom prst="rect">
            <a:avLst/>
          </a:prstGeom>
          <a:noFill/>
        </p:spPr>
        <p:txBody>
          <a:bodyPr wrap="square" rtlCol="0">
            <a:spAutoFit/>
          </a:bodyPr>
          <a:lstStyle/>
          <a:p>
            <a:r>
              <a:rPr lang="en-US" sz="4000" dirty="0" smtClean="0">
                <a:solidFill>
                  <a:srgbClr val="C00000"/>
                </a:solidFill>
                <a:latin typeface="Arial" panose="020B0604020202020204" pitchFamily="34" charset="0"/>
                <a:cs typeface="Arial" panose="020B0604020202020204" pitchFamily="34" charset="0"/>
              </a:rPr>
              <a:t>= 2</a:t>
            </a:r>
            <a:r>
              <a:rPr lang="en-US" sz="4000" baseline="30000" dirty="0">
                <a:solidFill>
                  <a:srgbClr val="C00000"/>
                </a:solidFill>
                <a:latin typeface="Arial" panose="020B0604020202020204" pitchFamily="34" charset="0"/>
                <a:cs typeface="Arial" panose="020B0604020202020204" pitchFamily="34" charset="0"/>
              </a:rPr>
              <a:t>4</a:t>
            </a:r>
            <a:endParaRPr lang="en-US" sz="4000" dirty="0">
              <a:solidFill>
                <a:srgbClr val="C00000"/>
              </a:solidFill>
              <a:latin typeface="Arial" panose="020B0604020202020204" pitchFamily="34" charset="0"/>
              <a:cs typeface="Arial" panose="020B0604020202020204" pitchFamily="34" charset="0"/>
            </a:endParaRPr>
          </a:p>
        </p:txBody>
      </p:sp>
      <p:sp>
        <p:nvSpPr>
          <p:cNvPr id="21" name="TextBox 20"/>
          <p:cNvSpPr txBox="1"/>
          <p:nvPr/>
        </p:nvSpPr>
        <p:spPr>
          <a:xfrm>
            <a:off x="6993140" y="7610925"/>
            <a:ext cx="1524000" cy="707886"/>
          </a:xfrm>
          <a:prstGeom prst="rect">
            <a:avLst/>
          </a:prstGeom>
          <a:noFill/>
        </p:spPr>
        <p:txBody>
          <a:bodyPr wrap="square" rtlCol="0">
            <a:spAutoFit/>
          </a:bodyPr>
          <a:lstStyle/>
          <a:p>
            <a:r>
              <a:rPr lang="en-US" sz="4000" dirty="0" smtClean="0">
                <a:solidFill>
                  <a:srgbClr val="C00000"/>
                </a:solidFill>
                <a:latin typeface="Arial" panose="020B0604020202020204" pitchFamily="34" charset="0"/>
                <a:cs typeface="Arial" panose="020B0604020202020204" pitchFamily="34" charset="0"/>
              </a:rPr>
              <a:t>= 5</a:t>
            </a:r>
            <a:r>
              <a:rPr lang="en-US" sz="4000" baseline="30000" dirty="0">
                <a:solidFill>
                  <a:srgbClr val="C00000"/>
                </a:solidFill>
                <a:latin typeface="Arial" panose="020B0604020202020204" pitchFamily="34" charset="0"/>
                <a:cs typeface="Arial" panose="020B0604020202020204" pitchFamily="34" charset="0"/>
              </a:rPr>
              <a:t>3</a:t>
            </a:r>
            <a:endParaRPr lang="en-US" sz="4000" dirty="0">
              <a:solidFill>
                <a:srgbClr val="C00000"/>
              </a:solidFill>
              <a:latin typeface="Arial" panose="020B0604020202020204" pitchFamily="34" charset="0"/>
              <a:cs typeface="Arial" panose="020B0604020202020204" pitchFamily="34" charset="0"/>
            </a:endParaRPr>
          </a:p>
        </p:txBody>
      </p:sp>
      <p:cxnSp>
        <p:nvCxnSpPr>
          <p:cNvPr id="23" name="Straight Arrow Connector 22"/>
          <p:cNvCxnSpPr>
            <a:stCxn id="20" idx="3"/>
          </p:cNvCxnSpPr>
          <p:nvPr/>
        </p:nvCxnSpPr>
        <p:spPr>
          <a:xfrm flipV="1">
            <a:off x="8517140" y="6379596"/>
            <a:ext cx="802998" cy="35394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467491" y="5856300"/>
            <a:ext cx="2286000" cy="646331"/>
          </a:xfrm>
          <a:prstGeom prst="rect">
            <a:avLst/>
          </a:prstGeom>
          <a:noFill/>
        </p:spPr>
        <p:txBody>
          <a:bodyPr wrap="square" rtlCol="0">
            <a:spAutoFit/>
          </a:bodyPr>
          <a:lstStyle/>
          <a:p>
            <a:r>
              <a:rPr lang="en-US" sz="3600" dirty="0" err="1" smtClean="0">
                <a:solidFill>
                  <a:schemeClr val="accent2">
                    <a:lumMod val="75000"/>
                  </a:schemeClr>
                </a:solidFill>
                <a:latin typeface="Arial" panose="020B0604020202020204" pitchFamily="34" charset="0"/>
                <a:cs typeface="Arial" panose="020B0604020202020204" pitchFamily="34" charset="0"/>
              </a:rPr>
              <a:t>Cơ</a:t>
            </a:r>
            <a:r>
              <a:rPr lang="en-US" sz="3600" dirty="0" smtClean="0">
                <a:solidFill>
                  <a:schemeClr val="accent2">
                    <a:lumMod val="75000"/>
                  </a:schemeClr>
                </a:solidFill>
                <a:latin typeface="Arial" panose="020B0604020202020204" pitchFamily="34" charset="0"/>
                <a:cs typeface="Arial" panose="020B0604020202020204" pitchFamily="34" charset="0"/>
              </a:rPr>
              <a:t> </a:t>
            </a:r>
            <a:r>
              <a:rPr lang="en-US" sz="3600" dirty="0" err="1" smtClean="0">
                <a:solidFill>
                  <a:schemeClr val="accent2">
                    <a:lumMod val="75000"/>
                  </a:schemeClr>
                </a:solidFill>
                <a:latin typeface="Arial" panose="020B0604020202020204" pitchFamily="34" charset="0"/>
                <a:cs typeface="Arial" panose="020B0604020202020204" pitchFamily="34" charset="0"/>
              </a:rPr>
              <a:t>số</a:t>
            </a:r>
            <a:r>
              <a:rPr lang="en-US" sz="3600" dirty="0" smtClean="0">
                <a:solidFill>
                  <a:schemeClr val="accent2">
                    <a:lumMod val="75000"/>
                  </a:schemeClr>
                </a:solidFill>
                <a:latin typeface="Arial" panose="020B0604020202020204" pitchFamily="34" charset="0"/>
                <a:cs typeface="Arial" panose="020B0604020202020204" pitchFamily="34" charset="0"/>
              </a:rPr>
              <a:t> 2</a:t>
            </a:r>
            <a:endParaRPr lang="en-US" sz="3600" dirty="0">
              <a:solidFill>
                <a:schemeClr val="accent2">
                  <a:lumMod val="75000"/>
                </a:schemeClr>
              </a:solidFill>
              <a:latin typeface="Arial" panose="020B0604020202020204" pitchFamily="34" charset="0"/>
              <a:cs typeface="Arial" panose="020B0604020202020204" pitchFamily="34" charset="0"/>
            </a:endParaRPr>
          </a:p>
        </p:txBody>
      </p:sp>
      <p:cxnSp>
        <p:nvCxnSpPr>
          <p:cNvPr id="26" name="Straight Arrow Connector 25"/>
          <p:cNvCxnSpPr/>
          <p:nvPr/>
        </p:nvCxnSpPr>
        <p:spPr>
          <a:xfrm>
            <a:off x="8517140" y="6733539"/>
            <a:ext cx="802998" cy="22860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459220" y="6650413"/>
            <a:ext cx="2286000" cy="646331"/>
          </a:xfrm>
          <a:prstGeom prst="rect">
            <a:avLst/>
          </a:prstGeom>
          <a:noFill/>
        </p:spPr>
        <p:txBody>
          <a:bodyPr wrap="square" rtlCol="0">
            <a:spAutoFit/>
          </a:bodyPr>
          <a:lstStyle/>
          <a:p>
            <a:r>
              <a:rPr lang="en-US" sz="3600" dirty="0" err="1" smtClean="0">
                <a:solidFill>
                  <a:schemeClr val="accent5">
                    <a:lumMod val="50000"/>
                  </a:schemeClr>
                </a:solidFill>
                <a:latin typeface="Arial" panose="020B0604020202020204" pitchFamily="34" charset="0"/>
                <a:cs typeface="Arial" panose="020B0604020202020204" pitchFamily="34" charset="0"/>
              </a:rPr>
              <a:t>Số</a:t>
            </a:r>
            <a:r>
              <a:rPr lang="en-US" sz="3600" dirty="0" smtClean="0">
                <a:solidFill>
                  <a:schemeClr val="accent5">
                    <a:lumMod val="50000"/>
                  </a:schemeClr>
                </a:solidFill>
                <a:latin typeface="Arial" panose="020B0604020202020204" pitchFamily="34" charset="0"/>
                <a:cs typeface="Arial" panose="020B0604020202020204" pitchFamily="34" charset="0"/>
              </a:rPr>
              <a:t> </a:t>
            </a:r>
            <a:r>
              <a:rPr lang="en-US" sz="3600" dirty="0" err="1" smtClean="0">
                <a:solidFill>
                  <a:schemeClr val="accent5">
                    <a:lumMod val="50000"/>
                  </a:schemeClr>
                </a:solidFill>
                <a:latin typeface="Arial" panose="020B0604020202020204" pitchFamily="34" charset="0"/>
                <a:cs typeface="Arial" panose="020B0604020202020204" pitchFamily="34" charset="0"/>
              </a:rPr>
              <a:t>mũ</a:t>
            </a:r>
            <a:r>
              <a:rPr lang="en-US" sz="3600" dirty="0" smtClean="0">
                <a:solidFill>
                  <a:schemeClr val="accent5">
                    <a:lumMod val="50000"/>
                  </a:schemeClr>
                </a:solidFill>
                <a:latin typeface="Arial" panose="020B0604020202020204" pitchFamily="34" charset="0"/>
                <a:cs typeface="Arial" panose="020B0604020202020204" pitchFamily="34" charset="0"/>
              </a:rPr>
              <a:t> 4</a:t>
            </a:r>
            <a:endParaRPr lang="en-US" sz="3600" dirty="0">
              <a:solidFill>
                <a:schemeClr val="accent5">
                  <a:lumMod val="50000"/>
                </a:schemeClr>
              </a:solidFill>
              <a:latin typeface="Arial" panose="020B0604020202020204" pitchFamily="34" charset="0"/>
              <a:cs typeface="Arial" panose="020B0604020202020204" pitchFamily="34" charset="0"/>
            </a:endParaRPr>
          </a:p>
        </p:txBody>
      </p:sp>
      <p:cxnSp>
        <p:nvCxnSpPr>
          <p:cNvPr id="30" name="Straight Arrow Connector 29"/>
          <p:cNvCxnSpPr/>
          <p:nvPr/>
        </p:nvCxnSpPr>
        <p:spPr>
          <a:xfrm flipV="1">
            <a:off x="8503789" y="7843051"/>
            <a:ext cx="811269" cy="26943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475762" y="7415166"/>
            <a:ext cx="2286000" cy="646331"/>
          </a:xfrm>
          <a:prstGeom prst="rect">
            <a:avLst/>
          </a:prstGeom>
          <a:noFill/>
        </p:spPr>
        <p:txBody>
          <a:bodyPr wrap="square" rtlCol="0">
            <a:spAutoFit/>
          </a:bodyPr>
          <a:lstStyle/>
          <a:p>
            <a:r>
              <a:rPr lang="en-US" sz="3600" dirty="0" err="1" smtClean="0">
                <a:solidFill>
                  <a:schemeClr val="accent2">
                    <a:lumMod val="75000"/>
                  </a:schemeClr>
                </a:solidFill>
                <a:latin typeface="Arial" panose="020B0604020202020204" pitchFamily="34" charset="0"/>
                <a:cs typeface="Arial" panose="020B0604020202020204" pitchFamily="34" charset="0"/>
              </a:rPr>
              <a:t>Cơ</a:t>
            </a:r>
            <a:r>
              <a:rPr lang="en-US" sz="3600" dirty="0" smtClean="0">
                <a:solidFill>
                  <a:schemeClr val="accent2">
                    <a:lumMod val="75000"/>
                  </a:schemeClr>
                </a:solidFill>
                <a:latin typeface="Arial" panose="020B0604020202020204" pitchFamily="34" charset="0"/>
                <a:cs typeface="Arial" panose="020B0604020202020204" pitchFamily="34" charset="0"/>
              </a:rPr>
              <a:t> </a:t>
            </a:r>
            <a:r>
              <a:rPr lang="en-US" sz="3600" dirty="0" err="1" smtClean="0">
                <a:solidFill>
                  <a:schemeClr val="accent2">
                    <a:lumMod val="75000"/>
                  </a:schemeClr>
                </a:solidFill>
                <a:latin typeface="Arial" panose="020B0604020202020204" pitchFamily="34" charset="0"/>
                <a:cs typeface="Arial" panose="020B0604020202020204" pitchFamily="34" charset="0"/>
              </a:rPr>
              <a:t>số</a:t>
            </a:r>
            <a:r>
              <a:rPr lang="en-US" sz="3600" dirty="0" smtClean="0">
                <a:solidFill>
                  <a:schemeClr val="accent2">
                    <a:lumMod val="75000"/>
                  </a:schemeClr>
                </a:solidFill>
                <a:latin typeface="Arial" panose="020B0604020202020204" pitchFamily="34" charset="0"/>
                <a:cs typeface="Arial" panose="020B0604020202020204" pitchFamily="34" charset="0"/>
              </a:rPr>
              <a:t> 5</a:t>
            </a:r>
            <a:endParaRPr lang="en-US" sz="3600" dirty="0">
              <a:solidFill>
                <a:schemeClr val="accent2">
                  <a:lumMod val="75000"/>
                </a:schemeClr>
              </a:solidFill>
              <a:latin typeface="Arial" panose="020B0604020202020204" pitchFamily="34" charset="0"/>
              <a:cs typeface="Arial" panose="020B0604020202020204" pitchFamily="34" charset="0"/>
            </a:endParaRPr>
          </a:p>
        </p:txBody>
      </p:sp>
      <p:cxnSp>
        <p:nvCxnSpPr>
          <p:cNvPr id="32" name="Straight Arrow Connector 31"/>
          <p:cNvCxnSpPr/>
          <p:nvPr/>
        </p:nvCxnSpPr>
        <p:spPr>
          <a:xfrm>
            <a:off x="8517140" y="8115300"/>
            <a:ext cx="811269" cy="405707"/>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9467491" y="8209279"/>
            <a:ext cx="2286000" cy="646331"/>
          </a:xfrm>
          <a:prstGeom prst="rect">
            <a:avLst/>
          </a:prstGeom>
          <a:noFill/>
        </p:spPr>
        <p:txBody>
          <a:bodyPr wrap="square" rtlCol="0">
            <a:spAutoFit/>
          </a:bodyPr>
          <a:lstStyle/>
          <a:p>
            <a:r>
              <a:rPr lang="en-US" sz="3600" dirty="0" err="1" smtClean="0">
                <a:solidFill>
                  <a:schemeClr val="accent5">
                    <a:lumMod val="50000"/>
                  </a:schemeClr>
                </a:solidFill>
                <a:latin typeface="Arial" panose="020B0604020202020204" pitchFamily="34" charset="0"/>
                <a:cs typeface="Arial" panose="020B0604020202020204" pitchFamily="34" charset="0"/>
              </a:rPr>
              <a:t>Số</a:t>
            </a:r>
            <a:r>
              <a:rPr lang="en-US" sz="3600" dirty="0" smtClean="0">
                <a:solidFill>
                  <a:schemeClr val="accent5">
                    <a:lumMod val="50000"/>
                  </a:schemeClr>
                </a:solidFill>
                <a:latin typeface="Arial" panose="020B0604020202020204" pitchFamily="34" charset="0"/>
                <a:cs typeface="Arial" panose="020B0604020202020204" pitchFamily="34" charset="0"/>
              </a:rPr>
              <a:t> </a:t>
            </a:r>
            <a:r>
              <a:rPr lang="en-US" sz="3600" dirty="0" err="1" smtClean="0">
                <a:solidFill>
                  <a:schemeClr val="accent5">
                    <a:lumMod val="50000"/>
                  </a:schemeClr>
                </a:solidFill>
                <a:latin typeface="Arial" panose="020B0604020202020204" pitchFamily="34" charset="0"/>
                <a:cs typeface="Arial" panose="020B0604020202020204" pitchFamily="34" charset="0"/>
              </a:rPr>
              <a:t>mũ</a:t>
            </a:r>
            <a:r>
              <a:rPr lang="en-US" sz="3600" dirty="0" smtClean="0">
                <a:solidFill>
                  <a:schemeClr val="accent5">
                    <a:lumMod val="50000"/>
                  </a:schemeClr>
                </a:solidFill>
                <a:latin typeface="Arial" panose="020B0604020202020204" pitchFamily="34" charset="0"/>
                <a:cs typeface="Arial" panose="020B0604020202020204" pitchFamily="34" charset="0"/>
              </a:rPr>
              <a:t> 3</a:t>
            </a:r>
            <a:endParaRPr lang="en-US" sz="3600" dirty="0">
              <a:solidFill>
                <a:schemeClr val="accent5">
                  <a:lumMod val="50000"/>
                </a:schemeClr>
              </a:solidFill>
              <a:latin typeface="Arial" panose="020B0604020202020204" pitchFamily="34" charset="0"/>
              <a:cs typeface="Arial" panose="020B0604020202020204" pitchFamily="34" charset="0"/>
            </a:endParaRPr>
          </a:p>
        </p:txBody>
      </p:sp>
      <p:pic>
        <p:nvPicPr>
          <p:cNvPr id="39" name="Picture 3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14815" y="5960120"/>
            <a:ext cx="2472662" cy="2542973"/>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nodeType="clickEffect">
                                  <p:stCondLst>
                                    <p:cond delay="0"/>
                                  </p:stCondLst>
                                  <p:childTnLst>
                                    <p:set>
                                      <p:cBhvr>
                                        <p:cTn id="43" dur="1" fill="hold">
                                          <p:stCondLst>
                                            <p:cond delay="0"/>
                                          </p:stCondLst>
                                        </p:cTn>
                                        <p:tgtEl>
                                          <p:spTgt spid="18">
                                            <p:txEl>
                                              <p:pRg st="0" end="0"/>
                                            </p:txEl>
                                          </p:spTgt>
                                        </p:tgtEl>
                                        <p:attrNameLst>
                                          <p:attrName>style.visibility</p:attrName>
                                        </p:attrNameLst>
                                      </p:cBhvr>
                                      <p:to>
                                        <p:strVal val="visible"/>
                                      </p:to>
                                    </p:set>
                                    <p:anim calcmode="lin" valueType="num">
                                      <p:cBhvr additive="base">
                                        <p:cTn id="44" dur="500"/>
                                        <p:tgtEl>
                                          <p:spTgt spid="18">
                                            <p:txEl>
                                              <p:pRg st="0" end="0"/>
                                            </p:txEl>
                                          </p:spTgt>
                                        </p:tgtEl>
                                        <p:attrNameLst>
                                          <p:attrName>ppt_y</p:attrName>
                                        </p:attrNameLst>
                                      </p:cBhvr>
                                      <p:tavLst>
                                        <p:tav tm="0">
                                          <p:val>
                                            <p:strVal val="#ppt_y+#ppt_h*1.125000"/>
                                          </p:val>
                                        </p:tav>
                                        <p:tav tm="100000">
                                          <p:val>
                                            <p:strVal val="#ppt_y"/>
                                          </p:val>
                                        </p:tav>
                                      </p:tavLst>
                                    </p:anim>
                                    <p:animEffect transition="in" filter="wipe(up)">
                                      <p:cBhvr>
                                        <p:cTn id="45" dur="500"/>
                                        <p:tgtEl>
                                          <p:spTgt spid="18">
                                            <p:txEl>
                                              <p:pRg st="0" end="0"/>
                                            </p:txEl>
                                          </p:spTgt>
                                        </p:tgtEl>
                                      </p:cBhvr>
                                    </p:animEffect>
                                  </p:childTnLst>
                                </p:cTn>
                              </p:par>
                              <p:par>
                                <p:cTn id="46" presetID="12" presetClass="entr" presetSubtype="4" fill="hold" nodeType="withEffect">
                                  <p:stCondLst>
                                    <p:cond delay="0"/>
                                  </p:stCondLst>
                                  <p:childTnLst>
                                    <p:set>
                                      <p:cBhvr>
                                        <p:cTn id="47" dur="1" fill="hold">
                                          <p:stCondLst>
                                            <p:cond delay="0"/>
                                          </p:stCondLst>
                                        </p:cTn>
                                        <p:tgtEl>
                                          <p:spTgt spid="18">
                                            <p:txEl>
                                              <p:pRg st="1" end="1"/>
                                            </p:txEl>
                                          </p:spTgt>
                                        </p:tgtEl>
                                        <p:attrNameLst>
                                          <p:attrName>style.visibility</p:attrName>
                                        </p:attrNameLst>
                                      </p:cBhvr>
                                      <p:to>
                                        <p:strVal val="visible"/>
                                      </p:to>
                                    </p:set>
                                    <p:anim calcmode="lin" valueType="num">
                                      <p:cBhvr additive="base">
                                        <p:cTn id="48" dur="500"/>
                                        <p:tgtEl>
                                          <p:spTgt spid="18">
                                            <p:txEl>
                                              <p:pRg st="1" end="1"/>
                                            </p:txEl>
                                          </p:spTgt>
                                        </p:tgtEl>
                                        <p:attrNameLst>
                                          <p:attrName>ppt_y</p:attrName>
                                        </p:attrNameLst>
                                      </p:cBhvr>
                                      <p:tavLst>
                                        <p:tav tm="0">
                                          <p:val>
                                            <p:strVal val="#ppt_y+#ppt_h*1.125000"/>
                                          </p:val>
                                        </p:tav>
                                        <p:tav tm="100000">
                                          <p:val>
                                            <p:strVal val="#ppt_y"/>
                                          </p:val>
                                        </p:tav>
                                      </p:tavLst>
                                    </p:anim>
                                    <p:animEffect transition="in" filter="wipe(up)">
                                      <p:cBhvr>
                                        <p:cTn id="49" dur="500"/>
                                        <p:tgtEl>
                                          <p:spTgt spid="18">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8"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p:tgtEl>
                                          <p:spTgt spid="20"/>
                                        </p:tgtEl>
                                        <p:attrNameLst>
                                          <p:attrName>ppt_x</p:attrName>
                                        </p:attrNameLst>
                                      </p:cBhvr>
                                      <p:tavLst>
                                        <p:tav tm="0">
                                          <p:val>
                                            <p:strVal val="#ppt_x-#ppt_w*1.125000"/>
                                          </p:val>
                                        </p:tav>
                                        <p:tav tm="100000">
                                          <p:val>
                                            <p:strVal val="#ppt_x"/>
                                          </p:val>
                                        </p:tav>
                                      </p:tavLst>
                                    </p:anim>
                                    <p:animEffect transition="in" filter="wipe(right)">
                                      <p:cBhvr>
                                        <p:cTn id="55" dur="500"/>
                                        <p:tgtEl>
                                          <p:spTgt spid="20"/>
                                        </p:tgtEl>
                                      </p:cBhvr>
                                    </p:animEffect>
                                  </p:childTnLst>
                                </p:cTn>
                              </p:par>
                              <p:par>
                                <p:cTn id="56" presetID="10" presetClass="entr" presetSubtype="0" fill="hold"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17" presetClass="entr" presetSubtype="10"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500" fill="hold"/>
                                        <p:tgtEl>
                                          <p:spTgt spid="24"/>
                                        </p:tgtEl>
                                        <p:attrNameLst>
                                          <p:attrName>ppt_w</p:attrName>
                                        </p:attrNameLst>
                                      </p:cBhvr>
                                      <p:tavLst>
                                        <p:tav tm="0">
                                          <p:val>
                                            <p:fltVal val="0"/>
                                          </p:val>
                                        </p:tav>
                                        <p:tav tm="100000">
                                          <p:val>
                                            <p:strVal val="#ppt_w"/>
                                          </p:val>
                                        </p:tav>
                                      </p:tavLst>
                                    </p:anim>
                                    <p:anim calcmode="lin" valueType="num">
                                      <p:cBhvr>
                                        <p:cTn id="69"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up)">
                                      <p:cBhvr>
                                        <p:cTn id="74" dur="5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barn(inVertical)">
                                      <p:cBhvr>
                                        <p:cTn id="79" dur="500"/>
                                        <p:tgtEl>
                                          <p:spTgt spid="2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left)">
                                      <p:cBhvr>
                                        <p:cTn id="84" dur="500"/>
                                        <p:tgtEl>
                                          <p:spTgt spid="2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down)">
                                      <p:cBhvr>
                                        <p:cTn id="89" dur="500"/>
                                        <p:tgtEl>
                                          <p:spTgt spid="30"/>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barn(inVertical)">
                                      <p:cBhvr>
                                        <p:cTn id="94" dur="500"/>
                                        <p:tgtEl>
                                          <p:spTgt spid="31"/>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nodeType="click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childTnLst>
                    </p:cTn>
                  </p:par>
                  <p:par>
                    <p:cTn id="100" fill="hold">
                      <p:stCondLst>
                        <p:cond delay="indefinite"/>
                      </p:stCondLst>
                      <p:childTnLst>
                        <p:par>
                          <p:cTn id="101" fill="hold">
                            <p:stCondLst>
                              <p:cond delay="0"/>
                            </p:stCondLst>
                            <p:childTnLst>
                              <p:par>
                                <p:cTn id="102" presetID="17" presetClass="entr" presetSubtype="10" fill="hold" grpId="0" nodeType="click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animBg="1"/>
      <p:bldP spid="17" grpId="0"/>
      <p:bldP spid="20" grpId="0"/>
      <p:bldP spid="21" grpId="0"/>
      <p:bldP spid="24" grpId="0"/>
      <p:bldP spid="29" grpId="0"/>
      <p:bldP spid="31"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grpSp>
        <p:nvGrpSpPr>
          <p:cNvPr id="4" name="Group 4"/>
          <p:cNvGrpSpPr/>
          <p:nvPr/>
        </p:nvGrpSpPr>
        <p:grpSpPr>
          <a:xfrm>
            <a:off x="1028700" y="1028700"/>
            <a:ext cx="16230600" cy="8229600"/>
            <a:chOff x="0" y="0"/>
            <a:chExt cx="12452786" cy="6314089"/>
          </a:xfrm>
        </p:grpSpPr>
        <p:sp>
          <p:nvSpPr>
            <p:cNvPr id="5" name="Freeform 5"/>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6" name="TextBox 6"/>
          <p:cNvSpPr txBox="1"/>
          <p:nvPr/>
        </p:nvSpPr>
        <p:spPr>
          <a:xfrm>
            <a:off x="1984455" y="1089760"/>
            <a:ext cx="2286000" cy="1024961"/>
          </a:xfrm>
          <a:prstGeom prst="rect">
            <a:avLst/>
          </a:prstGeom>
        </p:spPr>
        <p:txBody>
          <a:bodyPr wrap="square" lIns="0" tIns="0" rIns="0" bIns="0" rtlCol="0" anchor="t">
            <a:spAutoFit/>
          </a:bodyPr>
          <a:lstStyle/>
          <a:p>
            <a:pPr algn="ctr">
              <a:lnSpc>
                <a:spcPts val="9200"/>
              </a:lnSpc>
            </a:pPr>
            <a:r>
              <a:rPr lang="en-US" sz="4400" b="1" u="sng" spc="138" dirty="0" smtClean="0">
                <a:solidFill>
                  <a:srgbClr val="1B3679"/>
                </a:solidFill>
                <a:latin typeface="Arial" panose="020B0604020202020204" pitchFamily="34" charset="0"/>
                <a:cs typeface="Arial" panose="020B0604020202020204" pitchFamily="34" charset="0"/>
              </a:rPr>
              <a:t>HĐ2:</a:t>
            </a:r>
            <a:endParaRPr lang="en-US" sz="4400" b="1" u="sng" spc="138" dirty="0">
              <a:solidFill>
                <a:srgbClr val="1B3679"/>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92177" y="3181013"/>
            <a:ext cx="3678278" cy="7410450"/>
          </a:xfrm>
          <a:prstGeom prst="rect">
            <a:avLst/>
          </a:prstGeom>
        </p:spPr>
      </p:pic>
      <mc:AlternateContent xmlns:mc="http://schemas.openxmlformats.org/markup-compatibility/2006">
        <mc:Choice xmlns:a14="http://schemas.microsoft.com/office/drawing/2010/main" Requires="a14">
          <p:sp>
            <p:nvSpPr>
              <p:cNvPr id="8" name="TextBox 7"/>
              <p:cNvSpPr txBox="1"/>
              <p:nvPr/>
            </p:nvSpPr>
            <p:spPr>
              <a:xfrm>
                <a:off x="4002467" y="1428800"/>
                <a:ext cx="12684760" cy="1881284"/>
              </a:xfrm>
              <a:prstGeom prst="rect">
                <a:avLst/>
              </a:prstGeom>
              <a:noFill/>
            </p:spPr>
            <p:txBody>
              <a:bodyPr wrap="square" rtlCol="0">
                <a:spAutoFit/>
              </a:bodyPr>
              <a:lstStyle/>
              <a:p>
                <a:pPr algn="just"/>
                <a:r>
                  <a:rPr lang="en-US" sz="4000" dirty="0" smtClean="0">
                    <a:latin typeface="Arial" panose="020B0604020202020204" pitchFamily="34" charset="0"/>
                    <a:cs typeface="Arial" panose="020B0604020202020204" pitchFamily="34" charset="0"/>
                  </a:rPr>
                  <a:t>Thực </a:t>
                </a:r>
                <a:r>
                  <a:rPr lang="en-US" sz="4000" dirty="0" err="1" smtClean="0">
                    <a:latin typeface="Arial" panose="020B0604020202020204" pitchFamily="34" charset="0"/>
                    <a:cs typeface="Arial" panose="020B0604020202020204" pitchFamily="34" charset="0"/>
                  </a:rPr>
                  <a:t>hiện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phép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a:t>
                </a:r>
              </a:p>
              <a:p>
                <a:pPr algn="just"/>
                <a:r>
                  <a:rPr lang="en-US" sz="4000" dirty="0" smtClean="0">
                    <a:latin typeface="Arial" panose="020B0604020202020204" pitchFamily="34" charset="0"/>
                    <a:cs typeface="Arial" panose="020B0604020202020204" pitchFamily="34" charset="0"/>
                  </a:rPr>
                  <a:t>a) (-2). (-2). (-2)    b) (-0,5). (-0,5)   c)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mc:Choice>
        <mc:Fallback>
          <p:sp>
            <p:nvSpPr>
              <p:cNvPr id="8" name="TextBox 7"/>
              <p:cNvSpPr txBox="1">
                <a:spLocks noRot="1" noChangeAspect="1" noMove="1" noResize="1" noEditPoints="1" noAdjustHandles="1" noChangeArrowheads="1" noChangeShapeType="1" noTextEdit="1"/>
              </p:cNvSpPr>
              <p:nvPr/>
            </p:nvSpPr>
            <p:spPr>
              <a:xfrm>
                <a:off x="4002467" y="1428800"/>
                <a:ext cx="12684760" cy="1881284"/>
              </a:xfrm>
              <a:prstGeom prst="rect">
                <a:avLst/>
              </a:prstGeom>
              <a:blipFill rotWithShape="0">
                <a:blip r:embed="rId4"/>
                <a:stretch>
                  <a:fillRect l="-1731" t="-5825" b="-647"/>
                </a:stretch>
              </a:blipFill>
            </p:spPr>
            <p:txBody>
              <a:bodyPr/>
              <a:lstStyle/>
              <a:p>
                <a:r>
                  <a:rPr lang="en-US">
                    <a:noFill/>
                  </a:rPr>
                  <a:t> </a:t>
                </a:r>
              </a:p>
            </p:txBody>
          </p:sp>
        </mc:Fallback>
      </mc:AlternateContent>
      <p:sp>
        <p:nvSpPr>
          <p:cNvPr id="9" name="TextBox 8"/>
          <p:cNvSpPr txBox="1"/>
          <p:nvPr/>
        </p:nvSpPr>
        <p:spPr>
          <a:xfrm>
            <a:off x="9430447" y="6135470"/>
            <a:ext cx="1828800"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
        <p:nvSpPr>
          <p:cNvPr id="11" name="TextBox 10"/>
          <p:cNvSpPr txBox="1"/>
          <p:nvPr/>
        </p:nvSpPr>
        <p:spPr>
          <a:xfrm>
            <a:off x="4535867" y="3468892"/>
            <a:ext cx="1627782" cy="707886"/>
          </a:xfrm>
          <a:prstGeom prst="rect">
            <a:avLst/>
          </a:prstGeom>
          <a:noFill/>
        </p:spPr>
        <p:txBody>
          <a:bodyPr wrap="square" rtlCol="0">
            <a:spAutoFit/>
          </a:bodyPr>
          <a:lstStyle/>
          <a:p>
            <a:r>
              <a:rPr lang="en-US" sz="4000" dirty="0" smtClean="0">
                <a:solidFill>
                  <a:srgbClr val="C00000"/>
                </a:solidFill>
                <a:latin typeface="Arial" panose="020B0604020202020204" pitchFamily="34" charset="0"/>
                <a:cs typeface="Arial" panose="020B0604020202020204" pitchFamily="34" charset="0"/>
              </a:rPr>
              <a:t>= -8</a:t>
            </a:r>
            <a:endParaRPr lang="en-US" sz="4000" dirty="0">
              <a:solidFill>
                <a:srgbClr val="C00000"/>
              </a:solidFill>
              <a:latin typeface="Arial" panose="020B0604020202020204" pitchFamily="34" charset="0"/>
              <a:cs typeface="Arial" panose="020B0604020202020204" pitchFamily="34" charset="0"/>
            </a:endParaRPr>
          </a:p>
        </p:txBody>
      </p:sp>
      <p:sp>
        <p:nvSpPr>
          <p:cNvPr id="12" name="TextBox 11"/>
          <p:cNvSpPr txBox="1"/>
          <p:nvPr/>
        </p:nvSpPr>
        <p:spPr>
          <a:xfrm>
            <a:off x="8800697" y="3468892"/>
            <a:ext cx="1627782" cy="707886"/>
          </a:xfrm>
          <a:prstGeom prst="rect">
            <a:avLst/>
          </a:prstGeom>
          <a:noFill/>
        </p:spPr>
        <p:txBody>
          <a:bodyPr wrap="square" rtlCol="0">
            <a:spAutoFit/>
          </a:bodyPr>
          <a:lstStyle/>
          <a:p>
            <a:r>
              <a:rPr lang="en-US" sz="4000" dirty="0" smtClean="0">
                <a:solidFill>
                  <a:srgbClr val="C00000"/>
                </a:solidFill>
                <a:latin typeface="Arial" panose="020B0604020202020204" pitchFamily="34" charset="0"/>
                <a:cs typeface="Arial" panose="020B0604020202020204" pitchFamily="34" charset="0"/>
              </a:rPr>
              <a:t>= 0,25</a:t>
            </a:r>
            <a:endParaRPr lang="en-US" sz="4000"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3" name="TextBox 12"/>
              <p:cNvSpPr txBox="1"/>
              <p:nvPr/>
            </p:nvSpPr>
            <p:spPr>
              <a:xfrm>
                <a:off x="12251636" y="3334386"/>
                <a:ext cx="1627782" cy="1270925"/>
              </a:xfrm>
              <a:prstGeom prst="rect">
                <a:avLst/>
              </a:prstGeom>
              <a:noFill/>
            </p:spPr>
            <p:txBody>
              <a:bodyPr wrap="square" rtlCol="0">
                <a:spAutoFit/>
              </a:bodyPr>
              <a:lstStyle/>
              <a:p>
                <a:r>
                  <a:rPr lang="en-US" sz="4000" dirty="0" smtClean="0">
                    <a:solidFill>
                      <a:srgbClr val="C00000"/>
                    </a:solidFill>
                    <a:latin typeface="Arial" panose="020B0604020202020204" pitchFamily="34" charset="0"/>
                    <a:cs typeface="Arial" panose="020B0604020202020204" pitchFamily="34" charset="0"/>
                  </a:rPr>
                  <a:t>= </a:t>
                </a:r>
                <a14:m>
                  <m:oMath xmlns:m="http://schemas.openxmlformats.org/officeDocument/2006/math">
                    <m:f>
                      <m:fPr>
                        <m:ctrlPr>
                          <a:rPr lang="en-US" sz="5400" i="1" smtClean="0">
                            <a:solidFill>
                              <a:srgbClr val="C00000"/>
                            </a:solidFill>
                            <a:latin typeface="Cambria Math" panose="02040503050406030204" pitchFamily="18" charset="0"/>
                            <a:cs typeface="Arial" panose="020B0604020202020204" pitchFamily="34" charset="0"/>
                          </a:rPr>
                        </m:ctrlPr>
                      </m:fPr>
                      <m:num>
                        <m:r>
                          <a:rPr lang="en-US" sz="5400" b="0" i="1" smtClean="0">
                            <a:solidFill>
                              <a:srgbClr val="C00000"/>
                            </a:solidFill>
                            <a:latin typeface="Cambria Math" panose="02040503050406030204" pitchFamily="18" charset="0"/>
                            <a:cs typeface="Arial" panose="020B0604020202020204" pitchFamily="34" charset="0"/>
                          </a:rPr>
                          <m:t>1</m:t>
                        </m:r>
                      </m:num>
                      <m:den>
                        <m:r>
                          <a:rPr lang="en-US" sz="5400" b="0" i="1" smtClean="0">
                            <a:solidFill>
                              <a:srgbClr val="C00000"/>
                            </a:solidFill>
                            <a:latin typeface="Cambria Math" panose="02040503050406030204" pitchFamily="18" charset="0"/>
                            <a:cs typeface="Arial" panose="020B0604020202020204" pitchFamily="34" charset="0"/>
                          </a:rPr>
                          <m:t>16</m:t>
                        </m:r>
                      </m:den>
                    </m:f>
                  </m:oMath>
                </a14:m>
                <a:endParaRPr lang="en-US" sz="5400" dirty="0">
                  <a:solidFill>
                    <a:srgbClr val="C00000"/>
                  </a:solidFill>
                  <a:latin typeface="Arial" panose="020B0604020202020204" pitchFamily="34" charset="0"/>
                  <a:cs typeface="Arial" panose="020B0604020202020204" pitchFamily="34"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12251636" y="3334386"/>
                <a:ext cx="1627782" cy="1270925"/>
              </a:xfrm>
              <a:prstGeom prst="rect">
                <a:avLst/>
              </a:prstGeom>
              <a:blipFill rotWithShape="0">
                <a:blip r:embed="rId5"/>
                <a:stretch>
                  <a:fillRect l="-13483" b="-1442"/>
                </a:stretch>
              </a:blipFill>
            </p:spPr>
            <p:txBody>
              <a:bodyPr/>
              <a:lstStyle/>
              <a:p>
                <a:r>
                  <a:rPr lang="en-US">
                    <a:noFill/>
                  </a:rPr>
                  <a:t> </a:t>
                </a:r>
              </a:p>
            </p:txBody>
          </p:sp>
        </mc:Fallback>
      </mc:AlternateContent>
      <p:sp>
        <p:nvSpPr>
          <p:cNvPr id="14" name="TextBox 6"/>
          <p:cNvSpPr txBox="1"/>
          <p:nvPr/>
        </p:nvSpPr>
        <p:spPr>
          <a:xfrm>
            <a:off x="3940183" y="4320146"/>
            <a:ext cx="2286000" cy="1024961"/>
          </a:xfrm>
          <a:prstGeom prst="rect">
            <a:avLst/>
          </a:prstGeom>
        </p:spPr>
        <p:txBody>
          <a:bodyPr wrap="square" lIns="0" tIns="0" rIns="0" bIns="0" rtlCol="0" anchor="t">
            <a:spAutoFit/>
          </a:bodyPr>
          <a:lstStyle/>
          <a:p>
            <a:pPr algn="ctr">
              <a:lnSpc>
                <a:spcPts val="9200"/>
              </a:lnSpc>
            </a:pPr>
            <a:r>
              <a:rPr lang="en-US" sz="4400" b="1" u="sng" spc="138" dirty="0" smtClean="0">
                <a:solidFill>
                  <a:srgbClr val="1B3679"/>
                </a:solidFill>
                <a:latin typeface="Arial" panose="020B0604020202020204" pitchFamily="34" charset="0"/>
                <a:cs typeface="Arial" panose="020B0604020202020204" pitchFamily="34" charset="0"/>
              </a:rPr>
              <a:t>HĐ3:</a:t>
            </a:r>
            <a:endParaRPr lang="en-US" sz="4400" b="1" u="sng" spc="138" dirty="0">
              <a:solidFill>
                <a:srgbClr val="1B3679"/>
              </a:solidFill>
              <a:latin typeface="Arial" panose="020B0604020202020204" pitchFamily="34" charset="0"/>
              <a:cs typeface="Arial" panose="020B0604020202020204" pitchFamily="34" charset="0"/>
            </a:endParaRPr>
          </a:p>
        </p:txBody>
      </p:sp>
      <p:sp>
        <p:nvSpPr>
          <p:cNvPr id="15" name="TextBox 14"/>
          <p:cNvSpPr txBox="1"/>
          <p:nvPr/>
        </p:nvSpPr>
        <p:spPr>
          <a:xfrm>
            <a:off x="5867400" y="4511171"/>
            <a:ext cx="11030862" cy="1609480"/>
          </a:xfrm>
          <a:prstGeom prst="rect">
            <a:avLst/>
          </a:prstGeom>
          <a:noFill/>
        </p:spPr>
        <p:txBody>
          <a:bodyPr wrap="square" rtlCol="0">
            <a:spAutoFit/>
          </a:bodyPr>
          <a:lstStyle/>
          <a:p>
            <a:pPr algn="just">
              <a:lnSpc>
                <a:spcPct val="130000"/>
              </a:lnSpc>
            </a:pP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HĐ2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tự</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như</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tự</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nhiên</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16" name="Rectangle 15"/>
          <p:cNvSpPr/>
          <p:nvPr/>
        </p:nvSpPr>
        <p:spPr>
          <a:xfrm>
            <a:off x="4706978" y="6906466"/>
            <a:ext cx="11883945" cy="707886"/>
          </a:xfrm>
          <a:prstGeom prst="rect">
            <a:avLst/>
          </a:prstGeom>
        </p:spPr>
        <p:txBody>
          <a:bodyPr wrap="square">
            <a:spAutoFit/>
          </a:bodyPr>
          <a:lstStyle/>
          <a:p>
            <a:pPr>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a)</a:t>
            </a:r>
            <a:r>
              <a:rPr lang="en-US" sz="4000" b="1" dirty="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(-2).(-2).(-2) = (-</a:t>
            </a:r>
            <a:r>
              <a:rPr lang="en-US" sz="4000" dirty="0" smtClean="0">
                <a:effectLst/>
                <a:latin typeface="Arial" panose="020B0604020202020204" pitchFamily="34" charset="0"/>
                <a:ea typeface="Calibri" panose="020F0502020204030204" pitchFamily="34" charset="0"/>
                <a:cs typeface="Arial" panose="020B0604020202020204" pitchFamily="34" charset="0"/>
              </a:rPr>
              <a:t>2)</a:t>
            </a:r>
            <a:r>
              <a:rPr lang="en-US" sz="4000" baseline="30000" dirty="0" smtClean="0">
                <a:effectLst/>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b</a:t>
            </a:r>
            <a:r>
              <a:rPr lang="en-US" sz="4000" dirty="0">
                <a:effectLst/>
                <a:latin typeface="Arial" panose="020B0604020202020204" pitchFamily="34" charset="0"/>
                <a:ea typeface="Calibri" panose="020F0502020204030204" pitchFamily="34" charset="0"/>
                <a:cs typeface="Arial" panose="020B0604020202020204" pitchFamily="34" charset="0"/>
              </a:rPr>
              <a:t>) (-0,5).(-0,5) = (-</a:t>
            </a:r>
            <a:r>
              <a:rPr lang="en-US" sz="4000" dirty="0" smtClean="0">
                <a:effectLst/>
                <a:latin typeface="Arial" panose="020B0604020202020204" pitchFamily="34" charset="0"/>
                <a:ea typeface="Calibri" panose="020F0502020204030204" pitchFamily="34" charset="0"/>
                <a:cs typeface="Arial" panose="020B0604020202020204" pitchFamily="34" charset="0"/>
              </a:rPr>
              <a:t>0,5)</a:t>
            </a:r>
            <a:r>
              <a:rPr lang="en-US" sz="4000" baseline="30000" dirty="0" smtClean="0">
                <a:effectLst/>
                <a:latin typeface="Arial" panose="020B0604020202020204" pitchFamily="34" charset="0"/>
                <a:ea typeface="Calibri" panose="020F0502020204030204" pitchFamily="34" charset="0"/>
                <a:cs typeface="Arial" panose="020B0604020202020204" pitchFamily="34" charset="0"/>
              </a:rPr>
              <a:t>2</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7" name="Picture 16"/>
          <p:cNvPicPr>
            <a:picLocks noChangeAspect="1"/>
          </p:cNvPicPr>
          <p:nvPr/>
        </p:nvPicPr>
        <p:blipFill>
          <a:blip r:embed="rId6"/>
          <a:stretch>
            <a:fillRect/>
          </a:stretch>
        </p:blipFill>
        <p:spPr>
          <a:xfrm>
            <a:off x="7689809" y="7762659"/>
            <a:ext cx="5310076" cy="1347333"/>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anim calcmode="lin" valueType="num">
                                      <p:cBhvr>
                                        <p:cTn id="15" dur="500" fill="hold"/>
                                        <p:tgtEl>
                                          <p:spTgt spid="8"/>
                                        </p:tgtEl>
                                        <p:attrNameLst>
                                          <p:attrName>ppt_x</p:attrName>
                                        </p:attrNameLst>
                                      </p:cBhvr>
                                      <p:tavLst>
                                        <p:tav tm="0">
                                          <p:val>
                                            <p:strVal val="#ppt_x"/>
                                          </p:val>
                                        </p:tav>
                                        <p:tav tm="100000">
                                          <p:val>
                                            <p:strVal val="#ppt_x"/>
                                          </p:val>
                                        </p:tav>
                                      </p:tavLst>
                                    </p:anim>
                                    <p:anim calcmode="lin" valueType="num">
                                      <p:cBhvr>
                                        <p:cTn id="16"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750"/>
                                        <p:tgtEl>
                                          <p:spTgt spid="16"/>
                                        </p:tgtEl>
                                      </p:cBhvr>
                                    </p:animEffect>
                                    <p:anim calcmode="lin" valueType="num">
                                      <p:cBhvr>
                                        <p:cTn id="58" dur="750" fill="hold"/>
                                        <p:tgtEl>
                                          <p:spTgt spid="16"/>
                                        </p:tgtEl>
                                        <p:attrNameLst>
                                          <p:attrName>ppt_x</p:attrName>
                                        </p:attrNameLst>
                                      </p:cBhvr>
                                      <p:tavLst>
                                        <p:tav tm="0">
                                          <p:val>
                                            <p:strVal val="#ppt_x"/>
                                          </p:val>
                                        </p:tav>
                                        <p:tav tm="100000">
                                          <p:val>
                                            <p:strVal val="#ppt_x"/>
                                          </p:val>
                                        </p:tav>
                                      </p:tavLst>
                                    </p:anim>
                                    <p:anim calcmode="lin" valueType="num">
                                      <p:cBhvr>
                                        <p:cTn id="59" dur="750" fill="hold"/>
                                        <p:tgtEl>
                                          <p:spTgt spid="16"/>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750"/>
                                        <p:tgtEl>
                                          <p:spTgt spid="17"/>
                                        </p:tgtEl>
                                      </p:cBhvr>
                                    </p:animEffect>
                                    <p:anim calcmode="lin" valueType="num">
                                      <p:cBhvr>
                                        <p:cTn id="63" dur="750" fill="hold"/>
                                        <p:tgtEl>
                                          <p:spTgt spid="17"/>
                                        </p:tgtEl>
                                        <p:attrNameLst>
                                          <p:attrName>ppt_x</p:attrName>
                                        </p:attrNameLst>
                                      </p:cBhvr>
                                      <p:tavLst>
                                        <p:tav tm="0">
                                          <p:val>
                                            <p:strVal val="#ppt_x"/>
                                          </p:val>
                                        </p:tav>
                                        <p:tav tm="100000">
                                          <p:val>
                                            <p:strVal val="#ppt_x"/>
                                          </p:val>
                                        </p:tav>
                                      </p:tavLst>
                                    </p:anim>
                                    <p:anim calcmode="lin" valueType="num">
                                      <p:cBhvr>
                                        <p:cTn id="64" dur="7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P spid="12" grpId="0"/>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28700" y="886214"/>
            <a:ext cx="16230600" cy="8514573"/>
            <a:chOff x="0" y="0"/>
            <a:chExt cx="6350000" cy="3331210"/>
          </a:xfrm>
        </p:grpSpPr>
        <p:sp>
          <p:nvSpPr>
            <p:cNvPr id="3" name="Freeform 3"/>
            <p:cNvSpPr/>
            <p:nvPr/>
          </p:nvSpPr>
          <p:spPr>
            <a:xfrm>
              <a:off x="0" y="0"/>
              <a:ext cx="6350000" cy="3331210"/>
            </a:xfrm>
            <a:custGeom>
              <a:avLst/>
              <a:gdLst/>
              <a:ahLst/>
              <a:cxnLst/>
              <a:rect l="l" t="t" r="r" b="b"/>
              <a:pathLst>
                <a:path w="6350000" h="3331210">
                  <a:moveTo>
                    <a:pt x="6209030" y="0"/>
                  </a:moveTo>
                  <a:lnTo>
                    <a:pt x="140970" y="0"/>
                  </a:lnTo>
                  <a:cubicBezTo>
                    <a:pt x="63500" y="0"/>
                    <a:pt x="0" y="62230"/>
                    <a:pt x="0" y="138430"/>
                  </a:cubicBezTo>
                  <a:lnTo>
                    <a:pt x="0" y="3192780"/>
                  </a:lnTo>
                  <a:cubicBezTo>
                    <a:pt x="0" y="3268980"/>
                    <a:pt x="63500" y="3331210"/>
                    <a:pt x="140970" y="3331210"/>
                  </a:cubicBezTo>
                  <a:lnTo>
                    <a:pt x="6209030" y="3331210"/>
                  </a:lnTo>
                  <a:cubicBezTo>
                    <a:pt x="6286500" y="3331210"/>
                    <a:pt x="6350000" y="3268980"/>
                    <a:pt x="6350000" y="3192780"/>
                  </a:cubicBezTo>
                  <a:lnTo>
                    <a:pt x="6350000" y="138430"/>
                  </a:lnTo>
                  <a:cubicBezTo>
                    <a:pt x="6350000" y="62230"/>
                    <a:pt x="6286500" y="0"/>
                    <a:pt x="6209030" y="0"/>
                  </a:cubicBezTo>
                  <a:close/>
                </a:path>
              </a:pathLst>
            </a:custGeom>
            <a:solidFill>
              <a:srgbClr val="FFFFFF"/>
            </a:solidFill>
            <a:ln>
              <a:solidFill>
                <a:srgbClr val="000000"/>
              </a:solidFill>
            </a:ln>
          </p:spPr>
        </p:sp>
      </p:grpSp>
      <p:sp>
        <p:nvSpPr>
          <p:cNvPr id="9" name="Rectangle 8"/>
          <p:cNvSpPr/>
          <p:nvPr/>
        </p:nvSpPr>
        <p:spPr>
          <a:xfrm>
            <a:off x="2963559" y="2806340"/>
            <a:ext cx="12528722"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bậc</a:t>
            </a:r>
            <a:r>
              <a:rPr lang="en-US" sz="4000" dirty="0">
                <a:latin typeface="Arial" panose="020B0604020202020204" pitchFamily="34" charset="0"/>
                <a:cs typeface="Arial" panose="020B0604020202020204" pitchFamily="34" charset="0"/>
              </a:rPr>
              <a:t> n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hữu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x, </a:t>
            </a:r>
            <a:r>
              <a:rPr lang="en-US" sz="4000" dirty="0" err="1">
                <a:latin typeface="Arial" panose="020B0604020202020204" pitchFamily="34" charset="0"/>
                <a:cs typeface="Arial" panose="020B0604020202020204" pitchFamily="34" charset="0"/>
              </a:rPr>
              <a:t>kí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a:t>
            </a:r>
            <a:r>
              <a:rPr lang="en-US" sz="4000" baseline="30000" dirty="0" err="1">
                <a:latin typeface="Arial" panose="020B0604020202020204" pitchFamily="34" charset="0"/>
                <a:cs typeface="Arial" panose="020B0604020202020204" pitchFamily="34" charset="0"/>
              </a:rPr>
              <a:t>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n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x (n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 1</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0" name="TextBox 9"/>
              <p:cNvSpPr txBox="1"/>
              <p:nvPr/>
            </p:nvSpPr>
            <p:spPr>
              <a:xfrm>
                <a:off x="5562600" y="5009085"/>
                <a:ext cx="7962900" cy="646331"/>
              </a:xfrm>
              <a:prstGeom prst="rect">
                <a:avLst/>
              </a:prstGeom>
              <a:noFill/>
            </p:spPr>
            <p:txBody>
              <a:bodyPr wrap="square" rtlCol="0">
                <a:spAutoFit/>
              </a:bodyPr>
              <a:lstStyle/>
              <a:p>
                <a14:m>
                  <m:oMath xmlns:m="http://schemas.openxmlformats.org/officeDocument/2006/math">
                    <m:sSup>
                      <m:sSupPr>
                        <m:ctrlPr>
                          <a:rPr lang="en-US" sz="3600" i="1" smtClean="0">
                            <a:solidFill>
                              <a:srgbClr val="002060"/>
                            </a:solidFill>
                            <a:latin typeface="Cambria Math" panose="02040503050406030204" pitchFamily="18" charset="0"/>
                            <a:cs typeface="Arial" panose="020B0604020202020204" pitchFamily="34" charset="0"/>
                          </a:rPr>
                        </m:ctrlPr>
                      </m:sSupPr>
                      <m:e>
                        <m:r>
                          <m:rPr>
                            <m:sty m:val="p"/>
                          </m:rPr>
                          <a:rPr lang="en-US" sz="3600" b="0" i="0" smtClean="0">
                            <a:solidFill>
                              <a:srgbClr val="002060"/>
                            </a:solidFill>
                            <a:latin typeface="Cambria Math" panose="02040503050406030204" pitchFamily="18" charset="0"/>
                            <a:cs typeface="Arial" panose="020B0604020202020204" pitchFamily="34" charset="0"/>
                          </a:rPr>
                          <m:t>x</m:t>
                        </m:r>
                      </m:e>
                      <m:sup>
                        <m:r>
                          <m:rPr>
                            <m:sty m:val="p"/>
                          </m:rPr>
                          <a:rPr lang="en-US" sz="3600" b="0" i="0" smtClean="0">
                            <a:solidFill>
                              <a:srgbClr val="002060"/>
                            </a:solidFill>
                            <a:latin typeface="Cambria Math" panose="02040503050406030204" pitchFamily="18" charset="0"/>
                            <a:cs typeface="Arial" panose="020B0604020202020204" pitchFamily="34" charset="0"/>
                          </a:rPr>
                          <m:t>n</m:t>
                        </m:r>
                      </m:sup>
                    </m:sSup>
                  </m:oMath>
                </a14:m>
                <a:r>
                  <a:rPr lang="en-US" sz="3600" dirty="0" smtClean="0">
                    <a:solidFill>
                      <a:srgbClr val="002060"/>
                    </a:solidFill>
                    <a:latin typeface="Arial" panose="020B0604020202020204" pitchFamily="34" charset="0"/>
                    <a:cs typeface="Arial" panose="020B0604020202020204" pitchFamily="34" charset="0"/>
                  </a:rPr>
                  <a:t> = x. x. x.... . x (x </a:t>
                </a:r>
                <a14:m>
                  <m:oMath xmlns:m="http://schemas.openxmlformats.org/officeDocument/2006/math">
                    <m:r>
                      <a:rPr lang="en-US" sz="360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oMath>
                </a14:m>
                <a:r>
                  <a:rPr lang="en-US" sz="3600" dirty="0" smtClean="0">
                    <a:solidFill>
                      <a:srgbClr val="002060"/>
                    </a:solidFill>
                    <a:latin typeface="Arial" panose="020B0604020202020204" pitchFamily="34" charset="0"/>
                    <a:cs typeface="Arial" panose="020B0604020202020204" pitchFamily="34" charset="0"/>
                  </a:rPr>
                  <a:t> </a:t>
                </a:r>
                <a14:m>
                  <m:oMath xmlns:m="http://schemas.openxmlformats.org/officeDocument/2006/math">
                    <m:r>
                      <a:rPr lang="en-US" sz="3600" i="1" dirty="0"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ℚ</m:t>
                    </m:r>
                  </m:oMath>
                </a14:m>
                <a:r>
                  <a:rPr lang="en-US" sz="3600" dirty="0" smtClean="0">
                    <a:solidFill>
                      <a:srgbClr val="002060"/>
                    </a:solidFill>
                    <a:latin typeface="Arial" panose="020B0604020202020204" pitchFamily="34" charset="0"/>
                    <a:cs typeface="Arial" panose="020B0604020202020204" pitchFamily="34" charset="0"/>
                  </a:rPr>
                  <a:t>, n </a:t>
                </a:r>
                <a14:m>
                  <m:oMath xmlns:m="http://schemas.openxmlformats.org/officeDocument/2006/math">
                    <m:r>
                      <a:rPr lang="en-US" sz="360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r>
                      <a:rPr lang="en-US" sz="360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ℕ</m:t>
                    </m:r>
                  </m:oMath>
                </a14:m>
                <a:r>
                  <a:rPr lang="en-US" sz="3600" dirty="0" smtClean="0">
                    <a:solidFill>
                      <a:srgbClr val="002060"/>
                    </a:solidFill>
                    <a:latin typeface="Arial" panose="020B0604020202020204" pitchFamily="34" charset="0"/>
                    <a:cs typeface="Arial" panose="020B0604020202020204" pitchFamily="34" charset="0"/>
                  </a:rPr>
                  <a:t>, n &gt; 1)</a:t>
                </a:r>
                <a:endParaRPr lang="en-US" sz="3600" dirty="0">
                  <a:solidFill>
                    <a:srgbClr val="002060"/>
                  </a:solidFill>
                  <a:latin typeface="Arial" panose="020B0604020202020204" pitchFamily="34" charset="0"/>
                  <a:cs typeface="Arial" panose="020B0604020202020204" pitchFamily="34" charset="0"/>
                </a:endParaRPr>
              </a:p>
            </p:txBody>
          </p:sp>
        </mc:Choice>
        <mc:Fallback>
          <p:sp>
            <p:nvSpPr>
              <p:cNvPr id="10" name="TextBox 9"/>
              <p:cNvSpPr txBox="1">
                <a:spLocks noRot="1" noChangeAspect="1" noMove="1" noResize="1" noEditPoints="1" noAdjustHandles="1" noChangeArrowheads="1" noChangeShapeType="1" noTextEdit="1"/>
              </p:cNvSpPr>
              <p:nvPr/>
            </p:nvSpPr>
            <p:spPr>
              <a:xfrm>
                <a:off x="5562600" y="5009085"/>
                <a:ext cx="7962900" cy="646331"/>
              </a:xfrm>
              <a:prstGeom prst="rect">
                <a:avLst/>
              </a:prstGeom>
              <a:blipFill rotWithShape="0">
                <a:blip r:embed="rId2"/>
                <a:stretch>
                  <a:fillRect t="-15094" b="-34906"/>
                </a:stretch>
              </a:blipFill>
            </p:spPr>
            <p:txBody>
              <a:bodyPr/>
              <a:lstStyle/>
              <a:p>
                <a:r>
                  <a:rPr lang="en-US">
                    <a:noFill/>
                  </a:rPr>
                  <a:t> </a:t>
                </a:r>
              </a:p>
            </p:txBody>
          </p:sp>
        </mc:Fallback>
      </mc:AlternateContent>
      <p:sp>
        <p:nvSpPr>
          <p:cNvPr id="11" name="Left Brace 10"/>
          <p:cNvSpPr/>
          <p:nvPr/>
        </p:nvSpPr>
        <p:spPr>
          <a:xfrm rot="16200000">
            <a:off x="7652975" y="4410676"/>
            <a:ext cx="319067" cy="2825111"/>
          </a:xfrm>
          <a:prstGeom prst="leftBrace">
            <a:avLst>
              <a:gd name="adj1" fmla="val 97892"/>
              <a:gd name="adj2" fmla="val 49281"/>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7" name="Picture 16"/>
          <p:cNvPicPr>
            <a:picLocks noChangeAspect="1"/>
          </p:cNvPicPr>
          <p:nvPr/>
        </p:nvPicPr>
        <p:blipFill>
          <a:blip r:embed="rId3"/>
          <a:stretch>
            <a:fillRect/>
          </a:stretch>
        </p:blipFill>
        <p:spPr>
          <a:xfrm>
            <a:off x="1030341" y="1383502"/>
            <a:ext cx="16228959" cy="1298561"/>
          </a:xfrm>
          <a:prstGeom prst="rect">
            <a:avLst/>
          </a:prstGeom>
        </p:spPr>
      </p:pic>
      <p:sp>
        <p:nvSpPr>
          <p:cNvPr id="12" name="TextBox 11"/>
          <p:cNvSpPr txBox="1"/>
          <p:nvPr/>
        </p:nvSpPr>
        <p:spPr>
          <a:xfrm>
            <a:off x="6359844" y="6085506"/>
            <a:ext cx="2825111" cy="646331"/>
          </a:xfrm>
          <a:prstGeom prst="rect">
            <a:avLst/>
          </a:prstGeom>
          <a:noFill/>
        </p:spPr>
        <p:txBody>
          <a:bodyPr wrap="square" rtlCol="0">
            <a:spAutoFit/>
          </a:bodyPr>
          <a:lstStyle/>
          <a:p>
            <a:pPr algn="ctr"/>
            <a:r>
              <a:rPr lang="en-US" sz="3600" dirty="0" smtClean="0">
                <a:solidFill>
                  <a:srgbClr val="002060"/>
                </a:solidFill>
                <a:latin typeface="Arial" panose="020B0604020202020204" pitchFamily="34" charset="0"/>
                <a:cs typeface="Arial" panose="020B0604020202020204" pitchFamily="34" charset="0"/>
              </a:rPr>
              <a:t>n </a:t>
            </a:r>
            <a:r>
              <a:rPr lang="en-US" sz="3600" dirty="0" err="1" smtClean="0">
                <a:solidFill>
                  <a:srgbClr val="002060"/>
                </a:solidFill>
                <a:latin typeface="Arial" panose="020B0604020202020204" pitchFamily="34" charset="0"/>
                <a:cs typeface="Arial" panose="020B0604020202020204" pitchFamily="34" charset="0"/>
              </a:rPr>
              <a:t>thừa</a:t>
            </a:r>
            <a:r>
              <a:rPr lang="en-US" sz="3600" dirty="0" smtClean="0">
                <a:solidFill>
                  <a:srgbClr val="002060"/>
                </a:solidFill>
                <a:latin typeface="Arial" panose="020B0604020202020204" pitchFamily="34" charset="0"/>
                <a:cs typeface="Arial" panose="020B0604020202020204" pitchFamily="34" charset="0"/>
              </a:rPr>
              <a:t> </a:t>
            </a:r>
            <a:r>
              <a:rPr lang="en-US" sz="3600" dirty="0" err="1" smtClean="0">
                <a:solidFill>
                  <a:srgbClr val="002060"/>
                </a:solidFill>
                <a:latin typeface="Arial" panose="020B0604020202020204" pitchFamily="34" charset="0"/>
                <a:cs typeface="Arial" panose="020B0604020202020204" pitchFamily="34" charset="0"/>
              </a:rPr>
              <a:t>số</a:t>
            </a:r>
            <a:r>
              <a:rPr lang="en-US" sz="3600" dirty="0" smtClean="0">
                <a:solidFill>
                  <a:srgbClr val="002060"/>
                </a:solidFill>
                <a:latin typeface="Arial" panose="020B0604020202020204" pitchFamily="34" charset="0"/>
                <a:cs typeface="Arial" panose="020B0604020202020204" pitchFamily="34" charset="0"/>
              </a:rPr>
              <a:t> x</a:t>
            </a:r>
            <a:endParaRPr lang="en-US" sz="3600"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3" name="Rectangle 12"/>
              <p:cNvSpPr/>
              <p:nvPr/>
            </p:nvSpPr>
            <p:spPr>
              <a:xfrm>
                <a:off x="3657600" y="6980390"/>
                <a:ext cx="9144000" cy="1901867"/>
              </a:xfrm>
              <a:prstGeom prst="rect">
                <a:avLst/>
              </a:prstGeom>
            </p:spPr>
            <p:txBody>
              <a:bodyPr>
                <a:spAutoFit/>
              </a:bodyPr>
              <a:lstStyle/>
              <a:p>
                <a:pPr>
                  <a:lnSpc>
                    <a:spcPct val="150000"/>
                  </a:lnSpc>
                  <a:spcBef>
                    <a:spcPts val="600"/>
                  </a:spcBef>
                  <a:spcAft>
                    <a:spcPts val="600"/>
                  </a:spcAft>
                </a:pPr>
                <a:r>
                  <a:rPr lang="en-US" sz="4000" dirty="0" smtClean="0">
                    <a:latin typeface="Arial" panose="020B0604020202020204" pitchFamily="34" charset="0"/>
                    <a:ea typeface="Calibri" panose="020F0502020204030204" pitchFamily="34" charset="0"/>
                    <a:cs typeface="Arial" panose="020B0604020202020204" pitchFamily="34" charset="0"/>
                  </a:rPr>
                  <a:t>Cách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  x</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số</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mũ</a:t>
                </a:r>
                <a:r>
                  <a:rPr lang="pt-B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tabLst>
                    <a:tab pos="2743200" algn="ctr"/>
                    <a:tab pos="5486400" algn="r"/>
                    <a:tab pos="3771900" algn="l"/>
                  </a:tabLst>
                </a:pPr>
                <a:r>
                  <a:rPr lang="pt-B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 ước:   </a:t>
                </a:r>
                <a:r>
                  <a:rPr lang="pt-BR"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r>
                  <a:rPr lang="pt-BR" sz="4000" baseline="30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a:t>
                </a:r>
                <a:r>
                  <a:rPr lang="pt-BR"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x</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r>
                  <a:rPr lang="fr-FR" sz="4000" baseline="30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0 </a:t>
                </a:r>
                <a:r>
                  <a:rPr lang="fr-FR"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 </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 </a:t>
                </a: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3" name="Rectangle 12"/>
              <p:cNvSpPr>
                <a:spLocks noRot="1" noChangeAspect="1" noMove="1" noResize="1" noEditPoints="1" noAdjustHandles="1" noChangeArrowheads="1" noChangeShapeType="1" noTextEdit="1"/>
              </p:cNvSpPr>
              <p:nvPr/>
            </p:nvSpPr>
            <p:spPr>
              <a:xfrm>
                <a:off x="3657600" y="6980390"/>
                <a:ext cx="9144000" cy="1901867"/>
              </a:xfrm>
              <a:prstGeom prst="rect">
                <a:avLst/>
              </a:prstGeom>
              <a:blipFill rotWithShape="0">
                <a:blip r:embed="rId4"/>
                <a:stretch>
                  <a:fillRect l="-2333" b="-12821"/>
                </a:stretch>
              </a:blipFill>
            </p:spPr>
            <p:txBody>
              <a:bodyPr/>
              <a:lstStyle/>
              <a:p>
                <a:r>
                  <a:rPr lang="en-US">
                    <a:noFill/>
                  </a:rPr>
                  <a:t> </a:t>
                </a:r>
              </a:p>
            </p:txBody>
          </p:sp>
        </mc:Fallback>
      </mc:AlternateContent>
      <p:pic>
        <p:nvPicPr>
          <p:cNvPr id="14"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5163800" y="4055251"/>
            <a:ext cx="1066489" cy="1380161"/>
          </a:xfrm>
          <a:prstGeom prst="rect">
            <a:avLst/>
          </a:prstGeom>
        </p:spPr>
      </p:pic>
      <p:pic>
        <p:nvPicPr>
          <p:cNvPr id="15" name="Picture 5"/>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20396310">
            <a:off x="1996760" y="5510643"/>
            <a:ext cx="1321517" cy="1361113"/>
          </a:xfrm>
          <a:prstGeom prst="rect">
            <a:avLst/>
          </a:prstGeom>
        </p:spPr>
      </p:pic>
      <p:pic>
        <p:nvPicPr>
          <p:cNvPr id="16" name="Picture 15"/>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3118079" y="6438900"/>
            <a:ext cx="3112210" cy="2443358"/>
          </a:xfrm>
          <a:prstGeom prst="rect">
            <a:avLst/>
          </a:prstGeom>
        </p:spPr>
      </p:pic>
      <p:sp>
        <p:nvSpPr>
          <p:cNvPr id="18" name="TextBox 17"/>
          <p:cNvSpPr txBox="1"/>
          <p:nvPr/>
        </p:nvSpPr>
        <p:spPr>
          <a:xfrm>
            <a:off x="6362700" y="1422400"/>
            <a:ext cx="5562600" cy="982513"/>
          </a:xfrm>
          <a:prstGeom prst="rect">
            <a:avLst/>
          </a:prstGeom>
          <a:noFill/>
        </p:spPr>
        <p:txBody>
          <a:bodyPr wrap="square" rtlCol="0">
            <a:spAutoFit/>
          </a:bodyPr>
          <a:lstStyle/>
          <a:p>
            <a:pPr algn="ctr">
              <a:lnSpc>
                <a:spcPct val="150000"/>
              </a:lnSpc>
            </a:pPr>
            <a:r>
              <a:rPr lang="en-US" sz="4400" b="1" dirty="0" err="1" smtClean="0">
                <a:solidFill>
                  <a:schemeClr val="bg1"/>
                </a:solidFill>
                <a:latin typeface="Arial" panose="020B0604020202020204" pitchFamily="34" charset="0"/>
                <a:cs typeface="Arial" panose="020B0604020202020204" pitchFamily="34" charset="0"/>
              </a:rPr>
              <a:t>Định</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nghĩa</a:t>
            </a:r>
            <a:endParaRPr lang="en-US" sz="44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strVal val="#ppt_w+.3"/>
                                          </p:val>
                                        </p:tav>
                                        <p:tav tm="100000">
                                          <p:val>
                                            <p:strVal val="#ppt_w"/>
                                          </p:val>
                                        </p:tav>
                                      </p:tavLst>
                                    </p:anim>
                                    <p:anim calcmode="lin" valueType="num">
                                      <p:cBhvr>
                                        <p:cTn id="8" dur="500" fill="hold"/>
                                        <p:tgtEl>
                                          <p:spTgt spid="18"/>
                                        </p:tgtEl>
                                        <p:attrNameLst>
                                          <p:attrName>ppt_h</p:attrName>
                                        </p:attrNameLst>
                                      </p:cBhvr>
                                      <p:tavLst>
                                        <p:tav tm="0">
                                          <p:val>
                                            <p:strVal val="#ppt_h"/>
                                          </p:val>
                                        </p:tav>
                                        <p:tav tm="100000">
                                          <p:val>
                                            <p:strVal val="#ppt_h"/>
                                          </p:val>
                                        </p:tav>
                                      </p:tavLst>
                                    </p:anim>
                                    <p:animEffect transition="in" filter="fade">
                                      <p:cBhvr>
                                        <p:cTn id="9" dur="500"/>
                                        <p:tgtEl>
                                          <p:spTgt spid="18"/>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strVal val="#ppt_w+.3"/>
                                          </p:val>
                                        </p:tav>
                                        <p:tav tm="100000">
                                          <p:val>
                                            <p:strVal val="#ppt_w"/>
                                          </p:val>
                                        </p:tav>
                                      </p:tavLst>
                                    </p:anim>
                                    <p:anim calcmode="lin" valueType="num">
                                      <p:cBhvr>
                                        <p:cTn id="13" dur="500" fill="hold"/>
                                        <p:tgtEl>
                                          <p:spTgt spid="17"/>
                                        </p:tgtEl>
                                        <p:attrNameLst>
                                          <p:attrName>ppt_h</p:attrName>
                                        </p:attrNameLst>
                                      </p:cBhvr>
                                      <p:tavLst>
                                        <p:tav tm="0">
                                          <p:val>
                                            <p:strVal val="#ppt_h"/>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strVal val="#ppt_x"/>
                                          </p:val>
                                        </p:tav>
                                        <p:tav tm="100000">
                                          <p:val>
                                            <p:strVal val="#ppt_x"/>
                                          </p:val>
                                        </p:tav>
                                      </p:tavLst>
                                    </p:anim>
                                    <p:anim calcmode="lin" valueType="num">
                                      <p:cBhvr>
                                        <p:cTn id="32" dur="500" fill="hold"/>
                                        <p:tgtEl>
                                          <p:spTgt spid="10"/>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anim calcmode="lin" valueType="num">
                                      <p:cBhvr>
                                        <p:cTn id="36" dur="500" fill="hold"/>
                                        <p:tgtEl>
                                          <p:spTgt spid="11"/>
                                        </p:tgtEl>
                                        <p:attrNameLst>
                                          <p:attrName>ppt_x</p:attrName>
                                        </p:attrNameLst>
                                      </p:cBhvr>
                                      <p:tavLst>
                                        <p:tav tm="0">
                                          <p:val>
                                            <p:strVal val="#ppt_x"/>
                                          </p:val>
                                        </p:tav>
                                        <p:tav tm="100000">
                                          <p:val>
                                            <p:strVal val="#ppt_x"/>
                                          </p:val>
                                        </p:tav>
                                      </p:tavLst>
                                    </p:anim>
                                    <p:anim calcmode="lin" valueType="num">
                                      <p:cBhvr>
                                        <p:cTn id="37" dur="500" fill="hold"/>
                                        <p:tgtEl>
                                          <p:spTgt spid="1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anim calcmode="lin" valueType="num">
                                      <p:cBhvr>
                                        <p:cTn id="41" dur="500" fill="hold"/>
                                        <p:tgtEl>
                                          <p:spTgt spid="12"/>
                                        </p:tgtEl>
                                        <p:attrNameLst>
                                          <p:attrName>ppt_x</p:attrName>
                                        </p:attrNameLst>
                                      </p:cBhvr>
                                      <p:tavLst>
                                        <p:tav tm="0">
                                          <p:val>
                                            <p:strVal val="#ppt_x"/>
                                          </p:val>
                                        </p:tav>
                                        <p:tav tm="100000">
                                          <p:val>
                                            <p:strVal val="#ppt_x"/>
                                          </p:val>
                                        </p:tav>
                                      </p:tavLst>
                                    </p:anim>
                                    <p:anim calcmode="lin" valueType="num">
                                      <p:cBhvr>
                                        <p:cTn id="42"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 calcmode="lin" valueType="num">
                                      <p:cBhvr>
                                        <p:cTn id="47" dur="500" fill="hold"/>
                                        <p:tgtEl>
                                          <p:spTgt spid="13">
                                            <p:txEl>
                                              <p:pRg st="0" end="0"/>
                                            </p:txEl>
                                          </p:spTgt>
                                        </p:tgtEl>
                                        <p:attrNameLst>
                                          <p:attrName>ppt_w</p:attrName>
                                        </p:attrNameLst>
                                      </p:cBhvr>
                                      <p:tavLst>
                                        <p:tav tm="0">
                                          <p:val>
                                            <p:strVal val="#ppt_w+.3"/>
                                          </p:val>
                                        </p:tav>
                                        <p:tav tm="100000">
                                          <p:val>
                                            <p:strVal val="#ppt_w"/>
                                          </p:val>
                                        </p:tav>
                                      </p:tavLst>
                                    </p:anim>
                                    <p:anim calcmode="lin" valueType="num">
                                      <p:cBhvr>
                                        <p:cTn id="48" dur="500" fill="hold"/>
                                        <p:tgtEl>
                                          <p:spTgt spid="13">
                                            <p:txEl>
                                              <p:pRg st="0" end="0"/>
                                            </p:txEl>
                                          </p:spTgt>
                                        </p:tgtEl>
                                        <p:attrNameLst>
                                          <p:attrName>ppt_h</p:attrName>
                                        </p:attrNameLst>
                                      </p:cBhvr>
                                      <p:tavLst>
                                        <p:tav tm="0">
                                          <p:val>
                                            <p:strVal val="#ppt_h"/>
                                          </p:val>
                                        </p:tav>
                                        <p:tav tm="100000">
                                          <p:val>
                                            <p:strVal val="#ppt_h"/>
                                          </p:val>
                                        </p:tav>
                                      </p:tavLst>
                                    </p:anim>
                                    <p:animEffect transition="in" filter="fade">
                                      <p:cBhvr>
                                        <p:cTn id="49" dur="500"/>
                                        <p:tgtEl>
                                          <p:spTgt spid="13">
                                            <p:txEl>
                                              <p:pRg st="0" end="0"/>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3">
                                            <p:txEl>
                                              <p:pRg st="1" end="1"/>
                                            </p:txEl>
                                          </p:spTgt>
                                        </p:tgtEl>
                                        <p:attrNameLst>
                                          <p:attrName>style.visibility</p:attrName>
                                        </p:attrNameLst>
                                      </p:cBhvr>
                                      <p:to>
                                        <p:strVal val="visible"/>
                                      </p:to>
                                    </p:set>
                                    <p:anim calcmode="lin" valueType="num">
                                      <p:cBhvr additive="base">
                                        <p:cTn id="5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grpSp>
        <p:nvGrpSpPr>
          <p:cNvPr id="4" name="Group 4"/>
          <p:cNvGrpSpPr/>
          <p:nvPr/>
        </p:nvGrpSpPr>
        <p:grpSpPr>
          <a:xfrm>
            <a:off x="1028700" y="1028700"/>
            <a:ext cx="8115300" cy="8229600"/>
            <a:chOff x="0" y="0"/>
            <a:chExt cx="6226393" cy="6314089"/>
          </a:xfrm>
        </p:grpSpPr>
        <p:sp>
          <p:nvSpPr>
            <p:cNvPr id="5" name="Freeform 5"/>
            <p:cNvSpPr/>
            <p:nvPr/>
          </p:nvSpPr>
          <p:spPr>
            <a:xfrm>
              <a:off x="0" y="0"/>
              <a:ext cx="6226393" cy="6314089"/>
            </a:xfrm>
            <a:custGeom>
              <a:avLst/>
              <a:gdLst/>
              <a:ahLst/>
              <a:cxnLst/>
              <a:rect l="l" t="t" r="r" b="b"/>
              <a:pathLst>
                <a:path w="6226393" h="6314089">
                  <a:moveTo>
                    <a:pt x="5921593" y="0"/>
                  </a:moveTo>
                  <a:lnTo>
                    <a:pt x="304800" y="0"/>
                  </a:lnTo>
                  <a:cubicBezTo>
                    <a:pt x="135890" y="0"/>
                    <a:pt x="0" y="135890"/>
                    <a:pt x="0" y="304800"/>
                  </a:cubicBezTo>
                  <a:lnTo>
                    <a:pt x="0" y="6009289"/>
                  </a:lnTo>
                  <a:cubicBezTo>
                    <a:pt x="0" y="6178198"/>
                    <a:pt x="135890" y="6314089"/>
                    <a:pt x="304800" y="6314089"/>
                  </a:cubicBezTo>
                  <a:lnTo>
                    <a:pt x="5921593" y="6314089"/>
                  </a:lnTo>
                  <a:cubicBezTo>
                    <a:pt x="6090503" y="6314089"/>
                    <a:pt x="6226393" y="6178198"/>
                    <a:pt x="6226393" y="6009289"/>
                  </a:cubicBezTo>
                  <a:lnTo>
                    <a:pt x="6226393" y="304800"/>
                  </a:lnTo>
                  <a:cubicBezTo>
                    <a:pt x="6226393" y="135890"/>
                    <a:pt x="6090503" y="0"/>
                    <a:pt x="5921593" y="0"/>
                  </a:cubicBezTo>
                  <a:close/>
                </a:path>
              </a:pathLst>
            </a:custGeom>
            <a:solidFill>
              <a:srgbClr val="FFF9B0"/>
            </a:solidFill>
          </p:spPr>
        </p:sp>
      </p:grpSp>
      <p:sp>
        <p:nvSpPr>
          <p:cNvPr id="14" name="TextBox 14"/>
          <p:cNvSpPr txBox="1"/>
          <p:nvPr/>
        </p:nvSpPr>
        <p:spPr>
          <a:xfrm>
            <a:off x="1752600" y="1485900"/>
            <a:ext cx="4217931" cy="705321"/>
          </a:xfrm>
          <a:prstGeom prst="rect">
            <a:avLst/>
          </a:prstGeom>
        </p:spPr>
        <p:txBody>
          <a:bodyPr wrap="square" lIns="0" tIns="0" rIns="0" bIns="0" rtlCol="0" anchor="t">
            <a:spAutoFit/>
          </a:bodyPr>
          <a:lstStyle/>
          <a:p>
            <a:pPr>
              <a:lnSpc>
                <a:spcPts val="5500"/>
              </a:lnSpc>
              <a:spcBef>
                <a:spcPct val="0"/>
              </a:spcBef>
            </a:pPr>
            <a:r>
              <a:rPr lang="en-US" sz="4000" b="1" spc="82" dirty="0" err="1" smtClean="0">
                <a:solidFill>
                  <a:srgbClr val="1B3679"/>
                </a:solidFill>
                <a:latin typeface="Arial" panose="020B0604020202020204" pitchFamily="34" charset="0"/>
                <a:cs typeface="Arial" panose="020B0604020202020204" pitchFamily="34" charset="0"/>
              </a:rPr>
              <a:t>Ví</a:t>
            </a:r>
            <a:r>
              <a:rPr lang="en-US" sz="4000" b="1" spc="82" dirty="0" smtClean="0">
                <a:solidFill>
                  <a:srgbClr val="1B3679"/>
                </a:solidFill>
                <a:latin typeface="Arial" panose="020B0604020202020204" pitchFamily="34" charset="0"/>
                <a:cs typeface="Arial" panose="020B0604020202020204" pitchFamily="34" charset="0"/>
              </a:rPr>
              <a:t> </a:t>
            </a:r>
            <a:r>
              <a:rPr lang="en-US" sz="4000" b="1" spc="82" dirty="0" err="1" smtClean="0">
                <a:solidFill>
                  <a:srgbClr val="1B3679"/>
                </a:solidFill>
                <a:latin typeface="Arial" panose="020B0604020202020204" pitchFamily="34" charset="0"/>
                <a:cs typeface="Arial" panose="020B0604020202020204" pitchFamily="34" charset="0"/>
              </a:rPr>
              <a:t>dụ</a:t>
            </a:r>
            <a:r>
              <a:rPr lang="en-US" sz="4000" b="1" spc="82" dirty="0" smtClean="0">
                <a:solidFill>
                  <a:srgbClr val="1B3679"/>
                </a:solidFill>
                <a:latin typeface="Arial" panose="020B0604020202020204" pitchFamily="34" charset="0"/>
                <a:cs typeface="Arial" panose="020B0604020202020204" pitchFamily="34" charset="0"/>
              </a:rPr>
              <a:t> 1: </a:t>
            </a:r>
            <a:r>
              <a:rPr lang="en-US" sz="4000" spc="82" dirty="0" err="1" smtClean="0">
                <a:solidFill>
                  <a:srgbClr val="1B3679"/>
                </a:solidFill>
                <a:latin typeface="Arial" panose="020B0604020202020204" pitchFamily="34" charset="0"/>
                <a:cs typeface="Arial" panose="020B0604020202020204" pitchFamily="34" charset="0"/>
              </a:rPr>
              <a:t>Tính</a:t>
            </a:r>
            <a:endParaRPr lang="en-US" sz="4000" spc="82" dirty="0">
              <a:solidFill>
                <a:srgbClr val="1B3679"/>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0" name="TextBox 19"/>
              <p:cNvSpPr txBox="1"/>
              <p:nvPr/>
            </p:nvSpPr>
            <p:spPr>
              <a:xfrm>
                <a:off x="2433320" y="2154302"/>
                <a:ext cx="5643880" cy="1340560"/>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a) (-3)</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b)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4</m:t>
                        </m:r>
                      </m:sup>
                    </m:sSup>
                  </m:oMath>
                </a14:m>
                <a:endParaRPr lang="en-US" sz="4000" dirty="0">
                  <a:latin typeface="Arial" panose="020B0604020202020204" pitchFamily="34" charset="0"/>
                  <a:cs typeface="Arial" panose="020B0604020202020204" pitchFamily="34" charset="0"/>
                </a:endParaRPr>
              </a:p>
            </p:txBody>
          </p:sp>
        </mc:Choice>
        <mc:Fallback>
          <p:sp>
            <p:nvSpPr>
              <p:cNvPr id="20" name="TextBox 19"/>
              <p:cNvSpPr txBox="1">
                <a:spLocks noRot="1" noChangeAspect="1" noMove="1" noResize="1" noEditPoints="1" noAdjustHandles="1" noChangeArrowheads="1" noChangeShapeType="1" noTextEdit="1"/>
              </p:cNvSpPr>
              <p:nvPr/>
            </p:nvSpPr>
            <p:spPr>
              <a:xfrm>
                <a:off x="2433320" y="2154302"/>
                <a:ext cx="5643880" cy="1340560"/>
              </a:xfrm>
              <a:prstGeom prst="rect">
                <a:avLst/>
              </a:prstGeom>
              <a:blipFill rotWithShape="0">
                <a:blip r:embed="rId2"/>
                <a:stretch>
                  <a:fillRect l="-3780" b="-2727"/>
                </a:stretch>
              </a:blipFill>
            </p:spPr>
            <p:txBody>
              <a:bodyPr/>
              <a:lstStyle/>
              <a:p>
                <a:r>
                  <a:rPr lang="en-US">
                    <a:noFill/>
                  </a:rPr>
                  <a:t> </a:t>
                </a:r>
              </a:p>
            </p:txBody>
          </p:sp>
        </mc:Fallback>
      </mc:AlternateContent>
      <p:sp>
        <p:nvSpPr>
          <p:cNvPr id="21" name="TextBox 20"/>
          <p:cNvSpPr txBox="1"/>
          <p:nvPr/>
        </p:nvSpPr>
        <p:spPr>
          <a:xfrm>
            <a:off x="4141731" y="3620889"/>
            <a:ext cx="1828800"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2" name="TextBox 21"/>
              <p:cNvSpPr txBox="1"/>
              <p:nvPr/>
            </p:nvSpPr>
            <p:spPr>
              <a:xfrm>
                <a:off x="1397000" y="4455158"/>
                <a:ext cx="7777480" cy="2888035"/>
              </a:xfrm>
              <a:prstGeom prst="rect">
                <a:avLst/>
              </a:prstGeom>
              <a:noFill/>
            </p:spPr>
            <p:txBody>
              <a:bodyPr wrap="square" rtlCol="0">
                <a:spAutoFit/>
              </a:bodyPr>
              <a:lstStyle/>
              <a:p>
                <a:pPr marL="742950" indent="-742950">
                  <a:lnSpc>
                    <a:spcPct val="150000"/>
                  </a:lnSpc>
                  <a:buAutoNum type="alphaLcParenR"/>
                </a:pPr>
                <a:r>
                  <a:rPr lang="en-US" sz="4000" dirty="0" smtClean="0">
                    <a:latin typeface="Arial" panose="020B0604020202020204" pitchFamily="34" charset="0"/>
                    <a:cs typeface="Arial" panose="020B0604020202020204" pitchFamily="34" charset="0"/>
                  </a:rPr>
                  <a:t>(-3)</a:t>
                </a:r>
                <a:r>
                  <a:rPr lang="en-US" sz="4000" baseline="30000" dirty="0" smtClean="0">
                    <a:latin typeface="Arial" panose="020B0604020202020204" pitchFamily="34" charset="0"/>
                    <a:cs typeface="Arial" panose="020B0604020202020204" pitchFamily="34" charset="0"/>
                  </a:rPr>
                  <a:t>3 </a:t>
                </a:r>
                <a:r>
                  <a:rPr lang="en-US" sz="4000" dirty="0" smtClean="0">
                    <a:latin typeface="Arial" panose="020B0604020202020204" pitchFamily="34" charset="0"/>
                    <a:cs typeface="Arial" panose="020B0604020202020204" pitchFamily="34" charset="0"/>
                  </a:rPr>
                  <a:t>= (-3). (-3). (-3) = -27           </a:t>
                </a:r>
              </a:p>
              <a:p>
                <a:pPr>
                  <a:lnSpc>
                    <a:spcPct val="150000"/>
                  </a:lnSpc>
                </a:pPr>
                <a:r>
                  <a:rPr lang="en-US" sz="4000" dirty="0" smtClean="0">
                    <a:latin typeface="Arial" panose="020B0604020202020204" pitchFamily="34" charset="0"/>
                    <a:cs typeface="Arial" panose="020B0604020202020204" pitchFamily="34" charset="0"/>
                  </a:rPr>
                  <a:t>b)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4</m:t>
                        </m:r>
                      </m:sup>
                    </m:sSup>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i="1">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i="1">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i="1">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r>
                          <a:rPr lang="en-US" sz="5400" b="0" i="1" smtClean="0">
                            <a:latin typeface="Cambria Math" panose="02040503050406030204" pitchFamily="18" charset="0"/>
                            <a:cs typeface="Arial" panose="020B0604020202020204" pitchFamily="34" charset="0"/>
                          </a:rPr>
                          <m:t>.1.1.1</m:t>
                        </m:r>
                      </m:num>
                      <m:den>
                        <m:r>
                          <a:rPr lang="en-US" sz="5400" i="1">
                            <a:latin typeface="Cambria Math" panose="02040503050406030204" pitchFamily="18" charset="0"/>
                            <a:cs typeface="Arial" panose="020B0604020202020204" pitchFamily="34" charset="0"/>
                          </a:rPr>
                          <m:t>3</m:t>
                        </m:r>
                        <m:r>
                          <a:rPr lang="en-US" sz="5400" b="0" i="1" smtClean="0">
                            <a:latin typeface="Cambria Math" panose="02040503050406030204" pitchFamily="18" charset="0"/>
                            <a:cs typeface="Arial" panose="020B0604020202020204" pitchFamily="34" charset="0"/>
                          </a:rPr>
                          <m:t>.3.3.3</m:t>
                        </m:r>
                      </m:den>
                    </m:f>
                  </m:oMath>
                </a14:m>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81</m:t>
                        </m:r>
                      </m:den>
                    </m:f>
                  </m:oMath>
                </a14:m>
                <a:endParaRPr lang="en-US" sz="5400" dirty="0">
                  <a:latin typeface="Arial" panose="020B0604020202020204" pitchFamily="34" charset="0"/>
                  <a:cs typeface="Arial" panose="020B0604020202020204" pitchFamily="34" charset="0"/>
                </a:endParaRPr>
              </a:p>
            </p:txBody>
          </p:sp>
        </mc:Choice>
        <mc:Fallback>
          <p:sp>
            <p:nvSpPr>
              <p:cNvPr id="22" name="TextBox 21"/>
              <p:cNvSpPr txBox="1">
                <a:spLocks noRot="1" noChangeAspect="1" noMove="1" noResize="1" noEditPoints="1" noAdjustHandles="1" noChangeArrowheads="1" noChangeShapeType="1" noTextEdit="1"/>
              </p:cNvSpPr>
              <p:nvPr/>
            </p:nvSpPr>
            <p:spPr>
              <a:xfrm>
                <a:off x="1397000" y="4455158"/>
                <a:ext cx="7777480" cy="2888035"/>
              </a:xfrm>
              <a:prstGeom prst="rect">
                <a:avLst/>
              </a:prstGeom>
              <a:blipFill rotWithShape="0">
                <a:blip r:embed="rId3"/>
                <a:stretch>
                  <a:fillRect l="-2743" r="-8856"/>
                </a:stretch>
              </a:blipFill>
            </p:spPr>
            <p:txBody>
              <a:bodyPr/>
              <a:lstStyle/>
              <a:p>
                <a:r>
                  <a:rPr lang="en-US">
                    <a:noFill/>
                  </a:rPr>
                  <a:t> </a:t>
                </a:r>
              </a:p>
            </p:txBody>
          </p:sp>
        </mc:Fallback>
      </mc:AlternateContent>
      <p:sp>
        <p:nvSpPr>
          <p:cNvPr id="23" name="TextBox 14"/>
          <p:cNvSpPr txBox="1"/>
          <p:nvPr/>
        </p:nvSpPr>
        <p:spPr>
          <a:xfrm>
            <a:off x="9806940" y="1506988"/>
            <a:ext cx="5737860" cy="705321"/>
          </a:xfrm>
          <a:prstGeom prst="rect">
            <a:avLst/>
          </a:prstGeom>
        </p:spPr>
        <p:txBody>
          <a:bodyPr wrap="square" lIns="0" tIns="0" rIns="0" bIns="0" rtlCol="0" anchor="t">
            <a:spAutoFit/>
          </a:bodyPr>
          <a:lstStyle/>
          <a:p>
            <a:pPr>
              <a:lnSpc>
                <a:spcPts val="5500"/>
              </a:lnSpc>
              <a:spcBef>
                <a:spcPct val="0"/>
              </a:spcBef>
            </a:pPr>
            <a:r>
              <a:rPr lang="en-US" sz="4000" b="1" spc="82" dirty="0" err="1" smtClean="0">
                <a:solidFill>
                  <a:srgbClr val="1B3679"/>
                </a:solidFill>
                <a:latin typeface="Arial" panose="020B0604020202020204" pitchFamily="34" charset="0"/>
                <a:cs typeface="Arial" panose="020B0604020202020204" pitchFamily="34" charset="0"/>
              </a:rPr>
              <a:t>Luyện</a:t>
            </a:r>
            <a:r>
              <a:rPr lang="en-US" sz="4000" b="1" spc="82" dirty="0" smtClean="0">
                <a:solidFill>
                  <a:srgbClr val="1B3679"/>
                </a:solidFill>
                <a:latin typeface="Arial" panose="020B0604020202020204" pitchFamily="34" charset="0"/>
                <a:cs typeface="Arial" panose="020B0604020202020204" pitchFamily="34" charset="0"/>
              </a:rPr>
              <a:t> </a:t>
            </a:r>
            <a:r>
              <a:rPr lang="en-US" sz="4000" b="1" spc="82" dirty="0" err="1" smtClean="0">
                <a:solidFill>
                  <a:srgbClr val="1B3679"/>
                </a:solidFill>
                <a:latin typeface="Arial" panose="020B0604020202020204" pitchFamily="34" charset="0"/>
                <a:cs typeface="Arial" panose="020B0604020202020204" pitchFamily="34" charset="0"/>
              </a:rPr>
              <a:t>tập</a:t>
            </a:r>
            <a:r>
              <a:rPr lang="en-US" sz="4000" b="1" spc="82" dirty="0" smtClean="0">
                <a:solidFill>
                  <a:srgbClr val="1B3679"/>
                </a:solidFill>
                <a:latin typeface="Arial" panose="020B0604020202020204" pitchFamily="34" charset="0"/>
                <a:cs typeface="Arial" panose="020B0604020202020204" pitchFamily="34" charset="0"/>
              </a:rPr>
              <a:t> 1: </a:t>
            </a:r>
            <a:r>
              <a:rPr lang="en-US" sz="4000" spc="82" dirty="0" err="1" smtClean="0">
                <a:solidFill>
                  <a:srgbClr val="1B3679"/>
                </a:solidFill>
                <a:latin typeface="Arial" panose="020B0604020202020204" pitchFamily="34" charset="0"/>
                <a:cs typeface="Arial" panose="020B0604020202020204" pitchFamily="34" charset="0"/>
              </a:rPr>
              <a:t>Tính</a:t>
            </a:r>
            <a:endParaRPr lang="en-US" sz="4000" spc="82" dirty="0">
              <a:solidFill>
                <a:srgbClr val="1B3679"/>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4" name="TextBox 23"/>
              <p:cNvSpPr txBox="1"/>
              <p:nvPr/>
            </p:nvSpPr>
            <p:spPr>
              <a:xfrm>
                <a:off x="9776460" y="2191221"/>
                <a:ext cx="6629400" cy="1340560"/>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a)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−4</m:t>
                                </m:r>
                              </m:num>
                              <m:den>
                                <m:r>
                                  <a:rPr lang="en-US" sz="4800" b="0" i="1" smtClean="0">
                                    <a:latin typeface="Cambria Math" panose="02040503050406030204" pitchFamily="18" charset="0"/>
                                    <a:cs typeface="Arial" panose="020B0604020202020204" pitchFamily="34" charset="0"/>
                                  </a:rPr>
                                  <m:t>5</m:t>
                                </m:r>
                              </m:den>
                            </m:f>
                          </m:e>
                        </m:d>
                      </m:e>
                      <m:sup>
                        <m:r>
                          <a:rPr lang="en-US" sz="4800" b="0" i="1" smtClean="0">
                            <a:latin typeface="Cambria Math" panose="02040503050406030204" pitchFamily="18" charset="0"/>
                            <a:cs typeface="Arial" panose="020B0604020202020204" pitchFamily="34" charset="0"/>
                          </a:rPr>
                          <m:t>4</m:t>
                        </m:r>
                      </m:sup>
                    </m:sSup>
                  </m:oMath>
                </a14:m>
                <a:r>
                  <a:rPr lang="en-US" sz="4000" dirty="0" smtClean="0">
                    <a:latin typeface="Arial" panose="020B0604020202020204" pitchFamily="34" charset="0"/>
                    <a:cs typeface="Arial" panose="020B0604020202020204" pitchFamily="34" charset="0"/>
                  </a:rPr>
                  <a:t>             b) (0,7)</a:t>
                </a:r>
                <a:r>
                  <a:rPr lang="en-US" sz="4000" baseline="30000" dirty="0" smtClean="0">
                    <a:latin typeface="Arial" panose="020B0604020202020204" pitchFamily="34" charset="0"/>
                    <a:cs typeface="Arial" panose="020B0604020202020204" pitchFamily="34" charset="0"/>
                  </a:rPr>
                  <a:t>3</a:t>
                </a:r>
                <a:endParaRPr lang="en-US" sz="4000" dirty="0">
                  <a:latin typeface="Arial" panose="020B0604020202020204" pitchFamily="34" charset="0"/>
                  <a:cs typeface="Arial" panose="020B0604020202020204" pitchFamily="34" charset="0"/>
                </a:endParaRPr>
              </a:p>
            </p:txBody>
          </p:sp>
        </mc:Choice>
        <mc:Fallback>
          <p:sp>
            <p:nvSpPr>
              <p:cNvPr id="24" name="TextBox 23"/>
              <p:cNvSpPr txBox="1">
                <a:spLocks noRot="1" noChangeAspect="1" noMove="1" noResize="1" noEditPoints="1" noAdjustHandles="1" noChangeArrowheads="1" noChangeShapeType="1" noTextEdit="1"/>
              </p:cNvSpPr>
              <p:nvPr/>
            </p:nvSpPr>
            <p:spPr>
              <a:xfrm>
                <a:off x="9776460" y="2191221"/>
                <a:ext cx="6629400" cy="1340560"/>
              </a:xfrm>
              <a:prstGeom prst="rect">
                <a:avLst/>
              </a:prstGeom>
              <a:blipFill rotWithShape="0">
                <a:blip r:embed="rId4"/>
                <a:stretch>
                  <a:fillRect l="-3312" b="-2727"/>
                </a:stretch>
              </a:blipFill>
            </p:spPr>
            <p:txBody>
              <a:bodyPr/>
              <a:lstStyle/>
              <a:p>
                <a:r>
                  <a:rPr lang="en-US">
                    <a:noFill/>
                  </a:rPr>
                  <a:t> </a:t>
                </a:r>
              </a:p>
            </p:txBody>
          </p:sp>
        </mc:Fallback>
      </mc:AlternateContent>
      <p:sp>
        <p:nvSpPr>
          <p:cNvPr id="25" name="TextBox 24"/>
          <p:cNvSpPr txBox="1"/>
          <p:nvPr/>
        </p:nvSpPr>
        <p:spPr>
          <a:xfrm>
            <a:off x="12176760" y="3620889"/>
            <a:ext cx="1828800"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
        <p:nvSpPr>
          <p:cNvPr id="28" name="Rectangle 27"/>
          <p:cNvSpPr/>
          <p:nvPr/>
        </p:nvSpPr>
        <p:spPr>
          <a:xfrm>
            <a:off x="9344660" y="7755233"/>
            <a:ext cx="8082662" cy="707886"/>
          </a:xfrm>
          <a:prstGeom prst="rect">
            <a:avLst/>
          </a:prstGeom>
        </p:spPr>
        <p:txBody>
          <a:bodyPr wrap="none">
            <a:spAutoFit/>
          </a:bodyPr>
          <a:lstStyle/>
          <a:p>
            <a:r>
              <a:rPr lang="en-US" sz="4000" dirty="0">
                <a:latin typeface="Arial" panose="020B0604020202020204" pitchFamily="34" charset="0"/>
                <a:ea typeface="Times New Roman" panose="02020603050405020304" pitchFamily="18" charset="0"/>
                <a:cs typeface="Arial" panose="020B0604020202020204" pitchFamily="34" charset="0"/>
              </a:rPr>
              <a:t>b) (0,7)</a:t>
            </a:r>
            <a:r>
              <a:rPr lang="en-US" sz="4000" baseline="30000" dirty="0">
                <a:latin typeface="Arial" panose="020B0604020202020204" pitchFamily="34" charset="0"/>
                <a:ea typeface="Times New Roman" panose="02020603050405020304" pitchFamily="18" charset="0"/>
                <a:cs typeface="Arial" panose="020B0604020202020204" pitchFamily="34" charset="0"/>
              </a:rPr>
              <a:t>3</a:t>
            </a:r>
            <a:r>
              <a:rPr lang="en-US" sz="4000" dirty="0">
                <a:latin typeface="Arial" panose="020B0604020202020204" pitchFamily="34" charset="0"/>
                <a:ea typeface="Times New Roman" panose="02020603050405020304" pitchFamily="18" charset="0"/>
                <a:cs typeface="Arial" panose="020B0604020202020204" pitchFamily="34" charset="0"/>
              </a:rPr>
              <a:t> = (0,7).(0,7).(0,7) = </a:t>
            </a:r>
            <a:r>
              <a:rPr lang="en-US" sz="4000" dirty="0" smtClean="0">
                <a:latin typeface="Arial" panose="020B0604020202020204" pitchFamily="34" charset="0"/>
                <a:ea typeface="Times New Roman" panose="02020603050405020304" pitchFamily="18" charset="0"/>
                <a:cs typeface="Arial" panose="020B0604020202020204" pitchFamily="34" charset="0"/>
              </a:rPr>
              <a:t>0,343</a:t>
            </a:r>
            <a:endParaRPr lang="en-US" sz="4000" dirty="0">
              <a:latin typeface="Arial" panose="020B0604020202020204" pitchFamily="34" charset="0"/>
              <a:cs typeface="Arial" panose="020B0604020202020204" pitchFamily="34" charset="0"/>
            </a:endParaRPr>
          </a:p>
        </p:txBody>
      </p:sp>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40" y="7582167"/>
            <a:ext cx="1845669" cy="2327954"/>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80364" y="287272"/>
            <a:ext cx="2802836" cy="1961143"/>
          </a:xfrm>
          <a:prstGeom prst="rect">
            <a:avLst/>
          </a:prstGeom>
        </p:spPr>
      </p:pic>
      <p:pic>
        <p:nvPicPr>
          <p:cNvPr id="31" name="Picture 30"/>
          <p:cNvPicPr>
            <a:picLocks noChangeAspect="1"/>
          </p:cNvPicPr>
          <p:nvPr/>
        </p:nvPicPr>
        <p:blipFill>
          <a:blip r:embed="rId7"/>
          <a:stretch>
            <a:fillRect/>
          </a:stretch>
        </p:blipFill>
        <p:spPr>
          <a:xfrm>
            <a:off x="9235106" y="4537440"/>
            <a:ext cx="7712108" cy="2847079"/>
          </a:xfrm>
          <a:prstGeom prst="rect">
            <a:avLst/>
          </a:prstGeom>
        </p:spPr>
      </p:pic>
    </p:spTree>
    <p:extLst>
      <p:ext uri="{BB962C8B-B14F-4D97-AF65-F5344CB8AC3E}">
        <p14:creationId xmlns:p14="http://schemas.microsoft.com/office/powerpoint/2010/main" val="2055410494"/>
      </p:ext>
    </p:extLst>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barn(inVertical)">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2">
                                            <p:txEl>
                                              <p:pRg st="1" end="1"/>
                                            </p:txEl>
                                          </p:spTgt>
                                        </p:tgtEl>
                                        <p:attrNameLst>
                                          <p:attrName>style.visibility</p:attrName>
                                        </p:attrNameLst>
                                      </p:cBhvr>
                                      <p:to>
                                        <p:strVal val="visible"/>
                                      </p:to>
                                    </p:set>
                                    <p:animEffect transition="in" filter="wipe(left)">
                                      <p:cBhvr>
                                        <p:cTn id="31" dur="500"/>
                                        <p:tgtEl>
                                          <p:spTgt spid="22">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strVal val="#ppt_h"/>
                                          </p:val>
                                        </p:tav>
                                        <p:tav tm="100000">
                                          <p:val>
                                            <p:strVal val="#ppt_h"/>
                                          </p:val>
                                        </p:tav>
                                      </p:tavLst>
                                    </p:anim>
                                  </p:childTnLst>
                                </p:cTn>
                              </p:par>
                              <p:par>
                                <p:cTn id="38" presetID="17" presetClass="entr" presetSubtype="1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ppt_w</p:attrName>
                                        </p:attrNameLst>
                                      </p:cBhvr>
                                      <p:tavLst>
                                        <p:tav tm="0">
                                          <p:val>
                                            <p:fltVal val="0"/>
                                          </p:val>
                                        </p:tav>
                                        <p:tav tm="100000">
                                          <p:val>
                                            <p:strVal val="#ppt_w"/>
                                          </p:val>
                                        </p:tav>
                                      </p:tavLst>
                                    </p:anim>
                                    <p:anim calcmode="lin" valueType="num">
                                      <p:cBhvr>
                                        <p:cTn id="41"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barn(inVertical)">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4"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500"/>
                                        <p:tgtEl>
                                          <p:spTgt spid="28"/>
                                        </p:tgtEl>
                                        <p:attrNameLst>
                                          <p:attrName>ppt_y</p:attrName>
                                        </p:attrNameLst>
                                      </p:cBhvr>
                                      <p:tavLst>
                                        <p:tav tm="0">
                                          <p:val>
                                            <p:strVal val="#ppt_y+#ppt_h*1.125000"/>
                                          </p:val>
                                        </p:tav>
                                        <p:tav tm="100000">
                                          <p:val>
                                            <p:strVal val="#ppt_y"/>
                                          </p:val>
                                        </p:tav>
                                      </p:tavLst>
                                    </p:anim>
                                    <p:animEffect transition="in" filter="wipe(up)">
                                      <p:cBhvr>
                                        <p:cTn id="5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1" grpId="0"/>
      <p:bldP spid="23" grpId="0"/>
      <p:bldP spid="24" grpId="0"/>
      <p:bldP spid="25"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632</TotalTime>
  <Words>1384</Words>
  <Application>Microsoft Office PowerPoint</Application>
  <PresentationFormat>Custom</PresentationFormat>
  <Paragraphs>188</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Calibri</vt:lpstr>
      <vt:lpstr>Wingdings</vt:lpstr>
      <vt:lpstr>Times New Roman</vt:lpstr>
      <vt:lpstr>Arial</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Microsoft account</cp:lastModifiedBy>
  <cp:revision>47</cp:revision>
  <dcterms:created xsi:type="dcterms:W3CDTF">2006-08-16T00:00:00Z</dcterms:created>
  <dcterms:modified xsi:type="dcterms:W3CDTF">2022-06-20T16:59:46Z</dcterms:modified>
  <dc:identifier>DAFCm-7J2_Y</dc:identifier>
</cp:coreProperties>
</file>