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08" r:id="rId2"/>
    <p:sldId id="353" r:id="rId3"/>
    <p:sldId id="256" r:id="rId4"/>
    <p:sldId id="281" r:id="rId5"/>
    <p:sldId id="354" r:id="rId6"/>
    <p:sldId id="276" r:id="rId7"/>
    <p:sldId id="366" r:id="rId8"/>
    <p:sldId id="367" r:id="rId9"/>
    <p:sldId id="326" r:id="rId10"/>
    <p:sldId id="362" r:id="rId11"/>
    <p:sldId id="363" r:id="rId12"/>
    <p:sldId id="364" r:id="rId13"/>
    <p:sldId id="365" r:id="rId14"/>
    <p:sldId id="360" r:id="rId15"/>
    <p:sldId id="358" r:id="rId16"/>
    <p:sldId id="359" r:id="rId17"/>
    <p:sldId id="361" r:id="rId18"/>
    <p:sldId id="348" r:id="rId19"/>
    <p:sldId id="349" r:id="rId20"/>
    <p:sldId id="313" r:id="rId21"/>
    <p:sldId id="369" r:id="rId22"/>
    <p:sldId id="355" r:id="rId23"/>
    <p:sldId id="314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FF33"/>
    <a:srgbClr val="FF9801"/>
    <a:srgbClr val="FBB040"/>
    <a:srgbClr val="FFDAAB"/>
    <a:srgbClr val="CBEAF0"/>
    <a:srgbClr val="48C0B6"/>
    <a:srgbClr val="E6B845"/>
    <a:srgbClr val="00A9A5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3076"/>
  </p:normalViewPr>
  <p:slideViewPr>
    <p:cSldViewPr snapToGrid="0" showGuides="1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20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0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9.xml"/><Relationship Id="rId7" Type="http://schemas.openxmlformats.org/officeDocument/2006/relationships/slide" Target="slide1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7145" y="64383"/>
            <a:ext cx="3480458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0053" y="1688551"/>
            <a:ext cx="547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your Christmas present?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4992" y="3609612"/>
            <a:ext cx="8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051" y="5283100"/>
            <a:ext cx="678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GB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eat all these moon cake?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333580"/>
              </p:ext>
            </p:extLst>
          </p:nvPr>
        </p:nvGraphicFramePr>
        <p:xfrm>
          <a:off x="1700053" y="1024150"/>
          <a:ext cx="683110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8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55154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your Christmas present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4310"/>
              </p:ext>
            </p:extLst>
          </p:nvPr>
        </p:nvGraphicFramePr>
        <p:xfrm>
          <a:off x="1700053" y="2480901"/>
          <a:ext cx="859181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410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992104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894514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664241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86916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1453363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507017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Moon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at the 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festival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last year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C1D5ADE-38FB-4148-828E-437BE8D5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79357"/>
              </p:ext>
            </p:extLst>
          </p:nvPr>
        </p:nvGraphicFramePr>
        <p:xfrm>
          <a:off x="1547051" y="4638933"/>
          <a:ext cx="80665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88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940035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645811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384647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915036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. he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all these moon cakes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Change the sentences into </a:t>
            </a:r>
            <a:r>
              <a:rPr lang="en-US" sz="2800" b="1" i="1" dirty="0">
                <a:solidFill>
                  <a:srgbClr val="0000CC"/>
                </a:solidFill>
              </a:rPr>
              <a:t>Yes / No </a:t>
            </a:r>
            <a:r>
              <a:rPr lang="en-US" sz="2800" b="1" dirty="0">
                <a:solidFill>
                  <a:srgbClr val="0000CC"/>
                </a:solidFill>
              </a:rPr>
              <a:t>questions.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0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latin typeface="ChronicaPro"/>
              </a:rPr>
              <a:t>2. She </a:t>
            </a:r>
            <a:r>
              <a:rPr lang="en-US" sz="3200" b="1" dirty="0">
                <a:latin typeface="ChronicaPro"/>
              </a:rPr>
              <a:t>will bake a birthday cake for him.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975109" y="2238568"/>
            <a:ext cx="7123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bake a birthday cake for him?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Change the sentences into </a:t>
            </a:r>
            <a:r>
              <a:rPr lang="en-US" sz="2800" b="1" i="1" dirty="0">
                <a:solidFill>
                  <a:srgbClr val="0000CC"/>
                </a:solidFill>
              </a:rPr>
              <a:t>Yes / No </a:t>
            </a:r>
            <a:r>
              <a:rPr lang="en-US" sz="2800" b="1" dirty="0">
                <a:solidFill>
                  <a:srgbClr val="0000CC"/>
                </a:solidFill>
              </a:rPr>
              <a:t>questions.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/>
              <a:t>3. The </a:t>
            </a:r>
            <a:r>
              <a:rPr lang="en-US" sz="3200" b="1" dirty="0"/>
              <a:t>dragon dances are interesting.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922323" y="2253508"/>
            <a:ext cx="7435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6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vi-VN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dragon dances interesting?</a:t>
            </a:r>
            <a:endParaRPr lang="en-US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Change the sentences into </a:t>
            </a:r>
            <a:r>
              <a:rPr lang="en-US" sz="2800" b="1" i="1" dirty="0">
                <a:solidFill>
                  <a:srgbClr val="0000CC"/>
                </a:solidFill>
              </a:rPr>
              <a:t>Yes / No </a:t>
            </a:r>
            <a:r>
              <a:rPr lang="en-US" sz="2800" b="1" dirty="0">
                <a:solidFill>
                  <a:srgbClr val="0000CC"/>
                </a:solidFill>
              </a:rPr>
              <a:t>questions.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/>
              <a:t>4. The </a:t>
            </a:r>
            <a:r>
              <a:rPr lang="en-US" sz="3200" b="1" dirty="0"/>
              <a:t>Rio Carnival takes place every year in Brazil.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723805" y="2253508"/>
            <a:ext cx="900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 Carnival take place every year in Brazil?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Change the sentences into </a:t>
            </a:r>
            <a:r>
              <a:rPr lang="en-US" sz="2800" b="1" i="1" dirty="0">
                <a:solidFill>
                  <a:srgbClr val="0000CC"/>
                </a:solidFill>
              </a:rPr>
              <a:t>Yes / No </a:t>
            </a:r>
            <a:r>
              <a:rPr lang="en-US" sz="2800" b="1" dirty="0">
                <a:solidFill>
                  <a:srgbClr val="0000CC"/>
                </a:solidFill>
              </a:rPr>
              <a:t>questions.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/>
              <a:t>5. They </a:t>
            </a:r>
            <a:r>
              <a:rPr lang="en-US" sz="3200" b="1" dirty="0"/>
              <a:t>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789790" y="2131588"/>
            <a:ext cx="9377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see a fireworks display on New Year’s Eve?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Change the sentences into </a:t>
            </a:r>
            <a:r>
              <a:rPr lang="en-US" sz="2800" b="1" i="1" dirty="0">
                <a:solidFill>
                  <a:srgbClr val="0000CC"/>
                </a:solidFill>
              </a:rPr>
              <a:t>Yes / No </a:t>
            </a:r>
            <a:r>
              <a:rPr lang="en-US" sz="2800" b="1" dirty="0">
                <a:solidFill>
                  <a:srgbClr val="0000CC"/>
                </a:solidFill>
              </a:rPr>
              <a:t>questions.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My mother can make a costume for me. </a:t>
            </a:r>
            <a:endParaRPr lang="en-US" sz="2800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They 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015247" y="1487282"/>
            <a:ext cx="648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015247" y="2558011"/>
            <a:ext cx="5857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015247" y="3610543"/>
            <a:ext cx="53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015247" y="4681272"/>
            <a:ext cx="746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015247" y="5689193"/>
            <a:ext cx="782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77" y="2363066"/>
            <a:ext cx="4737306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130" y="546652"/>
            <a:ext cx="8997113" cy="828406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11203940" y="6128195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77" y="2363066"/>
            <a:ext cx="4737306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130" y="546652"/>
            <a:ext cx="8997113" cy="828406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11116056" y="6176963"/>
            <a:ext cx="475488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Change the sentences into </a:t>
            </a:r>
            <a:r>
              <a:rPr lang="en-US" sz="2800" b="1" i="1" dirty="0">
                <a:solidFill>
                  <a:srgbClr val="0000CC"/>
                </a:solidFill>
              </a:rPr>
              <a:t>Yes / No </a:t>
            </a:r>
            <a:r>
              <a:rPr lang="en-US" sz="2800" b="1" dirty="0">
                <a:solidFill>
                  <a:srgbClr val="0000CC"/>
                </a:solidFill>
              </a:rPr>
              <a:t>questions.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My mother can make a costume for me. </a:t>
            </a:r>
            <a:endParaRPr lang="en-US" sz="2800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/>
              <a:t>They 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015247" y="1487282"/>
            <a:ext cx="648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975109" y="2558011"/>
            <a:ext cx="5857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975109" y="3610543"/>
            <a:ext cx="53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015247" y="4681272"/>
            <a:ext cx="746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015247" y="5689193"/>
            <a:ext cx="782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7372" y="3791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2764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22417" y="35849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Match the questions in column A with their answers in column B. 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55760"/>
              </p:ext>
            </p:extLst>
          </p:nvPr>
        </p:nvGraphicFramePr>
        <p:xfrm>
          <a:off x="506068" y="1192021"/>
          <a:ext cx="1136489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93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3378820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10759829" y="1782806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10759829" y="2429220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10759829" y="2970357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10759828" y="356114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10759828" y="42075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4281" y="41006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7" y="3074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19327" y="389450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Mark is talking to Trang about the Mid-Autumn Festival. Fill in the blanks with Trang’s answers below.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487837" y="1643764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368554" y="1643763"/>
            <a:ext cx="7089018" cy="462775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5964139" y="2599997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5969458" y="3343411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5980609" y="4064051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22287" y="4784690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43985" y="5528105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7145" y="64383"/>
            <a:ext cx="3480458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4201" y="1537233"/>
            <a:ext cx="716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1.</a:t>
            </a:r>
            <a:r>
              <a:rPr lang="en-GB" sz="280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that your Christmas present?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201" y="2267829"/>
            <a:ext cx="8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2.</a:t>
            </a:r>
            <a:r>
              <a:rPr lang="en-GB" sz="280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4201" y="3004867"/>
            <a:ext cx="678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GB" sz="280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GB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eat all these moon cake?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0521" y="4173671"/>
            <a:ext cx="3139577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Yes/No </a:t>
            </a:r>
            <a:r>
              <a:rPr lang="en-US" sz="3200" b="1" dirty="0">
                <a:solidFill>
                  <a:srgbClr val="FF0000"/>
                </a:solidFill>
              </a:rPr>
              <a:t>questions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4252" y="868764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GAME. Festival mystery 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</a:rPr>
              <a:t>Work in groups. One student thinks of a festival he / she likes. 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</a:rPr>
              <a:t>Other students ask </a:t>
            </a:r>
            <a:r>
              <a:rPr lang="en-US" sz="2800" b="1" i="1" dirty="0">
                <a:solidFill>
                  <a:srgbClr val="0000CC"/>
                </a:solidFill>
              </a:rPr>
              <a:t>Yes </a:t>
            </a:r>
            <a:r>
              <a:rPr lang="en-US" sz="2800" b="1" dirty="0">
                <a:solidFill>
                  <a:srgbClr val="0000CC"/>
                </a:solidFill>
              </a:rPr>
              <a:t>/ </a:t>
            </a:r>
            <a:r>
              <a:rPr lang="en-US" sz="2800" b="1" i="1" dirty="0">
                <a:solidFill>
                  <a:srgbClr val="0000CC"/>
                </a:solidFill>
              </a:rPr>
              <a:t>No </a:t>
            </a:r>
            <a:r>
              <a:rPr lang="en-US" sz="2800" b="1" dirty="0">
                <a:solidFill>
                  <a:srgbClr val="0000CC"/>
                </a:solidFill>
              </a:rPr>
              <a:t>questions to find out what the festival is.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7" y="9560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8533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2" y="2450216"/>
            <a:ext cx="7041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hronicaPro"/>
              </a:rPr>
              <a:t>Example: </a:t>
            </a:r>
            <a:endParaRPr lang="en-US" sz="2400" b="1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many countries celebrate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children like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they paint eggs?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Is it Easter?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it is. 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28983" y="149087"/>
            <a:ext cx="27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6245" y="275963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GAME. Festival mystery 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</a:rPr>
              <a:t>Work in groups. One student thinks of a festival he / she likes. 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</a:rPr>
              <a:t>Other students ask </a:t>
            </a:r>
            <a:r>
              <a:rPr lang="en-US" sz="2800" b="1" i="1" dirty="0">
                <a:solidFill>
                  <a:srgbClr val="0000CC"/>
                </a:solidFill>
              </a:rPr>
              <a:t>Yes </a:t>
            </a:r>
            <a:r>
              <a:rPr lang="en-US" sz="2800" b="1" dirty="0">
                <a:solidFill>
                  <a:srgbClr val="0000CC"/>
                </a:solidFill>
              </a:rPr>
              <a:t>/ </a:t>
            </a:r>
            <a:r>
              <a:rPr lang="en-US" sz="2800" b="1" i="1" dirty="0">
                <a:solidFill>
                  <a:srgbClr val="0000CC"/>
                </a:solidFill>
              </a:rPr>
              <a:t>No </a:t>
            </a:r>
            <a:r>
              <a:rPr lang="en-US" sz="2800" b="1" dirty="0">
                <a:solidFill>
                  <a:srgbClr val="0000CC"/>
                </a:solidFill>
              </a:rPr>
              <a:t>questions to find out what the festival is.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8366" y="4433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601" y="3407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874" y="-67412"/>
            <a:ext cx="27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714" y="1660958"/>
            <a:ext cx="3622541" cy="2474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70" y="4286017"/>
            <a:ext cx="3675631" cy="244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999" y="4401589"/>
            <a:ext cx="3390516" cy="2327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152" y="1642694"/>
            <a:ext cx="3362364" cy="24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178" y="1207197"/>
            <a:ext cx="85863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your aunt a nurse? – Yes, she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you have a pet? – No, I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those shoes beautiful?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your sister like pizza? – No,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</a:t>
            </a:r>
            <a:r>
              <a:rPr lang="en-US" sz="2400" b="1" dirty="0" err="1"/>
              <a:t>Linh’s</a:t>
            </a:r>
            <a:r>
              <a:rPr lang="en-US" sz="2400" b="1" dirty="0"/>
              <a:t> sisters at home?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Peter live with his father? – No, he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his house next to a post office?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Andrew and Martin ride their bikes to school?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your friends tall? – No, they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____ the children </a:t>
            </a:r>
            <a:r>
              <a:rPr lang="en-US" sz="2400" dirty="0"/>
              <a:t>in the garden? – No, 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622" y="683977"/>
            <a:ext cx="976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Fill in each blank with a correct auxiliary verb or modal verb.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83" y="149087"/>
            <a:ext cx="27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8226" y="1499369"/>
            <a:ext cx="3193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</a:rPr>
              <a:t>Is </a:t>
            </a:r>
            <a:r>
              <a:rPr lang="en-US" sz="2400" b="1" dirty="0">
                <a:solidFill>
                  <a:srgbClr val="0000CC"/>
                </a:solidFill>
              </a:rPr>
              <a:t>– is	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</a:rPr>
              <a:t>Do </a:t>
            </a:r>
            <a:r>
              <a:rPr lang="en-US" sz="2400" b="1" dirty="0">
                <a:solidFill>
                  <a:srgbClr val="0000CC"/>
                </a:solidFill>
              </a:rPr>
              <a:t>– </a:t>
            </a:r>
            <a:r>
              <a:rPr lang="en-US" sz="2400" b="1" dirty="0" smtClean="0">
                <a:solidFill>
                  <a:srgbClr val="0000CC"/>
                </a:solidFill>
              </a:rPr>
              <a:t>don’t</a:t>
            </a:r>
            <a:r>
              <a:rPr lang="en-US" sz="2400" b="1" dirty="0">
                <a:solidFill>
                  <a:srgbClr val="0000CC"/>
                </a:solidFill>
              </a:rPr>
              <a:t>	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Are – those are	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</a:rPr>
              <a:t>Does </a:t>
            </a:r>
            <a:r>
              <a:rPr lang="en-US" sz="2400" b="1" dirty="0">
                <a:solidFill>
                  <a:srgbClr val="0000CC"/>
                </a:solidFill>
              </a:rPr>
              <a:t>– she doesn’t	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Is 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– </a:t>
            </a:r>
            <a:r>
              <a:rPr lang="en-US" sz="2400" b="1" dirty="0" smtClean="0">
                <a:solidFill>
                  <a:srgbClr val="0000CC"/>
                </a:solidFill>
              </a:rPr>
              <a:t>she is</a:t>
            </a:r>
            <a:endParaRPr lang="en-US" sz="2400" b="1" dirty="0">
              <a:solidFill>
                <a:srgbClr val="0000CC"/>
              </a:solidFill>
            </a:endParaRPr>
          </a:p>
          <a:p>
            <a:r>
              <a:rPr lang="en-US" sz="2400" b="1" dirty="0">
                <a:solidFill>
                  <a:srgbClr val="0000CC"/>
                </a:solidFill>
              </a:rPr>
              <a:t>6</a:t>
            </a:r>
            <a:r>
              <a:rPr lang="en-US" sz="2400" b="1" dirty="0" smtClean="0">
                <a:solidFill>
                  <a:srgbClr val="0000CC"/>
                </a:solidFill>
              </a:rPr>
              <a:t>.  Does </a:t>
            </a:r>
            <a:r>
              <a:rPr lang="en-US" sz="2400" b="1" dirty="0">
                <a:solidFill>
                  <a:srgbClr val="0000CC"/>
                </a:solidFill>
              </a:rPr>
              <a:t>– doesn’t 	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7</a:t>
            </a:r>
            <a:r>
              <a:rPr lang="en-US" sz="2400" b="1" dirty="0">
                <a:solidFill>
                  <a:srgbClr val="0000CC"/>
                </a:solidFill>
              </a:rPr>
              <a:t>. </a:t>
            </a:r>
            <a:r>
              <a:rPr lang="en-US" sz="2400" b="1" dirty="0" smtClean="0">
                <a:solidFill>
                  <a:srgbClr val="0000CC"/>
                </a:solidFill>
              </a:rPr>
              <a:t>   Is  </a:t>
            </a:r>
            <a:r>
              <a:rPr lang="en-US" sz="2400" b="1" dirty="0">
                <a:solidFill>
                  <a:srgbClr val="0000CC"/>
                </a:solidFill>
              </a:rPr>
              <a:t>– </a:t>
            </a:r>
            <a:r>
              <a:rPr lang="en-US" sz="2400" b="1" dirty="0" smtClean="0">
                <a:solidFill>
                  <a:srgbClr val="0000CC"/>
                </a:solidFill>
              </a:rPr>
              <a:t>it </a:t>
            </a:r>
            <a:r>
              <a:rPr lang="en-US" sz="2400" b="1" dirty="0">
                <a:solidFill>
                  <a:srgbClr val="0000CC"/>
                </a:solidFill>
              </a:rPr>
              <a:t>is	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8</a:t>
            </a:r>
            <a:r>
              <a:rPr lang="en-US" sz="2400" b="1" dirty="0">
                <a:solidFill>
                  <a:srgbClr val="0000CC"/>
                </a:solidFill>
              </a:rPr>
              <a:t>. </a:t>
            </a:r>
            <a:r>
              <a:rPr lang="en-US" sz="2400" b="1" dirty="0" smtClean="0">
                <a:solidFill>
                  <a:srgbClr val="0000CC"/>
                </a:solidFill>
              </a:rPr>
              <a:t>   Do </a:t>
            </a:r>
            <a:r>
              <a:rPr lang="en-US" sz="2400" b="1" dirty="0">
                <a:solidFill>
                  <a:srgbClr val="0000CC"/>
                </a:solidFill>
              </a:rPr>
              <a:t>– they do	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9</a:t>
            </a:r>
            <a:r>
              <a:rPr lang="en-US" sz="2400" b="1" dirty="0">
                <a:solidFill>
                  <a:srgbClr val="0000CC"/>
                </a:solidFill>
              </a:rPr>
              <a:t>. </a:t>
            </a:r>
            <a:r>
              <a:rPr lang="en-US" sz="2400" b="1" dirty="0" smtClean="0">
                <a:solidFill>
                  <a:srgbClr val="0000CC"/>
                </a:solidFill>
              </a:rPr>
              <a:t>   Are </a:t>
            </a:r>
            <a:r>
              <a:rPr lang="en-US" sz="2400" b="1" dirty="0">
                <a:solidFill>
                  <a:srgbClr val="0000CC"/>
                </a:solidFill>
              </a:rPr>
              <a:t>– aren’t	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10</a:t>
            </a:r>
            <a:r>
              <a:rPr lang="en-US" sz="2400" b="1" dirty="0">
                <a:solidFill>
                  <a:srgbClr val="0000CC"/>
                </a:solidFill>
              </a:rPr>
              <a:t>. </a:t>
            </a:r>
            <a:r>
              <a:rPr lang="en-US" sz="2400" b="1" dirty="0" smtClean="0">
                <a:solidFill>
                  <a:srgbClr val="0000CC"/>
                </a:solidFill>
              </a:rPr>
              <a:t>  Are  </a:t>
            </a:r>
            <a:r>
              <a:rPr lang="en-US" sz="2400" b="1" dirty="0">
                <a:solidFill>
                  <a:srgbClr val="0000CC"/>
                </a:solidFill>
              </a:rPr>
              <a:t>– </a:t>
            </a:r>
            <a:r>
              <a:rPr lang="en-US" sz="2400" b="1" dirty="0" smtClean="0">
                <a:solidFill>
                  <a:srgbClr val="0000CC"/>
                </a:solidFill>
              </a:rPr>
              <a:t>they aren’t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3910" y="1103007"/>
            <a:ext cx="70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</a:t>
            </a:r>
            <a:r>
              <a:rPr lang="en-US" sz="3200" b="1" i="1" dirty="0">
                <a:solidFill>
                  <a:schemeClr val="accent4"/>
                </a:solidFill>
              </a:rPr>
              <a:t>Yes/No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0FB7BD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1052" y="2658574"/>
            <a:ext cx="7712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- Do exercises in the workbook.</a:t>
            </a:r>
          </a:p>
          <a:p>
            <a:r>
              <a:rPr lang="en-US" sz="3200" b="1" dirty="0"/>
              <a:t>- Prepare  lesson 4 ( Communication)</a:t>
            </a:r>
          </a:p>
        </p:txBody>
      </p:sp>
      <p:sp>
        <p:nvSpPr>
          <p:cNvPr id="13" name="Rectangle 25603"/>
          <p:cNvSpPr>
            <a:spLocks noChangeArrowheads="1" noChangeShapeType="1" noTextEdit="1"/>
          </p:cNvSpPr>
          <p:nvPr/>
        </p:nvSpPr>
        <p:spPr bwMode="auto">
          <a:xfrm>
            <a:off x="2002734" y="0"/>
            <a:ext cx="6629400" cy="2265783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* </a:t>
            </a:r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 assignments</a:t>
            </a:r>
            <a:endParaRPr lang="en-GB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fani Heavy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3040" y="536912"/>
            <a:ext cx="1025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 9. FESTIVALS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AROUND THE WORLD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6" y="1686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2D65D-D98A-CE43-A929-577B8566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68" y="2326669"/>
            <a:ext cx="4753390" cy="29088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2599878" y="1353060"/>
            <a:ext cx="718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524350" y="384309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280416" y="259610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426813" y="1309116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426813" y="1191171"/>
            <a:ext cx="731784" cy="7559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280416" y="2479758"/>
            <a:ext cx="695557" cy="7559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158597" y="1803600"/>
            <a:ext cx="35356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975973" y="3059870"/>
            <a:ext cx="5483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157581" y="180180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072229" y="304701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353604" y="630272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180650" y="772575"/>
            <a:ext cx="154729" cy="325963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3887831" y="1947075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524350" y="3843092"/>
            <a:ext cx="380147" cy="63956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735924" y="3461154"/>
            <a:ext cx="130408" cy="217340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3887831" y="4346720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8816" y="124905"/>
            <a:ext cx="285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Yes/No questions</a:t>
            </a:r>
            <a:r>
              <a:rPr lang="en-US" sz="2800" b="1" i="1" dirty="0">
                <a:solidFill>
                  <a:schemeClr val="bg1"/>
                </a:solidFill>
              </a:rPr>
              <a:t>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16" y="54017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 Grammar: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340" y="791955"/>
            <a:ext cx="10237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hình thành câu hỏi Yes/No với một trợ động từ (be, do hoặc have) hoặc với động từ khuyết thiếu. Chúng ta đặt trợ động từ hoặc động từ khuyết thiếu trước chủ ngữ.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Be/ Do/ Have/ Modals + S + (V)…?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eating moon cakes? – Yes, I am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eat moon cakes at the festival last year? – No, they didn’t.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swim? No, I can’t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8816" y="124905"/>
            <a:ext cx="285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Yes/No questions</a:t>
            </a:r>
            <a:r>
              <a:rPr lang="en-US" sz="2800" b="1" i="1" dirty="0"/>
              <a:t> 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0416" y="54017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 Grammar: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71339" y="3606921"/>
            <a:ext cx="10850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không sử dụng trợ động từ khi chúng ta sử dụng “be” như động từ chính.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Ex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that your Christmas present? – Yes, it is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4587" y="799358"/>
            <a:ext cx="976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a correct auxiliary verb or modal verb.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43628" y="758417"/>
            <a:ext cx="48099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13" y="655777"/>
            <a:ext cx="37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88" y="71002"/>
            <a:ext cx="2779776" cy="584775"/>
          </a:xfrm>
          <a:prstGeom prst="rect">
            <a:avLst/>
          </a:prstGeom>
          <a:solidFill>
            <a:srgbClr val="FBB04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 PRACTICE: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401589" y="1479037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781782" y="1363663"/>
            <a:ext cx="10624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1. ______ they hold the festival in Ha </a:t>
            </a:r>
            <a:r>
              <a:rPr lang="en-US" sz="2800" b="1" dirty="0" err="1">
                <a:latin typeface="ChronicaPro"/>
              </a:rPr>
              <a:t>Noi</a:t>
            </a:r>
            <a:r>
              <a:rPr lang="en-US" sz="2800" b="1" dirty="0">
                <a:latin typeface="ChronicaPro"/>
              </a:rPr>
              <a:t> every year?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2. ______ he visit Hoi An last year?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3. ______ they performing folk dances?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MediumIt"/>
              </a:rPr>
              <a:t>4. </a:t>
            </a:r>
            <a:r>
              <a:rPr lang="en-US" sz="2800" b="1" i="1" dirty="0">
                <a:latin typeface="ChronicaProMediumIt"/>
              </a:rPr>
              <a:t>A: </a:t>
            </a:r>
            <a:r>
              <a:rPr lang="en-US" sz="2800" b="1" dirty="0">
                <a:latin typeface="ChronicaPro"/>
              </a:rPr>
              <a:t>______ you make </a:t>
            </a:r>
            <a:r>
              <a:rPr lang="en-US" sz="2800" b="1" dirty="0">
                <a:latin typeface="ChronicaProBookIt"/>
              </a:rPr>
              <a:t>banh </a:t>
            </a:r>
            <a:r>
              <a:rPr lang="en-US" sz="2800" b="1" dirty="0" err="1">
                <a:latin typeface="ChronicaProBookIt"/>
              </a:rPr>
              <a:t>chung</a:t>
            </a:r>
            <a:r>
              <a:rPr lang="en-US" sz="2800" b="1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MediumIt"/>
              </a:rPr>
              <a:t>    </a:t>
            </a:r>
            <a:r>
              <a:rPr lang="en-US" sz="2800" b="1" i="1" dirty="0">
                <a:latin typeface="ChronicaProMediumIt"/>
              </a:rPr>
              <a:t>B: </a:t>
            </a:r>
            <a:r>
              <a:rPr lang="en-US" sz="2800" b="1" dirty="0">
                <a:latin typeface="ChronicaPro"/>
              </a:rPr>
              <a:t>Yes, I can.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5. ______ your brother usually come back home at Tet? </a:t>
            </a:r>
            <a:endParaRPr lang="en-US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401589" y="2117631"/>
            <a:ext cx="80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407739" y="2781737"/>
            <a:ext cx="825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1772579" y="3445843"/>
            <a:ext cx="869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283767" y="4721815"/>
            <a:ext cx="1080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Change the sentences into </a:t>
            </a:r>
            <a:r>
              <a:rPr lang="en-US" sz="2800" b="1" i="1" dirty="0">
                <a:solidFill>
                  <a:srgbClr val="0000CC"/>
                </a:solidFill>
              </a:rPr>
              <a:t>Yes / No </a:t>
            </a:r>
            <a:r>
              <a:rPr lang="en-US" sz="2800" b="1" dirty="0">
                <a:solidFill>
                  <a:srgbClr val="0000CC"/>
                </a:solidFill>
              </a:rPr>
              <a:t>questions.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My mother can make a costume for me.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They saw a fireworks display on New Year’s Eve. </a:t>
            </a:r>
          </a:p>
        </p:txBody>
      </p:sp>
    </p:spTree>
    <p:extLst>
      <p:ext uri="{BB962C8B-B14F-4D97-AF65-F5344CB8AC3E}">
        <p14:creationId xmlns:p14="http://schemas.microsoft.com/office/powerpoint/2010/main" val="31953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0705" y="990601"/>
            <a:ext cx="7987696" cy="775979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234669" y="2060849"/>
            <a:ext cx="1672071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3610537" y="2026940"/>
            <a:ext cx="1672071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5986405" y="2060849"/>
            <a:ext cx="1672071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8495527" y="2060849"/>
            <a:ext cx="1672071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2343214" y="3834414"/>
            <a:ext cx="1672071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>
          <a:xfrm>
            <a:off x="4853486" y="3913927"/>
            <a:ext cx="1672071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12" name="Oval 11">
            <a:hlinkClick r:id="rId8" action="ppaction://hlinksldjump"/>
          </p:cNvPr>
          <p:cNvSpPr/>
          <p:nvPr/>
        </p:nvSpPr>
        <p:spPr>
          <a:xfrm>
            <a:off x="7572642" y="4003379"/>
            <a:ext cx="1672071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13" name="Right Arrow 12">
            <a:hlinkClick r:id="rId9" action="ppaction://hlinksldjump"/>
          </p:cNvPr>
          <p:cNvSpPr/>
          <p:nvPr/>
        </p:nvSpPr>
        <p:spPr>
          <a:xfrm>
            <a:off x="8010144" y="6412187"/>
            <a:ext cx="573024" cy="4311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Change the sentences into </a:t>
            </a:r>
            <a:r>
              <a:rPr lang="en-US" sz="2800" b="1" i="1" dirty="0">
                <a:solidFill>
                  <a:srgbClr val="0000CC"/>
                </a:solidFill>
              </a:rPr>
              <a:t>Yes / No </a:t>
            </a:r>
            <a:r>
              <a:rPr lang="en-US" sz="2800" b="1" dirty="0">
                <a:solidFill>
                  <a:srgbClr val="0000CC"/>
                </a:solidFill>
              </a:rPr>
              <a:t>questions.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1144302"/>
            <a:ext cx="10558971" cy="112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b="1" dirty="0" smtClean="0">
                <a:latin typeface="ChronicaPro"/>
              </a:rPr>
              <a:t> My </a:t>
            </a:r>
            <a:r>
              <a:rPr lang="en-US" sz="3200" b="1" dirty="0">
                <a:latin typeface="ChronicaPro"/>
              </a:rPr>
              <a:t>mother can make a costume for me. </a:t>
            </a:r>
            <a:endParaRPr lang="en-U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922323" y="2267261"/>
            <a:ext cx="8488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Can </a:t>
            </a:r>
            <a:r>
              <a:rPr lang="vi-VN" sz="3200" b="1" i="1" dirty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your mother make a costume for you?</a:t>
            </a:r>
            <a:endParaRPr lang="en-US" sz="3200" b="1" i="1" dirty="0">
              <a:solidFill>
                <a:schemeClr val="accent2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3020</TotalTime>
  <Words>1266</Words>
  <Application>Microsoft Office PowerPoint</Application>
  <PresentationFormat>Widescreen</PresentationFormat>
  <Paragraphs>227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.VnBahamasB</vt:lpstr>
      <vt:lpstr>.VnTifani Heavy</vt:lpstr>
      <vt:lpstr>Adobe Gothic Std B</vt:lpstr>
      <vt:lpstr>Arial</vt:lpstr>
      <vt:lpstr>Arial Black</vt:lpstr>
      <vt:lpstr>Bahnschrift</vt:lpstr>
      <vt:lpstr>Calibri</vt:lpstr>
      <vt:lpstr>Calibri Light</vt:lpstr>
      <vt:lpstr>ChronicaPro</vt:lpstr>
      <vt:lpstr>ChronicaProBookIt</vt:lpstr>
      <vt:lpstr>ChronicaProMediumIt</vt:lpstr>
      <vt:lpstr>Myriad Pro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209</cp:revision>
  <dcterms:created xsi:type="dcterms:W3CDTF">2020-12-09T02:04:09Z</dcterms:created>
  <dcterms:modified xsi:type="dcterms:W3CDTF">2025-04-02T00:46:06Z</dcterms:modified>
</cp:coreProperties>
</file>