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63" r:id="rId1"/>
  </p:sldMasterIdLst>
  <p:notesMasterIdLst>
    <p:notesMasterId r:id="rId15"/>
  </p:notesMasterIdLst>
  <p:sldIdLst>
    <p:sldId id="286" r:id="rId2"/>
    <p:sldId id="259" r:id="rId3"/>
    <p:sldId id="283" r:id="rId4"/>
    <p:sldId id="261" r:id="rId5"/>
    <p:sldId id="280" r:id="rId6"/>
    <p:sldId id="274" r:id="rId7"/>
    <p:sldId id="281" r:id="rId8"/>
    <p:sldId id="282" r:id="rId9"/>
    <p:sldId id="278" r:id="rId10"/>
    <p:sldId id="279" r:id="rId11"/>
    <p:sldId id="263" r:id="rId12"/>
    <p:sldId id="271" r:id="rId13"/>
    <p:sldId id="2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E209312-FBAE-4D31-A29D-FEB8F2AF5BA2}">
          <p14:sldIdLst>
            <p14:sldId id="286"/>
            <p14:sldId id="259"/>
            <p14:sldId id="283"/>
            <p14:sldId id="261"/>
            <p14:sldId id="280"/>
            <p14:sldId id="274"/>
            <p14:sldId id="281"/>
            <p14:sldId id="282"/>
            <p14:sldId id="278"/>
            <p14:sldId id="279"/>
            <p14:sldId id="263"/>
            <p14:sldId id="271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ixpOgmJgVrfxq0TBQAB3k9MdMQ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A30D"/>
    <a:srgbClr val="0B02C6"/>
    <a:srgbClr val="FFFFFF"/>
    <a:srgbClr val="0033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5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38637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6BBAB-22E0-48CF-BDC7-5237B2343807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7325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578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511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18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3006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163222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6532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573577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2806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8512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450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4638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6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282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9723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2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225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84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1157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57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64EBCE8-E2E5-4738-8539-90E93E755579}"/>
              </a:ext>
            </a:extLst>
          </p:cNvPr>
          <p:cNvSpPr/>
          <p:nvPr/>
        </p:nvSpPr>
        <p:spPr>
          <a:xfrm>
            <a:off x="2112529" y="2007779"/>
            <a:ext cx="8093101" cy="4160903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B2ADAF-3A97-2169-7255-87CC13F86353}"/>
              </a:ext>
            </a:extLst>
          </p:cNvPr>
          <p:cNvSpPr/>
          <p:nvPr/>
        </p:nvSpPr>
        <p:spPr>
          <a:xfrm>
            <a:off x="3493711" y="2306504"/>
            <a:ext cx="5823182" cy="995065"/>
          </a:xfrm>
          <a:prstGeom prst="rect">
            <a:avLst/>
          </a:prstGeom>
          <a:noFill/>
        </p:spPr>
        <p:txBody>
          <a:bodyPr wrap="none">
            <a:prstTxWarp prst="textPlain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78A30D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LUYỆN TẬP CHUNG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67E540-27C2-762D-7AAD-57087093AFEA}"/>
              </a:ext>
            </a:extLst>
          </p:cNvPr>
          <p:cNvSpPr/>
          <p:nvPr/>
        </p:nvSpPr>
        <p:spPr>
          <a:xfrm>
            <a:off x="5766651" y="3340101"/>
            <a:ext cx="7761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(01 </a:t>
            </a:r>
            <a:r>
              <a:rPr lang="en-US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7292" y="985001"/>
            <a:ext cx="86223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2.26.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B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A = 4</a:t>
            </a:r>
            <a:r>
              <a:rPr lang="en-US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</a:t>
            </a:r>
            <a:r>
              <a:rPr lang="en-US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B = 9</a:t>
            </a:r>
            <a:r>
              <a:rPr lang="en-US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</a:t>
            </a:r>
            <a:r>
              <a:rPr lang="en-US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46437" y="2369996"/>
            <a:ext cx="8868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4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4. 4. 6. 6 . 6 = 2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2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 . 3 . 2 . 3 . 2 . 3 = 2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3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dirty="0">
              <a:solidFill>
                <a:srgbClr val="0B02C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9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 . 9 . 15 . 15 = 3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3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3 . 5 . 3 . 5 = 3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5</a:t>
            </a:r>
            <a:r>
              <a:rPr lang="en-US" sz="2800" baseline="300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800" dirty="0">
              <a:solidFill>
                <a:srgbClr val="0B02C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43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 txBox="1"/>
          <p:nvPr/>
        </p:nvSpPr>
        <p:spPr>
          <a:xfrm>
            <a:off x="2225389" y="366283"/>
            <a:ext cx="7160655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lang="vi-VN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AI TÌM NGƯỜI ANH EM SINH ĐÔI NHANH HƠN</a:t>
            </a:r>
            <a:endParaRPr lang="vi-VN" sz="40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363194E0-0AF5-1712-43C1-8FBE06A22371}"/>
              </a:ext>
            </a:extLst>
          </p:cNvPr>
          <p:cNvSpPr/>
          <p:nvPr/>
        </p:nvSpPr>
        <p:spPr>
          <a:xfrm>
            <a:off x="921301" y="1814286"/>
            <a:ext cx="9045310" cy="413657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2.29.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40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7"/>
          <p:cNvSpPr/>
          <p:nvPr/>
        </p:nvSpPr>
        <p:spPr>
          <a:xfrm>
            <a:off x="2983472" y="606746"/>
            <a:ext cx="6212535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cap="none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HƯỚNG DẪN VỀ NHÀ</a:t>
            </a:r>
            <a:endParaRPr sz="4400" b="1" cap="none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289" name="Google Shape;289;p17"/>
          <p:cNvSpPr txBox="1"/>
          <p:nvPr/>
        </p:nvSpPr>
        <p:spPr>
          <a:xfrm>
            <a:off x="851773" y="1376147"/>
            <a:ext cx="10475935" cy="5078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rgbClr val="002060"/>
              </a:buClr>
              <a:buSzPts val="3600"/>
            </a:pP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*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Nắm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chắc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cách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tìm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ước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bội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của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một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dạng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toán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liên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quan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2060"/>
              </a:buClr>
              <a:buSzPts val="3600"/>
            </a:pP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*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Nắm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chắc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dấu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hiệu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chia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cho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2, 3, 5, 9.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2060"/>
              </a:buClr>
              <a:buSzPts val="3600"/>
            </a:pP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*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Nắm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chắc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về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nguyên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hợp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.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Cách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chứng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tỏ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một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là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nguyên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hoặc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hợp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.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Cách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phân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tích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một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ra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thừa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nguyên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tố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.</a:t>
            </a:r>
            <a:endParaRPr lang="en-US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>
              <a:buClr>
                <a:srgbClr val="002060"/>
              </a:buClr>
              <a:buSzPts val="3600"/>
            </a:pP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*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Nắm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chắc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dạng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tiết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học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hôm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nay.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Hoàn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thành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tập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còn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thiếu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2060"/>
              </a:buClr>
              <a:buSzPts val="3600"/>
            </a:pP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*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Chuẩn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tốt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: “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Ước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chung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.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Ước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chung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lớn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nhất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”.</a:t>
            </a:r>
            <a:endParaRPr sz="36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Box 145">
            <a:extLst>
              <a:ext uri="{FF2B5EF4-FFF2-40B4-BE49-F238E27FC236}">
                <a16:creationId xmlns:a16="http://schemas.microsoft.com/office/drawing/2014/main" id="{BE979881-CF03-4242-A643-284B255304A4}"/>
              </a:ext>
            </a:extLst>
          </p:cNvPr>
          <p:cNvSpPr txBox="1"/>
          <p:nvPr/>
        </p:nvSpPr>
        <p:spPr>
          <a:xfrm>
            <a:off x="2798757" y="874673"/>
            <a:ext cx="55744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KIẾN THỨC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9D95AC-00DA-821B-CEFB-D37CC70F3FC2}"/>
              </a:ext>
            </a:extLst>
          </p:cNvPr>
          <p:cNvSpPr/>
          <p:nvPr/>
        </p:nvSpPr>
        <p:spPr>
          <a:xfrm>
            <a:off x="3265605" y="1587058"/>
            <a:ext cx="48288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19F1744-CC4B-3FCF-CC7D-55909EB19C06}"/>
              </a:ext>
            </a:extLst>
          </p:cNvPr>
          <p:cNvGrpSpPr>
            <a:grpSpLocks/>
          </p:cNvGrpSpPr>
          <p:nvPr/>
        </p:nvGrpSpPr>
        <p:grpSpPr bwMode="auto">
          <a:xfrm>
            <a:off x="3519851" y="2443438"/>
            <a:ext cx="3800475" cy="883424"/>
            <a:chOff x="1623059" y="1266580"/>
            <a:chExt cx="1969813" cy="1117214"/>
          </a:xfrm>
        </p:grpSpPr>
        <p:sp>
          <p:nvSpPr>
            <p:cNvPr id="7" name="Text Box 17">
              <a:extLst>
                <a:ext uri="{FF2B5EF4-FFF2-40B4-BE49-F238E27FC236}">
                  <a16:creationId xmlns:a16="http://schemas.microsoft.com/office/drawing/2014/main" id="{C376B526-7C33-6D69-0DD7-EC06D5A8CC0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139198" y="1690894"/>
              <a:ext cx="1443130" cy="430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1500" b="1">
                  <a:solidFill>
                    <a:srgbClr val="FFFFFF"/>
                  </a:solidFill>
                </a:rPr>
                <a:t>Kiến thức</a:t>
              </a:r>
            </a:p>
          </p:txBody>
        </p:sp>
        <p:sp>
          <p:nvSpPr>
            <p:cNvPr id="8" name="AutoShape 6">
              <a:extLst>
                <a:ext uri="{FF2B5EF4-FFF2-40B4-BE49-F238E27FC236}">
                  <a16:creationId xmlns:a16="http://schemas.microsoft.com/office/drawing/2014/main" id="{16E5379B-5873-D217-8B36-F4B38376618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23059" y="1266580"/>
              <a:ext cx="1969813" cy="87739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C6636"/>
                </a:gs>
                <a:gs pos="100000">
                  <a:srgbClr val="EC6636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38100" algn="ctr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</a:t>
              </a:r>
              <a:r>
                <a:rPr lang="vi-VN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ìm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các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vi-VN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ước và bội</a:t>
              </a:r>
              <a:endParaRPr lang="en-US" altLang="vi-VN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2DCFEF7-B2C0-3900-A49C-C18413F515C3}"/>
                </a:ext>
              </a:extLst>
            </p:cNvPr>
            <p:cNvSpPr/>
            <p:nvPr/>
          </p:nvSpPr>
          <p:spPr>
            <a:xfrm>
              <a:off x="2455817" y="2086050"/>
              <a:ext cx="330794" cy="29774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F98573C-FBDD-F997-74F6-413D8D94C192}"/>
              </a:ext>
            </a:extLst>
          </p:cNvPr>
          <p:cNvGrpSpPr/>
          <p:nvPr/>
        </p:nvGrpSpPr>
        <p:grpSpPr>
          <a:xfrm>
            <a:off x="3233129" y="3396589"/>
            <a:ext cx="4627448" cy="936273"/>
            <a:chOff x="9072135" y="1356355"/>
            <a:chExt cx="2057400" cy="1186171"/>
          </a:xfrm>
          <a:solidFill>
            <a:srgbClr val="006CB9"/>
          </a:solidFill>
        </p:grpSpPr>
        <p:sp>
          <p:nvSpPr>
            <p:cNvPr id="11" name="AutoShape 5">
              <a:extLst>
                <a:ext uri="{FF2B5EF4-FFF2-40B4-BE49-F238E27FC236}">
                  <a16:creationId xmlns:a16="http://schemas.microsoft.com/office/drawing/2014/main" id="{DB0DF5F7-02D1-4D45-8245-E0E1F10DE1C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072135" y="1356355"/>
              <a:ext cx="2057400" cy="936242"/>
            </a:xfrm>
            <a:prstGeom prst="roundRect">
              <a:avLst>
                <a:gd name="adj" fmla="val 50000"/>
              </a:avLst>
            </a:prstGeom>
            <a:grpFill/>
            <a:ln w="38100" algn="ctr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vi-VN" sz="15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1800" b="1" dirty="0" err="1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alibri"/>
                  <a:cs typeface="Calibri"/>
                  <a:sym typeface="Calibri"/>
                </a:rPr>
                <a:t>Vận</a:t>
              </a:r>
              <a:r>
                <a:rPr lang="en-US" sz="1800" b="1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alibri"/>
                  <a:cs typeface="Calibri"/>
                  <a:sym typeface="Calibri"/>
                </a:rPr>
                <a:t>dụng</a:t>
              </a:r>
              <a:r>
                <a:rPr lang="en-US" sz="1800" b="1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alibri"/>
                  <a:cs typeface="Calibri"/>
                  <a:sym typeface="Calibri"/>
                </a:rPr>
                <a:t>dấu</a:t>
              </a:r>
              <a:r>
                <a:rPr lang="en-US" sz="1800" b="1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alibri"/>
                  <a:cs typeface="Calibri"/>
                  <a:sym typeface="Calibri"/>
                </a:rPr>
                <a:t>hiệu</a:t>
              </a:r>
              <a:r>
                <a:rPr lang="en-US" sz="1800" b="1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 </a:t>
              </a:r>
              <a:r>
                <a:rPr lang="en-US" sz="1800" b="1" dirty="0" err="1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hết</a:t>
              </a:r>
              <a:r>
                <a:rPr lang="en-US" sz="1800" b="1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800" b="1" dirty="0" err="1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1800" b="1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2, 5, 3, 9</a:t>
              </a:r>
            </a:p>
            <a:p>
              <a:pPr algn="ctr" eaLnBrk="1" hangingPunct="1">
                <a:defRPr/>
              </a:pPr>
              <a:endParaRPr lang="en-US" altLang="vi-VN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B4441AA-AD48-779A-1642-1CC801FADBE7}"/>
                </a:ext>
              </a:extLst>
            </p:cNvPr>
            <p:cNvSpPr/>
            <p:nvPr/>
          </p:nvSpPr>
          <p:spPr>
            <a:xfrm>
              <a:off x="9986600" y="2244782"/>
              <a:ext cx="330794" cy="297744"/>
            </a:xfrm>
            <a:prstGeom prst="ellipse">
              <a:avLst/>
            </a:prstGeom>
            <a:grpFill/>
            <a:ln w="38100">
              <a:solidFill>
                <a:schemeClr val="bg1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E1C8118-1BEB-F6CD-55EB-EBB8E1289C1A}"/>
              </a:ext>
            </a:extLst>
          </p:cNvPr>
          <p:cNvGrpSpPr>
            <a:grpSpLocks/>
          </p:cNvGrpSpPr>
          <p:nvPr/>
        </p:nvGrpSpPr>
        <p:grpSpPr bwMode="auto">
          <a:xfrm>
            <a:off x="3233129" y="4597181"/>
            <a:ext cx="4828828" cy="890713"/>
            <a:chOff x="1623059" y="1266580"/>
            <a:chExt cx="1969813" cy="1117214"/>
          </a:xfrm>
        </p:grpSpPr>
        <p:sp>
          <p:nvSpPr>
            <p:cNvPr id="14" name="Text Box 17">
              <a:extLst>
                <a:ext uri="{FF2B5EF4-FFF2-40B4-BE49-F238E27FC236}">
                  <a16:creationId xmlns:a16="http://schemas.microsoft.com/office/drawing/2014/main" id="{44E7F236-3607-F364-8DB1-D77578DDED02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139198" y="1690893"/>
              <a:ext cx="443822" cy="4307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1500" b="1">
                  <a:solidFill>
                    <a:srgbClr val="FFFFFF"/>
                  </a:solidFill>
                </a:rPr>
                <a:t>Kiến thức</a:t>
              </a:r>
            </a:p>
          </p:txBody>
        </p:sp>
        <p:sp>
          <p:nvSpPr>
            <p:cNvPr id="15" name="AutoShape 6">
              <a:extLst>
                <a:ext uri="{FF2B5EF4-FFF2-40B4-BE49-F238E27FC236}">
                  <a16:creationId xmlns:a16="http://schemas.microsoft.com/office/drawing/2014/main" id="{523F1F12-CA2C-2FEA-54F0-96CB68E5E20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623059" y="1266580"/>
              <a:ext cx="1969813" cy="87739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C6636"/>
                </a:gs>
                <a:gs pos="100000">
                  <a:srgbClr val="EC6636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38100" algn="ctr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algn="ctr"/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Vận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dụng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tính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chất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chia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hết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của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một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tổng</a:t>
              </a:r>
              <a:endParaRPr lang="en-US" sz="1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5F64E4B-2798-21D3-1C63-1281E85B70E0}"/>
                </a:ext>
              </a:extLst>
            </p:cNvPr>
            <p:cNvSpPr/>
            <p:nvPr/>
          </p:nvSpPr>
          <p:spPr>
            <a:xfrm>
              <a:off x="2455817" y="2086050"/>
              <a:ext cx="330794" cy="29774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E9DE3ED-C139-DA5F-4D2B-4112A59F8DE9}"/>
              </a:ext>
            </a:extLst>
          </p:cNvPr>
          <p:cNvGrpSpPr/>
          <p:nvPr/>
        </p:nvGrpSpPr>
        <p:grpSpPr>
          <a:xfrm>
            <a:off x="3265605" y="5505213"/>
            <a:ext cx="4828829" cy="889628"/>
            <a:chOff x="9072135" y="1356355"/>
            <a:chExt cx="2057400" cy="1186171"/>
          </a:xfrm>
          <a:solidFill>
            <a:srgbClr val="006CB9"/>
          </a:solidFill>
        </p:grpSpPr>
        <p:sp>
          <p:nvSpPr>
            <p:cNvPr id="18" name="AutoShape 5">
              <a:extLst>
                <a:ext uri="{FF2B5EF4-FFF2-40B4-BE49-F238E27FC236}">
                  <a16:creationId xmlns:a16="http://schemas.microsoft.com/office/drawing/2014/main" id="{BABA9B87-7189-09B1-402F-54A2D77D145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072135" y="1356355"/>
              <a:ext cx="2057400" cy="936242"/>
            </a:xfrm>
            <a:prstGeom prst="roundRect">
              <a:avLst>
                <a:gd name="adj" fmla="val 50000"/>
              </a:avLst>
            </a:prstGeom>
            <a:grpFill/>
            <a:ln w="38100" algn="ctr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800" b="1" dirty="0" err="1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alibri"/>
                  <a:cs typeface="Calibri"/>
                  <a:sym typeface="Calibri"/>
                </a:rPr>
                <a:t>P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hân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tích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một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số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ra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thừa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số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nguyên</a:t>
              </a:r>
              <a:r>
                <a:rPr lang="en-US" sz="1800" b="1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800" b="1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tố</a:t>
              </a:r>
              <a:endParaRPr lang="en-US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48A4974-8CA8-D560-EF05-E3E403F60D5C}"/>
                </a:ext>
              </a:extLst>
            </p:cNvPr>
            <p:cNvSpPr/>
            <p:nvPr/>
          </p:nvSpPr>
          <p:spPr>
            <a:xfrm>
              <a:off x="9986600" y="2244782"/>
              <a:ext cx="330794" cy="297744"/>
            </a:xfrm>
            <a:prstGeom prst="ellipse">
              <a:avLst/>
            </a:prstGeom>
            <a:grpFill/>
            <a:ln w="38100">
              <a:solidFill>
                <a:schemeClr val="bg1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53525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6493">
        <p:fade/>
      </p:transition>
    </mc:Choice>
    <mc:Fallback xmlns="">
      <p:transition spd="med" advTm="5649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3;p3">
            <a:extLst>
              <a:ext uri="{FF2B5EF4-FFF2-40B4-BE49-F238E27FC236}">
                <a16:creationId xmlns:a16="http://schemas.microsoft.com/office/drawing/2014/main" id="{7F48648E-3BAC-4ADC-E603-A6646105B2D6}"/>
              </a:ext>
            </a:extLst>
          </p:cNvPr>
          <p:cNvSpPr/>
          <p:nvPr/>
        </p:nvSpPr>
        <p:spPr>
          <a:xfrm>
            <a:off x="351694" y="756617"/>
            <a:ext cx="11605847" cy="590843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sz="28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Bài</a:t>
            </a:r>
            <a:r>
              <a:rPr lang="en-US" sz="28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tập</a:t>
            </a:r>
            <a:r>
              <a:rPr lang="en-US" sz="28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trắc</a:t>
            </a:r>
            <a:r>
              <a:rPr lang="en-US" sz="28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nghiệm</a:t>
            </a:r>
            <a:r>
              <a:rPr lang="en-US" sz="28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: </a:t>
            </a:r>
            <a:r>
              <a:rPr lang="en-US" sz="28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Chọn</a:t>
            </a:r>
            <a:r>
              <a:rPr lang="en-US" sz="28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đáp</a:t>
            </a:r>
            <a:r>
              <a:rPr lang="en-US" sz="28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án</a:t>
            </a:r>
            <a:r>
              <a:rPr lang="en-US" sz="28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đúng</a:t>
            </a:r>
            <a:endParaRPr lang="en-US" sz="2800"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lvl="0"/>
            <a:r>
              <a:rPr lang="en-US" sz="2800" b="1" i="0" u="none" strike="noStrike" cap="none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Câu</a:t>
            </a:r>
            <a:r>
              <a:rPr lang="en-US" sz="28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1: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Trong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nào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là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vi-VN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ước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36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A) 72		B) 12		C) 0		D) 8</a:t>
            </a:r>
          </a:p>
          <a:p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Câu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2: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Nếu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m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⋮ 7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⋮ 7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+ n chia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7		B) 8		C) 12 		D) 16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31		B) 79		C) 263	D) 123 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250	B) 395	C) 135	D) 783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2; 3; 5; 7    	B) 2; 3; 5; 7; 9		C) 1; 3; 5; 7		D) 0; 2; 3; 5</a:t>
            </a:r>
          </a:p>
          <a:p>
            <a:r>
              <a:rPr lang="en-US" sz="2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phân tích 240 ra thừa số nguyên tố thì kết quả đúng là: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2800" b="1" spc="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16.3.5	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spc="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spc="15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spc="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1" spc="-8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spc="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1" spc="15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spc="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1" spc="-9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	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2800" b="1" spc="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vi-VN" sz="2800" b="1" spc="15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b="1" spc="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1" spc="-9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3.5	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spc="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spc="15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b="1" spc="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3</a:t>
            </a:r>
            <a:r>
              <a:rPr lang="vi-VN" sz="2800" b="1" spc="15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spc="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1" spc="-2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DA9D3B-BC6E-9877-6325-4E8EE408FC13}"/>
              </a:ext>
            </a:extLst>
          </p:cNvPr>
          <p:cNvSpPr txBox="1"/>
          <p:nvPr/>
        </p:nvSpPr>
        <p:spPr>
          <a:xfrm>
            <a:off x="2391508" y="351200"/>
            <a:ext cx="6921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BÀN (3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F84C6A0-B417-46F2-785E-D47EC5AA76E5}"/>
              </a:ext>
            </a:extLst>
          </p:cNvPr>
          <p:cNvSpPr/>
          <p:nvPr/>
        </p:nvSpPr>
        <p:spPr>
          <a:xfrm>
            <a:off x="2156159" y="1719273"/>
            <a:ext cx="675249" cy="5847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C7C0F4C-78FD-9D13-7A76-71B935075DC2}"/>
              </a:ext>
            </a:extLst>
          </p:cNvPr>
          <p:cNvSpPr/>
          <p:nvPr/>
        </p:nvSpPr>
        <p:spPr>
          <a:xfrm>
            <a:off x="759655" y="2591724"/>
            <a:ext cx="675249" cy="5847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A8832E6-AE5B-6F55-5BAD-B66802A5779D}"/>
              </a:ext>
            </a:extLst>
          </p:cNvPr>
          <p:cNvSpPr/>
          <p:nvPr/>
        </p:nvSpPr>
        <p:spPr>
          <a:xfrm>
            <a:off x="4833380" y="3453922"/>
            <a:ext cx="675249" cy="5847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D4342E8-5664-8A80-BCF9-017310AA0D9B}"/>
              </a:ext>
            </a:extLst>
          </p:cNvPr>
          <p:cNvSpPr/>
          <p:nvPr/>
        </p:nvSpPr>
        <p:spPr>
          <a:xfrm>
            <a:off x="3499895" y="4299463"/>
            <a:ext cx="675249" cy="5847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FE375F4-96EA-7740-B010-CBC3E2A85D53}"/>
              </a:ext>
            </a:extLst>
          </p:cNvPr>
          <p:cNvSpPr/>
          <p:nvPr/>
        </p:nvSpPr>
        <p:spPr>
          <a:xfrm>
            <a:off x="759654" y="5192339"/>
            <a:ext cx="675249" cy="5847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41DB604-3CFC-A3C0-C070-7AA99C096615}"/>
              </a:ext>
            </a:extLst>
          </p:cNvPr>
          <p:cNvSpPr/>
          <p:nvPr/>
        </p:nvSpPr>
        <p:spPr>
          <a:xfrm>
            <a:off x="4833380" y="5971869"/>
            <a:ext cx="675249" cy="5847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0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/>
      <p:bldP spid="17" grpId="0" animBg="1"/>
      <p:bldP spid="18" grpId="0" animBg="1"/>
      <p:bldP spid="2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5679" y="701462"/>
            <a:ext cx="117303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767" y="2056357"/>
            <a:ext cx="1133605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</a:t>
            </a:r>
          </a:p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(36) = {1; 2; 3; 4; 6; 9; 12; 18; 36}                                </a:t>
            </a:r>
          </a:p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vi-VN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12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3; 4; 6; 8; 12.</a:t>
            </a:r>
          </a:p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vi-VN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thoả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2800" dirty="0">
              <a:solidFill>
                <a:srgbClr val="0B02C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95225"/>
              </p:ext>
            </p:extLst>
          </p:nvPr>
        </p:nvGraphicFramePr>
        <p:xfrm>
          <a:off x="1794006" y="4940928"/>
          <a:ext cx="812800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5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1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9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9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54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Số</a:t>
                      </a:r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bạn</a:t>
                      </a:r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 ở </a:t>
                      </a:r>
                      <a:r>
                        <a:rPr lang="en-US" sz="2800" b="0" dirty="0" err="1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mỗi</a:t>
                      </a:r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hàng</a:t>
                      </a:r>
                      <a:endParaRPr lang="en-US" sz="2800" b="0" dirty="0">
                        <a:solidFill>
                          <a:srgbClr val="0B02C6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Số</a:t>
                      </a:r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hàng</a:t>
                      </a:r>
                      <a:endParaRPr lang="en-US" sz="2800" b="0" dirty="0">
                        <a:solidFill>
                          <a:srgbClr val="0B02C6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rgbClr val="0B02C6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C6337E1-D110-F8CF-C708-1F663F235D05}"/>
              </a:ext>
            </a:extLst>
          </p:cNvPr>
          <p:cNvSpPr txBox="1"/>
          <p:nvPr/>
        </p:nvSpPr>
        <p:spPr>
          <a:xfrm>
            <a:off x="325679" y="239458"/>
            <a:ext cx="4738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7280" y="1891631"/>
            <a:ext cx="99649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2.28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6B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3 ng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5346" y="3581375"/>
            <a:ext cx="78535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40.</a:t>
            </a:r>
          </a:p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Ư(40) = {1; 2; 4; 5; 8; 10; 20; 40}   </a:t>
            </a:r>
          </a:p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4; 5; 8; 10; 20; 40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704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21663" y="1044038"/>
            <a:ext cx="89206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2.27.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14350" indent="-514350">
              <a:buAutoNum type="alphaLcParenR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– x chia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  <a:p>
            <a:pPr marL="514350" indent="-514350">
              <a:buAutoNum type="alphaLcParenR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+ 90 + x chia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777" y="2579332"/>
            <a:ext cx="796870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 Ta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100 – x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</a:p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∈ B(4)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≤ 22</a:t>
            </a:r>
          </a:p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 ∈ {0; 4; 8; 12; 16; 20}</a:t>
            </a:r>
          </a:p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 Ta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18 + 90 + x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 </a:t>
            </a:r>
          </a:p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</a:t>
            </a:r>
          </a:p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∈ B(9)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≤ 22</a:t>
            </a:r>
          </a:p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 ∈ {0; 9; 18}.     </a:t>
            </a:r>
          </a:p>
        </p:txBody>
      </p:sp>
    </p:spTree>
    <p:extLst>
      <p:ext uri="{BB962C8B-B14F-4D97-AF65-F5344CB8AC3E}">
        <p14:creationId xmlns:p14="http://schemas.microsoft.com/office/powerpoint/2010/main" val="252021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8183" y="1255579"/>
            <a:ext cx="111481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1872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2, 3, 5, 9, 10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8183" y="2602799"/>
            <a:ext cx="11148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1872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1872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8079" y="3235730"/>
            <a:ext cx="111481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1872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+ 8 + 7 + 2 = 18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1872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8183" y="4152559"/>
            <a:ext cx="11148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1872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1872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8183" y="4661417"/>
            <a:ext cx="11148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1872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1872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183" y="5148363"/>
            <a:ext cx="11148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1872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1872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236EAE-9913-C7BB-1CCF-E4950AA3B3FF}"/>
              </a:ext>
            </a:extLst>
          </p:cNvPr>
          <p:cNvSpPr txBox="1"/>
          <p:nvPr/>
        </p:nvSpPr>
        <p:spPr>
          <a:xfrm>
            <a:off x="528183" y="600856"/>
            <a:ext cx="5076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10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0" grpId="0"/>
      <p:bldP spid="11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8159" y="2720102"/>
            <a:ext cx="112692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 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510; 150; 310; 130; 350; 530; 105; 305; 315; 135.</a:t>
            </a:r>
          </a:p>
          <a:p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 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5; 0; 1; 3, ta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  <a:p>
            <a:pPr lvl="0"/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+ 0 + 1 = 6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  <a:p>
            <a:pPr lvl="0"/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+ 1 + 3 = 9 chia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  <a:p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501; 510; 105; 150; 513; 531; 135; 153; 351; 315.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8159" y="552302"/>
            <a:ext cx="1147384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2.25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5, 0, 1, 3,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thoả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</a:t>
            </a:r>
          </a:p>
          <a:p>
            <a:pPr marL="514350" indent="-514350">
              <a:buAutoNum type="alphaLcParenR"/>
            </a:pP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330036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3463" y="1298272"/>
            <a:ext cx="108976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140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40707" y="2507293"/>
            <a:ext cx="10897644" cy="5262979"/>
            <a:chOff x="540707" y="1455105"/>
            <a:chExt cx="10897644" cy="5262979"/>
          </a:xfrm>
        </p:grpSpPr>
        <p:sp>
          <p:nvSpPr>
            <p:cNvPr id="5" name="TextBox 4"/>
            <p:cNvSpPr txBox="1"/>
            <p:nvPr/>
          </p:nvSpPr>
          <p:spPr>
            <a:xfrm>
              <a:off x="540707" y="1455105"/>
              <a:ext cx="10897644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S</a:t>
              </a:r>
              <a:r>
                <a:rPr lang="vi-VN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ơ</a:t>
              </a:r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 </a:t>
              </a:r>
              <a:r>
                <a:rPr lang="vi-VN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đồ</a:t>
              </a:r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B02C6"/>
                  </a:solidFill>
                  <a:latin typeface="Calibri" panose="020F0502020204030204" pitchFamily="34" charset="0"/>
                </a:rPr>
                <a:t>cây</a:t>
              </a:r>
              <a:endParaRPr lang="en-US" sz="2800" dirty="0">
                <a:solidFill>
                  <a:srgbClr val="0B02C6"/>
                </a:solidFill>
                <a:latin typeface="Calibri" panose="020F0502020204030204" pitchFamily="34" charset="0"/>
              </a:endParaRPr>
            </a:p>
            <a:p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                    140                                                     </a:t>
              </a:r>
            </a:p>
            <a:p>
              <a:endParaRPr lang="en-US" sz="2800" dirty="0">
                <a:solidFill>
                  <a:srgbClr val="0B02C6"/>
                </a:solidFill>
                <a:latin typeface="Calibri" panose="020F0502020204030204" pitchFamily="34" charset="0"/>
              </a:endParaRPr>
            </a:p>
            <a:p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                5             28</a:t>
              </a:r>
            </a:p>
            <a:p>
              <a:endParaRPr lang="en-US" sz="2800" dirty="0">
                <a:solidFill>
                  <a:srgbClr val="0B02C6"/>
                </a:solidFill>
                <a:latin typeface="Calibri" panose="020F0502020204030204" pitchFamily="34" charset="0"/>
              </a:endParaRPr>
            </a:p>
            <a:p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                         2               14</a:t>
              </a:r>
            </a:p>
            <a:p>
              <a:endParaRPr lang="en-US" sz="2800" dirty="0">
                <a:solidFill>
                  <a:srgbClr val="0B02C6"/>
                </a:solidFill>
                <a:latin typeface="Calibri" panose="020F0502020204030204" pitchFamily="34" charset="0"/>
              </a:endParaRPr>
            </a:p>
            <a:p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                                      2          7</a:t>
              </a:r>
            </a:p>
            <a:p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      </a:t>
              </a:r>
              <a:r>
                <a:rPr lang="en-US" sz="2800" dirty="0" err="1">
                  <a:solidFill>
                    <a:srgbClr val="0B02C6"/>
                  </a:solidFill>
                  <a:latin typeface="Calibri" panose="020F0502020204030204" pitchFamily="34" charset="0"/>
                </a:rPr>
                <a:t>Vậy</a:t>
              </a:r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 140 = 2</a:t>
              </a:r>
              <a:r>
                <a:rPr lang="en-US" sz="2800" baseline="30000" dirty="0">
                  <a:solidFill>
                    <a:srgbClr val="0B02C6"/>
                  </a:solidFill>
                  <a:latin typeface="Calibri" panose="020F0502020204030204" pitchFamily="34" charset="0"/>
                </a:rPr>
                <a:t>2</a:t>
              </a:r>
              <a:r>
                <a:rPr lang="en-US" sz="2800" dirty="0">
                  <a:solidFill>
                    <a:srgbClr val="0B02C6"/>
                  </a:solidFill>
                  <a:latin typeface="Calibri" panose="020F0502020204030204" pitchFamily="34" charset="0"/>
                </a:rPr>
                <a:t>.5.7</a:t>
              </a:r>
            </a:p>
            <a:p>
              <a:endParaRPr lang="en-US" sz="2800" dirty="0">
                <a:solidFill>
                  <a:srgbClr val="0B02C6"/>
                </a:solidFill>
                <a:latin typeface="Calibri" panose="020F0502020204030204" pitchFamily="34" charset="0"/>
              </a:endParaRPr>
            </a:p>
            <a:p>
              <a:endParaRPr lang="en-US" sz="2800" dirty="0">
                <a:solidFill>
                  <a:srgbClr val="0B02C6"/>
                </a:solidFill>
                <a:latin typeface="Calibri" panose="020F0502020204030204" pitchFamily="34" charset="0"/>
              </a:endParaRPr>
            </a:p>
            <a:p>
              <a:endParaRPr lang="en-US" sz="2800" dirty="0">
                <a:solidFill>
                  <a:srgbClr val="0B02C6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2066795" y="2392471"/>
              <a:ext cx="313150" cy="288099"/>
            </a:xfrm>
            <a:prstGeom prst="line">
              <a:avLst/>
            </a:prstGeom>
            <a:ln w="28575">
              <a:solidFill>
                <a:srgbClr val="0B02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868460" y="2392471"/>
              <a:ext cx="363255" cy="288099"/>
            </a:xfrm>
            <a:prstGeom prst="line">
              <a:avLst/>
            </a:prstGeom>
            <a:ln w="28575">
              <a:solidFill>
                <a:srgbClr val="0B02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868460" y="3244241"/>
              <a:ext cx="363255" cy="450937"/>
            </a:xfrm>
            <a:prstGeom prst="line">
              <a:avLst/>
            </a:prstGeom>
            <a:ln w="28575">
              <a:solidFill>
                <a:srgbClr val="0B02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582444" y="3244241"/>
              <a:ext cx="438411" cy="450937"/>
            </a:xfrm>
            <a:prstGeom prst="line">
              <a:avLst/>
            </a:prstGeom>
            <a:ln w="28575">
              <a:solidFill>
                <a:srgbClr val="0B02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933173" y="4083485"/>
              <a:ext cx="275572" cy="388307"/>
            </a:xfrm>
            <a:prstGeom prst="line">
              <a:avLst/>
            </a:prstGeom>
            <a:ln w="28575">
              <a:solidFill>
                <a:srgbClr val="0B02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459266" y="4083485"/>
              <a:ext cx="288098" cy="388307"/>
            </a:xfrm>
            <a:prstGeom prst="line">
              <a:avLst/>
            </a:prstGeom>
            <a:ln w="28575">
              <a:solidFill>
                <a:srgbClr val="0B02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6613743" y="2981196"/>
            <a:ext cx="4334007" cy="3108543"/>
            <a:chOff x="6613742" y="2642990"/>
            <a:chExt cx="4334006" cy="3108543"/>
          </a:xfrm>
        </p:grpSpPr>
        <p:sp>
          <p:nvSpPr>
            <p:cNvPr id="20" name="TextBox 19"/>
            <p:cNvSpPr txBox="1"/>
            <p:nvPr/>
          </p:nvSpPr>
          <p:spPr>
            <a:xfrm>
              <a:off x="6613742" y="2642990"/>
              <a:ext cx="4334006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vi-VN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ơ</a:t>
              </a:r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</a:t>
              </a:r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cột</a:t>
              </a:r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140   2</a:t>
              </a:r>
            </a:p>
            <a:p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70   2</a:t>
              </a:r>
            </a:p>
            <a:p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35   5                </a:t>
              </a:r>
            </a:p>
            <a:p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7    7</a:t>
              </a:r>
            </a:p>
            <a:p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1</a:t>
              </a:r>
            </a:p>
            <a:p>
              <a:endParaRPr lang="en-US" sz="2800" dirty="0">
                <a:solidFill>
                  <a:srgbClr val="0B02C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140 = 2</a:t>
              </a:r>
              <a:r>
                <a:rPr lang="en-US" sz="2800" baseline="300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dirty="0">
                  <a:solidFill>
                    <a:srgbClr val="0B02C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.5.7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8981162" y="2768250"/>
              <a:ext cx="62630" cy="2044852"/>
            </a:xfrm>
            <a:prstGeom prst="line">
              <a:avLst/>
            </a:prstGeom>
            <a:ln w="19050">
              <a:solidFill>
                <a:srgbClr val="0B02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495079" y="675147"/>
            <a:ext cx="410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84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ISPRING_PRESENTER_ID" val="{E0D40021-CC82-4C9B-B17B-F02E1FA00FCA}"/>
  <p:tag name="GENSWF_SLIDE_TITLE" val="Mục tiêu giờ học"/>
  <p:tag name="GENSWF_ADVANCE_TIME" val="56.493"/>
  <p:tag name="TIMING" val="|3.903|6.328|2.615|3.139|3.631|3.125|2.075|2.035|1.972|4.582|2.614|2.104|2.109|3.835|2.596"/>
  <p:tag name="ISPRING_SLIDE_ID_2" val="{811ED282-AD72-4969-B4C8-8846A85862C9}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595</TotalTime>
  <Words>915</Words>
  <Application>Microsoft Office PowerPoint</Application>
  <PresentationFormat>Widescreen</PresentationFormat>
  <Paragraphs>107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Administrator</dc:creator>
  <cp:lastModifiedBy>DELL</cp:lastModifiedBy>
  <cp:revision>49</cp:revision>
  <dcterms:created xsi:type="dcterms:W3CDTF">2020-11-30T12:31:20Z</dcterms:created>
  <dcterms:modified xsi:type="dcterms:W3CDTF">2025-04-06T15:18:11Z</dcterms:modified>
</cp:coreProperties>
</file>