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79" r:id="rId2"/>
    <p:sldId id="259" r:id="rId3"/>
    <p:sldId id="320" r:id="rId4"/>
    <p:sldId id="256" r:id="rId5"/>
    <p:sldId id="376" r:id="rId6"/>
    <p:sldId id="269" r:id="rId7"/>
    <p:sldId id="368" r:id="rId8"/>
    <p:sldId id="373" r:id="rId9"/>
    <p:sldId id="375" r:id="rId10"/>
    <p:sldId id="369" r:id="rId11"/>
    <p:sldId id="292" r:id="rId12"/>
    <p:sldId id="382" r:id="rId13"/>
    <p:sldId id="378" r:id="rId14"/>
    <p:sldId id="324" r:id="rId15"/>
    <p:sldId id="327" r:id="rId16"/>
    <p:sldId id="337" r:id="rId17"/>
    <p:sldId id="338" r:id="rId18"/>
    <p:sldId id="339" r:id="rId19"/>
    <p:sldId id="356" r:id="rId20"/>
    <p:sldId id="357" r:id="rId21"/>
    <p:sldId id="358" r:id="rId22"/>
    <p:sldId id="381" r:id="rId23"/>
    <p:sldId id="380" r:id="rId24"/>
    <p:sldId id="359" r:id="rId25"/>
    <p:sldId id="361" r:id="rId26"/>
    <p:sldId id="360" r:id="rId27"/>
    <p:sldId id="383" r:id="rId28"/>
    <p:sldId id="367" r:id="rId29"/>
    <p:sldId id="341" r:id="rId30"/>
    <p:sldId id="364" r:id="rId31"/>
    <p:sldId id="385" r:id="rId32"/>
    <p:sldId id="366" r:id="rId33"/>
    <p:sldId id="386" r:id="rId34"/>
    <p:sldId id="35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3C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291" autoAdjust="0"/>
  </p:normalViewPr>
  <p:slideViewPr>
    <p:cSldViewPr>
      <p:cViewPr varScale="1">
        <p:scale>
          <a:sx n="72" d="100"/>
          <a:sy n="72" d="100"/>
        </p:scale>
        <p:origin x="1266" y="78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E50D7-A6A6-4C18-8B43-02A09FEF4D62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4F290-44A1-4CB5-AFA6-9C674626EE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30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11. UC. UCLN </a:t>
            </a:r>
            <a:r>
              <a:rPr lang="en-US" dirty="0" err="1"/>
              <a:t>gồm</a:t>
            </a:r>
            <a:r>
              <a:rPr lang="en-US" dirty="0"/>
              <a:t> 3 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tiết</a:t>
            </a:r>
            <a:r>
              <a:rPr lang="en-US" dirty="0"/>
              <a:t>. </a:t>
            </a:r>
            <a:r>
              <a:rPr lang="en-US" dirty="0" err="1"/>
              <a:t>Tiết</a:t>
            </a:r>
            <a:r>
              <a:rPr lang="en-US" dirty="0"/>
              <a:t> 1.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KN UC, UCLN;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UCLN. </a:t>
            </a:r>
            <a:r>
              <a:rPr lang="en-US" dirty="0" err="1"/>
              <a:t>Tiết</a:t>
            </a:r>
            <a:r>
              <a:rPr lang="en-US" dirty="0"/>
              <a:t> 2.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UCLN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4F290-44A1-4CB5-AFA6-9C674626EE0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715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6BBAB-22E0-48CF-BDC7-5237B2343807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2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dãy</a:t>
            </a:r>
            <a:r>
              <a:rPr lang="en-US" dirty="0"/>
              <a:t>. </a:t>
            </a:r>
            <a:r>
              <a:rPr lang="en-US" dirty="0" err="1"/>
              <a:t>Dãy</a:t>
            </a:r>
            <a:r>
              <a:rPr lang="en-US" dirty="0"/>
              <a:t> 1 (C1); 2 (C2)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2FB86-AC9F-40AC-B5EB-22E6AB7D15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2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4F290-44A1-4CB5-AFA6-9C674626EE0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825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11. UC. UCLN </a:t>
            </a:r>
            <a:r>
              <a:rPr lang="en-US" dirty="0" err="1"/>
              <a:t>gồm</a:t>
            </a:r>
            <a:r>
              <a:rPr lang="en-US" dirty="0"/>
              <a:t> 3 </a:t>
            </a:r>
            <a:r>
              <a:rPr lang="en-US" dirty="0" err="1"/>
              <a:t>nd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tiết</a:t>
            </a:r>
            <a:r>
              <a:rPr lang="en-US" dirty="0"/>
              <a:t>. </a:t>
            </a:r>
            <a:r>
              <a:rPr lang="en-US" dirty="0" err="1"/>
              <a:t>Tiết</a:t>
            </a:r>
            <a:r>
              <a:rPr lang="en-US" dirty="0"/>
              <a:t> 1.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KN UC, UCLN;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UCLN. </a:t>
            </a:r>
            <a:r>
              <a:rPr lang="en-US" dirty="0" err="1"/>
              <a:t>Tiết</a:t>
            </a:r>
            <a:r>
              <a:rPr lang="en-US" dirty="0"/>
              <a:t> 2.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UCLN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4F290-44A1-4CB5-AFA6-9C674626EE0E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9394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H: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24,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28. Ta </a:t>
            </a:r>
            <a:r>
              <a:rPr lang="en-US" dirty="0" err="1"/>
              <a:t>nói</a:t>
            </a:r>
            <a:r>
              <a:rPr lang="en-US" dirty="0"/>
              <a:t> 1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chủa</a:t>
            </a:r>
            <a:r>
              <a:rPr lang="en-US" dirty="0"/>
              <a:t> 24 </a:t>
            </a:r>
            <a:r>
              <a:rPr lang="en-US" dirty="0" err="1"/>
              <a:t>và</a:t>
            </a:r>
            <a:r>
              <a:rPr lang="en-US" dirty="0"/>
              <a:t> 28. </a:t>
            </a:r>
          </a:p>
          <a:p>
            <a:r>
              <a:rPr lang="en-US" dirty="0"/>
              <a:t>H: 24 </a:t>
            </a:r>
            <a:r>
              <a:rPr lang="en-US" dirty="0" err="1"/>
              <a:t>và</a:t>
            </a:r>
            <a:r>
              <a:rPr lang="en-US" dirty="0"/>
              <a:t> 28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ƯC?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UCLN?. GV: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UC </a:t>
            </a:r>
            <a:r>
              <a:rPr lang="en-US" dirty="0" err="1"/>
              <a:t>của</a:t>
            </a:r>
            <a:r>
              <a:rPr lang="en-US" dirty="0"/>
              <a:t> 24, 28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UC(24,28) = {1; 2; 4}. UCLN </a:t>
            </a:r>
            <a:r>
              <a:rPr lang="en-US" dirty="0" err="1"/>
              <a:t>của</a:t>
            </a:r>
            <a:r>
              <a:rPr lang="en-US" dirty="0"/>
              <a:t> 24 </a:t>
            </a:r>
            <a:r>
              <a:rPr lang="en-US" dirty="0" err="1"/>
              <a:t>và</a:t>
            </a:r>
            <a:r>
              <a:rPr lang="en-US" dirty="0"/>
              <a:t> 28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ƯCLN =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4F290-44A1-4CB5-AFA6-9C674626EE0E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217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-Qua </a:t>
            </a:r>
            <a:r>
              <a:rPr lang="en-US" dirty="0" err="1"/>
              <a:t>các</a:t>
            </a:r>
            <a:r>
              <a:rPr lang="en-US" dirty="0"/>
              <a:t> HĐ </a:t>
            </a:r>
            <a:r>
              <a:rPr lang="en-US" dirty="0" err="1"/>
              <a:t>trên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UC </a:t>
            </a:r>
            <a:r>
              <a:rPr lang="en-US" dirty="0" err="1"/>
              <a:t>của</a:t>
            </a:r>
            <a:r>
              <a:rPr lang="en-US" dirty="0"/>
              <a:t> 2 hay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r>
              <a:rPr lang="en-US" dirty="0"/>
              <a:t>-UCLN </a:t>
            </a:r>
            <a:r>
              <a:rPr lang="en-US" dirty="0" err="1"/>
              <a:t>của</a:t>
            </a:r>
            <a:r>
              <a:rPr lang="en-US" dirty="0"/>
              <a:t> 2 hay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ntn</a:t>
            </a:r>
            <a:r>
              <a:rPr lang="en-US" dirty="0"/>
              <a:t>?</a:t>
            </a:r>
          </a:p>
          <a:p>
            <a:r>
              <a:rPr lang="en-US" dirty="0"/>
              <a:t>- </a:t>
            </a:r>
            <a:r>
              <a:rPr lang="en-US" dirty="0" err="1"/>
              <a:t>Chú</a:t>
            </a:r>
            <a:r>
              <a:rPr lang="en-US" dirty="0"/>
              <a:t> ý: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UC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0</a:t>
            </a:r>
          </a:p>
          <a:p>
            <a:r>
              <a:rPr lang="en-US" dirty="0"/>
              <a:t>_ GV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(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vở</a:t>
            </a:r>
            <a:r>
              <a:rPr lang="en-US" dirty="0"/>
              <a:t>). - </a:t>
            </a:r>
            <a:r>
              <a:rPr lang="en-US" dirty="0" err="1"/>
              <a:t>Lưu</a:t>
            </a:r>
            <a:r>
              <a:rPr lang="en-US" dirty="0"/>
              <a:t> ý: UC(</a:t>
            </a:r>
            <a:r>
              <a:rPr lang="en-US" dirty="0" err="1"/>
              <a:t>a,b</a:t>
            </a:r>
            <a:r>
              <a:rPr lang="en-US" dirty="0"/>
              <a:t>)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. UCLN(</a:t>
            </a:r>
            <a:r>
              <a:rPr lang="en-US" dirty="0" err="1"/>
              <a:t>a,b</a:t>
            </a:r>
            <a:r>
              <a:rPr lang="en-US" dirty="0"/>
              <a:t>) </a:t>
            </a:r>
            <a:r>
              <a:rPr lang="en-US" dirty="0" err="1"/>
              <a:t>là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r>
              <a:rPr lang="en-US" dirty="0"/>
              <a:t>H: </a:t>
            </a:r>
            <a:r>
              <a:rPr lang="en-US" dirty="0" err="1"/>
              <a:t>Dựa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, </a:t>
            </a: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ƯCLN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hay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hay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Tìm</a:t>
            </a:r>
            <a:r>
              <a:rPr lang="en-US" dirty="0"/>
              <a:t> UC </a:t>
            </a:r>
            <a:r>
              <a:rPr lang="en-US" dirty="0" err="1"/>
              <a:t>của</a:t>
            </a:r>
            <a:r>
              <a:rPr lang="en-US" dirty="0"/>
              <a:t> 2 hay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UC.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4F290-44A1-4CB5-AFA6-9C674626EE0E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994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Muốn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2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.</a:t>
            </a:r>
          </a:p>
          <a:p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.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UC(18,30)</a:t>
            </a:r>
          </a:p>
          <a:p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gỗ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x , x </a:t>
            </a:r>
            <a:r>
              <a:rPr lang="en-US" dirty="0" err="1"/>
              <a:t>thuộc</a:t>
            </a:r>
            <a:r>
              <a:rPr lang="en-US" dirty="0"/>
              <a:t> UC(18,30).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4F290-44A1-4CB5-AFA6-9C674626EE0E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3754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4F290-44A1-4CB5-AFA6-9C674626EE0E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59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6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60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3.wmf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1.bin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4.wmf"/><Relationship Id="rId1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0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58887" y="990600"/>
            <a:ext cx="718497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</a:p>
          <a:p>
            <a:pPr algn="ctr"/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2229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" y="1094"/>
            <a:ext cx="9144000" cy="68938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6565" y="547808"/>
            <a:ext cx="350520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 dm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dm.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F6D582-B270-BA8C-9AE1-41775A15985B}"/>
              </a:ext>
            </a:extLst>
          </p:cNvPr>
          <p:cNvSpPr txBox="1"/>
          <p:nvPr/>
        </p:nvSpPr>
        <p:spPr>
          <a:xfrm>
            <a:off x="0" y="4343400"/>
            <a:ext cx="89916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x (dm) (x </a:t>
            </a:r>
            <a:r>
              <a:rPr lang="en-US" dirty="0"/>
              <a:t>∈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30000" dirty="0"/>
              <a:t>*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mẩu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en-US" sz="24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⋮ x </a:t>
            </a:r>
            <a:r>
              <a:rPr lang="en-US" sz="2400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⋮ x </a:t>
            </a:r>
          </a:p>
          <a:p>
            <a:r>
              <a:rPr lang="en-US" sz="2400" spc="-60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spc="-60" dirty="0" err="1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spc="-60" dirty="0"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∈  ƯC(18, 30)</a:t>
            </a:r>
            <a:r>
              <a:rPr lang="en-US" sz="18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={1; 2; 3; 6}</a:t>
            </a:r>
            <a:endParaRPr lang="fr-FR" sz="2400" spc="-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0C921C-1CF2-45A5-77D7-0C2807E7D971}"/>
              </a:ext>
            </a:extLst>
          </p:cNvPr>
          <p:cNvSpPr txBox="1"/>
          <p:nvPr/>
        </p:nvSpPr>
        <p:spPr>
          <a:xfrm>
            <a:off x="-1" y="5907501"/>
            <a:ext cx="896840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1dm, 2dm, 3dm, 6dm.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C77C8A-FB3A-D769-180C-46CF564D1500}"/>
              </a:ext>
            </a:extLst>
          </p:cNvPr>
          <p:cNvSpPr txBox="1"/>
          <p:nvPr/>
        </p:nvSpPr>
        <p:spPr>
          <a:xfrm>
            <a:off x="-1" y="5907500"/>
            <a:ext cx="8968407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là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x = ƯCLN(18, 30) = 6</a:t>
            </a:r>
          </a:p>
          <a:p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là 6 dm.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C4C68BB3-88B9-A843-DF13-6130CCEA0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</a:t>
            </a:r>
            <a:endParaRPr kumimoji="0" lang="pt-B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79B76FB-1D31-F990-86F3-9257EA7D7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382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35" imgH="152202" progId="Equation.DSMT4">
                  <p:embed/>
                </p:oleObj>
              </mc:Choice>
              <mc:Fallback>
                <p:oleObj name="Equation" r:id="rId4" imgW="126835" imgH="15220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5" cy="15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D755C642-FD3A-43EA-B715-D33CC1BC6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pt-BR" altLang="en-US" sz="14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</a:t>
            </a:r>
            <a:r>
              <a:rPr kumimoji="0" lang="pt-BR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8" grpId="1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BDA74-ADBA-DD19-DC3F-DC37791A3A5A}"/>
              </a:ext>
            </a:extLst>
          </p:cNvPr>
          <p:cNvSpPr txBox="1"/>
          <p:nvPr/>
        </p:nvSpPr>
        <p:spPr>
          <a:xfrm>
            <a:off x="1638300" y="1371600"/>
            <a:ext cx="5867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spc="-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fr-FR" sz="2400" b="1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2: 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fr-FR" sz="2400" spc="-6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fr-FR" sz="2400" spc="-6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fr-FR" sz="2400" spc="-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Ư(5) = {1; 5}</a:t>
            </a:r>
          </a:p>
          <a:p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Ư(8) = {1; 2; 4; 8}</a:t>
            </a:r>
          </a:p>
          <a:p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Ư(15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= {1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3; 5; 15}     </a:t>
            </a:r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fr-F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Ư(30) = {1; 2; 3; 5; 6; 10; 15; 30} 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ƯC(8, 30) </a:t>
            </a:r>
          </a:p>
          <a:p>
            <a:r>
              <a:rPr lang="fr-F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ƯCLN(15, 30)</a:t>
            </a:r>
          </a:p>
          <a:p>
            <a:r>
              <a:rPr lang="fr-FR" sz="2400" dirty="0">
                <a:latin typeface="Times New Roman" panose="02020603050405020304" pitchFamily="18" charset="0"/>
              </a:rPr>
              <a:t>c) ƯCLN(5, 15, 30)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BBD21E-085A-45A9-CC35-898942DD9FED}"/>
              </a:ext>
            </a:extLst>
          </p:cNvPr>
          <p:cNvSpPr/>
          <p:nvPr/>
        </p:nvSpPr>
        <p:spPr>
          <a:xfrm>
            <a:off x="1406071" y="596357"/>
            <a:ext cx="6331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BÀN (2’)</a:t>
            </a:r>
          </a:p>
        </p:txBody>
      </p:sp>
    </p:spTree>
    <p:extLst>
      <p:ext uri="{BB962C8B-B14F-4D97-AF65-F5344CB8AC3E}">
        <p14:creationId xmlns:p14="http://schemas.microsoft.com/office/powerpoint/2010/main" val="119595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DF702F-92B4-F5A4-FC3D-F396AB2F6063}"/>
              </a:ext>
            </a:extLst>
          </p:cNvPr>
          <p:cNvSpPr txBox="1"/>
          <p:nvPr/>
        </p:nvSpPr>
        <p:spPr>
          <a:xfrm>
            <a:off x="609600" y="702420"/>
            <a:ext cx="8229600" cy="5453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200" spc="-6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fr-FR" sz="18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kern="1200" spc="-6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fr-FR" sz="18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……………….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?2: Cho </a:t>
            </a:r>
            <a:r>
              <a:rPr lang="fr-FR" sz="1800" b="1" kern="1200" spc="-6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18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Ư(5) = {1; 5};                   Ư(8) = {1; 2; 4; 8}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Ư(15) = {1; 3; 5; 15} ;      Ư(30) = {1; 2; 3; 5; 6; 10; 15; 30} 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fr-FR" sz="1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fr-FR" sz="1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ƯC(8, 30) 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ƯCLN(15, 30)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ƯCLN(5, 15, 30)</a:t>
            </a:r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………………………………………………………………………………………</a:t>
            </a:r>
            <a:endParaRPr lang="en-US" sz="12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fr-FR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01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DF702F-92B4-F5A4-FC3D-F396AB2F6063}"/>
              </a:ext>
            </a:extLst>
          </p:cNvPr>
          <p:cNvSpPr txBox="1"/>
          <p:nvPr/>
        </p:nvSpPr>
        <p:spPr>
          <a:xfrm>
            <a:off x="609600" y="702420"/>
            <a:ext cx="8229600" cy="494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fr-FR" sz="2400" b="1" kern="1200" spc="-6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fr-FR" sz="2400" b="1" kern="1200" spc="-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Ư(5) = {1; 5};                   Ư(8) = {1; 2; 4; 8}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Ư(15) = {1; 3; 5; 15} ;      Ư(30) = {1; 2; 3; 5; 6; 10; 15; 30}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24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ƯC(8, 30) =  {1; 2}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ƯC(15, 30) = {1; 3; 5; 15} 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ƯCLN(15, 30) = 15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ƯC(5, 15, 30) = {1; 5}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fr-FR" sz="24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ƯCLN(5, 15, 30) = 5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46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ministrator\Downloads\—Pngtree—group discussion learn life learning_381625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307" y="2756707"/>
            <a:ext cx="3796493" cy="379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81000" y="2142865"/>
            <a:ext cx="281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ƯCLN(90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10) =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?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A2613EC1-4DFD-D1BC-9E0E-0116ADB81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09081"/>
            <a:ext cx="80758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xét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Trong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nhất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ước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ƯCLN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đã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chính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nhỏ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nhất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ấy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548DD8-852E-4F11-8B1D-05C9AA9DE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748" y="2941373"/>
            <a:ext cx="5804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Vì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90 </a:t>
            </a:r>
            <a:r>
              <a:rPr lang="en-US" sz="2400" b="1" dirty="0">
                <a:solidFill>
                  <a:srgbClr val="0000CC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⋮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10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ƯCLN(90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10) =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10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931B71-7765-8B66-E467-460FCCC4B159}"/>
              </a:ext>
            </a:extLst>
          </p:cNvPr>
          <p:cNvSpPr/>
          <p:nvPr/>
        </p:nvSpPr>
        <p:spPr>
          <a:xfrm>
            <a:off x="457200" y="827544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12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5D721-01FD-1D54-C7DF-B6BC4C259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514600"/>
            <a:ext cx="8229600" cy="259080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ƯCLN(12, 36)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36 ⋮ 12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ƯCLN(12, 36) = 12 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47" y="2868160"/>
            <a:ext cx="3371396" cy="33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7943" y="927602"/>
            <a:ext cx="7315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65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510CE5C-55B5-DC70-CC6E-9B4A1E467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12" y="838200"/>
            <a:ext cx="80758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Nhận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xét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ƯCLN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(a, b)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ước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thừa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ƯCLN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(a, b)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thừa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chung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a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b.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06DC07B-1747-8586-B711-2CB101A2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52" y="2217092"/>
            <a:ext cx="8075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ƯCLN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thừa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76D18E-AB46-79FD-74D0-62F05E10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852" y="2895420"/>
            <a:ext cx="8075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ƯCLN(24, 60) = ?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1E07F8-9577-4F5A-1E4C-C6764DB9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73748"/>
            <a:ext cx="6934200" cy="693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C1C89-CE88-3310-0B1A-62FA4B676DAD}"/>
              </a:ext>
            </a:extLst>
          </p:cNvPr>
          <p:cNvSpPr txBox="1"/>
          <p:nvPr/>
        </p:nvSpPr>
        <p:spPr>
          <a:xfrm>
            <a:off x="609600" y="4267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ƯCLN(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 = 12</a:t>
            </a:r>
          </a:p>
        </p:txBody>
      </p:sp>
    </p:spTree>
    <p:extLst>
      <p:ext uri="{BB962C8B-B14F-4D97-AF65-F5344CB8AC3E}">
        <p14:creationId xmlns:p14="http://schemas.microsoft.com/office/powerpoint/2010/main" val="275566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944" y="346437"/>
            <a:ext cx="8520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1" y="1553657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3332399"/>
            <a:ext cx="8077201" cy="10110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 số nguyên tố chung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4724400"/>
            <a:ext cx="8077201" cy="13101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4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270786" y="444028"/>
            <a:ext cx="75541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ƯCLN(45, 150)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=3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=2 .3. 5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82774" y="2133230"/>
                <a:ext cx="14863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45 =3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774" y="2133230"/>
                <a:ext cx="148630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635278" y="2501371"/>
                <a:ext cx="21226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150 =2 .3. 5</m:t>
                      </m:r>
                      <m:r>
                        <m:rPr>
                          <m:nor/>
                        </m:rPr>
                        <a:rPr lang="en-US" altLang="en-US" sz="2800" baseline="30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278" y="2501371"/>
                <a:ext cx="212269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52400" y="1147132"/>
                <a:ext cx="6130316" cy="102845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en-US" sz="22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B1 </a:t>
                </a:r>
                <a:r>
                  <a:rPr lang="en-US" altLang="en-US" sz="22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tích các số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/>
                      </a:rPr>
                      <m:t>45;150 </m:t>
                    </m:r>
                  </m:oMath>
                </a14:m>
                <a:r>
                  <a:rPr lang="en-US" altLang="en-US" sz="2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 thừa số nguyên tố.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47132"/>
                <a:ext cx="6130316" cy="1028458"/>
              </a:xfrm>
              <a:prstGeom prst="roundRect">
                <a:avLst/>
              </a:prstGeom>
              <a:blipFill>
                <a:blip r:embed="rId4"/>
                <a:stretch>
                  <a:fillRect l="-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121355" y="2963725"/>
            <a:ext cx="5341257" cy="7936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ra các thừa số nguyên tố chung.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7258" y="3965075"/>
            <a:ext cx="5341257" cy="1028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tích các thừa số đã chọn, mỗi thừa số lấy với số mũ nhỏ nhất.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50131" y="2146506"/>
                <a:ext cx="4443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131" y="2146506"/>
                <a:ext cx="44435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96626" y="2114724"/>
                <a:ext cx="4732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626" y="2114724"/>
                <a:ext cx="47320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94483" y="2512452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483" y="2512452"/>
                <a:ext cx="4651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85632" y="2526525"/>
                <a:ext cx="4651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32" y="2526525"/>
                <a:ext cx="46519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4612" y="5257800"/>
                <a:ext cx="290810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Ư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𝐶𝐿𝑁</m:t>
                      </m:r>
                      <m:r>
                        <a:rPr lang="en-US" altLang="en-US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  <m:r>
                            <a:rPr lang="en-US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12" y="5257800"/>
                <a:ext cx="290810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452" y="5257800"/>
                <a:ext cx="876074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601" y="5202128"/>
                <a:ext cx="763799" cy="58907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/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179" y="5203026"/>
                <a:ext cx="756104" cy="5881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3.5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US" sz="2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4" y="5257800"/>
                <a:ext cx="1969963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98" b="-35366"/>
          <a:stretch/>
        </p:blipFill>
        <p:spPr bwMode="auto">
          <a:xfrm>
            <a:off x="319088" y="205248"/>
            <a:ext cx="972683" cy="125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5">
            <a:extLst>
              <a:ext uri="{FF2B5EF4-FFF2-40B4-BE49-F238E27FC236}">
                <a16:creationId xmlns:a16="http://schemas.microsoft.com/office/drawing/2014/main" id="{BE979881-CF03-4242-A643-284B255304A4}"/>
              </a:ext>
            </a:extLst>
          </p:cNvPr>
          <p:cNvSpPr txBox="1"/>
          <p:nvPr/>
        </p:nvSpPr>
        <p:spPr>
          <a:xfrm>
            <a:off x="1656812" y="1565191"/>
            <a:ext cx="55744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KIẾN THỨC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9D95AC-00DA-821B-CEFB-D37CC70F3FC2}"/>
              </a:ext>
            </a:extLst>
          </p:cNvPr>
          <p:cNvSpPr/>
          <p:nvPr/>
        </p:nvSpPr>
        <p:spPr>
          <a:xfrm>
            <a:off x="533399" y="2304871"/>
            <a:ext cx="822960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52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493">
        <p:fade/>
      </p:transition>
    </mc:Choice>
    <mc:Fallback xmlns="">
      <p:transition spd="med" advTm="56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C8F2A67-7E8D-EB7E-06AC-586CD6C9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76" y="454422"/>
            <a:ext cx="80758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Ví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dụ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3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Tìm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ƯCLN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(56, 140, 168)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bằng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cách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phân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thừa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nguyên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tố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  <a:endParaRPr kumimoji="0" lang="vi-VN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5A2CED-2C45-6E94-2098-D0230878B663}"/>
              </a:ext>
            </a:extLst>
          </p:cNvPr>
          <p:cNvSpPr txBox="1">
            <a:spLocks noChangeArrowheads="1"/>
          </p:cNvSpPr>
          <p:nvPr/>
        </p:nvSpPr>
        <p:spPr>
          <a:xfrm>
            <a:off x="596162" y="1752600"/>
            <a:ext cx="7720924" cy="37703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56, 140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168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 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.7; 140=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.5.7; 168=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.5.7</a:t>
            </a:r>
          </a:p>
          <a:p>
            <a:pPr algn="l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56, 140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168.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ƯCLN(56, 140 , 168)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.7 = 28</a:t>
            </a:r>
          </a:p>
          <a:p>
            <a:pPr algn="l"/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003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36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		b) 16, 24, 36        c) 13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1888558"/>
            <a:ext cx="6934200" cy="140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dirty="0">
                <a:latin typeface="+mj-lt"/>
              </a:rPr>
              <a:t>36 = 2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.3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;</a:t>
            </a:r>
            <a:r>
              <a:rPr lang="en-US" dirty="0">
                <a:latin typeface="+mj-lt"/>
              </a:rPr>
              <a:t>   </a:t>
            </a:r>
            <a:r>
              <a:rPr lang="vi-VN" dirty="0">
                <a:latin typeface="+mj-lt"/>
              </a:rPr>
              <a:t>84 = 2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.3.7</a:t>
            </a:r>
          </a:p>
          <a:p>
            <a:pPr marL="0" indent="0">
              <a:buNone/>
            </a:pPr>
            <a:r>
              <a:rPr lang="vi-VN" dirty="0">
                <a:latin typeface="+mj-lt"/>
              </a:rPr>
              <a:t>ƯCLN(36; 84) =2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.3 = 12</a:t>
            </a:r>
          </a:p>
        </p:txBody>
      </p:sp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743200" y="4267200"/>
            <a:ext cx="3185609" cy="2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6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82"/>
            <a:ext cx="8229600" cy="1379875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36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		b) 16, 24, 36       c) 13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1888558"/>
            <a:ext cx="6934200" cy="140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=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= 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36 =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ƯCLN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dirty="0">
                <a:latin typeface="+mj-lt"/>
              </a:rPr>
              <a:t>=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2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 = </a:t>
            </a:r>
            <a:r>
              <a:rPr lang="en-US" dirty="0">
                <a:latin typeface="+mj-lt"/>
              </a:rPr>
              <a:t>4</a:t>
            </a:r>
            <a:endParaRPr lang="vi-VN" dirty="0">
              <a:latin typeface="+mj-lt"/>
            </a:endParaRPr>
          </a:p>
        </p:txBody>
      </p:sp>
      <p:pic>
        <p:nvPicPr>
          <p:cNvPr id="6" name="Picture 4" descr="Hình Học Sinh Nam Và Nữ - Vector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104" y1="41874" x2="43172" y2="72573"/>
                        <a14:foregroundMark x1="62404" y1="40921" x2="64194" y2="80051"/>
                        <a14:foregroundMark x1="56010" y1="81586" x2="52430" y2="84655"/>
                        <a14:foregroundMark x1="58056" y1="76982" x2="54476" y2="82609"/>
                        <a14:foregroundMark x1="58312" y1="80307" x2="54476" y2="84399"/>
                        <a14:foregroundMark x1="56777" y1="77749" x2="54476" y2="82609"/>
                        <a14:backgroundMark x1="16624" y1="42967" x2="18414" y2="65217"/>
                        <a14:backgroundMark x1="21739" y1="58568" x2="23529" y2="631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7" t="30330" r="12454" b="11415"/>
          <a:stretch/>
        </p:blipFill>
        <p:spPr bwMode="auto">
          <a:xfrm>
            <a:off x="2743200" y="4267200"/>
            <a:ext cx="3185609" cy="244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6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36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		b) 13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	c) 16, 24, 36</a:t>
            </a:r>
            <a:endParaRPr lang="vi-V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1888558"/>
            <a:ext cx="6934200" cy="14044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1</a:t>
            </a:r>
            <a:r>
              <a:rPr lang="vi-VN" dirty="0">
                <a:latin typeface="+mj-lt"/>
              </a:rPr>
              <a:t>3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dirty="0">
                <a:latin typeface="+mj-lt"/>
              </a:rPr>
              <a:t>;</a:t>
            </a:r>
            <a:r>
              <a:rPr lang="en-US" dirty="0">
                <a:latin typeface="+mj-lt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+mj-lt"/>
              </a:rPr>
              <a:t>= 2</a:t>
            </a:r>
            <a:r>
              <a:rPr lang="vi-VN" baseline="30000" dirty="0">
                <a:latin typeface="+mj-lt"/>
              </a:rPr>
              <a:t>2</a:t>
            </a:r>
            <a:r>
              <a:rPr lang="vi-VN" dirty="0">
                <a:latin typeface="+mj-lt"/>
              </a:rPr>
              <a:t>.</a:t>
            </a:r>
            <a:r>
              <a:rPr lang="en-US" dirty="0">
                <a:latin typeface="+mj-lt"/>
              </a:rPr>
              <a:t>5</a:t>
            </a:r>
            <a:endParaRPr lang="vi-VN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ƯCLN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dirty="0">
                <a:latin typeface="+mj-lt"/>
              </a:rPr>
              <a:t>=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7CE3EC-489F-88DE-21D1-834607A9F411}"/>
              </a:ext>
            </a:extLst>
          </p:cNvPr>
          <p:cNvSpPr txBox="1">
            <a:spLocks/>
          </p:cNvSpPr>
          <p:nvPr/>
        </p:nvSpPr>
        <p:spPr>
          <a:xfrm>
            <a:off x="868904" y="3143249"/>
            <a:ext cx="6934200" cy="57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F8BB7B-163E-DCC1-521A-19C8AA0F6A34}"/>
              </a:ext>
            </a:extLst>
          </p:cNvPr>
          <p:cNvSpPr txBox="1">
            <a:spLocks/>
          </p:cNvSpPr>
          <p:nvPr/>
        </p:nvSpPr>
        <p:spPr>
          <a:xfrm>
            <a:off x="876161" y="4150065"/>
            <a:ext cx="6934200" cy="1056251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ƯCLN(a, b) = 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57" y="3429000"/>
            <a:ext cx="6342744" cy="106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hàng nhiều nhất có thể xếp chính bằng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ƯCLN(24; 28; 36)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0240" y="4648200"/>
            <a:ext cx="6930887" cy="818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+mj-lt"/>
              </a:rPr>
              <a:t>- </a:t>
            </a:r>
            <a:r>
              <a:rPr lang="vi-VN" sz="2800" dirty="0">
                <a:latin typeface="+mj-lt"/>
              </a:rPr>
              <a:t>Tìm ƯCLN(24; 28; 36) =</a:t>
            </a:r>
            <a:r>
              <a:rPr lang="vi-VN" sz="2800" dirty="0">
                <a:solidFill>
                  <a:srgbClr val="0000CC"/>
                </a:solidFill>
                <a:latin typeface="+mj-lt"/>
              </a:rPr>
              <a:t> 4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470CDD9-E63D-5815-3BE4-77E752492403}"/>
              </a:ext>
            </a:extLst>
          </p:cNvPr>
          <p:cNvSpPr txBox="1">
            <a:spLocks/>
          </p:cNvSpPr>
          <p:nvPr/>
        </p:nvSpPr>
        <p:spPr>
          <a:xfrm>
            <a:off x="439056" y="533400"/>
            <a:ext cx="8323943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vi-VN" sz="2800" dirty="0">
                <a:latin typeface="+mj-lt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Trong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82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791" y="965200"/>
            <a:ext cx="8229600" cy="2328638"/>
          </a:xfrm>
        </p:spPr>
        <p:txBody>
          <a:bodyPr>
            <a:noAutofit/>
          </a:bodyPr>
          <a:lstStyle/>
          <a:p>
            <a:pPr algn="l"/>
            <a:r>
              <a:rPr lang="vi-VN" sz="2800" b="1" dirty="0">
                <a:solidFill>
                  <a:srgbClr val="FF0000"/>
                </a:solidFill>
              </a:rPr>
              <a:t>Để tìm ước chung của các số, ta có thể làm như sau: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vi-VN" sz="2800" b="1" dirty="0">
                <a:solidFill>
                  <a:srgbClr val="FF0000"/>
                </a:solidFill>
              </a:rPr>
              <a:t>1. Tìm ƯCLN của các số đó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vi-VN" sz="2800" b="1" dirty="0">
                <a:solidFill>
                  <a:srgbClr val="FF0000"/>
                </a:solidFill>
              </a:rPr>
              <a:t>2. Tìm tất cả ước của ƯCLN đó</a:t>
            </a:r>
          </a:p>
        </p:txBody>
      </p:sp>
      <p:pic>
        <p:nvPicPr>
          <p:cNvPr id="4" name="Picture 2" descr="IDeA on Twitter: &quot;Congrats to @IDeA_Canada's top winners Jack Chapman,  Katie Gillespie, Emma Dornan &amp; Grace Clarke from @MemorialU. Their “MatHat”  design supports ppl w/ #CerebralPalsy. @MUN_Engineering @MUN_Science  @CNS_Nursing @TheCdnAcadofEng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580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862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ƯCLN(75, 105) = 15,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ƯC(75, 105)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6934200" cy="1143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ƯCLN (75, 105) = 15</a:t>
            </a:r>
          </a:p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ƯC(75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105) = Ư(15) = {1; 3; 5; 15}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C39C7A5-54F4-5584-0FEA-F5166417F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938"/>
            <a:ext cx="7837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9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25101F2-9F0F-EF8A-5CD9-94B0B5A5CDD6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85800"/>
            <a:ext cx="7924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(75, 105, 120)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CB17B4-30A8-DD72-F678-17097FD4059D}"/>
              </a:ext>
            </a:extLst>
          </p:cNvPr>
          <p:cNvSpPr txBox="1"/>
          <p:nvPr/>
        </p:nvSpPr>
        <p:spPr>
          <a:xfrm>
            <a:off x="533400" y="1981200"/>
            <a:ext cx="80010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75, 105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75 = 3.5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105 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.5.7; 120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</a:p>
          <a:p>
            <a:pPr algn="l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pPr algn="l"/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Khi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ƯCLN(75,105,120)=3.5=15.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3; 5; 15.</a:t>
            </a:r>
          </a:p>
          <a:p>
            <a:pPr algn="l"/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ƯC(75, 105, 120) = {1; 3; 5;15}</a:t>
            </a:r>
          </a:p>
        </p:txBody>
      </p:sp>
    </p:spTree>
    <p:extLst>
      <p:ext uri="{BB962C8B-B14F-4D97-AF65-F5344CB8AC3E}">
        <p14:creationId xmlns:p14="http://schemas.microsoft.com/office/powerpoint/2010/main" val="42760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sz="2800" dirty="0">
                    <a:latin typeface="+mj-lt"/>
                  </a:rPr>
                  <a:t>a) Gọi x là số tiền để mua 1 vé, ta có: </a:t>
                </a:r>
              </a:p>
              <a:p>
                <a:pPr marL="0" indent="0">
                  <a:buNone/>
                </a:pPr>
                <a:r>
                  <a:rPr lang="vi-VN" sz="2800" dirty="0">
                    <a:latin typeface="+mj-lt"/>
                  </a:rPr>
                  <a:t>x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vi-VN" sz="2800" dirty="0">
                    <a:latin typeface="+mj-lt"/>
                  </a:rPr>
                  <a:t>ƯC(56000; 28000; 42000; 98000) và x&gt; 2000</a:t>
                </a:r>
              </a:p>
              <a:p>
                <a:pPr marL="0" indent="0">
                  <a:buNone/>
                </a:pPr>
                <a:r>
                  <a:rPr lang="vi-VN" sz="2800" dirty="0">
                    <a:latin typeface="+mj-lt"/>
                  </a:rPr>
                  <a:t>nên x = 7000</a:t>
                </a:r>
              </a:p>
              <a:p>
                <a:pPr marL="0" indent="0">
                  <a:buNone/>
                </a:pPr>
                <a:r>
                  <a:rPr lang="vi-VN" sz="2800" dirty="0">
                    <a:latin typeface="+mj-lt"/>
                  </a:rPr>
                  <a:t>  Vậy 1 vé có giá là 7000 đồng.</a:t>
                </a:r>
              </a:p>
              <a:p>
                <a:pPr marL="0" indent="0">
                  <a:buNone/>
                </a:pPr>
                <a:r>
                  <a:rPr lang="vi-VN" sz="2800" dirty="0">
                    <a:latin typeface="+mj-lt"/>
                  </a:rPr>
                  <a:t>b) Số Hs tham gia chuyến đi là: </a:t>
                </a:r>
              </a:p>
              <a:p>
                <a:pPr marL="0" indent="0">
                  <a:buNone/>
                </a:pPr>
                <a:r>
                  <a:rPr lang="vi-VN" sz="2800" dirty="0">
                    <a:latin typeface="+mj-lt"/>
                  </a:rPr>
                  <a:t>(56 000 + 28 000 + 42 000 + 98 000): 7 000 = 32 (</a:t>
                </a:r>
                <a:r>
                  <a:rPr lang="en-US" sz="2800" dirty="0">
                    <a:latin typeface="+mj-lt"/>
                  </a:rPr>
                  <a:t>HS</a:t>
                </a:r>
                <a:r>
                  <a:rPr lang="vi-VN" sz="2800" dirty="0">
                    <a:latin typeface="+mj-lt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69504"/>
                <a:ext cx="8534400" cy="3259896"/>
              </a:xfrm>
              <a:blipFill>
                <a:blip r:embed="rId2"/>
                <a:stretch>
                  <a:fillRect l="-1429" t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3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5">
                <a:extLst>
                  <a:ext uri="{FF2B5EF4-FFF2-40B4-BE49-F238E27FC236}">
                    <a16:creationId xmlns:a16="http://schemas.microsoft.com/office/drawing/2014/main" id="{58102B77-EF1F-1F3F-92D9-6E0B5708625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19100" y="152400"/>
                <a:ext cx="8496300" cy="495300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/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ƯCLN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endParaRPr lang="en-US" altLang="vi-VN" sz="23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Ta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altLang="vi-VN" sz="23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nghĩa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ƯCLN(a, b) =1</a:t>
                </a:r>
              </a:p>
              <a:p>
                <a:pPr algn="just"/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vi-VN" sz="23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US" altLang="vi-VN" sz="23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bằng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 ta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just"/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đưa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chia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ƯCLN (a, b)</a:t>
                </a:r>
              </a:p>
              <a:p>
                <a:pPr algn="just"/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vi-VN" sz="23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</a:t>
                </a:r>
                <a:r>
                  <a:rPr lang="en-US" altLang="vi-VN" sz="23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chưa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ƯCLN(18, 30) = 6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:6</m:t>
                        </m:r>
                      </m:num>
                      <m:den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:6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vi-VN" sz="23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Ta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vi-VN" sz="23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3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altLang="vi-VN" sz="23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5">
                <a:extLst>
                  <a:ext uri="{FF2B5EF4-FFF2-40B4-BE49-F238E27FC236}">
                    <a16:creationId xmlns:a16="http://schemas.microsoft.com/office/drawing/2014/main" id="{58102B77-EF1F-1F3F-92D9-6E0B57086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152400"/>
                <a:ext cx="8496300" cy="4953000"/>
              </a:xfrm>
              <a:prstGeom prst="rect">
                <a:avLst/>
              </a:prstGeom>
              <a:blipFill>
                <a:blip r:embed="rId2"/>
                <a:stretch>
                  <a:fillRect l="-1003" r="-931" b="-85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5">
            <a:extLst>
              <a:ext uri="{FF2B5EF4-FFF2-40B4-BE49-F238E27FC236}">
                <a16:creationId xmlns:a16="http://schemas.microsoft.com/office/drawing/2014/main" id="{5117DB8C-57EE-EAE3-1CA7-5E08FD4C5A6F}"/>
              </a:ext>
            </a:extLst>
          </p:cNvPr>
          <p:cNvSpPr txBox="1">
            <a:spLocks noChangeArrowheads="1"/>
          </p:cNvSpPr>
          <p:nvPr/>
        </p:nvSpPr>
        <p:spPr>
          <a:xfrm>
            <a:off x="419100" y="4648200"/>
            <a:ext cx="8496300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l">
              <a:buAutoNum type="arabicPeriod"/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buAutoNum type="arabicPeriod"/>
            </a:pP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1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3767" y="1605971"/>
            <a:ext cx="34764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pic>
        <p:nvPicPr>
          <p:cNvPr id="2050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06" b="97500" l="24271" r="80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435995" y="2153201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ình ảnh Khai Mạc Mùa Đi Học Vui Vẻ Phim Hoạt Hình Học Sinh, Phí, Phim Hoạt  Hình Học Sinh, Học miễn phí tải tập tin PNG PSDComment và Vecto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667" r="20035" b="6736"/>
          <a:stretch/>
        </p:blipFill>
        <p:spPr bwMode="auto">
          <a:xfrm>
            <a:off x="448150" y="3696392"/>
            <a:ext cx="855253" cy="10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03403" y="2229401"/>
                <a:ext cx="52231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Ư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e>
                    </m:d>
                    <m:r>
                      <a:rPr lang="en-US" alt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,Ư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03" y="2229401"/>
                <a:ext cx="5223161" cy="523220"/>
              </a:xfrm>
              <a:prstGeom prst="rect">
                <a:avLst/>
              </a:prstGeom>
              <a:blipFill>
                <a:blip r:embed="rId5"/>
                <a:stretch>
                  <a:fillRect l="-245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97407" y="3741074"/>
            <a:ext cx="75941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24, 60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5B30F0-61B8-3F12-1591-385261271D01}"/>
              </a:ext>
            </a:extLst>
          </p:cNvPr>
          <p:cNvSpPr/>
          <p:nvPr/>
        </p:nvSpPr>
        <p:spPr>
          <a:xfrm>
            <a:off x="2362200" y="4856946"/>
            <a:ext cx="17636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= 2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= 2</a:t>
            </a:r>
            <a:r>
              <a:rPr lang="en-US" sz="2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.3.5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F6841F-7E21-C848-A51E-987E902CEB5B}"/>
                  </a:ext>
                </a:extLst>
              </p:cNvPr>
              <p:cNvSpPr/>
              <p:nvPr/>
            </p:nvSpPr>
            <p:spPr>
              <a:xfrm>
                <a:off x="1980041" y="2693222"/>
                <a:ext cx="63674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1;2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;3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;6;8;12;24</m:t>
                          </m:r>
                        </m:e>
                      </m:d>
                    </m:oMath>
                  </m:oMathPara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F6841F-7E21-C848-A51E-987E902CEB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41" y="2693222"/>
                <a:ext cx="636747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7F4AB9-4A1B-A0BA-85B3-4D74BD53C3B6}"/>
                  </a:ext>
                </a:extLst>
              </p:cNvPr>
              <p:cNvSpPr/>
              <p:nvPr/>
            </p:nvSpPr>
            <p:spPr>
              <a:xfrm>
                <a:off x="2015210" y="3210580"/>
                <a:ext cx="48101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cs typeface="Times New Roman" pitchFamily="18" charset="0"/>
                        </a:rPr>
                        <m:t>Ư(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28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1;2;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4;7;14;28</m:t>
                          </m:r>
                        </m:e>
                      </m:d>
                    </m:oMath>
                  </m:oMathPara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7F4AB9-4A1B-A0BA-85B3-4D74BD53C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10" y="3210580"/>
                <a:ext cx="481016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EF39D7E-7F94-F816-5F7B-E342D504CCFE}"/>
              </a:ext>
            </a:extLst>
          </p:cNvPr>
          <p:cNvSpPr/>
          <p:nvPr/>
        </p:nvSpPr>
        <p:spPr>
          <a:xfrm>
            <a:off x="2504960" y="617518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4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5943600" cy="762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8377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508039"/>
              </p:ext>
            </p:extLst>
          </p:nvPr>
        </p:nvGraphicFramePr>
        <p:xfrm>
          <a:off x="2438400" y="152400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152400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43000" y="1131761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52400" y="1981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vi-VN" sz="2800">
              <a:solidFill>
                <a:srgbClr val="0000CC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142999" y="3004810"/>
            <a:ext cx="367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Vì có ƯCLN(16;10) = 2</a:t>
            </a:r>
            <a:endParaRPr kumimoji="0" lang="vi-VN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4344" y="2135088"/>
            <a:ext cx="5439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giản</a:t>
            </a:r>
            <a:endParaRPr lang="vi-VN" sz="28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53392"/>
              </p:ext>
            </p:extLst>
          </p:nvPr>
        </p:nvGraphicFramePr>
        <p:xfrm>
          <a:off x="2590800" y="2002998"/>
          <a:ext cx="431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1640" imgH="787320" progId="Equation.DSMT4">
                  <p:embed/>
                </p:oleObj>
              </mc:Choice>
              <mc:Fallback>
                <p:oleObj name="Equation" r:id="rId5" imgW="43164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2002998"/>
                        <a:ext cx="431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702405"/>
              </p:ext>
            </p:extLst>
          </p:nvPr>
        </p:nvGraphicFramePr>
        <p:xfrm>
          <a:off x="5517915" y="2895600"/>
          <a:ext cx="971549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393480" progId="Equation.DSMT4">
                  <p:embed/>
                </p:oleObj>
              </mc:Choice>
              <mc:Fallback>
                <p:oleObj name="Equation" r:id="rId7" imgW="457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17915" y="2895600"/>
                        <a:ext cx="971549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78" y="3546173"/>
            <a:ext cx="3754421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876800" y="299794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nên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7577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ABAB868B-3A92-C1C7-AB8C-099C5AFF983C}"/>
              </a:ext>
            </a:extLst>
          </p:cNvPr>
          <p:cNvSpPr txBox="1">
            <a:spLocks noChangeArrowheads="1"/>
          </p:cNvSpPr>
          <p:nvPr/>
        </p:nvSpPr>
        <p:spPr>
          <a:xfrm>
            <a:off x="607423" y="502261"/>
            <a:ext cx="7929154" cy="5089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algn="l"/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b) </a:t>
            </a:r>
          </a:p>
          <a:p>
            <a:pPr algn="l"/>
            <a:endParaRPr lang="en-US" altLang="vi-VN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l">
              <a:buAutoNum type="alphaLcParenR"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ƯCLN (8, 5) = 1,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ƯCLN (36, 54) = 18,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. Ta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CFDCF-E5DB-5006-9F09-9A6380C6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681" y="2667000"/>
            <a:ext cx="310503" cy="794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88EF4-4B61-7893-2353-B188B9E1E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401138" cy="763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C01DF6-D10C-53E1-ECA8-9F02437F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57" y="1676400"/>
            <a:ext cx="310503" cy="794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03B52C-00FA-CBBA-D4F1-867384E89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144" y="3657600"/>
            <a:ext cx="401138" cy="763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0EDCEB-666E-D668-081F-6B2FF8FF3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234083"/>
            <a:ext cx="2374102" cy="972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99A1BD-A82C-B8FD-7766-21B3C66CF3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84" y="4357712"/>
            <a:ext cx="336486" cy="91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87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Luyện tập 3: Rút gọn về phân số tối giản: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417112"/>
              </p:ext>
            </p:extLst>
          </p:nvPr>
        </p:nvGraphicFramePr>
        <p:xfrm>
          <a:off x="1219200" y="1524000"/>
          <a:ext cx="8461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393480" progId="Equation.DSMT4">
                  <p:embed/>
                </p:oleObj>
              </mc:Choice>
              <mc:Fallback>
                <p:oleObj name="Equation" r:id="rId2" imgW="355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1524000"/>
                        <a:ext cx="84613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30042"/>
              </p:ext>
            </p:extLst>
          </p:nvPr>
        </p:nvGraphicFramePr>
        <p:xfrm>
          <a:off x="1219200" y="3124200"/>
          <a:ext cx="1066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3124200"/>
                        <a:ext cx="10668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11755"/>
              </p:ext>
            </p:extLst>
          </p:nvPr>
        </p:nvGraphicFramePr>
        <p:xfrm>
          <a:off x="2209800" y="1568865"/>
          <a:ext cx="1219200" cy="945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393480" progId="Equation.DSMT4">
                  <p:embed/>
                </p:oleObj>
              </mc:Choice>
              <mc:Fallback>
                <p:oleObj name="Equation" r:id="rId6" imgW="507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9800" y="1568865"/>
                        <a:ext cx="1219200" cy="945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18884"/>
              </p:ext>
            </p:extLst>
          </p:nvPr>
        </p:nvGraphicFramePr>
        <p:xfrm>
          <a:off x="3657600" y="1591407"/>
          <a:ext cx="838200" cy="999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0120" imgH="393480" progId="Equation.DSMT4">
                  <p:embed/>
                </p:oleObj>
              </mc:Choice>
              <mc:Fallback>
                <p:oleObj name="Equation" r:id="rId8" imgW="330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57600" y="1591407"/>
                        <a:ext cx="838200" cy="999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01133"/>
              </p:ext>
            </p:extLst>
          </p:nvPr>
        </p:nvGraphicFramePr>
        <p:xfrm>
          <a:off x="2344737" y="3124200"/>
          <a:ext cx="16176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393480" progId="Equation.DSMT4">
                  <p:embed/>
                </p:oleObj>
              </mc:Choice>
              <mc:Fallback>
                <p:oleObj name="Equation" r:id="rId10" imgW="596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44737" y="3124200"/>
                        <a:ext cx="1617663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63290"/>
              </p:ext>
            </p:extLst>
          </p:nvPr>
        </p:nvGraphicFramePr>
        <p:xfrm>
          <a:off x="4038600" y="3200400"/>
          <a:ext cx="666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393480" progId="Equation.DSMT4">
                  <p:embed/>
                </p:oleObj>
              </mc:Choice>
              <mc:Fallback>
                <p:oleObj name="Equation" r:id="rId12" imgW="266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38600" y="3200400"/>
                        <a:ext cx="666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6800" y="3685420"/>
            <a:ext cx="4267200" cy="31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39F09-B75D-F2F8-B227-0D3D22FD39B2}"/>
              </a:ext>
            </a:extLst>
          </p:cNvPr>
          <p:cNvSpPr txBox="1"/>
          <p:nvPr/>
        </p:nvSpPr>
        <p:spPr>
          <a:xfrm>
            <a:off x="762000" y="609600"/>
            <a:ext cx="7924800" cy="2929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930275" algn="l"/>
              </a:tabLst>
            </a:pP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2.37 SBT/40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Tuấn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Hà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trở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Tuấn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Hà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mua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bút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chì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màu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bao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nhiêu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7A442B-A2DB-DF28-573A-0C13E6816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708789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85A1FB3-AE9A-3CEA-B487-4C38F7BF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30" y="5198671"/>
            <a:ext cx="792210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86D375-A4E2-FC4E-7B92-58C832B5D94D}"/>
              </a:ext>
            </a:extLst>
          </p:cNvPr>
          <p:cNvSpPr txBox="1"/>
          <p:nvPr/>
        </p:nvSpPr>
        <p:spPr>
          <a:xfrm>
            <a:off x="622230" y="4711714"/>
            <a:ext cx="6102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ƯC(25; 20) = {1; 5}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54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288" y="1390650"/>
            <a:ext cx="8497887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Vẽ sơ đồ tư duy bài học ngày hôm nay.</a:t>
            </a:r>
          </a:p>
          <a:p>
            <a:pPr eaLnBrk="1" hangingPunct="1"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Ôn lại các kiến thức đã học trong bài.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- Làm bài tập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2.30; 2.31; 2.34; 2.35 (trang 48/SGK).</a:t>
            </a:r>
          </a:p>
          <a:p>
            <a:r>
              <a:rPr lang="vi-VN" sz="28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anose="02020603050405020304" pitchFamily="18" charset="0"/>
                <a:cs typeface="Times New Roman" pitchFamily="18" charset="0"/>
              </a:rPr>
              <a:t> Tiết sau: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trước bài 12: “Bội chung. Bội chung nhỏ nhất”</a:t>
            </a:r>
            <a:endParaRPr lang="en-US" sz="280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2921" y="467320"/>
            <a:ext cx="7462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HƯỚNG DẪN VỀ NHÀ</a:t>
            </a:r>
            <a:endParaRPr lang="en-US" sz="5400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25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BB2877-5262-2131-CEFE-2F8B52127A58}"/>
              </a:ext>
            </a:extLst>
          </p:cNvPr>
          <p:cNvSpPr/>
          <p:nvPr/>
        </p:nvSpPr>
        <p:spPr>
          <a:xfrm>
            <a:off x="533400" y="914400"/>
            <a:ext cx="82296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dm.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39591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8F4FD8-282F-4D27-4661-CBC092C6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8" t="21839" r="22499" b="35177"/>
          <a:stretch/>
        </p:blipFill>
        <p:spPr>
          <a:xfrm>
            <a:off x="1054539" y="685800"/>
            <a:ext cx="7034922" cy="318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BABB32-3329-595A-20F7-A0BEBCE62A11}"/>
              </a:ext>
            </a:extLst>
          </p:cNvPr>
          <p:cNvSpPr txBox="1"/>
          <p:nvPr/>
        </p:nvSpPr>
        <p:spPr>
          <a:xfrm>
            <a:off x="924340" y="45720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(dm).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02657-532C-C73B-7B94-B7C3543B935C}"/>
              </a:ext>
            </a:extLst>
          </p:cNvPr>
          <p:cNvSpPr txBox="1"/>
          <p:nvPr/>
        </p:nvSpPr>
        <p:spPr>
          <a:xfrm>
            <a:off x="2731605" y="5270501"/>
            <a:ext cx="368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⋮ x </a:t>
            </a:r>
            <a:r>
              <a:rPr lang="en-US" sz="2800" b="1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⋮ x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D36E46-A3EE-A7C9-C13F-7D78E8153069}"/>
              </a:ext>
            </a:extLst>
          </p:cNvPr>
          <p:cNvSpPr txBox="1"/>
          <p:nvPr/>
        </p:nvSpPr>
        <p:spPr>
          <a:xfrm>
            <a:off x="2731605" y="5780469"/>
            <a:ext cx="3680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en-US" sz="2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Video\20577a53689978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38" b="8234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3" t="17627" r="-10103" b="12601"/>
          <a:stretch/>
        </p:blipFill>
        <p:spPr bwMode="auto">
          <a:xfrm>
            <a:off x="-17929" y="893530"/>
            <a:ext cx="4114799" cy="53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884" y="285051"/>
            <a:ext cx="88382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11: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7288" y="1613950"/>
            <a:ext cx="57342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5217" y="2563514"/>
            <a:ext cx="50209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5217" y="3581400"/>
            <a:ext cx="29899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b="1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78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" b="100000" l="901" r="980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19594"/>
            <a:ext cx="2301153" cy="21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02761" y="2091231"/>
                <a:ext cx="48101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cs typeface="Times New Roman" pitchFamily="18" charset="0"/>
                        </a:rPr>
                        <m:t>Ư(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28</m:t>
                      </m:r>
                      <m:r>
                        <a:rPr lang="en-US" sz="2800" i="1"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;7;14;28</m:t>
                          </m:r>
                        </m:e>
                      </m:d>
                    </m:oMath>
                  </m:oMathPara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761" y="2091231"/>
                <a:ext cx="48101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367482" y="2756166"/>
                <a:ext cx="164275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;2</m:t>
                          </m:r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;4</m:t>
                          </m:r>
                        </m:e>
                      </m:d>
                    </m:oMath>
                  </m:oMathPara>
                </a14:m>
                <a:endParaRPr lang="vi-VN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482" y="2756166"/>
                <a:ext cx="164275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A4444E0-6116-30E2-67D3-7E6376422AB7}"/>
                  </a:ext>
                </a:extLst>
              </p:cNvPr>
              <p:cNvSpPr/>
              <p:nvPr/>
            </p:nvSpPr>
            <p:spPr>
              <a:xfrm>
                <a:off x="3005122" y="1614608"/>
                <a:ext cx="636747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cs typeface="Times New Roman" pitchFamily="18" charset="0"/>
                        </a:rPr>
                        <m:t>Ư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;3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;6;8;12;24</m:t>
                          </m:r>
                        </m:e>
                      </m:d>
                    </m:oMath>
                  </m:oMathPara>
                </a14:m>
                <a:endParaRPr lang="vi-VN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A4444E0-6116-30E2-67D3-7E6376422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122" y="1614608"/>
                <a:ext cx="636747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2BB94CB4-D83D-583C-6D4F-3D78C2DB42FC}"/>
              </a:ext>
            </a:extLst>
          </p:cNvPr>
          <p:cNvSpPr/>
          <p:nvPr/>
        </p:nvSpPr>
        <p:spPr>
          <a:xfrm>
            <a:off x="6400800" y="2798686"/>
            <a:ext cx="304800" cy="584775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937AE4-6FDF-7725-5AF3-3071731C866A}"/>
              </a:ext>
            </a:extLst>
          </p:cNvPr>
          <p:cNvSpPr/>
          <p:nvPr/>
        </p:nvSpPr>
        <p:spPr>
          <a:xfrm>
            <a:off x="497865" y="2817721"/>
            <a:ext cx="5014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Tập hợp ước chung của 24 và 28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A64256-3AE1-7077-EF08-49E67B1C6C18}"/>
              </a:ext>
            </a:extLst>
          </p:cNvPr>
          <p:cNvSpPr/>
          <p:nvPr/>
        </p:nvSpPr>
        <p:spPr>
          <a:xfrm>
            <a:off x="542515" y="3350112"/>
            <a:ext cx="5529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là ước chung lớn nhất của 24 và 28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8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2" grpId="0"/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541936"/>
            <a:ext cx="8229600" cy="1182707"/>
            <a:chOff x="533400" y="4724400"/>
            <a:chExt cx="8229600" cy="1182707"/>
          </a:xfrm>
        </p:grpSpPr>
        <p:sp>
          <p:nvSpPr>
            <p:cNvPr id="11" name="Rectangle 10"/>
            <p:cNvSpPr/>
            <p:nvPr/>
          </p:nvSpPr>
          <p:spPr>
            <a:xfrm>
              <a:off x="533400" y="4724400"/>
              <a:ext cx="8229600" cy="118270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4800600"/>
              <a:ext cx="75438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</a:t>
              </a:r>
              <a:r>
                <a:rPr lang="pt-BR" sz="2800" b="1" dirty="0">
                  <a:latin typeface="Times New Roman" pitchFamily="18" charset="0"/>
                  <a:cs typeface="Times New Roman" pitchFamily="18" charset="0"/>
                </a:rPr>
                <a:t>của hai hay nhiều số là ước của tất cả các số đó.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3400" y="1723465"/>
            <a:ext cx="8229600" cy="1172135"/>
            <a:chOff x="490764" y="4321629"/>
            <a:chExt cx="8229600" cy="1752600"/>
          </a:xfrm>
        </p:grpSpPr>
        <p:sp>
          <p:nvSpPr>
            <p:cNvPr id="16" name="Rectangle 15"/>
            <p:cNvSpPr/>
            <p:nvPr/>
          </p:nvSpPr>
          <p:spPr>
            <a:xfrm>
              <a:off x="490764" y="4321629"/>
              <a:ext cx="8229600" cy="1752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0764" y="4325152"/>
              <a:ext cx="8229599" cy="14266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pt-BR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* Ước chung lớn nhất </a:t>
              </a:r>
              <a:r>
                <a:rPr lang="pt-BR" sz="2800" b="1" dirty="0">
                  <a:latin typeface="Times New Roman" pitchFamily="18" charset="0"/>
                  <a:cs typeface="Times New Roman" pitchFamily="18" charset="0"/>
                </a:rPr>
                <a:t>của hai hay nhiều số là số lớn nhất trong tập hợp các ước chung của các số đó.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1AC494-DC71-03BF-B6BC-C35E0F399D9F}"/>
                  </a:ext>
                </a:extLst>
              </p:cNvPr>
              <p:cNvSpPr/>
              <p:nvPr/>
            </p:nvSpPr>
            <p:spPr>
              <a:xfrm>
                <a:off x="672100" y="3191974"/>
                <a:ext cx="70059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b="1" i="1" dirty="0">
                    <a:latin typeface="Times New Roman" pitchFamily="18" charset="0"/>
                    <a:cs typeface="Times New Roman" pitchFamily="18" charset="0"/>
                  </a:rPr>
                  <a:t>Chú ý: 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Ta chỉ xét ước chung của các số khác 0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61AC494-DC71-03BF-B6BC-C35E0F399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0" y="3191974"/>
                <a:ext cx="7005957" cy="523220"/>
              </a:xfrm>
              <a:prstGeom prst="rect">
                <a:avLst/>
              </a:prstGeom>
              <a:blipFill>
                <a:blip r:embed="rId5"/>
                <a:stretch>
                  <a:fillRect l="-173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E1B0B3-F330-A540-0AA0-1DB4A282CE7C}"/>
                  </a:ext>
                </a:extLst>
              </p:cNvPr>
              <p:cNvSpPr/>
              <p:nvPr/>
            </p:nvSpPr>
            <p:spPr>
              <a:xfrm>
                <a:off x="533400" y="3962401"/>
                <a:ext cx="7875104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800" b="1" i="1" dirty="0">
                    <a:latin typeface="Times New Roman" pitchFamily="18" charset="0"/>
                    <a:cs typeface="Times New Roman" pitchFamily="18" charset="0"/>
                  </a:rPr>
                  <a:t>?1: Điền các từ thích hợp vào chỗ chấm (....)</a:t>
                </a:r>
                <a:endParaRPr lang="en-US" sz="2800" b="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)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𝑁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7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7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7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…….……….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b</a:t>
                </a: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nhất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b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….. ……………..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ủa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b="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b="0" dirty="0">
                    <a:latin typeface="Times New Roman" pitchFamily="18" charset="0"/>
                    <a:cs typeface="Times New Roman" pitchFamily="18" charset="0"/>
                  </a:rPr>
                  <a:t> b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E1B0B3-F330-A540-0AA0-1DB4A282C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962401"/>
                <a:ext cx="7875104" cy="1815882"/>
              </a:xfrm>
              <a:prstGeom prst="rect">
                <a:avLst/>
              </a:prstGeom>
              <a:blipFill>
                <a:blip r:embed="rId6"/>
                <a:stretch>
                  <a:fillRect l="-1627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B1BBFF6-A4C0-F729-C48F-5BD7D55CB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467623"/>
              </p:ext>
            </p:extLst>
          </p:nvPr>
        </p:nvGraphicFramePr>
        <p:xfrm>
          <a:off x="5060892" y="648908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B7CF0AE-8163-8548-DC74-564A1DDB9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0892" y="6489086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1417E1-CBE9-CA52-6F40-0EA30814DE18}"/>
              </a:ext>
            </a:extLst>
          </p:cNvPr>
          <p:cNvSpPr txBox="1"/>
          <p:nvPr/>
        </p:nvSpPr>
        <p:spPr>
          <a:xfrm>
            <a:off x="4866861" y="4408677"/>
            <a:ext cx="1610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chung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7BB8DC-DC62-1B13-F075-B73D78017DAF}"/>
              </a:ext>
            </a:extLst>
          </p:cNvPr>
          <p:cNvSpPr txBox="1"/>
          <p:nvPr/>
        </p:nvSpPr>
        <p:spPr>
          <a:xfrm>
            <a:off x="480392" y="5257800"/>
            <a:ext cx="2833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chung lớn nhất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7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D0E7D1-44DC-BF54-C013-F218E6A15F1D}"/>
                  </a:ext>
                </a:extLst>
              </p:cNvPr>
              <p:cNvSpPr/>
              <p:nvPr/>
            </p:nvSpPr>
            <p:spPr>
              <a:xfrm>
                <a:off x="2133600" y="1447800"/>
                <a:ext cx="4347665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800" b="1" i="1" dirty="0">
                    <a:latin typeface="Times New Roman" pitchFamily="18" charset="0"/>
                    <a:cs typeface="Times New Roman" pitchFamily="18" charset="0"/>
                  </a:rPr>
                  <a:t>Ví dụ 1: </a:t>
                </a:r>
              </a:p>
              <a:p>
                <a:pPr marL="514350" indent="-514350">
                  <a:buAutoNum type="alphaLcParenR"/>
                </a:pPr>
                <a:r>
                  <a:rPr lang="pt-BR" sz="2800" b="1" i="1" dirty="0">
                    <a:latin typeface="Times New Roman" pitchFamily="18" charset="0"/>
                    <a:cs typeface="Times New Roman" pitchFamily="18" charset="0"/>
                  </a:rPr>
                  <a:t>Tìm tập hợp ƯC(18, 30) </a:t>
                </a:r>
              </a:p>
              <a:p>
                <a:pPr marL="514350" indent="-514350">
                  <a:buAutoNum type="alphaLcParenR"/>
                </a:pPr>
                <a:r>
                  <a:rPr lang="pt-BR" sz="2800" b="1" i="1" dirty="0">
                    <a:latin typeface="Times New Roman" pitchFamily="18" charset="0"/>
                    <a:cs typeface="Times New Roman" pitchFamily="18" charset="0"/>
                  </a:rPr>
                  <a:t>Tìm ƯCLN(18, 30)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800" b="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FD0E7D1-44DC-BF54-C013-F218E6A15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447800"/>
                <a:ext cx="4347665" cy="1384995"/>
              </a:xfrm>
              <a:prstGeom prst="rect">
                <a:avLst/>
              </a:prstGeom>
              <a:blipFill>
                <a:blip r:embed="rId2"/>
                <a:stretch>
                  <a:fillRect l="-2805" t="-4846" r="-1823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6840EC4-E04C-5E1C-F37B-F7F93FAB4331}"/>
              </a:ext>
            </a:extLst>
          </p:cNvPr>
          <p:cNvSpPr/>
          <p:nvPr/>
        </p:nvSpPr>
        <p:spPr>
          <a:xfrm>
            <a:off x="2288073" y="596357"/>
            <a:ext cx="45678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C207D2-EDCF-A729-4C93-EC1222984552}"/>
                  </a:ext>
                </a:extLst>
              </p:cNvPr>
              <p:cNvSpPr/>
              <p:nvPr/>
            </p:nvSpPr>
            <p:spPr>
              <a:xfrm>
                <a:off x="1670536" y="3819278"/>
                <a:ext cx="57152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Ư(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30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5;6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15;30</m:t>
                          </m:r>
                        </m:e>
                      </m:d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0C207D2-EDCF-A729-4C93-EC12229845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36" y="3819278"/>
                <a:ext cx="571528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D500AB-844C-FB7B-9C4C-71A77CD29487}"/>
                  </a:ext>
                </a:extLst>
              </p:cNvPr>
              <p:cNvSpPr/>
              <p:nvPr/>
            </p:nvSpPr>
            <p:spPr>
              <a:xfrm>
                <a:off x="4255655" y="4351669"/>
                <a:ext cx="18107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;2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3;6</m:t>
                          </m:r>
                        </m:e>
                      </m:d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4D500AB-844C-FB7B-9C4C-71A77CD29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5655" y="4351669"/>
                <a:ext cx="181075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34E6CD-F3D0-E50F-FB54-F956A445371E}"/>
                  </a:ext>
                </a:extLst>
              </p:cNvPr>
              <p:cNvSpPr/>
              <p:nvPr/>
            </p:nvSpPr>
            <p:spPr>
              <a:xfrm>
                <a:off x="1295400" y="3392557"/>
                <a:ext cx="533986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800" dirty="0">
                    <a:solidFill>
                      <a:schemeClr val="tx1"/>
                    </a:solidFill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Ư</m:t>
                    </m:r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18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;3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6;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;1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8</m:t>
                        </m:r>
                      </m:e>
                    </m:d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E34E6CD-F3D0-E50F-FB54-F956A4453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392557"/>
                <a:ext cx="5339864" cy="523220"/>
              </a:xfrm>
              <a:prstGeom prst="rect">
                <a:avLst/>
              </a:prstGeom>
              <a:blipFill>
                <a:blip r:embed="rId5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288257C6-F9AE-9827-E36D-F46EC5C85A77}"/>
              </a:ext>
            </a:extLst>
          </p:cNvPr>
          <p:cNvSpPr/>
          <p:nvPr/>
        </p:nvSpPr>
        <p:spPr>
          <a:xfrm>
            <a:off x="2113722" y="4379040"/>
            <a:ext cx="214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ƯC(18; 30) =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28AE7C-E5CF-5F3E-BE09-F34630308A9E}"/>
              </a:ext>
            </a:extLst>
          </p:cNvPr>
          <p:cNvSpPr/>
          <p:nvPr/>
        </p:nvSpPr>
        <p:spPr>
          <a:xfrm>
            <a:off x="1764421" y="4963180"/>
            <a:ext cx="3340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b) ƯCLN(18, 30) = 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E0D40021-CC82-4C9B-B17B-F02E1FA00FCA}"/>
  <p:tag name="GENSWF_SLIDE_TITLE" val="Mục tiêu giờ học"/>
  <p:tag name="GENSWF_ADVANCE_TIME" val="56.493"/>
  <p:tag name="TIMING" val="|3.903|6.328|2.615|3.139|3.631|3.125|2.075|2.035|1.972|4.582|2.614|2.104|2.109|3.835|2.596"/>
  <p:tag name="ISPRING_SLIDE_ID_2" val="{811ED282-AD72-4969-B4C8-8846A85862C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3025</Words>
  <Application>Microsoft Office PowerPoint</Application>
  <PresentationFormat>On-screen Show (4:3)</PresentationFormat>
  <Paragraphs>220</Paragraphs>
  <Slides>34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2: Tìm ƯCLN của  a) 36 và 84  b) 16, 24, 36        c) 13 và 20</vt:lpstr>
      <vt:lpstr>Luyện tập 2: Tìm ƯCLN của  a) 36 và 84  b) 16, 24, 36       c) 13 và 20</vt:lpstr>
      <vt:lpstr>Luyện tập 2: Tìm ƯCLN của  a) 36 và 84  b) 13 và 20 c) 16, 24, 36</vt:lpstr>
      <vt:lpstr>PowerPoint Presentation</vt:lpstr>
      <vt:lpstr>Để tìm ước chung của các số, ta có thể làm như sau: 1. Tìm ƯCLN của các số đó 2. Tìm tất cả ước của ƯCLN đó</vt:lpstr>
      <vt:lpstr> Biết ƯCLN(75, 105) = 15, hãy tìm ƯC(75, 105)</vt:lpstr>
      <vt:lpstr>PowerPoint Presentation</vt:lpstr>
      <vt:lpstr>PowerPoint Presentation</vt:lpstr>
      <vt:lpstr>PowerPoint Presentation</vt:lpstr>
      <vt:lpstr>Phân số       đã là phân số tối giản chưa?  </vt:lpstr>
      <vt:lpstr>PowerPoint Presentation</vt:lpstr>
      <vt:lpstr>Luyện tập 3: Rút gọn về phân số tối giản: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280</cp:revision>
  <dcterms:created xsi:type="dcterms:W3CDTF">2006-08-16T00:00:00Z</dcterms:created>
  <dcterms:modified xsi:type="dcterms:W3CDTF">2023-10-29T02:49:26Z</dcterms:modified>
</cp:coreProperties>
</file>