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4" r:id="rId2"/>
    <p:sldId id="304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9" r:id="rId11"/>
    <p:sldId id="301" r:id="rId12"/>
    <p:sldId id="305" r:id="rId13"/>
    <p:sldId id="302" r:id="rId14"/>
    <p:sldId id="306" r:id="rId15"/>
    <p:sldId id="303" r:id="rId16"/>
    <p:sldId id="298" r:id="rId17"/>
    <p:sldId id="297" r:id="rId18"/>
    <p:sldId id="308" r:id="rId19"/>
    <p:sldId id="307" r:id="rId20"/>
    <p:sldId id="278" r:id="rId21"/>
    <p:sldId id="299" r:id="rId22"/>
    <p:sldId id="30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 autoAdjust="0"/>
    <p:restoredTop sz="94610" autoAdjust="0"/>
  </p:normalViewPr>
  <p:slideViewPr>
    <p:cSldViewPr snapToGrid="0">
      <p:cViewPr varScale="1">
        <p:scale>
          <a:sx n="72" d="100"/>
          <a:sy n="72" d="100"/>
        </p:scale>
        <p:origin x="9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86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95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D662-696D-4084-9BA3-379AD47951E3}" type="datetimeFigureOut">
              <a:rPr lang="en-US" smtClean="0"/>
              <a:t>09/04/2025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2.png"/><Relationship Id="rId10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4.wmf"/><Relationship Id="rId5" Type="http://schemas.openxmlformats.org/officeDocument/2006/relationships/slide" Target="slide3.xm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jpg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11" Type="http://schemas.openxmlformats.org/officeDocument/2006/relationships/image" Target="../media/image9.wmf"/><Relationship Id="rId5" Type="http://schemas.openxmlformats.org/officeDocument/2006/relationships/slide" Target="slide3.xml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5.jpg"/><Relationship Id="rId9" Type="http://schemas.openxmlformats.org/officeDocument/2006/relationships/image" Target="../media/image8.wmf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.jpg"/><Relationship Id="rId7" Type="http://schemas.openxmlformats.org/officeDocument/2006/relationships/image" Target="../media/image13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7.gif"/><Relationship Id="rId10" Type="http://schemas.openxmlformats.org/officeDocument/2006/relationships/oleObject" Target="../embeddings/oleObject13.bin"/><Relationship Id="rId4" Type="http://schemas.openxmlformats.org/officeDocument/2006/relationships/slide" Target="slide3.xml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09" y="1229649"/>
            <a:ext cx="9895416" cy="3733800"/>
          </a:xfrm>
        </p:spPr>
        <p:txBody>
          <a:bodyPr>
            <a:normAutofit fontScale="90000"/>
          </a:bodyPr>
          <a:lstStyle/>
          <a:p>
            <a:pPr algn="ctr"/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7: </a:t>
            </a:r>
            <a:b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b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 HỌC KÌ 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3570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8"/>
          <p:cNvSpPr txBox="1"/>
          <p:nvPr/>
        </p:nvSpPr>
        <p:spPr>
          <a:xfrm>
            <a:off x="2767684" y="562253"/>
            <a:ext cx="665663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3"/>
              </a:lnSpc>
            </a:pPr>
            <a:r>
              <a:rPr lang="en-US" sz="4666" spc="-233" dirty="0" smtClean="0">
                <a:solidFill>
                  <a:srgbClr val="2600DB"/>
                </a:solidFill>
                <a:latin typeface="Inter"/>
              </a:rPr>
              <a:t>SƠ ĐỒ TƯ DUY</a:t>
            </a:r>
            <a:endParaRPr lang="en-US" sz="4666" spc="-233" dirty="0">
              <a:solidFill>
                <a:srgbClr val="2600DB"/>
              </a:solidFill>
              <a:latin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4392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889686">
            <a:off x="8237640" y="2405334"/>
            <a:ext cx="1994747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889775">
            <a:off x="8222129" y="2938728"/>
            <a:ext cx="2012084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889686">
            <a:off x="8254387" y="4865076"/>
            <a:ext cx="1994747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889775">
            <a:off x="8238876" y="5398470"/>
            <a:ext cx="2012084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9910313">
            <a:off x="1966262" y="5394729"/>
            <a:ext cx="1994747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9910224">
            <a:off x="1964435" y="4861335"/>
            <a:ext cx="2012084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9910313">
            <a:off x="1966262" y="2929533"/>
            <a:ext cx="1994747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9910224">
            <a:off x="1964435" y="2396139"/>
            <a:ext cx="2012084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1800000">
            <a:off x="3614532" y="3855817"/>
            <a:ext cx="4971117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1804129">
            <a:off x="3621565" y="3855817"/>
            <a:ext cx="4981485" cy="0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7614608" y="4234009"/>
            <a:ext cx="1657800" cy="166658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741535" y="4357907"/>
            <a:ext cx="1411344" cy="144435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614606" y="1720786"/>
            <a:ext cx="1620037" cy="1575864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697146" y="1810920"/>
            <a:ext cx="1455733" cy="1381560"/>
            <a:chOff x="0" y="476802"/>
            <a:chExt cx="5915326" cy="5493754"/>
          </a:xfrm>
        </p:grpSpPr>
        <p:sp>
          <p:nvSpPr>
            <p:cNvPr id="19" name="Freeform 19"/>
            <p:cNvSpPr/>
            <p:nvPr/>
          </p:nvSpPr>
          <p:spPr>
            <a:xfrm>
              <a:off x="0" y="476802"/>
              <a:ext cx="5915326" cy="5493754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749762" y="1637995"/>
            <a:ext cx="943513" cy="943513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845324" y="1737842"/>
            <a:ext cx="752390" cy="75239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749762" y="2758582"/>
            <a:ext cx="943513" cy="943513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845324" y="2858430"/>
            <a:ext cx="752390" cy="75239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749762" y="4108100"/>
            <a:ext cx="943513" cy="94351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845324" y="4207947"/>
            <a:ext cx="752390" cy="75239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749762" y="5228688"/>
            <a:ext cx="943513" cy="943513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9845324" y="5328534"/>
            <a:ext cx="752390" cy="752390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3362837" y="1550606"/>
            <a:ext cx="1783677" cy="1746044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3472008" y="1672146"/>
            <a:ext cx="1555617" cy="1467755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3362837" y="4218219"/>
            <a:ext cx="1740568" cy="1772629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3498642" y="4340151"/>
            <a:ext cx="1474835" cy="1524760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498726" y="1637995"/>
            <a:ext cx="943513" cy="943513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594287" y="1737842"/>
            <a:ext cx="752390" cy="752390"/>
            <a:chOff x="0" y="0"/>
            <a:chExt cx="6350000" cy="63500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498726" y="2758582"/>
            <a:ext cx="943513" cy="943513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594287" y="2858430"/>
            <a:ext cx="752390" cy="752390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498726" y="4108100"/>
            <a:ext cx="943513" cy="943513"/>
            <a:chOff x="0" y="0"/>
            <a:chExt cx="6350000" cy="63500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585409" y="4207947"/>
            <a:ext cx="752390" cy="752390"/>
            <a:chOff x="0" y="0"/>
            <a:chExt cx="6350000" cy="63500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498726" y="5228688"/>
            <a:ext cx="943513" cy="943513"/>
            <a:chOff x="0" y="0"/>
            <a:chExt cx="6350000" cy="63500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594287" y="5328534"/>
            <a:ext cx="752390" cy="752390"/>
            <a:chOff x="0" y="0"/>
            <a:chExt cx="6350000" cy="63500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5253934" y="2513362"/>
            <a:ext cx="2265112" cy="2252876"/>
            <a:chOff x="0" y="0"/>
            <a:chExt cx="6350000" cy="63500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5379942" y="2655040"/>
            <a:ext cx="1997453" cy="1959719"/>
            <a:chOff x="0" y="0"/>
            <a:chExt cx="6350000" cy="63500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sp>
        <p:nvSpPr>
          <p:cNvPr id="64" name="Freeform 64"/>
          <p:cNvSpPr/>
          <p:nvPr/>
        </p:nvSpPr>
        <p:spPr>
          <a:xfrm>
            <a:off x="6096000" y="2766702"/>
            <a:ext cx="471852" cy="558405"/>
          </a:xfrm>
          <a:custGeom>
            <a:avLst/>
            <a:gdLst/>
            <a:ahLst/>
            <a:cxnLst/>
            <a:rect l="l" t="t" r="r" b="b"/>
            <a:pathLst>
              <a:path w="707778" h="837608">
                <a:moveTo>
                  <a:pt x="0" y="0"/>
                </a:moveTo>
                <a:lnTo>
                  <a:pt x="707779" y="0"/>
                </a:lnTo>
                <a:lnTo>
                  <a:pt x="707779" y="837608"/>
                </a:lnTo>
                <a:lnTo>
                  <a:pt x="0" y="837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5" name="TextBox 65"/>
          <p:cNvSpPr txBox="1"/>
          <p:nvPr/>
        </p:nvSpPr>
        <p:spPr>
          <a:xfrm>
            <a:off x="3629240" y="1935854"/>
            <a:ext cx="120161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</a:pP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Các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góc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tạo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bởi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1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đường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thẳng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cắt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hai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đường</a:t>
            </a:r>
            <a:r>
              <a:rPr lang="en-US" sz="1400" b="1" spc="72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400" b="1" spc="72" dirty="0" err="1" smtClean="0">
                <a:solidFill>
                  <a:srgbClr val="7030A0"/>
                </a:solidFill>
                <a:latin typeface="Inter"/>
              </a:rPr>
              <a:t>thẳng</a:t>
            </a:r>
            <a:endParaRPr lang="en-US" sz="1400" b="1" spc="72" dirty="0">
              <a:solidFill>
                <a:srgbClr val="7030A0"/>
              </a:solidFill>
              <a:latin typeface="Inter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3627637" y="4568760"/>
            <a:ext cx="115547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</a:pP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Dấu</a:t>
            </a:r>
            <a:r>
              <a:rPr lang="en-US" sz="1600" b="1" spc="72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hiệu</a:t>
            </a:r>
            <a:r>
              <a:rPr lang="en-US" sz="1600" b="1" spc="72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nhận</a:t>
            </a:r>
            <a:r>
              <a:rPr lang="en-US" sz="1600" b="1" spc="72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biết</a:t>
            </a:r>
            <a:r>
              <a:rPr lang="en-US" sz="1600" b="1" spc="72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hai</a:t>
            </a:r>
            <a:r>
              <a:rPr lang="en-US" sz="1600" b="1" spc="72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đường</a:t>
            </a:r>
            <a:r>
              <a:rPr lang="en-US" sz="1600" b="1" spc="72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thẳng</a:t>
            </a:r>
            <a:r>
              <a:rPr lang="en-US" sz="1600" b="1" spc="72" dirty="0" smtClean="0">
                <a:solidFill>
                  <a:srgbClr val="00B050"/>
                </a:solidFill>
                <a:latin typeface="Inter"/>
              </a:rPr>
              <a:t> song </a:t>
            </a:r>
            <a:r>
              <a:rPr lang="en-US" sz="1600" b="1" spc="72" dirty="0" err="1" smtClean="0">
                <a:solidFill>
                  <a:srgbClr val="00B050"/>
                </a:solidFill>
                <a:latin typeface="Inter"/>
              </a:rPr>
              <a:t>song</a:t>
            </a:r>
            <a:endParaRPr lang="en-US" sz="1600" b="1" spc="72" dirty="0">
              <a:solidFill>
                <a:srgbClr val="00B050"/>
              </a:solidFill>
              <a:latin typeface="Inter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7899759" y="2196116"/>
            <a:ext cx="1050506" cy="61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</a:pPr>
            <a:r>
              <a:rPr lang="en-US" b="1" spc="9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spc="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endParaRPr lang="en-US" b="1" spc="92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83"/>
              </a:lnSpc>
            </a:pPr>
            <a:r>
              <a:rPr lang="en-US" b="1" spc="92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spc="92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9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spc="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9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spc="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9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b="1" spc="9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pc="72" dirty="0">
              <a:solidFill>
                <a:srgbClr val="4B4A4A"/>
              </a:solidFill>
              <a:latin typeface="Inter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7905044" y="4780779"/>
            <a:ext cx="105050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</a:pPr>
            <a:r>
              <a:rPr lang="en-US" b="1" spc="72" dirty="0" smtClean="0">
                <a:solidFill>
                  <a:srgbClr val="4A31FF"/>
                </a:solidFill>
                <a:latin typeface="Inter"/>
              </a:rPr>
              <a:t>Tia </a:t>
            </a:r>
            <a:r>
              <a:rPr lang="en-US" b="1" spc="72" dirty="0" err="1" smtClean="0">
                <a:solidFill>
                  <a:srgbClr val="4A31FF"/>
                </a:solidFill>
                <a:latin typeface="Inter"/>
              </a:rPr>
              <a:t>phân</a:t>
            </a:r>
            <a:r>
              <a:rPr lang="en-US" b="1" spc="72" dirty="0" smtClean="0">
                <a:solidFill>
                  <a:srgbClr val="4A31FF"/>
                </a:solidFill>
                <a:latin typeface="Inter"/>
              </a:rPr>
              <a:t> </a:t>
            </a:r>
            <a:r>
              <a:rPr lang="en-US" b="1" spc="72" dirty="0" err="1" smtClean="0">
                <a:solidFill>
                  <a:srgbClr val="4A31FF"/>
                </a:solidFill>
                <a:latin typeface="Inter"/>
              </a:rPr>
              <a:t>giác</a:t>
            </a:r>
            <a:r>
              <a:rPr lang="en-US" b="1" spc="72" dirty="0" smtClean="0">
                <a:solidFill>
                  <a:srgbClr val="4A31FF"/>
                </a:solidFill>
                <a:latin typeface="Inter"/>
              </a:rPr>
              <a:t> </a:t>
            </a:r>
            <a:r>
              <a:rPr lang="en-US" b="1" spc="72" dirty="0" err="1" smtClean="0">
                <a:solidFill>
                  <a:srgbClr val="4A31FF"/>
                </a:solidFill>
                <a:latin typeface="Inter"/>
              </a:rPr>
              <a:t>của</a:t>
            </a:r>
            <a:r>
              <a:rPr lang="en-US" b="1" spc="72" dirty="0" smtClean="0">
                <a:solidFill>
                  <a:srgbClr val="4A31FF"/>
                </a:solidFill>
                <a:latin typeface="Inter"/>
              </a:rPr>
              <a:t> 1 </a:t>
            </a:r>
            <a:r>
              <a:rPr lang="en-US" b="1" spc="72" dirty="0" err="1" smtClean="0">
                <a:solidFill>
                  <a:srgbClr val="4A31FF"/>
                </a:solidFill>
                <a:latin typeface="Inter"/>
              </a:rPr>
              <a:t>góc</a:t>
            </a:r>
            <a:endParaRPr lang="en-US" b="1" spc="72" dirty="0">
              <a:solidFill>
                <a:srgbClr val="4A31FF"/>
              </a:solidFill>
              <a:latin typeface="Inter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585735" y="4331267"/>
            <a:ext cx="78492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b="1" spc="64" dirty="0">
                <a:solidFill>
                  <a:srgbClr val="00B050"/>
                </a:solidFill>
                <a:latin typeface="Inter"/>
              </a:rPr>
              <a:t>Hai </a:t>
            </a:r>
            <a:r>
              <a:rPr lang="en-US" sz="1000" b="1" spc="64" dirty="0" err="1">
                <a:solidFill>
                  <a:srgbClr val="00B050"/>
                </a:solidFill>
                <a:latin typeface="Inter"/>
              </a:rPr>
              <a:t>góc</a:t>
            </a:r>
            <a:r>
              <a:rPr lang="en-US" sz="1000" b="1" spc="64" dirty="0">
                <a:solidFill>
                  <a:srgbClr val="00B050"/>
                </a:solidFill>
                <a:latin typeface="Inter"/>
              </a:rPr>
              <a:t> </a:t>
            </a:r>
            <a:endParaRPr lang="en-US" sz="1000" b="1" spc="64" dirty="0" smtClean="0">
              <a:solidFill>
                <a:srgbClr val="00B050"/>
              </a:solidFill>
              <a:latin typeface="Inter"/>
            </a:endParaRPr>
          </a:p>
          <a:p>
            <a:pPr algn="ctr"/>
            <a:r>
              <a:rPr lang="en-US" sz="1000" b="1" spc="64" dirty="0" smtClean="0">
                <a:solidFill>
                  <a:srgbClr val="00B050"/>
                </a:solidFill>
                <a:latin typeface="Inter"/>
              </a:rPr>
              <a:t>so </a:t>
            </a:r>
            <a:r>
              <a:rPr lang="en-US" sz="1000" b="1" spc="64" dirty="0">
                <a:solidFill>
                  <a:srgbClr val="00B050"/>
                </a:solidFill>
                <a:latin typeface="Inter"/>
              </a:rPr>
              <a:t>le </a:t>
            </a:r>
            <a:r>
              <a:rPr lang="en-US" sz="1000" b="1" spc="64" dirty="0" err="1" smtClean="0">
                <a:solidFill>
                  <a:srgbClr val="00B050"/>
                </a:solidFill>
                <a:latin typeface="Inter"/>
              </a:rPr>
              <a:t>trong</a:t>
            </a:r>
            <a:r>
              <a:rPr lang="en-US" sz="1000" b="1" spc="64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000" b="1" spc="64" dirty="0" err="1" smtClean="0">
                <a:solidFill>
                  <a:srgbClr val="00B050"/>
                </a:solidFill>
                <a:latin typeface="Inter"/>
              </a:rPr>
              <a:t>bằng</a:t>
            </a:r>
            <a:r>
              <a:rPr lang="en-US" sz="1000" b="1" spc="64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000" b="1" spc="64" dirty="0" err="1" smtClean="0">
                <a:solidFill>
                  <a:srgbClr val="00B050"/>
                </a:solidFill>
                <a:latin typeface="Inter"/>
              </a:rPr>
              <a:t>nhau</a:t>
            </a:r>
            <a:endParaRPr lang="en-US" sz="1000" b="1" spc="64" dirty="0">
              <a:solidFill>
                <a:srgbClr val="00B050"/>
              </a:solidFill>
              <a:latin typeface="Inter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1532539" y="2969708"/>
            <a:ext cx="87398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Hai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góc</a:t>
            </a: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trong</a:t>
            </a: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cùng</a:t>
            </a: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phía</a:t>
            </a:r>
            <a:endParaRPr lang="en-US" sz="1600" b="1" spc="64" dirty="0">
              <a:solidFill>
                <a:srgbClr val="7030A0"/>
              </a:solidFill>
              <a:latin typeface="Inter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627517" y="5424577"/>
            <a:ext cx="69022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000" b="1" spc="64" dirty="0">
                <a:solidFill>
                  <a:srgbClr val="00B050"/>
                </a:solidFill>
                <a:latin typeface="Inter"/>
              </a:rPr>
              <a:t>Hai </a:t>
            </a:r>
            <a:r>
              <a:rPr lang="en-US" sz="1000" b="1" spc="64" dirty="0" err="1">
                <a:solidFill>
                  <a:srgbClr val="00B050"/>
                </a:solidFill>
                <a:latin typeface="Inter"/>
              </a:rPr>
              <a:t>góc</a:t>
            </a:r>
            <a:r>
              <a:rPr lang="en-US" sz="1000" b="1" spc="64" dirty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000" b="1" spc="64" dirty="0" err="1">
                <a:solidFill>
                  <a:srgbClr val="00B050"/>
                </a:solidFill>
                <a:latin typeface="Inter"/>
              </a:rPr>
              <a:t>đồng</a:t>
            </a:r>
            <a:r>
              <a:rPr lang="en-US" sz="1000" b="1" spc="64" dirty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000" b="1" spc="64" dirty="0" err="1">
                <a:solidFill>
                  <a:srgbClr val="00B050"/>
                </a:solidFill>
                <a:latin typeface="Inter"/>
              </a:rPr>
              <a:t>vị</a:t>
            </a:r>
            <a:r>
              <a:rPr lang="en-US" sz="1000" b="1" spc="64" dirty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000" b="1" spc="64" dirty="0" err="1" smtClean="0">
                <a:solidFill>
                  <a:srgbClr val="00B050"/>
                </a:solidFill>
                <a:latin typeface="Inter"/>
              </a:rPr>
              <a:t>bằng</a:t>
            </a:r>
            <a:r>
              <a:rPr lang="en-US" sz="1000" b="1" spc="64" dirty="0" smtClean="0">
                <a:solidFill>
                  <a:srgbClr val="00B050"/>
                </a:solidFill>
                <a:latin typeface="Inter"/>
              </a:rPr>
              <a:t> </a:t>
            </a:r>
            <a:r>
              <a:rPr lang="en-US" sz="1000" b="1" spc="64" dirty="0" err="1" smtClean="0">
                <a:solidFill>
                  <a:srgbClr val="00B050"/>
                </a:solidFill>
                <a:latin typeface="Inter"/>
              </a:rPr>
              <a:t>nháu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9883039" y="1842733"/>
            <a:ext cx="6902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spc="64" dirty="0" smtClean="0">
                <a:solidFill>
                  <a:srgbClr val="FF0000"/>
                </a:solidFill>
                <a:latin typeface="Inter"/>
              </a:rPr>
              <a:t>Hai </a:t>
            </a:r>
            <a:r>
              <a:rPr lang="en-US" sz="1600" b="1" spc="64" dirty="0" err="1" smtClean="0">
                <a:solidFill>
                  <a:srgbClr val="FF0000"/>
                </a:solidFill>
                <a:latin typeface="Inter"/>
              </a:rPr>
              <a:t>góc</a:t>
            </a:r>
            <a:r>
              <a:rPr lang="en-US" sz="1600" b="1" spc="64" dirty="0" smtClean="0">
                <a:solidFill>
                  <a:srgbClr val="FF000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FF0000"/>
                </a:solidFill>
                <a:latin typeface="Inter"/>
              </a:rPr>
              <a:t>kè</a:t>
            </a:r>
            <a:r>
              <a:rPr lang="en-US" sz="1600" b="1" spc="64" dirty="0" smtClean="0">
                <a:solidFill>
                  <a:srgbClr val="FF000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FF0000"/>
                </a:solidFill>
                <a:latin typeface="Inter"/>
              </a:rPr>
              <a:t>bù</a:t>
            </a:r>
            <a:endParaRPr lang="en-US" sz="1600" b="1" spc="64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9839169" y="2910528"/>
            <a:ext cx="74353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spc="64" dirty="0" smtClean="0">
                <a:solidFill>
                  <a:srgbClr val="FF0000"/>
                </a:solidFill>
                <a:latin typeface="Inter"/>
              </a:rPr>
              <a:t>Hai </a:t>
            </a:r>
            <a:r>
              <a:rPr lang="en-US" sz="1600" b="1" spc="64" dirty="0" err="1" smtClean="0">
                <a:solidFill>
                  <a:srgbClr val="FF0000"/>
                </a:solidFill>
                <a:latin typeface="Inter"/>
              </a:rPr>
              <a:t>góc</a:t>
            </a:r>
            <a:r>
              <a:rPr lang="en-US" sz="1600" b="1" spc="64" dirty="0" smtClean="0">
                <a:solidFill>
                  <a:srgbClr val="FF000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FF0000"/>
                </a:solidFill>
                <a:latin typeface="Inter"/>
              </a:rPr>
              <a:t>đối</a:t>
            </a:r>
            <a:r>
              <a:rPr lang="en-US" sz="1600" b="1" spc="64" dirty="0" smtClean="0">
                <a:solidFill>
                  <a:srgbClr val="FF000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FF0000"/>
                </a:solidFill>
                <a:latin typeface="Inter"/>
              </a:rPr>
              <a:t>đỉnh</a:t>
            </a:r>
            <a:endParaRPr lang="en-US" sz="1600" b="1" spc="64" dirty="0">
              <a:solidFill>
                <a:srgbClr val="FF0000"/>
              </a:solidFill>
              <a:latin typeface="Inter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9883039" y="4546169"/>
            <a:ext cx="690223" cy="18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b="1" spc="64" dirty="0" smtClean="0">
                <a:solidFill>
                  <a:srgbClr val="4A31FF"/>
                </a:solidFill>
                <a:latin typeface="Inter"/>
              </a:rPr>
              <a:t>ĐN</a:t>
            </a:r>
            <a:endParaRPr lang="en-US" b="1" spc="64" dirty="0">
              <a:solidFill>
                <a:srgbClr val="4A31FF"/>
              </a:solidFill>
              <a:latin typeface="Inter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9883039" y="5612855"/>
            <a:ext cx="690223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b="1" spc="64" dirty="0" smtClean="0">
                <a:solidFill>
                  <a:srgbClr val="4A31FF"/>
                </a:solidFill>
                <a:latin typeface="Inter"/>
              </a:rPr>
              <a:t>TC</a:t>
            </a:r>
            <a:endParaRPr lang="en-US" b="1" spc="64" dirty="0">
              <a:solidFill>
                <a:srgbClr val="4A31FF"/>
              </a:solidFill>
              <a:latin typeface="Inter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2767684" y="562253"/>
            <a:ext cx="665663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3"/>
              </a:lnSpc>
            </a:pPr>
            <a:r>
              <a:rPr lang="en-US" sz="4666" spc="-233" dirty="0" smtClean="0">
                <a:solidFill>
                  <a:srgbClr val="2600DB"/>
                </a:solidFill>
                <a:latin typeface="Inter"/>
              </a:rPr>
              <a:t>SƠ ĐỒ TƯ DUY</a:t>
            </a:r>
            <a:endParaRPr lang="en-US" sz="4666" spc="-233" dirty="0">
              <a:solidFill>
                <a:srgbClr val="2600DB"/>
              </a:solidFill>
              <a:latin typeface="Inter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5520603" y="3281101"/>
            <a:ext cx="169837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3"/>
              </a:lnSpc>
            </a:pP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b="1" spc="92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spc="92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spc="92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44"/>
          <p:cNvGrpSpPr/>
          <p:nvPr/>
        </p:nvGrpSpPr>
        <p:grpSpPr>
          <a:xfrm>
            <a:off x="2173429" y="777273"/>
            <a:ext cx="943513" cy="943513"/>
            <a:chOff x="0" y="0"/>
            <a:chExt cx="6350000" cy="6350000"/>
          </a:xfrm>
        </p:grpSpPr>
        <p:sp>
          <p:nvSpPr>
            <p:cNvPr id="80" name="Freeform 4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00DB">
                <a:alpha val="49804"/>
              </a:srgbClr>
            </a:solidFill>
          </p:spPr>
        </p:sp>
      </p:grpSp>
      <p:grpSp>
        <p:nvGrpSpPr>
          <p:cNvPr id="81" name="Group 46"/>
          <p:cNvGrpSpPr/>
          <p:nvPr/>
        </p:nvGrpSpPr>
        <p:grpSpPr>
          <a:xfrm>
            <a:off x="2268990" y="878057"/>
            <a:ext cx="752390" cy="752390"/>
            <a:chOff x="0" y="0"/>
            <a:chExt cx="6350000" cy="6350000"/>
          </a:xfrm>
        </p:grpSpPr>
        <p:sp>
          <p:nvSpPr>
            <p:cNvPr id="82" name="Freeform 4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83" name="AutoShape 9"/>
          <p:cNvSpPr/>
          <p:nvPr/>
        </p:nvSpPr>
        <p:spPr>
          <a:xfrm rot="-9910224">
            <a:off x="2916540" y="1602122"/>
            <a:ext cx="749858" cy="466657"/>
          </a:xfrm>
          <a:prstGeom prst="line">
            <a:avLst/>
          </a:prstGeom>
          <a:ln w="19050" cap="flat">
            <a:solidFill>
              <a:srgbClr val="795833">
                <a:alpha val="40000"/>
              </a:srgbClr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84" name="TextBox 69"/>
          <p:cNvSpPr txBox="1"/>
          <p:nvPr/>
        </p:nvSpPr>
        <p:spPr>
          <a:xfrm>
            <a:off x="2311543" y="906988"/>
            <a:ext cx="69022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Hai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góc</a:t>
            </a: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 so le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trong</a:t>
            </a:r>
            <a:endParaRPr lang="en-US" sz="1600" b="1" spc="64" dirty="0">
              <a:solidFill>
                <a:srgbClr val="7030A0"/>
              </a:solidFill>
              <a:latin typeface="Inter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07761" y="1824363"/>
            <a:ext cx="999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64" dirty="0">
                <a:solidFill>
                  <a:srgbClr val="7030A0"/>
                </a:solidFill>
                <a:latin typeface="Inter"/>
              </a:rPr>
              <a:t>Hai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góc</a:t>
            </a: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đồng</a:t>
            </a: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 </a:t>
            </a:r>
            <a:r>
              <a:rPr lang="en-US" sz="1600" b="1" spc="64" dirty="0" err="1" smtClean="0">
                <a:solidFill>
                  <a:srgbClr val="7030A0"/>
                </a:solidFill>
                <a:latin typeface="Inter"/>
              </a:rPr>
              <a:t>vị</a:t>
            </a:r>
            <a:r>
              <a:rPr lang="en-US" sz="1600" b="1" spc="64" dirty="0" smtClean="0">
                <a:solidFill>
                  <a:srgbClr val="7030A0"/>
                </a:solidFill>
                <a:latin typeface="Inter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59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>
            <a:extLst>
              <a:ext uri="{FF2B5EF4-FFF2-40B4-BE49-F238E27FC236}">
                <a16:creationId xmlns:a16="http://schemas.microsoft.com/office/drawing/2014/main" id="{150A6444-01AF-DE7E-614B-2FAF1EE0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07" y="1680799"/>
            <a:ext cx="368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7" name="Rectangle 4">
            <a:extLst>
              <a:ext uri="{FF2B5EF4-FFF2-40B4-BE49-F238E27FC236}">
                <a16:creationId xmlns:a16="http://schemas.microsoft.com/office/drawing/2014/main" id="{150A6444-01AF-DE7E-614B-2FAF1EE0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779" y="2834312"/>
            <a:ext cx="9471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150A6444-01AF-DE7E-614B-2FAF1EE0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07" y="2257555"/>
            <a:ext cx="601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50A6444-01AF-DE7E-614B-2FAF1EE0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779" y="3446258"/>
            <a:ext cx="601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12" y="1091946"/>
            <a:ext cx="8596668" cy="278581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AOC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ACD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5242" y="3546337"/>
            <a:ext cx="3688698" cy="2654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A6444-01AF-DE7E-614B-2FAF1EE0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119" y="420169"/>
            <a:ext cx="54775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8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40" y="316636"/>
            <a:ext cx="8596668" cy="278581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BÀN (2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31" y="2720524"/>
            <a:ext cx="2615488" cy="188229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09407"/>
              </p:ext>
            </p:extLst>
          </p:nvPr>
        </p:nvGraphicFramePr>
        <p:xfrm>
          <a:off x="291970" y="1817002"/>
          <a:ext cx="10618686" cy="382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954">
                  <a:extLst>
                    <a:ext uri="{9D8B030D-6E8A-4147-A177-3AD203B41FA5}">
                      <a16:colId xmlns:a16="http://schemas.microsoft.com/office/drawing/2014/main" val="3339686318"/>
                    </a:ext>
                  </a:extLst>
                </a:gridCol>
                <a:gridCol w="5341280">
                  <a:extLst>
                    <a:ext uri="{9D8B030D-6E8A-4147-A177-3AD203B41FA5}">
                      <a16:colId xmlns:a16="http://schemas.microsoft.com/office/drawing/2014/main" val="1071502208"/>
                    </a:ext>
                  </a:extLst>
                </a:gridCol>
                <a:gridCol w="2494452">
                  <a:extLst>
                    <a:ext uri="{9D8B030D-6E8A-4147-A177-3AD203B41FA5}">
                      <a16:colId xmlns:a16="http://schemas.microsoft.com/office/drawing/2014/main" val="421212579"/>
                    </a:ext>
                  </a:extLst>
                </a:gridCol>
              </a:tblGrid>
              <a:tr h="7351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30620"/>
                  </a:ext>
                </a:extLst>
              </a:tr>
              <a:tr h="735189">
                <a:tc rowSpan="4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250881"/>
                  </a:ext>
                </a:extLst>
              </a:tr>
              <a:tr h="735189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33313"/>
                  </a:ext>
                </a:extLst>
              </a:tr>
              <a:tr h="735189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041646"/>
                  </a:ext>
                </a:extLst>
              </a:tr>
              <a:tr h="879564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ACD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00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02" y="248158"/>
            <a:ext cx="8328241" cy="129022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BÀN (2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31" y="2720524"/>
            <a:ext cx="2615488" cy="188229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88555"/>
              </p:ext>
            </p:extLst>
          </p:nvPr>
        </p:nvGraphicFramePr>
        <p:xfrm>
          <a:off x="291970" y="1817002"/>
          <a:ext cx="11266757" cy="434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4">
                  <a:extLst>
                    <a:ext uri="{9D8B030D-6E8A-4147-A177-3AD203B41FA5}">
                      <a16:colId xmlns:a16="http://schemas.microsoft.com/office/drawing/2014/main" val="3339686318"/>
                    </a:ext>
                  </a:extLst>
                </a:gridCol>
                <a:gridCol w="4749553">
                  <a:extLst>
                    <a:ext uri="{9D8B030D-6E8A-4147-A177-3AD203B41FA5}">
                      <a16:colId xmlns:a16="http://schemas.microsoft.com/office/drawing/2014/main" val="1071502208"/>
                    </a:ext>
                  </a:extLst>
                </a:gridCol>
                <a:gridCol w="2752078">
                  <a:extLst>
                    <a:ext uri="{9D8B030D-6E8A-4147-A177-3AD203B41FA5}">
                      <a16:colId xmlns:a16="http://schemas.microsoft.com/office/drawing/2014/main" val="421212579"/>
                    </a:ext>
                  </a:extLst>
                </a:gridCol>
                <a:gridCol w="1100832">
                  <a:extLst>
                    <a:ext uri="{9D8B030D-6E8A-4147-A177-3AD203B41FA5}">
                      <a16:colId xmlns:a16="http://schemas.microsoft.com/office/drawing/2014/main" val="397501380"/>
                    </a:ext>
                  </a:extLst>
                </a:gridCol>
              </a:tblGrid>
              <a:tr h="6878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30620"/>
                  </a:ext>
                </a:extLst>
              </a:tr>
              <a:tr h="687876">
                <a:tc rowSpan="4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250881"/>
                  </a:ext>
                </a:extLst>
              </a:tr>
              <a:tr h="687876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kề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AOB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đ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33313"/>
                  </a:ext>
                </a:extLst>
              </a:tr>
              <a:tr h="687876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3,0đ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041646"/>
                  </a:ext>
                </a:extLst>
              </a:tr>
              <a:tr h="687876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ACD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CAB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BDC;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CAD;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CDA)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2,0đ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008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8498" y="6210267"/>
            <a:ext cx="629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2,0đ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4B55A-87A8-ADA8-6CF8-9A47D318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E01214D0-92CF-7CAF-0EC3-AF7D0DE0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" y="881739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2: 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= 60</a:t>
            </a:r>
            <a:r>
              <a:rPr lang="en-US" altLang="en-US" sz="2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Ox. </a:t>
            </a:r>
          </a:p>
          <a:p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zOy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yOz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zOm</a:t>
            </a: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8521C-B3B5-6AD1-3188-574CF4F6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27" y="2275841"/>
            <a:ext cx="5928360" cy="2956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51FD5-CFF1-A854-EEE5-4B22FADD4546}"/>
              </a:ext>
            </a:extLst>
          </p:cNvPr>
          <p:cNvSpPr txBox="1"/>
          <p:nvPr/>
        </p:nvSpPr>
        <p:spPr>
          <a:xfrm>
            <a:off x="1203960" y="5188862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Tia Ox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alt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80B4FE-24CA-F68E-3FBC-98F79BD39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55383"/>
              </p:ext>
            </p:extLst>
          </p:nvPr>
        </p:nvGraphicFramePr>
        <p:xfrm>
          <a:off x="2895827" y="715031"/>
          <a:ext cx="819830" cy="70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739098" imgH="634148" progId="Equation.DSMT4">
                  <p:embed/>
                </p:oleObj>
              </mc:Choice>
              <mc:Fallback>
                <p:oleObj name="Equation" r:id="rId4" imgW="739098" imgH="6341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827" y="715031"/>
                        <a:ext cx="819830" cy="701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150A6444-01AF-DE7E-614B-2FAF1EE0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405" y="213610"/>
            <a:ext cx="8522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8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342A2-CE6C-F470-ECCC-E4D6AE331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38307"/>
            <a:ext cx="5928360" cy="4870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EE0A1D-60F0-2815-7E93-4FB96188F537}"/>
              </a:ext>
            </a:extLst>
          </p:cNvPr>
          <p:cNvSpPr txBox="1"/>
          <p:nvPr/>
        </p:nvSpPr>
        <p:spPr>
          <a:xfrm>
            <a:off x="1066800" y="448989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 Ox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alt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3C4D-43A5-CA37-5CFD-565D5C2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B39F5-EBB7-8B22-D731-00B539E0F4FB}"/>
              </a:ext>
            </a:extLst>
          </p:cNvPr>
          <p:cNvSpPr txBox="1"/>
          <p:nvPr/>
        </p:nvSpPr>
        <p:spPr>
          <a:xfrm>
            <a:off x="1065319" y="1270000"/>
            <a:ext cx="9001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8521C-B3B5-6AD1-3188-574CF4F6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27" y="2275841"/>
            <a:ext cx="5928360" cy="29565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670834"/>
              </p:ext>
            </p:extLst>
          </p:nvPr>
        </p:nvGraphicFramePr>
        <p:xfrm>
          <a:off x="6024563" y="3346450"/>
          <a:ext cx="1428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42854" imgH="162232" progId="Equation.DSMT4">
                  <p:embed/>
                </p:oleObj>
              </mc:Choice>
              <mc:Fallback>
                <p:oleObj name="Equation" r:id="rId4" imgW="142854" imgH="1622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4563" y="3346450"/>
                        <a:ext cx="142875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71596"/>
              </p:ext>
            </p:extLst>
          </p:nvPr>
        </p:nvGraphicFramePr>
        <p:xfrm>
          <a:off x="7268575" y="1273085"/>
          <a:ext cx="440032" cy="46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6" imgW="142854" imgH="162232" progId="Equation.DSMT4">
                  <p:embed/>
                </p:oleObj>
              </mc:Choice>
              <mc:Fallback>
                <p:oleObj name="Equation" r:id="rId6" imgW="142854" imgH="1622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8575" y="1273085"/>
                        <a:ext cx="440032" cy="469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6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3C4D-43A5-CA37-5CFD-565D5C2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091E28-C0EA-431D-3756-4B0C990C1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944" y="2224107"/>
            <a:ext cx="3965448" cy="2231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B39F5-EBB7-8B22-D731-00B539E0F4FB}"/>
              </a:ext>
            </a:extLst>
          </p:cNvPr>
          <p:cNvSpPr txBox="1"/>
          <p:nvPr/>
        </p:nvSpPr>
        <p:spPr>
          <a:xfrm>
            <a:off x="1231900" y="1270000"/>
            <a:ext cx="7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ACM.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// AB.</a:t>
            </a:r>
          </a:p>
        </p:txBody>
      </p:sp>
    </p:spTree>
    <p:extLst>
      <p:ext uri="{BB962C8B-B14F-4D97-AF65-F5344CB8AC3E}">
        <p14:creationId xmlns:p14="http://schemas.microsoft.com/office/powerpoint/2010/main" val="19493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2655" y="1822115"/>
            <a:ext cx="6211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lgerian" panose="04020705040A02060702" pitchFamily="82" charset="0"/>
              </a:rPr>
              <a:t>KHỞI ĐỘNG</a:t>
            </a:r>
            <a:endParaRPr lang="en-US" sz="8800" b="1" cap="none" spc="0" dirty="0">
              <a:ln/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5421C7C3-359A-ED51-8A13-05CA896A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69598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3: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Hx</a:t>
            </a:r>
            <a:r>
              <a:rPr lang="en-US" altLang="en-US" sz="2800" dirty="0">
                <a:latin typeface="Times New Roman" panose="02020603050405020304" pitchFamily="18" charset="0"/>
              </a:rPr>
              <a:t> // Ky.</a:t>
            </a:r>
          </a:p>
        </p:txBody>
      </p:sp>
      <p:sp>
        <p:nvSpPr>
          <p:cNvPr id="13318" name="Line 186">
            <a:extLst>
              <a:ext uri="{FF2B5EF4-FFF2-40B4-BE49-F238E27FC236}">
                <a16:creationId xmlns:a16="http://schemas.microsoft.com/office/drawing/2014/main" id="{6F61A9C2-47A9-754E-8405-37DAB5B91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4BFA7-26C8-AE07-5AFE-2530BEC0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92" y="1397000"/>
            <a:ext cx="427468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91048-1A3A-9BE4-7118-F3DE529E7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292" y="1765300"/>
            <a:ext cx="3861816" cy="289864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0AEEC97F-532C-8BCA-A592-A632E8354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695980"/>
            <a:ext cx="792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Hm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KHx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yKz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tỏ</a:t>
            </a:r>
            <a:r>
              <a:rPr lang="en-US" altLang="en-US" sz="2800" dirty="0">
                <a:latin typeface="Times New Roman" panose="02020603050405020304" pitchFamily="18" charset="0"/>
              </a:rPr>
              <a:t> Hm // Kn.</a:t>
            </a:r>
          </a:p>
        </p:txBody>
      </p:sp>
    </p:spTree>
    <p:extLst>
      <p:ext uri="{BB962C8B-B14F-4D97-AF65-F5344CB8AC3E}">
        <p14:creationId xmlns:p14="http://schemas.microsoft.com/office/powerpoint/2010/main" val="37300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3C4D-43A5-CA37-5CFD-565D5C2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091E28-C0EA-431D-3756-4B0C990C1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944" y="2224107"/>
            <a:ext cx="3965448" cy="2231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B39F5-EBB7-8B22-D731-00B539E0F4FB}"/>
              </a:ext>
            </a:extLst>
          </p:cNvPr>
          <p:cNvSpPr txBox="1"/>
          <p:nvPr/>
        </p:nvSpPr>
        <p:spPr>
          <a:xfrm>
            <a:off x="1231900" y="1270000"/>
            <a:ext cx="7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ACM.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// AB.</a:t>
            </a:r>
          </a:p>
        </p:txBody>
      </p:sp>
    </p:spTree>
    <p:extLst>
      <p:ext uri="{BB962C8B-B14F-4D97-AF65-F5344CB8AC3E}">
        <p14:creationId xmlns:p14="http://schemas.microsoft.com/office/powerpoint/2010/main" val="15490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2" name="Text Box 30">
            <a:extLst>
              <a:ext uri="{FF2B5EF4-FFF2-40B4-BE49-F238E27FC236}">
                <a16:creationId xmlns:a16="http://schemas.microsoft.com/office/drawing/2014/main" id="{70CD8862-8297-6079-3DCF-A5F730AC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766763"/>
            <a:ext cx="3733800" cy="457200"/>
          </a:xfrm>
          <a:prstGeom prst="rect">
            <a:avLst/>
          </a:prstGeom>
          <a:solidFill>
            <a:srgbClr val="A9F5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4303" name="Text Box 31">
            <a:extLst>
              <a:ext uri="{FF2B5EF4-FFF2-40B4-BE49-F238E27FC236}">
                <a16:creationId xmlns:a16="http://schemas.microsoft.com/office/drawing/2014/main" id="{6B69700A-F1D2-D917-B312-06CF5339E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1452563"/>
            <a:ext cx="510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</a:rPr>
              <a:t>Hoàn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BT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2" grpId="0" animBg="1"/>
      <p:bldP spid="543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863904" y="182524"/>
            <a:ext cx="5201176" cy="5201176"/>
            <a:chOff x="3414319" y="1122091"/>
            <a:chExt cx="5201176" cy="5201176"/>
          </a:xfrm>
        </p:grpSpPr>
        <p:sp>
          <p:nvSpPr>
            <p:cNvPr id="19" name="Oval 18"/>
            <p:cNvSpPr/>
            <p:nvPr/>
          </p:nvSpPr>
          <p:spPr>
            <a:xfrm>
              <a:off x="3414319" y="1122091"/>
              <a:ext cx="5201176" cy="52011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Summing Junction 4"/>
            <p:cNvSpPr/>
            <p:nvPr/>
          </p:nvSpPr>
          <p:spPr>
            <a:xfrm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Summing Junction 5"/>
            <p:cNvSpPr/>
            <p:nvPr/>
          </p:nvSpPr>
          <p:spPr>
            <a:xfrm rot="2700000"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ie 10"/>
            <p:cNvSpPr/>
            <p:nvPr/>
          </p:nvSpPr>
          <p:spPr>
            <a:xfrm>
              <a:off x="3758267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chemeClr val="accent3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9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36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63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10800000">
              <a:off x="3758268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rgbClr val="00B0F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17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00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144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7030A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>
            <a:xfrm rot="171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FF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8900000">
              <a:off x="6823864" y="2862554"/>
              <a:ext cx="8963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8.5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16206" y="3858805"/>
              <a:ext cx="89640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9.0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6038197" y="4505136"/>
              <a:ext cx="89640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8.0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255415" y="4505137"/>
              <a:ext cx="8963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8.5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8100000">
              <a:off x="4447599" y="3852394"/>
              <a:ext cx="89640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9.0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0800000">
              <a:off x="4337440" y="2960339"/>
              <a:ext cx="89640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9.5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3500000">
              <a:off x="5153591" y="2294204"/>
              <a:ext cx="89640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8.0</a:t>
              </a:r>
              <a:endPara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6160891" y="231015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794245" y="3488163"/>
              <a:ext cx="478173" cy="47817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QUAY"/>
          <p:cNvSpPr/>
          <p:nvPr/>
        </p:nvSpPr>
        <p:spPr>
          <a:xfrm>
            <a:off x="9940362" y="6097665"/>
            <a:ext cx="1946246" cy="5117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</a:t>
            </a:r>
          </a:p>
        </p:txBody>
      </p:sp>
      <p:pic>
        <p:nvPicPr>
          <p:cNvPr id="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6745" y="-631837"/>
            <a:ext cx="609600" cy="6096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16200000">
            <a:off x="10818009" y="2306086"/>
            <a:ext cx="336719" cy="96077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UT">
            <a:hlinkClick r:id="rId6" action="ppaction://hlinksldjump"/>
          </p:cNvPr>
          <p:cNvSpPr/>
          <p:nvPr/>
        </p:nvSpPr>
        <p:spPr>
          <a:xfrm>
            <a:off x="463640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NUT">
            <a:hlinkClick r:id="rId7" action="ppaction://hlinksldjump"/>
          </p:cNvPr>
          <p:cNvSpPr/>
          <p:nvPr/>
        </p:nvSpPr>
        <p:spPr>
          <a:xfrm>
            <a:off x="2164399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NUT">
            <a:hlinkClick r:id="rId8" action="ppaction://hlinksldjump"/>
          </p:cNvPr>
          <p:cNvSpPr/>
          <p:nvPr/>
        </p:nvSpPr>
        <p:spPr>
          <a:xfrm>
            <a:off x="3946679" y="4230811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Heart 7">
            <a:hlinkClick r:id="rId9" action="ppaction://hlinksldjump"/>
          </p:cNvPr>
          <p:cNvSpPr/>
          <p:nvPr/>
        </p:nvSpPr>
        <p:spPr>
          <a:xfrm rot="5400000">
            <a:off x="11323720" y="2507032"/>
            <a:ext cx="573006" cy="55828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308" y="1050628"/>
            <a:ext cx="54443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 MAY MẮN</a:t>
            </a:r>
          </a:p>
        </p:txBody>
      </p:sp>
      <p:sp>
        <p:nvSpPr>
          <p:cNvPr id="34" name="NUT">
            <a:hlinkClick r:id="rId10" action="ppaction://hlinksldjump"/>
          </p:cNvPr>
          <p:cNvSpPr/>
          <p:nvPr/>
        </p:nvSpPr>
        <p:spPr>
          <a:xfrm>
            <a:off x="463640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NUT">
            <a:hlinkClick r:id="rId11" action="ppaction://hlinksldjump"/>
          </p:cNvPr>
          <p:cNvSpPr/>
          <p:nvPr/>
        </p:nvSpPr>
        <p:spPr>
          <a:xfrm>
            <a:off x="2164399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NUT">
            <a:hlinkClick r:id="rId12" action="ppaction://hlinksldjump"/>
          </p:cNvPr>
          <p:cNvSpPr/>
          <p:nvPr/>
        </p:nvSpPr>
        <p:spPr>
          <a:xfrm>
            <a:off x="3997822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90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0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 VỀ</a:t>
            </a: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17309050-8978-7457-E245-F0C390A5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38239"/>
            <a:ext cx="6400800" cy="113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1: Hai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</a:rPr>
              <a:t> AB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CD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E.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   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8" name="Picture 43">
            <a:extLst>
              <a:ext uri="{FF2B5EF4-FFF2-40B4-BE49-F238E27FC236}">
                <a16:creationId xmlns:a16="http://schemas.microsoft.com/office/drawing/2014/main" id="{5754B88A-6886-0515-304C-FCC05ACE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83" y="3181350"/>
            <a:ext cx="3467833" cy="280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5">
            <a:extLst>
              <a:ext uri="{FF2B5EF4-FFF2-40B4-BE49-F238E27FC236}">
                <a16:creationId xmlns:a16="http://schemas.microsoft.com/office/drawing/2014/main" id="{01E7B654-1B6A-2E90-3331-98E22054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38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A. 130</a:t>
            </a:r>
            <a:r>
              <a:rPr lang="en-US" altLang="en-US" sz="2400" baseline="30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       B. 50</a:t>
            </a:r>
            <a:r>
              <a:rPr lang="en-US" altLang="en-US" sz="2400" baseline="30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         C. 180</a:t>
            </a:r>
            <a:r>
              <a:rPr lang="en-US" altLang="en-US" sz="2400" baseline="30000">
                <a:latin typeface="Times New Roman" panose="02020603050405020304" pitchFamily="18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Oval 76">
            <a:extLst>
              <a:ext uri="{FF2B5EF4-FFF2-40B4-BE49-F238E27FC236}">
                <a16:creationId xmlns:a16="http://schemas.microsoft.com/office/drawing/2014/main" id="{4471C9CF-F5CD-3B9F-A5F9-A2EC9A9B5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1" name="Picture 11" descr="Digit 30">
            <a:extLst>
              <a:ext uri="{FF2B5EF4-FFF2-40B4-BE49-F238E27FC236}">
                <a16:creationId xmlns:a16="http://schemas.microsoft.com/office/drawing/2014/main" id="{63AB4E2B-5B27-EF15-3F60-DA2A691C6E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98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64E9CDED-2E7B-03C1-8E72-8973F955E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2438" y="1704975"/>
          <a:ext cx="1492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8" imgW="787400" imgH="241300" progId="Equation.DSMT4">
                  <p:embed/>
                </p:oleObj>
              </mc:Choice>
              <mc:Fallback>
                <p:oleObj name="Equation" r:id="rId8" imgW="787400" imgH="241300" progId="Equation.DSMT4">
                  <p:embed/>
                  <p:pic>
                    <p:nvPicPr>
                      <p:cNvPr id="4103" name="Object 1">
                        <a:extLst>
                          <a:ext uri="{FF2B5EF4-FFF2-40B4-BE49-F238E27FC236}">
                            <a16:creationId xmlns:a16="http://schemas.microsoft.com/office/drawing/2014/main" id="{16867516-F69F-15F0-2DE4-BF600418F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1704975"/>
                        <a:ext cx="1492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232E97F-6C9C-922B-8A7F-302799504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4800" y="1704975"/>
          <a:ext cx="71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0" imgW="355320" imgH="241200" progId="Equation.DSMT4">
                  <p:embed/>
                </p:oleObj>
              </mc:Choice>
              <mc:Fallback>
                <p:oleObj name="Equation" r:id="rId10" imgW="355320" imgH="241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7C0C02D-9DC5-F271-CADF-7898072EB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4800" y="1704975"/>
                        <a:ext cx="711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1A3CA5B1-1DBD-2189-772C-F71C6A74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7434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8563" y="3737499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9821" y="3352778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7274" y="4542452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5754" y="4927172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8245" y="4157731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8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F32CD41B-F3E8-58B4-3A05-28D200DB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11338"/>
            <a:ext cx="8686800" cy="3416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nl-NL" altLang="en-US" dirty="0"/>
              <a:t>Câu 2: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C</a:t>
            </a:r>
            <a:r>
              <a:rPr lang="vi-VN" dirty="0">
                <a:ea typeface="Calibri" panose="020F0502020204030204" pitchFamily="34" charset="0"/>
                <a:cs typeface="Times New Roman" panose="02020603050405020304" pitchFamily="18" charset="0"/>
              </a:rPr>
              <a:t>ặp góc kề bù có trong hình là: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/>
          </a:p>
          <a:p>
            <a:pPr marL="457200" indent="-457200">
              <a:buFontTx/>
              <a:buAutoNum type="alphaUcPeriod" startAt="2"/>
              <a:defRPr/>
            </a:pPr>
            <a:r>
              <a:rPr lang="en-US" altLang="en-US" dirty="0"/>
              <a:t>         </a:t>
            </a:r>
            <a:r>
              <a:rPr lang="en-US" altLang="en-US" dirty="0" err="1"/>
              <a:t>và</a:t>
            </a:r>
            <a:r>
              <a:rPr lang="en-US" altLang="en-US" dirty="0"/>
              <a:t>  </a:t>
            </a:r>
          </a:p>
          <a:p>
            <a:pPr marL="457200" indent="-457200">
              <a:buFontTx/>
              <a:buAutoNum type="alphaUcPeriod" startAt="2"/>
              <a:defRPr/>
            </a:pPr>
            <a:endParaRPr lang="en-US" altLang="en-US" dirty="0"/>
          </a:p>
          <a:p>
            <a:pPr marL="457200" indent="-457200">
              <a:buFontTx/>
              <a:buAutoNum type="alphaUcPeriod" startAt="3"/>
              <a:defRPr/>
            </a:pPr>
            <a:r>
              <a:rPr lang="en-US" altLang="en-US" dirty="0"/>
              <a:t>          </a:t>
            </a:r>
            <a:r>
              <a:rPr lang="en-US" altLang="en-US" dirty="0" err="1"/>
              <a:t>và</a:t>
            </a:r>
            <a:endParaRPr lang="en-US" altLang="en-US" dirty="0"/>
          </a:p>
          <a:p>
            <a:pPr marL="457200" indent="-457200">
              <a:buFontTx/>
              <a:buAutoNum type="alphaUcPeriod" startAt="3"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D.            </a:t>
            </a:r>
            <a:r>
              <a:rPr lang="en-US" altLang="en-US" dirty="0" err="1"/>
              <a:t>và</a:t>
            </a:r>
            <a:r>
              <a:rPr lang="en-US" altLang="en-US" dirty="0"/>
              <a:t>  </a:t>
            </a:r>
          </a:p>
        </p:txBody>
      </p:sp>
      <p:sp>
        <p:nvSpPr>
          <p:cNvPr id="6" name="Oval 78">
            <a:extLst>
              <a:ext uri="{FF2B5EF4-FFF2-40B4-BE49-F238E27FC236}">
                <a16:creationId xmlns:a16="http://schemas.microsoft.com/office/drawing/2014/main" id="{4EB78026-C831-FF39-824A-DCDBA237F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4770438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AEF78B1-F2E8-F08A-93A3-F1DC94ADA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8F19684-2100-A118-8502-6586DBAB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" name="Picture 11" descr="Digit 30">
            <a:extLst>
              <a:ext uri="{FF2B5EF4-FFF2-40B4-BE49-F238E27FC236}">
                <a16:creationId xmlns:a16="http://schemas.microsoft.com/office/drawing/2014/main" id="{1EBE253C-FBD6-C34B-C3E2-B61E1A2522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98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8366656-03C1-FAAD-1078-584BE5D2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425699"/>
            <a:ext cx="4538663" cy="302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4">
            <a:extLst>
              <a:ext uri="{FF2B5EF4-FFF2-40B4-BE49-F238E27FC236}">
                <a16:creationId xmlns:a16="http://schemas.microsoft.com/office/drawing/2014/main" id="{98E5BC58-5904-B702-D80B-36D5EEB7CA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4426" y="2362201"/>
          <a:ext cx="7397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Equation" r:id="rId8" imgW="317362" imgH="279279" progId="Equation.DSMT4">
                  <p:embed/>
                </p:oleObj>
              </mc:Choice>
              <mc:Fallback>
                <p:oleObj name="Equation" r:id="rId8" imgW="317362" imgH="279279" progId="Equation.DSMT4">
                  <p:embed/>
                  <p:pic>
                    <p:nvPicPr>
                      <p:cNvPr id="5128" name="Object 24">
                        <a:extLst>
                          <a:ext uri="{FF2B5EF4-FFF2-40B4-BE49-F238E27FC236}">
                            <a16:creationId xmlns:a16="http://schemas.microsoft.com/office/drawing/2014/main" id="{AE6CDD72-7588-22DE-1445-FE548206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6" y="2362201"/>
                        <a:ext cx="7397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>
            <a:extLst>
              <a:ext uri="{FF2B5EF4-FFF2-40B4-BE49-F238E27FC236}">
                <a16:creationId xmlns:a16="http://schemas.microsoft.com/office/drawing/2014/main" id="{80145DB4-73D3-6D07-B43B-477CB68DB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425701"/>
          <a:ext cx="609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Equation" r:id="rId10" imgW="291973" imgH="241195" progId="Equation.DSMT4">
                  <p:embed/>
                </p:oleObj>
              </mc:Choice>
              <mc:Fallback>
                <p:oleObj name="Equation" r:id="rId10" imgW="291973" imgH="241195" progId="Equation.DSMT4">
                  <p:embed/>
                  <p:pic>
                    <p:nvPicPr>
                      <p:cNvPr id="5129" name="Object 25">
                        <a:extLst>
                          <a:ext uri="{FF2B5EF4-FFF2-40B4-BE49-F238E27FC236}">
                            <a16:creationId xmlns:a16="http://schemas.microsoft.com/office/drawing/2014/main" id="{3307051D-3EFD-E42E-96F6-2BFCE039DC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25701"/>
                        <a:ext cx="6096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2">
            <a:extLst>
              <a:ext uri="{FF2B5EF4-FFF2-40B4-BE49-F238E27FC236}">
                <a16:creationId xmlns:a16="http://schemas.microsoft.com/office/drawing/2014/main" id="{22CA8BCA-6529-116A-7E38-4C8EB1A14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20953"/>
            <a:ext cx="2103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5" name="Object 29">
            <a:extLst>
              <a:ext uri="{FF2B5EF4-FFF2-40B4-BE49-F238E27FC236}">
                <a16:creationId xmlns:a16="http://schemas.microsoft.com/office/drawing/2014/main" id="{3169A9E7-F38C-6F9E-8A66-4F425CD03C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6813" y="3187701"/>
          <a:ext cx="609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Equation" r:id="rId12" imgW="291973" imgH="241195" progId="Equation.DSMT4">
                  <p:embed/>
                </p:oleObj>
              </mc:Choice>
              <mc:Fallback>
                <p:oleObj name="Equation" r:id="rId12" imgW="291973" imgH="241195" progId="Equation.DSMT4">
                  <p:embed/>
                  <p:pic>
                    <p:nvPicPr>
                      <p:cNvPr id="5131" name="Object 29">
                        <a:extLst>
                          <a:ext uri="{FF2B5EF4-FFF2-40B4-BE49-F238E27FC236}">
                            <a16:creationId xmlns:a16="http://schemas.microsoft.com/office/drawing/2014/main" id="{3184E757-5AE2-8391-3462-177B8EAC4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187701"/>
                        <a:ext cx="6096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>
            <a:extLst>
              <a:ext uri="{FF2B5EF4-FFF2-40B4-BE49-F238E27FC236}">
                <a16:creationId xmlns:a16="http://schemas.microsoft.com/office/drawing/2014/main" id="{F505FBB0-47BD-AA1A-92DB-32F7F53525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148014"/>
          <a:ext cx="609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Equation" r:id="rId13" imgW="291973" imgH="279279" progId="Equation.DSMT4">
                  <p:embed/>
                </p:oleObj>
              </mc:Choice>
              <mc:Fallback>
                <p:oleObj name="Equation" r:id="rId13" imgW="291973" imgH="279279" progId="Equation.DSMT4">
                  <p:embed/>
                  <p:pic>
                    <p:nvPicPr>
                      <p:cNvPr id="5132" name="Object 30">
                        <a:extLst>
                          <a:ext uri="{FF2B5EF4-FFF2-40B4-BE49-F238E27FC236}">
                            <a16:creationId xmlns:a16="http://schemas.microsoft.com/office/drawing/2014/main" id="{57DA3AA9-79F6-1493-7DBB-5E6D878BF6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148014"/>
                        <a:ext cx="6096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095">
            <a:extLst>
              <a:ext uri="{FF2B5EF4-FFF2-40B4-BE49-F238E27FC236}">
                <a16:creationId xmlns:a16="http://schemas.microsoft.com/office/drawing/2014/main" id="{1F49EEA1-6657-6CB9-DB5F-5633AD5EB1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6813" y="3825876"/>
          <a:ext cx="609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Equation" r:id="rId15" imgW="291973" imgH="241195" progId="Equation.DSMT4">
                  <p:embed/>
                </p:oleObj>
              </mc:Choice>
              <mc:Fallback>
                <p:oleObj name="Equation" r:id="rId15" imgW="291973" imgH="241195" progId="Equation.DSMT4">
                  <p:embed/>
                  <p:pic>
                    <p:nvPicPr>
                      <p:cNvPr id="5133" name="Object 4095">
                        <a:extLst>
                          <a:ext uri="{FF2B5EF4-FFF2-40B4-BE49-F238E27FC236}">
                            <a16:creationId xmlns:a16="http://schemas.microsoft.com/office/drawing/2014/main" id="{C05DE359-807D-40E7-88CA-7F9FC8E1D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825876"/>
                        <a:ext cx="6096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96">
            <a:extLst>
              <a:ext uri="{FF2B5EF4-FFF2-40B4-BE49-F238E27FC236}">
                <a16:creationId xmlns:a16="http://schemas.microsoft.com/office/drawing/2014/main" id="{6A92624E-063C-B7EF-1396-00AA96CCB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5863" y="3890964"/>
          <a:ext cx="6794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Equation" r:id="rId16" imgW="291847" imgH="266469" progId="Equation.DSMT4">
                  <p:embed/>
                </p:oleObj>
              </mc:Choice>
              <mc:Fallback>
                <p:oleObj name="Equation" r:id="rId16" imgW="291847" imgH="266469" progId="Equation.DSMT4">
                  <p:embed/>
                  <p:pic>
                    <p:nvPicPr>
                      <p:cNvPr id="5134" name="Object 4096">
                        <a:extLst>
                          <a:ext uri="{FF2B5EF4-FFF2-40B4-BE49-F238E27FC236}">
                            <a16:creationId xmlns:a16="http://schemas.microsoft.com/office/drawing/2014/main" id="{99E55792-33AF-84AD-4082-ADCC86331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890964"/>
                        <a:ext cx="6794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098">
            <a:extLst>
              <a:ext uri="{FF2B5EF4-FFF2-40B4-BE49-F238E27FC236}">
                <a16:creationId xmlns:a16="http://schemas.microsoft.com/office/drawing/2014/main" id="{ABD25D6E-29F9-843E-5C53-6AAE90FD59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4426" y="4527550"/>
          <a:ext cx="7397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Equation" r:id="rId18" imgW="317362" imgH="279279" progId="Equation.DSMT4">
                  <p:embed/>
                </p:oleObj>
              </mc:Choice>
              <mc:Fallback>
                <p:oleObj name="Equation" r:id="rId18" imgW="317362" imgH="279279" progId="Equation.DSMT4">
                  <p:embed/>
                  <p:pic>
                    <p:nvPicPr>
                      <p:cNvPr id="5135" name="Object 4098">
                        <a:extLst>
                          <a:ext uri="{FF2B5EF4-FFF2-40B4-BE49-F238E27FC236}">
                            <a16:creationId xmlns:a16="http://schemas.microsoft.com/office/drawing/2014/main" id="{26841312-13E5-DA00-8B0C-378233469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6" y="4527550"/>
                        <a:ext cx="7397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105">
            <a:extLst>
              <a:ext uri="{FF2B5EF4-FFF2-40B4-BE49-F238E27FC236}">
                <a16:creationId xmlns:a16="http://schemas.microsoft.com/office/drawing/2014/main" id="{02BAB4A8-9F60-D53B-C51B-7AC2FF4004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0788" y="4595814"/>
          <a:ext cx="609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Equation" r:id="rId19" imgW="291973" imgH="279279" progId="Equation.DSMT4">
                  <p:embed/>
                </p:oleObj>
              </mc:Choice>
              <mc:Fallback>
                <p:oleObj name="Equation" r:id="rId19" imgW="291973" imgH="279279" progId="Equation.DSMT4">
                  <p:embed/>
                  <p:pic>
                    <p:nvPicPr>
                      <p:cNvPr id="5136" name="Object 4105">
                        <a:extLst>
                          <a:ext uri="{FF2B5EF4-FFF2-40B4-BE49-F238E27FC236}">
                            <a16:creationId xmlns:a16="http://schemas.microsoft.com/office/drawing/2014/main" id="{2D16AB37-5DDF-D5A7-4A99-A37E598F3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595814"/>
                        <a:ext cx="6096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65858292-03C7-3CE4-8505-2AD47D3E0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182986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04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  <p:sp>
        <p:nvSpPr>
          <p:cNvPr id="2" name="Text Box 73">
            <a:extLst>
              <a:ext uri="{FF2B5EF4-FFF2-40B4-BE49-F238E27FC236}">
                <a16:creationId xmlns:a16="http://schemas.microsoft.com/office/drawing/2014/main" id="{5854F1F4-E68B-DCAC-2D39-06CAECD63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990600"/>
            <a:ext cx="7653337" cy="4273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3: </a:t>
            </a:r>
            <a:r>
              <a:rPr lang="nl-NL" altLang="en-US" sz="2400" dirty="0">
                <a:latin typeface="Times New Roman" panose="02020603050405020304" pitchFamily="18" charset="0"/>
              </a:rPr>
              <a:t>Cho                     . Tia Ot là tia phân giác của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nl-NL" altLang="en-US" sz="2400" dirty="0">
                <a:latin typeface="Times New Roman" panose="02020603050405020304" pitchFamily="18" charset="0"/>
              </a:rPr>
              <a:t>Số đo            là: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lphaUcPeriod"/>
              <a:defRPr/>
            </a:pPr>
            <a:r>
              <a:rPr lang="nl-NL" altLang="en-US" sz="2400" dirty="0">
                <a:latin typeface="Times New Roman" panose="02020603050405020304" pitchFamily="18" charset="0"/>
              </a:rPr>
              <a:t>50</a:t>
            </a:r>
            <a:r>
              <a:rPr lang="nl-NL" altLang="en-US" sz="2400" baseline="30000" dirty="0">
                <a:latin typeface="Times New Roman" panose="02020603050405020304" pitchFamily="18" charset="0"/>
              </a:rPr>
              <a:t>0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lphaUcPeriod"/>
              <a:defRPr/>
            </a:pPr>
            <a:r>
              <a:rPr lang="nl-NL" altLang="en-US" sz="2400" dirty="0">
                <a:latin typeface="Times New Roman" panose="02020603050405020304" pitchFamily="18" charset="0"/>
              </a:rPr>
              <a:t>25</a:t>
            </a:r>
            <a:r>
              <a:rPr lang="nl-NL" altLang="en-US" sz="2400" baseline="30000" dirty="0">
                <a:latin typeface="Times New Roman" panose="02020603050405020304" pitchFamily="18" charset="0"/>
              </a:rPr>
              <a:t>0</a:t>
            </a:r>
            <a:endParaRPr lang="nl-NL" altLang="en-US" sz="2400" dirty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lphaUcPeriod"/>
              <a:defRPr/>
            </a:pPr>
            <a:r>
              <a:rPr lang="nl-NL" altLang="en-US" sz="2400" dirty="0">
                <a:latin typeface="Times New Roman" panose="02020603050405020304" pitchFamily="18" charset="0"/>
              </a:rPr>
              <a:t>75</a:t>
            </a:r>
            <a:r>
              <a:rPr lang="nl-NL" altLang="en-US" sz="2400" baseline="30000" dirty="0">
                <a:latin typeface="Times New Roman" panose="02020603050405020304" pitchFamily="18" charset="0"/>
              </a:rPr>
              <a:t>0</a:t>
            </a:r>
            <a:endParaRPr lang="nl-NL" altLang="en-US" sz="2400" dirty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lphaUcPeriod"/>
              <a:defRPr/>
            </a:pPr>
            <a:r>
              <a:rPr lang="nl-NL" altLang="en-US" sz="2400" dirty="0">
                <a:latin typeface="Times New Roman" panose="02020603050405020304" pitchFamily="18" charset="0"/>
              </a:rPr>
              <a:t>100</a:t>
            </a:r>
            <a:r>
              <a:rPr lang="nl-NL" altLang="en-US" sz="2400" baseline="30000" dirty="0">
                <a:latin typeface="Times New Roman" panose="02020603050405020304" pitchFamily="18" charset="0"/>
              </a:rPr>
              <a:t>0</a:t>
            </a:r>
            <a:r>
              <a:rPr lang="nl-NL" altLang="en-US" sz="2400" dirty="0">
                <a:latin typeface="Times New Roman" panose="02020603050405020304" pitchFamily="18" charset="0"/>
              </a:rPr>
              <a:t>	</a:t>
            </a:r>
            <a:endParaRPr lang="en-US" altLang="en-US" sz="2400" dirty="0"/>
          </a:p>
        </p:txBody>
      </p:sp>
      <p:sp>
        <p:nvSpPr>
          <p:cNvPr id="3" name="Oval 80">
            <a:extLst>
              <a:ext uri="{FF2B5EF4-FFF2-40B4-BE49-F238E27FC236}">
                <a16:creationId xmlns:a16="http://schemas.microsoft.com/office/drawing/2014/main" id="{AB78B079-75FD-CE67-A15C-3EB201087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3335338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11" descr="Digit 30">
            <a:extLst>
              <a:ext uri="{FF2B5EF4-FFF2-40B4-BE49-F238E27FC236}">
                <a16:creationId xmlns:a16="http://schemas.microsoft.com/office/drawing/2014/main" id="{6852D4E0-AA06-C642-D365-59A397F5FA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98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329689EA-378F-FB3A-99B2-E505BAFEB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6489" y="990601"/>
          <a:ext cx="15446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6" imgW="723586" imgH="279279" progId="Equation.DSMT4">
                  <p:embed/>
                </p:oleObj>
              </mc:Choice>
              <mc:Fallback>
                <p:oleObj name="Equation" r:id="rId6" imgW="723586" imgH="279279" progId="Equation.DSMT4">
                  <p:embed/>
                  <p:pic>
                    <p:nvPicPr>
                      <p:cNvPr id="6149" name="Object 2">
                        <a:extLst>
                          <a:ext uri="{FF2B5EF4-FFF2-40B4-BE49-F238E27FC236}">
                            <a16:creationId xmlns:a16="http://schemas.microsoft.com/office/drawing/2014/main" id="{3B620DB0-BC83-1DC0-5445-7269231DC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9" y="990601"/>
                        <a:ext cx="154463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E935789D-0576-5395-3CA2-959B347CA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5513" y="1027113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8" imgW="317362" imgH="279279" progId="Equation.DSMT4">
                  <p:embed/>
                </p:oleObj>
              </mc:Choice>
              <mc:Fallback>
                <p:oleObj name="Equation" r:id="rId8" imgW="317362" imgH="279279" progId="Equation.DSMT4">
                  <p:embed/>
                  <p:pic>
                    <p:nvPicPr>
                      <p:cNvPr id="6150" name="Object 5">
                        <a:extLst>
                          <a:ext uri="{FF2B5EF4-FFF2-40B4-BE49-F238E27FC236}">
                            <a16:creationId xmlns:a16="http://schemas.microsoft.com/office/drawing/2014/main" id="{6DB0E557-4558-9C52-5695-5723BB9E7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513" y="1027113"/>
                        <a:ext cx="685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07ECC12-C83E-E055-C327-9975AFB17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6089" y="1651001"/>
          <a:ext cx="7016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10" imgW="291973" imgH="241195" progId="Equation.DSMT4">
                  <p:embed/>
                </p:oleObj>
              </mc:Choice>
              <mc:Fallback>
                <p:oleObj name="Equation" r:id="rId10" imgW="291973" imgH="241195" progId="Equation.DSMT4">
                  <p:embed/>
                  <p:pic>
                    <p:nvPicPr>
                      <p:cNvPr id="6151" name="Object 6">
                        <a:extLst>
                          <a:ext uri="{FF2B5EF4-FFF2-40B4-BE49-F238E27FC236}">
                            <a16:creationId xmlns:a16="http://schemas.microsoft.com/office/drawing/2014/main" id="{BDC76419-30FE-A181-8CFC-04A42221D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9" y="1651001"/>
                        <a:ext cx="70167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">
            <a:extLst>
              <a:ext uri="{FF2B5EF4-FFF2-40B4-BE49-F238E27FC236}">
                <a16:creationId xmlns:a16="http://schemas.microsoft.com/office/drawing/2014/main" id="{B4BB72A9-752B-9514-F174-D6C05507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71" y="1579564"/>
            <a:ext cx="4015241" cy="381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6F15D685-FEB4-8D00-F9EB-B09E1B98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5919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  <p:sp>
        <p:nvSpPr>
          <p:cNvPr id="2" name="Text Box 97">
            <a:extLst>
              <a:ext uri="{FF2B5EF4-FFF2-40B4-BE49-F238E27FC236}">
                <a16:creationId xmlns:a16="http://schemas.microsoft.com/office/drawing/2014/main" id="{C708BA4F-6A7E-36FF-0ABD-CD27C59B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743" y="1263650"/>
            <a:ext cx="7924800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nl-NL" dirty="0"/>
              <a:t>Câu 4:  Quan sát hình 1. Câu nào sau đây </a:t>
            </a:r>
            <a:r>
              <a:rPr lang="nl-NL" b="1" u="sng" dirty="0"/>
              <a:t>sai</a:t>
            </a:r>
            <a:r>
              <a:rPr lang="nl-NL" b="1" dirty="0"/>
              <a:t>?</a:t>
            </a:r>
            <a:endParaRPr lang="en-US" dirty="0"/>
          </a:p>
          <a:p>
            <a:pPr marL="457200" indent="-457200">
              <a:lnSpc>
                <a:spcPct val="150000"/>
              </a:lnSpc>
              <a:buFontTx/>
              <a:buAutoNum type="alphaUcPeriod"/>
              <a:defRPr/>
            </a:pPr>
            <a:r>
              <a:rPr lang="en-US" dirty="0" err="1"/>
              <a:t>Góc</a:t>
            </a:r>
            <a:r>
              <a:rPr lang="en-US" dirty="0"/>
              <a:t> 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A</a:t>
            </a:r>
            <a:r>
              <a:rPr lang="en-US" baseline="-25000" dirty="0"/>
              <a:t>3</a:t>
            </a:r>
            <a:r>
              <a:rPr lang="en-US" dirty="0"/>
              <a:t>			</a:t>
            </a:r>
          </a:p>
          <a:p>
            <a:pPr marL="457200" indent="-457200">
              <a:lnSpc>
                <a:spcPct val="150000"/>
              </a:lnSpc>
              <a:buFontTx/>
              <a:buAutoNum type="alphaUcPeriod" startAt="2"/>
              <a:defRPr/>
            </a:pPr>
            <a:r>
              <a:rPr lang="en-US" dirty="0" err="1"/>
              <a:t>Góc</a:t>
            </a:r>
            <a:r>
              <a:rPr lang="en-US" dirty="0"/>
              <a:t> 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B</a:t>
            </a:r>
            <a:r>
              <a:rPr lang="en-US" baseline="-25000" dirty="0"/>
              <a:t>8</a:t>
            </a:r>
          </a:p>
          <a:p>
            <a:pPr marL="457200" indent="-457200">
              <a:lnSpc>
                <a:spcPct val="150000"/>
              </a:lnSpc>
              <a:buFontTx/>
              <a:buAutoNum type="alphaUcPeriod" startAt="3"/>
              <a:defRPr/>
            </a:pPr>
            <a:r>
              <a:rPr lang="en-US" dirty="0" err="1"/>
              <a:t>Góc</a:t>
            </a:r>
            <a:r>
              <a:rPr lang="en-US" dirty="0"/>
              <a:t> A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B</a:t>
            </a:r>
            <a:r>
              <a:rPr lang="en-US" baseline="-25000" dirty="0"/>
              <a:t>7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phía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D. 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so le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-25000" dirty="0"/>
              <a:t>3</a:t>
            </a:r>
          </a:p>
        </p:txBody>
      </p:sp>
      <p:sp>
        <p:nvSpPr>
          <p:cNvPr id="3" name="Oval 100">
            <a:extLst>
              <a:ext uri="{FF2B5EF4-FFF2-40B4-BE49-F238E27FC236}">
                <a16:creationId xmlns:a16="http://schemas.microsoft.com/office/drawing/2014/main" id="{E2621185-7BB2-22B7-0807-B08C5EDE7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957" y="3587524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11" descr="Digit 30">
            <a:extLst>
              <a:ext uri="{FF2B5EF4-FFF2-40B4-BE49-F238E27FC236}">
                <a16:creationId xmlns:a16="http://schemas.microsoft.com/office/drawing/2014/main" id="{D5DADF1F-6409-A840-AC47-1D1E4B7F1B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98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>
            <a:extLst>
              <a:ext uri="{FF2B5EF4-FFF2-40B4-BE49-F238E27FC236}">
                <a16:creationId xmlns:a16="http://schemas.microsoft.com/office/drawing/2014/main" id="{54738E09-E39E-6D0A-5464-C7FEC5B5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64" y="2205244"/>
            <a:ext cx="31480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10DD5F-FFB2-9335-C490-72574C05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604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4177" y="1979720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91094" y="2361460"/>
            <a:ext cx="2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63100" y="3320246"/>
            <a:ext cx="30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38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  <p:sp>
        <p:nvSpPr>
          <p:cNvPr id="3" name="Text Box 73">
            <a:extLst>
              <a:ext uri="{FF2B5EF4-FFF2-40B4-BE49-F238E27FC236}">
                <a16:creationId xmlns:a16="http://schemas.microsoft.com/office/drawing/2014/main" id="{A5E06020-9E78-F4C5-6C02-1D55B5E7A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1862139"/>
            <a:ext cx="8034337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5: Cho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EF</a:t>
            </a:r>
            <a:r>
              <a:rPr lang="en-US" altLang="en-US" sz="2400" b="1" dirty="0">
                <a:latin typeface="Times New Roman" panose="02020603050405020304" pitchFamily="18" charset="0"/>
              </a:rPr>
              <a:t>//</a:t>
            </a:r>
            <a:r>
              <a:rPr lang="en-US" altLang="en-US" sz="2400" dirty="0">
                <a:latin typeface="Times New Roman" panose="02020603050405020304" pitchFamily="18" charset="0"/>
              </a:rPr>
              <a:t>KH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ABH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  <a:r>
              <a:rPr lang="en-US" altLang="en-US" sz="2400" dirty="0"/>
              <a:t> </a:t>
            </a:r>
          </a:p>
        </p:txBody>
      </p:sp>
      <p:pic>
        <p:nvPicPr>
          <p:cNvPr id="6" name="Picture 74">
            <a:extLst>
              <a:ext uri="{FF2B5EF4-FFF2-40B4-BE49-F238E27FC236}">
                <a16:creationId xmlns:a16="http://schemas.microsoft.com/office/drawing/2014/main" id="{40A7238C-A6D7-BC29-3FAD-AE96C934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8" y="3321270"/>
            <a:ext cx="2939143" cy="2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9">
            <a:extLst>
              <a:ext uri="{FF2B5EF4-FFF2-40B4-BE49-F238E27FC236}">
                <a16:creationId xmlns:a16="http://schemas.microsoft.com/office/drawing/2014/main" id="{9604E2EB-1C52-6E4A-AC2F-A1B7064A3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00338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A. 180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</a:rPr>
              <a:t>        B. 50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C. 130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0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Oval 80">
            <a:extLst>
              <a:ext uri="{FF2B5EF4-FFF2-40B4-BE49-F238E27FC236}">
                <a16:creationId xmlns:a16="http://schemas.microsoft.com/office/drawing/2014/main" id="{176D6CB7-FDE3-F308-3209-F09CD08D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479" y="2700338"/>
            <a:ext cx="510281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" name="Picture 11" descr="Digit 30">
            <a:extLst>
              <a:ext uri="{FF2B5EF4-FFF2-40B4-BE49-F238E27FC236}">
                <a16:creationId xmlns:a16="http://schemas.microsoft.com/office/drawing/2014/main" id="{4F11AA35-0515-C4A7-30E7-C410C6F7B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98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F1E6B8E-C8AE-B316-28D7-EDFB58B4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817217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500" y="3752527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7432" y="3200975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7655" y="3755001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477" y="4506686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726" y="4506685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5409" y="5041246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8752" y="3737245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1027" y="4503958"/>
            <a:ext cx="33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  <p:sp>
        <p:nvSpPr>
          <p:cNvPr id="9" name="Oval 80">
            <a:extLst>
              <a:ext uri="{FF2B5EF4-FFF2-40B4-BE49-F238E27FC236}">
                <a16:creationId xmlns:a16="http://schemas.microsoft.com/office/drawing/2014/main" id="{B3BD6A6F-A354-F645-C7B4-F28FCB84B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975" y="1793875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" name="Picture 11" descr="Digit 30">
            <a:extLst>
              <a:ext uri="{FF2B5EF4-FFF2-40B4-BE49-F238E27FC236}">
                <a16:creationId xmlns:a16="http://schemas.microsoft.com/office/drawing/2014/main" id="{E147642D-FB83-8634-09DA-482672B749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98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92D34B3-AEA2-DC24-83A8-7DE03853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338263"/>
            <a:ext cx="148653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150A6444-01AF-DE7E-614B-2FAF1EE0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6704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68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766</Words>
  <Application>Microsoft Office PowerPoint</Application>
  <PresentationFormat>Widescreen</PresentationFormat>
  <Paragraphs>147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Algerian</vt:lpstr>
      <vt:lpstr>Arial</vt:lpstr>
      <vt:lpstr>Calibri</vt:lpstr>
      <vt:lpstr>Inter</vt:lpstr>
      <vt:lpstr>Inter Bold</vt:lpstr>
      <vt:lpstr>Times New Roman</vt:lpstr>
      <vt:lpstr>Trebuchet MS</vt:lpstr>
      <vt:lpstr>Wingdings 3</vt:lpstr>
      <vt:lpstr>Facet</vt:lpstr>
      <vt:lpstr>Equation</vt:lpstr>
      <vt:lpstr>TIẾT 7:  ÔN TẬP  GIỮA HỌC KÌ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Quan sát hình vẽ và viết tên: a) góc đối đỉnh với góc COD b) góc kề bù với góc AOC c) góc đồng vị với góc ABy d) một góc trong cùng phía với góc ACD </vt:lpstr>
      <vt:lpstr>HOẠT ĐỘNG NHÓM BÀN (2 phút)  Hoàn thành phiếu học tập </vt:lpstr>
      <vt:lpstr>HOẠT ĐỘNG NHÓM BÀN (2 phút)  Hoàn thành phiếu học tập </vt:lpstr>
      <vt:lpstr>PowerPoint Presentation</vt:lpstr>
      <vt:lpstr>PowerPoint Presentation</vt:lpstr>
      <vt:lpstr>Bài tập về nhà</vt:lpstr>
      <vt:lpstr>Bài tập về nhà</vt:lpstr>
      <vt:lpstr>PowerPoint Presentation</vt:lpstr>
      <vt:lpstr>PowerPoint Presentation</vt:lpstr>
      <vt:lpstr>Bài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62</cp:revision>
  <dcterms:created xsi:type="dcterms:W3CDTF">2019-07-03T06:46:12Z</dcterms:created>
  <dcterms:modified xsi:type="dcterms:W3CDTF">2025-04-09T08:47:10Z</dcterms:modified>
</cp:coreProperties>
</file>