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63" r:id="rId3"/>
    <p:sldId id="313" r:id="rId4"/>
    <p:sldId id="312" r:id="rId5"/>
    <p:sldId id="308" r:id="rId6"/>
    <p:sldId id="347" r:id="rId7"/>
    <p:sldId id="315" r:id="rId8"/>
    <p:sldId id="259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7" r:id="rId19"/>
    <p:sldId id="328" r:id="rId20"/>
    <p:sldId id="329" r:id="rId21"/>
    <p:sldId id="330" r:id="rId22"/>
    <p:sldId id="331" r:id="rId23"/>
    <p:sldId id="334" r:id="rId24"/>
    <p:sldId id="333" r:id="rId25"/>
    <p:sldId id="336" r:id="rId26"/>
    <p:sldId id="335" r:id="rId27"/>
    <p:sldId id="332" r:id="rId28"/>
    <p:sldId id="346" r:id="rId29"/>
    <p:sldId id="342" r:id="rId30"/>
    <p:sldId id="344" r:id="rId31"/>
    <p:sldId id="343" r:id="rId32"/>
    <p:sldId id="345" r:id="rId33"/>
    <p:sldId id="337" r:id="rId34"/>
    <p:sldId id="340" r:id="rId35"/>
    <p:sldId id="341" r:id="rId36"/>
  </p:sldIdLst>
  <p:sldSz cx="9144000" cy="5143500" type="screen16x9"/>
  <p:notesSz cx="6858000" cy="9144000"/>
  <p:embeddedFontLst>
    <p:embeddedFont>
      <p:font typeface="Goudy Stout" panose="0202090407030B020401" pitchFamily="18" charset="0"/>
      <p:regular r:id="rId38"/>
    </p:embeddedFont>
    <p:embeddedFont>
      <p:font typeface="Grand Hotel" panose="020B0604020202020204" charset="0"/>
      <p:regular r:id="rId39"/>
    </p:embeddedFont>
    <p:embeddedFont>
      <p:font typeface="Raleway" panose="020B0604020202020204" charset="0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Source Sans Pro Black" panose="020B060402020202020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AF"/>
    <a:srgbClr val="FFF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743F7D-80DC-4BB6-9428-EB891F771641}">
  <a:tblStyle styleId="{E6743F7D-80DC-4BB6-9428-EB891F7716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378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40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081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93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242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651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408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3cd0e9a55c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13cd0e9a55c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08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49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92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207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85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36982b2a43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36982b2a43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278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384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842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638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949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722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0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557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741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124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01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63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3cd0e9a55c_0_2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13cd0e9a55c_0_2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56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6982b2a43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36982b2a43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13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cd0e9a55c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cd0e9a55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9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52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6982b2a4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36982b2a4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325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6982b2a4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36982b2a4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61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782150" y="746137"/>
            <a:ext cx="4641300" cy="30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06420" y="3894563"/>
            <a:ext cx="40986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1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 - Dark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12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27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1954350" y="2329138"/>
            <a:ext cx="5235300" cy="1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982300" y="3631350"/>
            <a:ext cx="31794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3489975" y="1236038"/>
            <a:ext cx="21639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7" name="Google Shape;37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6" name="Google Shape;46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Google Shape;5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94800" y="2482110"/>
            <a:ext cx="1076779" cy="201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787088" y="368662"/>
            <a:ext cx="1345450" cy="1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1183100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99704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 idx="3"/>
          </p:nvPr>
        </p:nvSpPr>
        <p:spPr>
          <a:xfrm>
            <a:off x="1183100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4"/>
          </p:nvPr>
        </p:nvSpPr>
        <p:spPr>
          <a:xfrm>
            <a:off x="4899705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89" name="Google Shape;89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6729">
            <a:off x="7817850" y="783625"/>
            <a:ext cx="1391375" cy="16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-78175" y="2465301"/>
            <a:ext cx="1193100" cy="2042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5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00" name="Google Shape;100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34137" y="55549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73" y="2679300"/>
            <a:ext cx="1050854" cy="17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1656450" y="1800400"/>
            <a:ext cx="5831100" cy="2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38100" lvl="0" indent="-30480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36" name="Google Shape;136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7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45" name="Google Shape;145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" name="Google Shape;1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25" y="213095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11980">
            <a:off x="8022300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889250" y="1586700"/>
            <a:ext cx="5365500" cy="19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60" name="Google Shape;160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8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69" name="Google Shape;169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7" name="Google Shape;17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9575" y="-3975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7980405" y="2524260"/>
            <a:ext cx="1212794" cy="2075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1915975" y="1114413"/>
            <a:ext cx="5312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1916025" y="2490388"/>
            <a:ext cx="5312100" cy="15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84" name="Google Shape;184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93" name="Google Shape;193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1" name="Google Shape;2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84475">
            <a:off x="770133" y="22700"/>
            <a:ext cx="1022209" cy="1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99352">
            <a:off x="1230783" y="2340477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30655">
            <a:off x="592157" y="2634473"/>
            <a:ext cx="149251" cy="25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8252">
            <a:off x="8117861" y="2006925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6213" y="3457850"/>
            <a:ext cx="1105300" cy="13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713225" y="2034600"/>
            <a:ext cx="3102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9" name="Google Shape;209;p10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10" name="Google Shape;210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10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219" name="Google Shape;219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 txBox="1">
            <a:spLocks noGrp="1"/>
          </p:cNvSpPr>
          <p:nvPr>
            <p:ph type="title" hasCustomPrompt="1"/>
          </p:nvPr>
        </p:nvSpPr>
        <p:spPr>
          <a:xfrm>
            <a:off x="1403700" y="1335450"/>
            <a:ext cx="6336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9" name="Google Shape;229;p11"/>
          <p:cNvSpPr txBox="1">
            <a:spLocks noGrp="1"/>
          </p:cNvSpPr>
          <p:nvPr>
            <p:ph type="body" idx="1"/>
          </p:nvPr>
        </p:nvSpPr>
        <p:spPr>
          <a:xfrm>
            <a:off x="1403675" y="3298950"/>
            <a:ext cx="63366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1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232" name="Google Shape;232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11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41" name="Google Shape;241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9" name="Google Shape;24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9828">
            <a:off x="582525" y="1984591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88118">
            <a:off x="940181" y="465018"/>
            <a:ext cx="817012" cy="9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094000" y="2477574"/>
            <a:ext cx="1146650" cy="196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1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50" y="252100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36">
            <a:off x="663075" y="7830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63" name="Google Shape;26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300">
            <a:off x="1922011" y="3402301"/>
            <a:ext cx="1731678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66" name="Google Shape;26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96335">
            <a:off x="2533124" y="347157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590127">
            <a:off x="844949" y="838923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32337">
            <a:off x="7128877" y="3064112"/>
            <a:ext cx="2124949" cy="20859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91EBD15-015E-D7FE-290F-821AC0366949}"/>
              </a:ext>
            </a:extLst>
          </p:cNvPr>
          <p:cNvSpPr/>
          <p:nvPr/>
        </p:nvSpPr>
        <p:spPr>
          <a:xfrm>
            <a:off x="1427587" y="285751"/>
            <a:ext cx="6376928" cy="5815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823BF-2178-BF13-B60C-A5A99B14BBA0}"/>
              </a:ext>
            </a:extLst>
          </p:cNvPr>
          <p:cNvSpPr/>
          <p:nvPr/>
        </p:nvSpPr>
        <p:spPr>
          <a:xfrm>
            <a:off x="2228851" y="403388"/>
            <a:ext cx="477440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SỞ GIÁO DỤC VÀ ĐÀO TẠO HẢI PHÒNG 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AF1A7-C9D7-39C3-EA07-81882A1B78C6}"/>
              </a:ext>
            </a:extLst>
          </p:cNvPr>
          <p:cNvSpPr/>
          <p:nvPr/>
        </p:nvSpPr>
        <p:spPr>
          <a:xfrm>
            <a:off x="1584396" y="1505834"/>
            <a:ext cx="6069826" cy="31206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2C2A8-4771-3402-65F6-C9398739BC5E}"/>
              </a:ext>
            </a:extLst>
          </p:cNvPr>
          <p:cNvSpPr/>
          <p:nvPr/>
        </p:nvSpPr>
        <p:spPr>
          <a:xfrm>
            <a:off x="1581140" y="896073"/>
            <a:ext cx="6069826" cy="5326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760FF7-BE84-5597-A88B-C5E085437213}"/>
              </a:ext>
            </a:extLst>
          </p:cNvPr>
          <p:cNvSpPr/>
          <p:nvPr/>
        </p:nvSpPr>
        <p:spPr>
          <a:xfrm>
            <a:off x="2310826" y="974888"/>
            <a:ext cx="477440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BÀI GIẢNG ĐIỆN TỬ </a:t>
            </a:r>
            <a:endParaRPr lang="en-US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952D8426-AAFE-01C0-E0B7-D5950D33A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019" y="3438670"/>
            <a:ext cx="5010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Minh </a:t>
            </a:r>
            <a:r>
              <a:rPr lang="en-US" altLang="vi-VN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79E43-E815-800F-5ED2-DB814A57B72F}"/>
              </a:ext>
            </a:extLst>
          </p:cNvPr>
          <p:cNvSpPr/>
          <p:nvPr/>
        </p:nvSpPr>
        <p:spPr>
          <a:xfrm>
            <a:off x="2620283" y="1714037"/>
            <a:ext cx="4367387" cy="746299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5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10: SỐ NGUYÊN TỐ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D8500-7473-6031-FAB2-849068513892}"/>
              </a:ext>
            </a:extLst>
          </p:cNvPr>
          <p:cNvSpPr/>
          <p:nvPr/>
        </p:nvSpPr>
        <p:spPr>
          <a:xfrm>
            <a:off x="4234379" y="2490788"/>
            <a:ext cx="763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1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41F43C-D454-EC76-56D0-F87D0E0707B6}"/>
              </a:ext>
            </a:extLst>
          </p:cNvPr>
          <p:cNvSpPr/>
          <p:nvPr/>
        </p:nvSpPr>
        <p:spPr>
          <a:xfrm>
            <a:off x="2375563" y="2964729"/>
            <a:ext cx="4714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6 – KẾT NỐI TRI THỨC VÀ CUỘC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87680" y="2324904"/>
            <a:ext cx="8503920" cy="8590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 * </a:t>
            </a:r>
            <a:r>
              <a:rPr lang="vi-VN" sz="2400" dirty="0">
                <a:latin typeface="+mj-lt"/>
              </a:rPr>
              <a:t>Số 0 và số 1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không</a:t>
            </a:r>
            <a:r>
              <a:rPr lang="vi-VN" sz="2400" dirty="0">
                <a:latin typeface="+mj-lt"/>
              </a:rPr>
              <a:t> là số nguyên tố và cũng không là hợp số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Số 2 là số nguyên tố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nhất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là số nguyên tố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 duy nhất</a:t>
            </a:r>
            <a:r>
              <a:rPr lang="nl-NL" i="1" dirty="0"/>
              <a:t>.</a:t>
            </a:r>
            <a:endParaRPr lang="en-US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4742" y="1388881"/>
            <a:ext cx="1687022" cy="363683"/>
          </a:xfrm>
        </p:spPr>
        <p:txBody>
          <a:bodyPr/>
          <a:lstStyle/>
          <a:p>
            <a:pPr algn="l"/>
            <a:r>
              <a:rPr lang="vi-VN" dirty="0">
                <a:solidFill>
                  <a:srgbClr val="FF0000"/>
                </a:solidFill>
                <a:latin typeface="+mj-lt"/>
              </a:rPr>
              <a:t>Chú ý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  <a:endParaRPr lang="vi-VN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12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69DD6-8178-48B8-BCEF-BF0B3E09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1" y="1246900"/>
            <a:ext cx="4859287" cy="3741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57C71-2506-48D8-B199-26D59FFE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8" y="1441586"/>
            <a:ext cx="781222" cy="697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06D517-EAC1-48D9-81CE-3F0879E64AFD}"/>
              </a:ext>
            </a:extLst>
          </p:cNvPr>
          <p:cNvSpPr txBox="1"/>
          <p:nvPr/>
        </p:nvSpPr>
        <p:spPr>
          <a:xfrm>
            <a:off x="5865985" y="2139478"/>
            <a:ext cx="272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FF0000"/>
                </a:solidFill>
              </a:rPr>
              <a:t>Số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err="1">
                <a:solidFill>
                  <a:srgbClr val="FF0000"/>
                </a:solidFill>
              </a:rPr>
              <a:t>nguyên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err="1">
                <a:solidFill>
                  <a:srgbClr val="FF0000"/>
                </a:solidFill>
              </a:rPr>
              <a:t>tố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err="1">
                <a:solidFill>
                  <a:schemeClr val="accent4">
                    <a:lumMod val="50000"/>
                  </a:schemeClr>
                </a:solidFill>
              </a:rPr>
              <a:t>nhỏ</a:t>
            </a:r>
            <a:r>
              <a:rPr lang="en-GB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4">
                    <a:lumMod val="50000"/>
                  </a:schemeClr>
                </a:solidFill>
              </a:rPr>
              <a:t>nhất</a:t>
            </a:r>
            <a:r>
              <a:rPr lang="en-GB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rgbClr val="FF0000"/>
                </a:solidFill>
              </a:rPr>
              <a:t>là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err="1">
                <a:solidFill>
                  <a:srgbClr val="FF0000"/>
                </a:solidFill>
              </a:rPr>
              <a:t>số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err="1">
                <a:solidFill>
                  <a:srgbClr val="FF0000"/>
                </a:solidFill>
              </a:rPr>
              <a:t>nào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8600589"/>
            <a:ext cx="3721560" cy="1353717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8752989"/>
            <a:ext cx="3721560" cy="1353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08" y="3612671"/>
            <a:ext cx="3132031" cy="11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593502"/>
              </p:ext>
            </p:extLst>
          </p:nvPr>
        </p:nvGraphicFramePr>
        <p:xfrm>
          <a:off x="5372685" y="1180226"/>
          <a:ext cx="3256233" cy="3567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285">
                  <a:extLst>
                    <a:ext uri="{9D8B030D-6E8A-4147-A177-3AD203B41FA5}">
                      <a16:colId xmlns:a16="http://schemas.microsoft.com/office/drawing/2014/main" val="1537414412"/>
                    </a:ext>
                  </a:extLst>
                </a:gridCol>
                <a:gridCol w="1249538">
                  <a:extLst>
                    <a:ext uri="{9D8B030D-6E8A-4147-A177-3AD203B41FA5}">
                      <a16:colId xmlns:a16="http://schemas.microsoft.com/office/drawing/2014/main" val="2547018214"/>
                    </a:ext>
                  </a:extLst>
                </a:gridCol>
                <a:gridCol w="1085410">
                  <a:extLst>
                    <a:ext uri="{9D8B030D-6E8A-4147-A177-3AD203B41FA5}">
                      <a16:colId xmlns:a16="http://schemas.microsoft.com/office/drawing/2014/main" val="3601000409"/>
                    </a:ext>
                  </a:extLst>
                </a:gridCol>
              </a:tblGrid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55215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82702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381202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2931580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986784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3; 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8053241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7725532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4; 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466502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3; 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056003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5; 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3946955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386868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61007" y="2895410"/>
            <a:ext cx="2337938" cy="1852258"/>
            <a:chOff x="-16203" y="0"/>
            <a:chExt cx="2524125" cy="1181100"/>
          </a:xfrm>
        </p:grpSpPr>
        <p:sp>
          <p:nvSpPr>
            <p:cNvPr id="13" name="Up Arrow 12"/>
            <p:cNvSpPr/>
            <p:nvPr/>
          </p:nvSpPr>
          <p:spPr>
            <a:xfrm>
              <a:off x="-16203" y="0"/>
              <a:ext cx="2524125" cy="1181100"/>
            </a:xfrm>
            <a:prstGeom prst="upArrow">
              <a:avLst/>
            </a:prstGeom>
            <a:solidFill>
              <a:srgbClr val="FFFF66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657225" y="304800"/>
              <a:ext cx="1209675" cy="771525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nguyên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11, …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39424" y="2895411"/>
            <a:ext cx="2534104" cy="1852257"/>
            <a:chOff x="0" y="0"/>
            <a:chExt cx="2400300" cy="1171575"/>
          </a:xfrm>
        </p:grpSpPr>
        <p:sp>
          <p:nvSpPr>
            <p:cNvPr id="17" name="Up Arrow 16"/>
            <p:cNvSpPr/>
            <p:nvPr/>
          </p:nvSpPr>
          <p:spPr>
            <a:xfrm>
              <a:off x="0" y="0"/>
              <a:ext cx="2400300" cy="1171575"/>
            </a:xfrm>
            <a:prstGeom prst="upArrow">
              <a:avLst/>
            </a:prstGeom>
            <a:solidFill>
              <a:srgbClr val="FF66FF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65709" y="350031"/>
              <a:ext cx="1029741" cy="697719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10, …..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Luyê</a:t>
              </a:r>
              <a:endPara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1518150"/>
            <a:ext cx="50846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200" b="1" i="0" strike="noStrike" kern="1200" cap="none" spc="0" normalizeH="0" noProof="0" dirty="0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200" b="1" i="0" strike="noStrike" kern="1200" cap="none" spc="0" normalizeH="0" noProof="0" dirty="0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2.1</a:t>
            </a:r>
            <a:endParaRPr lang="en-US" sz="2000" b="1" dirty="0">
              <a:ln w="22225">
                <a:noFill/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72685" y="1180226"/>
          <a:ext cx="3256233" cy="3567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285">
                  <a:extLst>
                    <a:ext uri="{9D8B030D-6E8A-4147-A177-3AD203B41FA5}">
                      <a16:colId xmlns:a16="http://schemas.microsoft.com/office/drawing/2014/main" val="1537414412"/>
                    </a:ext>
                  </a:extLst>
                </a:gridCol>
                <a:gridCol w="1249538">
                  <a:extLst>
                    <a:ext uri="{9D8B030D-6E8A-4147-A177-3AD203B41FA5}">
                      <a16:colId xmlns:a16="http://schemas.microsoft.com/office/drawing/2014/main" val="2547018214"/>
                    </a:ext>
                  </a:extLst>
                </a:gridCol>
                <a:gridCol w="1085410">
                  <a:extLst>
                    <a:ext uri="{9D8B030D-6E8A-4147-A177-3AD203B41FA5}">
                      <a16:colId xmlns:a16="http://schemas.microsoft.com/office/drawing/2014/main" val="3601000409"/>
                    </a:ext>
                  </a:extLst>
                </a:gridCol>
              </a:tblGrid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55215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82702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3812029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2931580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986784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3; 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8053241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7725532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4; 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466502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3; 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056003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5; 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3946955"/>
                  </a:ext>
                </a:extLst>
              </a:tr>
              <a:tr h="3243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386868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1518150"/>
            <a:ext cx="50846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200" b="1" i="0" strike="noStrike" kern="1200" cap="none" spc="0" normalizeH="0" noProof="0" dirty="0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200" b="1" i="0" strike="noStrike" kern="1200" cap="none" spc="0" normalizeH="0" noProof="0" dirty="0">
                <a:ln/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strike="noStrike" kern="1200" cap="none" spc="0" normalizeH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200" b="1" i="0" strike="noStrike" kern="1200" cap="none" spc="0" normalizeH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2.1</a:t>
            </a:r>
            <a:endParaRPr lang="en-US" sz="2000" b="1" dirty="0">
              <a:ln w="22225">
                <a:noFill/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48640" y="2760777"/>
            <a:ext cx="2271078" cy="1852258"/>
            <a:chOff x="0" y="0"/>
            <a:chExt cx="2524125" cy="1181100"/>
          </a:xfrm>
        </p:grpSpPr>
        <p:sp>
          <p:nvSpPr>
            <p:cNvPr id="22" name="Up Arrow 21"/>
            <p:cNvSpPr/>
            <p:nvPr/>
          </p:nvSpPr>
          <p:spPr>
            <a:xfrm>
              <a:off x="0" y="0"/>
              <a:ext cx="2524125" cy="1181100"/>
            </a:xfrm>
            <a:prstGeom prst="upArrow">
              <a:avLst/>
            </a:prstGeom>
            <a:solidFill>
              <a:srgbClr val="FFFF66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657225" y="304800"/>
              <a:ext cx="1209675" cy="771525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nguyên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11, 7, 5, 3, 2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95600" y="2760778"/>
            <a:ext cx="2477085" cy="1852257"/>
            <a:chOff x="0" y="0"/>
            <a:chExt cx="2400300" cy="1171575"/>
          </a:xfrm>
        </p:grpSpPr>
        <p:sp>
          <p:nvSpPr>
            <p:cNvPr id="25" name="Up Arrow 24"/>
            <p:cNvSpPr/>
            <p:nvPr/>
          </p:nvSpPr>
          <p:spPr>
            <a:xfrm>
              <a:off x="0" y="0"/>
              <a:ext cx="2400300" cy="1171575"/>
            </a:xfrm>
            <a:prstGeom prst="upArrow">
              <a:avLst/>
            </a:prstGeom>
            <a:solidFill>
              <a:srgbClr val="FF66FF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665709" y="350031"/>
              <a:ext cx="1029741" cy="697719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10, 9, 8, 6, 4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Luyê</a:t>
              </a:r>
              <a:endPara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6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0062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03386"/>
              </p:ext>
            </p:extLst>
          </p:nvPr>
        </p:nvGraphicFramePr>
        <p:xfrm>
          <a:off x="961502" y="3627464"/>
          <a:ext cx="7012565" cy="605663"/>
        </p:xfrm>
        <a:graphic>
          <a:graphicData uri="http://schemas.openxmlformats.org/drawingml/2006/table">
            <a:tbl>
              <a:tblPr/>
              <a:tblGrid>
                <a:gridCol w="7012565">
                  <a:extLst>
                    <a:ext uri="{9D8B030D-6E8A-4147-A177-3AD203B41FA5}">
                      <a16:colId xmlns:a16="http://schemas.microsoft.com/office/drawing/2014/main" val="35689998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</a:t>
                      </a:r>
                      <a:r>
                        <a:rPr lang="nl-NL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Để khẳng định một số là hợp số, ta thường sử dụng các dấu hiệu chia hết để tìm ra một ước khác 1 và chính nó.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9866143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08" y="781057"/>
            <a:ext cx="875005" cy="1072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983" y="978592"/>
            <a:ext cx="606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1 975                                 b, 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3355" y="2041985"/>
            <a:ext cx="809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1 975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Do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1 975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1 975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56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8751">
            <a:off x="435189" y="96349"/>
            <a:ext cx="582326" cy="644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31" y="154598"/>
            <a:ext cx="978553" cy="397952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45324" y="3670575"/>
            <a:ext cx="2089014" cy="1074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0062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9481" y="2554275"/>
            <a:ext cx="6038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9481" y="972607"/>
            <a:ext cx="680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1 930                                               b, 23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590516" y="1940632"/>
            <a:ext cx="936067" cy="833933"/>
            <a:chOff x="653188" y="302339"/>
            <a:chExt cx="1274323" cy="101940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485" y="302339"/>
              <a:ext cx="1263728" cy="10194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0918620">
              <a:off x="653188" y="607763"/>
              <a:ext cx="1274323" cy="408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Giải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669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9" y="1040148"/>
            <a:ext cx="7695244" cy="1485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318" y="2478796"/>
            <a:ext cx="4580082" cy="2308886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803716" y="2846586"/>
            <a:ext cx="3026916" cy="1573305"/>
          </a:xfrm>
          <a:prstGeom prst="cloud">
            <a:avLst/>
          </a:prstGeom>
          <a:solidFill>
            <a:srgbClr val="E32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" algn="ctr">
              <a:lnSpc>
                <a:spcPct val="115000"/>
              </a:lnSpc>
            </a:pP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7-19-13-11-23-29-31-41-17-2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50" y="1349862"/>
            <a:ext cx="6371429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21" y="1180227"/>
            <a:ext cx="8233557" cy="35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7687" y="1257169"/>
            <a:ext cx="4387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8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Phương pháp phân tích theo sơ đồ cây: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55" y="1921800"/>
            <a:ext cx="3812858" cy="17333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9303" y="4027375"/>
            <a:ext cx="198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24 = 2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.3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2" y="1921800"/>
            <a:ext cx="3569689" cy="1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20598" y="607007"/>
            <a:ext cx="2927198" cy="53502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8728" y="3339914"/>
            <a:ext cx="2514018" cy="132300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659820" y="1552949"/>
            <a:ext cx="3339899" cy="26657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/>
              <a:t>Bài</a:t>
            </a:r>
            <a:r>
              <a:rPr lang="en-US" sz="3200" dirty="0"/>
              <a:t> 1: </a:t>
            </a:r>
            <a:r>
              <a:rPr lang="en-US" sz="3200" dirty="0" err="1"/>
              <a:t>Tìm</a:t>
            </a:r>
            <a:r>
              <a:rPr lang="en-US" sz="3200" dirty="0"/>
              <a:t> Ư(10)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231362" y="1552950"/>
            <a:ext cx="3339899" cy="26657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/>
              <a:t>Bài 2: Tìm Ư(11)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3800" y="1272855"/>
            <a:ext cx="7117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60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60 = 3.4.5.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2430" y="2904699"/>
            <a:ext cx="7117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Việt phân tích chưa đúng vì 4 không phải là thừa số nguyên tố.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Viết lại: 60 = 3 . 2</a:t>
            </a:r>
            <a:r>
              <a:rPr lang="nl-NL" sz="18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nl-NL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. 5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57C71-2506-48D8-B199-26D59FFE7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8" y="1385574"/>
            <a:ext cx="781222" cy="697892"/>
          </a:xfrm>
          <a:prstGeom prst="rect">
            <a:avLst/>
          </a:prstGeom>
        </p:spPr>
      </p:pic>
      <p:sp>
        <p:nvSpPr>
          <p:cNvPr id="9" name="Google Shape;2270;p40"/>
          <p:cNvSpPr txBox="1">
            <a:spLocks/>
          </p:cNvSpPr>
          <p:nvPr/>
        </p:nvSpPr>
        <p:spPr>
          <a:xfrm>
            <a:off x="621208" y="2288814"/>
            <a:ext cx="1350239" cy="41053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5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434343"/>
              </a:buClr>
              <a:buSzPts val="2800"/>
              <a:buFont typeface="Merriweather"/>
              <a:buNone/>
              <a:tabLst/>
              <a:defRPr/>
            </a:pP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  <a:endParaRPr kumimoji="0" lang="nl-NL" sz="22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Merriweather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76" y="3650780"/>
            <a:ext cx="875005" cy="10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ADBE7-4A6B-4D30-AF4F-299C264BB807}"/>
              </a:ext>
            </a:extLst>
          </p:cNvPr>
          <p:cNvSpPr/>
          <p:nvPr/>
        </p:nvSpPr>
        <p:spPr>
          <a:xfrm>
            <a:off x="3420555" y="2817787"/>
            <a:ext cx="2277074" cy="81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96164-8A79-484C-9D6D-B1F9E9004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6" y="2023527"/>
            <a:ext cx="1434987" cy="1281239"/>
          </a:xfrm>
          <a:prstGeom prst="rect">
            <a:avLst/>
          </a:prstGeom>
          <a:noFill/>
        </p:spPr>
      </p:pic>
      <p:sp>
        <p:nvSpPr>
          <p:cNvPr id="7" name="Cloud 6"/>
          <p:cNvSpPr/>
          <p:nvPr/>
        </p:nvSpPr>
        <p:spPr>
          <a:xfrm>
            <a:off x="1324310" y="1266012"/>
            <a:ext cx="3908348" cy="1064795"/>
          </a:xfrm>
          <a:prstGeom prst="cloud">
            <a:avLst/>
          </a:prstGeom>
          <a:solidFill>
            <a:srgbClr val="F9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BC5D6-1942-44BE-A4F7-3F9525EB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75" y="2172211"/>
            <a:ext cx="1344528" cy="1291151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5616132" y="1383742"/>
            <a:ext cx="3077077" cy="1064795"/>
          </a:xfrm>
          <a:prstGeom prst="cloud">
            <a:avLst/>
          </a:prstGeom>
          <a:solidFill>
            <a:srgbClr val="6AC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81" y="3631062"/>
            <a:ext cx="8374980" cy="11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5499" y="2268267"/>
            <a:ext cx="2206820" cy="1882779"/>
            <a:chOff x="3126443" y="1906602"/>
            <a:chExt cx="2206820" cy="1882779"/>
          </a:xfrm>
        </p:grpSpPr>
        <p:sp>
          <p:nvSpPr>
            <p:cNvPr id="7" name="Oval 6"/>
            <p:cNvSpPr/>
            <p:nvPr/>
          </p:nvSpPr>
          <p:spPr>
            <a:xfrm>
              <a:off x="3739993" y="1906602"/>
              <a:ext cx="436417" cy="4260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1818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26443" y="1957074"/>
              <a:ext cx="2206820" cy="1832307"/>
              <a:chOff x="3126443" y="1957074"/>
              <a:chExt cx="2206820" cy="183230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126443" y="2551712"/>
                <a:ext cx="426028" cy="426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341207" y="2570280"/>
                <a:ext cx="426028" cy="426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?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907235" y="3348348"/>
                <a:ext cx="426028" cy="426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01808" y="3303319"/>
                <a:ext cx="426028" cy="426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cxnSp>
            <p:nvCxnSpPr>
              <p:cNvPr id="14" name="Straight Connector 13"/>
              <p:cNvCxnSpPr>
                <a:stCxn id="7" idx="3"/>
                <a:endCxn id="9" idx="7"/>
              </p:cNvCxnSpPr>
              <p:nvPr/>
            </p:nvCxnSpPr>
            <p:spPr>
              <a:xfrm flipH="1">
                <a:off x="3490081" y="2270240"/>
                <a:ext cx="313824" cy="3438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100365" y="2961037"/>
                <a:ext cx="312303" cy="3438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endCxn id="7" idx="5"/>
              </p:cNvCxnSpPr>
              <p:nvPr/>
            </p:nvCxnSpPr>
            <p:spPr>
              <a:xfrm flipH="1" flipV="1">
                <a:off x="4112498" y="2270240"/>
                <a:ext cx="303438" cy="3438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650884" y="2936132"/>
                <a:ext cx="391478" cy="43299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755029" y="1957074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82982" y="261410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86485" y="3282501"/>
                <a:ext cx="423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95193" y="2608409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70208" y="3420049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610491" y="433070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5706" y="1258298"/>
            <a:ext cx="708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57C71-2506-48D8-B199-26D59FFE7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8" y="1258298"/>
            <a:ext cx="781222" cy="697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83" y="3503910"/>
            <a:ext cx="560068" cy="12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0350" y="1282728"/>
            <a:ext cx="4083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800" b="0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Phương pháp phân tích theo sơ đồ cột: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24" y="1884309"/>
            <a:ext cx="4675908" cy="2579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3944" y="1884309"/>
            <a:ext cx="3075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1800" b="1" i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24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84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0477" y="1257169"/>
            <a:ext cx="40836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8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Phương pháp phân tích theo sơ đồ cột: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45932" y="2826747"/>
            <a:ext cx="919767" cy="1795925"/>
            <a:chOff x="6426777" y="2306782"/>
            <a:chExt cx="821056" cy="1735282"/>
          </a:xfrm>
        </p:grpSpPr>
        <p:sp>
          <p:nvSpPr>
            <p:cNvPr id="8" name="TextBox 7"/>
            <p:cNvSpPr txBox="1"/>
            <p:nvPr/>
          </p:nvSpPr>
          <p:spPr>
            <a:xfrm>
              <a:off x="6426777" y="23834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842275" y="2306782"/>
              <a:ext cx="10530" cy="17352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455491" y="35532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63761" y="3231573"/>
              <a:ext cx="438150" cy="36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30048" y="2807305"/>
              <a:ext cx="368878" cy="369743"/>
              <a:chOff x="6430048" y="2807305"/>
              <a:chExt cx="368878" cy="36974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430048" y="2807305"/>
                <a:ext cx="368878" cy="3697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?3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68742" y="2838288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?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09632" y="28034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6215" y="23834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878955" y="3251050"/>
              <a:ext cx="368878" cy="369743"/>
              <a:chOff x="6430048" y="2807305"/>
              <a:chExt cx="368878" cy="369743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430048" y="2807305"/>
                <a:ext cx="368878" cy="3697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?3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68742" y="2838288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?</a:t>
                </a: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518074" y="1693011"/>
            <a:ext cx="6112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057C71-2506-48D8-B199-26D59FFE7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2" y="1641450"/>
            <a:ext cx="781222" cy="697892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47974" y="3161546"/>
            <a:ext cx="1765342" cy="16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0352" y="1124851"/>
            <a:ext cx="40836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8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Phương pháp phân tích theo sơ đồ cột: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57884" y="2306817"/>
            <a:ext cx="886957" cy="1735282"/>
            <a:chOff x="6340074" y="2306782"/>
            <a:chExt cx="886957" cy="1735282"/>
          </a:xfrm>
        </p:grpSpPr>
        <p:sp>
          <p:nvSpPr>
            <p:cNvPr id="7" name="TextBox 6"/>
            <p:cNvSpPr txBox="1"/>
            <p:nvPr/>
          </p:nvSpPr>
          <p:spPr>
            <a:xfrm>
              <a:off x="6340074" y="236396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105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842275" y="2306782"/>
              <a:ext cx="10530" cy="17352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455491" y="35532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7977" y="2806083"/>
              <a:ext cx="438150" cy="36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9632" y="28034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66215" y="23834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9352" y="3194526"/>
              <a:ext cx="438150" cy="36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6949" y="320521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09806" y="2296693"/>
            <a:ext cx="844455" cy="1989019"/>
            <a:chOff x="7462471" y="1690272"/>
            <a:chExt cx="844455" cy="1989019"/>
          </a:xfrm>
        </p:grpSpPr>
        <p:grpSp>
          <p:nvGrpSpPr>
            <p:cNvPr id="19" name="Group 18"/>
            <p:cNvGrpSpPr/>
            <p:nvPr/>
          </p:nvGrpSpPr>
          <p:grpSpPr>
            <a:xfrm>
              <a:off x="7462471" y="1690272"/>
              <a:ext cx="844455" cy="1989019"/>
              <a:chOff x="6423683" y="2383448"/>
              <a:chExt cx="753825" cy="1921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426777" y="2383448"/>
                <a:ext cx="370905" cy="35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6817769" y="2469911"/>
                <a:ext cx="22076" cy="174073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455491" y="3553280"/>
                <a:ext cx="267876" cy="35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63761" y="3231573"/>
                <a:ext cx="438150" cy="36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909632" y="2803430"/>
                <a:ext cx="267876" cy="35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866215" y="238344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917647" y="3282033"/>
                <a:ext cx="164905" cy="297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23683" y="2801785"/>
                <a:ext cx="370905" cy="35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92997" y="3948442"/>
                <a:ext cx="267876" cy="35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001579" y="257257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98114" y="288084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07827" y="1511429"/>
            <a:ext cx="660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a, 36                                                  b, 105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35542" y="4243172"/>
            <a:ext cx="199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= 2.2.3.3 = 2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96810" y="4202642"/>
            <a:ext cx="177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= 3.5.7 </a:t>
            </a:r>
            <a:endParaRPr lang="en-US" sz="1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071" y="911595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517"/>
          <p:cNvSpPr txBox="1">
            <a:spLocks/>
          </p:cNvSpPr>
          <p:nvPr/>
        </p:nvSpPr>
        <p:spPr>
          <a:xfrm>
            <a:off x="3687325" y="2072065"/>
            <a:ext cx="2691247" cy="160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= 2.5.7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= 5.5.5 = 5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068" y="1346352"/>
            <a:ext cx="66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2.17.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70; 115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6972" y="1904000"/>
            <a:ext cx="2724636" cy="303108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78390" y="3419542"/>
            <a:ext cx="2203944" cy="13058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27664" y="1701645"/>
            <a:ext cx="936067" cy="833933"/>
            <a:chOff x="653188" y="302339"/>
            <a:chExt cx="1274323" cy="101940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485" y="302339"/>
              <a:ext cx="1263728" cy="101940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0918620">
              <a:off x="653188" y="607763"/>
              <a:ext cx="1274323" cy="408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Giải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85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581" y="810894"/>
            <a:ext cx="42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788" y="1724479"/>
            <a:ext cx="41787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a). </a:t>
            </a:r>
            <a: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6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Sai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2.3 = 6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fr-FR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d) </a:t>
            </a:r>
            <a: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Sai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3 là 3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e) </a:t>
            </a:r>
            <a: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67" y="4130514"/>
            <a:ext cx="1603837" cy="652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046" y="1347298"/>
            <a:ext cx="53007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ct val="150000"/>
              </a:lnSpc>
            </a:pP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2.19.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hay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a).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6;</a:t>
            </a: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lẻ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2;</a:t>
            </a: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d)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180000" algn="just"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e)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213937" y="645501"/>
            <a:ext cx="271612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7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6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2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6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90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3" y="2504907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9743873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7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4508572"/>
            <a:ext cx="443523" cy="44352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2416940"/>
            <a:ext cx="8983980" cy="778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2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2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Kết quả phân tích số 120 ra thừa số nguyên tố là</a:t>
            </a:r>
            <a:endParaRPr lang="vi-VN" sz="2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09" y="361608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120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2.3.4.5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120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5.24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2"/>
          <p:cNvSpPr/>
          <p:nvPr/>
        </p:nvSpPr>
        <p:spPr>
          <a:xfrm>
            <a:off x="4793760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120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.3.5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1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120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2.4.15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71137" y="2360501"/>
            <a:ext cx="351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ea typeface="Calibri" panose="020F0502020204030204" pitchFamily="34" charset="0"/>
              </a:rPr>
              <a:t>Video </a:t>
            </a:r>
            <a:r>
              <a:rPr lang="en-US" sz="2000" b="1" dirty="0" err="1">
                <a:ea typeface="Calibri" panose="020F0502020204030204" pitchFamily="34" charset="0"/>
              </a:rPr>
              <a:t>tình</a:t>
            </a:r>
            <a:r>
              <a:rPr lang="en-US" sz="2000" b="1" dirty="0"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</a:rPr>
              <a:t>huống</a:t>
            </a:r>
            <a:endParaRPr kumimoji="0" lang="en-US" sz="20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80961" y="3738067"/>
            <a:ext cx="890256" cy="808760"/>
          </a:xfrm>
          <a:prstGeom prst="rect">
            <a:avLst/>
          </a:prstGeom>
        </p:spPr>
      </p:pic>
      <p:pic>
        <p:nvPicPr>
          <p:cNvPr id="2" name="vi deo số nguyên t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" end="70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7071" y="574285"/>
            <a:ext cx="3611551" cy="39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7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7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3" cy="44352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58686"/>
            <a:ext cx="8983980" cy="778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Q = 4</a:t>
            </a:r>
            <a:r>
              <a:rPr lang="en-US" sz="21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.9</a:t>
            </a:r>
            <a:r>
              <a:rPr lang="en-US" sz="21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phân tích ra thừa số nguyên tố là </a:t>
            </a:r>
            <a:endParaRPr lang="vi-VN" sz="2100" baseline="30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2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200" baseline="300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2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.9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200" baseline="300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2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200" baseline="300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1" y="4396331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4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en-US" sz="2200" baseline="300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200" baseline="300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4" y="41682"/>
            <a:ext cx="2167316" cy="10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7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3" cy="44352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10" y="2790496"/>
            <a:ext cx="8983980" cy="778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dạng phân tích đúng của 102 ra thừa số nguyên tố</a:t>
            </a:r>
            <a:endParaRPr lang="vi-VN" sz="2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51.3.2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17. 3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sz="24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2.3.17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413448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noProof="1">
                <a:solidFill>
                  <a:schemeClr val="bg1"/>
                </a:solidFill>
                <a:latin typeface="Times New Roman" panose="02020603050405020304" pitchFamily="18" charset="0"/>
              </a:rPr>
              <a:t>102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2.51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6" y="91688"/>
            <a:ext cx="2167316" cy="10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7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41" y="2140685"/>
            <a:ext cx="443523" cy="44352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499960" y="2584208"/>
            <a:ext cx="8176972" cy="778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2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Dùng dấu hiệu chia hết xác định trong các số sau: 89; 97 ;125; 541; 2 013; 2 018 số nào là số nguyên tố? </a:t>
            </a:r>
            <a:endParaRPr lang="vi-VN" sz="2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89; 97; 2013</a:t>
            </a:r>
            <a:endParaRPr lang="vi-VN" sz="2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89; 97; 541</a:t>
            </a:r>
            <a:endParaRPr lang="vi-VN" sz="2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97; 541</a:t>
            </a:r>
            <a:endParaRPr lang="vi-VN" sz="2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1"/>
            <a:ext cx="427023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89; 97</a:t>
            </a:r>
            <a:endParaRPr lang="vi-VN" sz="2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4" y="795505"/>
            <a:ext cx="8156743" cy="38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4C04BC-2C19-4C5B-B84D-601F4DA83A96}"/>
              </a:ext>
            </a:extLst>
          </p:cNvPr>
          <p:cNvSpPr/>
          <p:nvPr/>
        </p:nvSpPr>
        <p:spPr>
          <a:xfrm>
            <a:off x="1982492" y="675565"/>
            <a:ext cx="5256440" cy="5309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en-GB" sz="3000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H</a:t>
            </a:r>
            <a:r>
              <a:rPr lang="vi-VN" sz="3000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Ư</a:t>
            </a:r>
            <a:r>
              <a:rPr lang="en-GB" sz="3000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ỚNG DẪN VỀ NHÀ</a:t>
            </a:r>
            <a:endParaRPr lang="en-US" sz="3000" b="1" kern="1200" dirty="0">
              <a:ln w="10160">
                <a:solidFill>
                  <a:srgbClr val="5B9BD5"/>
                </a:solidFill>
                <a:prstDash val="solid"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15933-3ECD-46B9-9EB8-A122361E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6" y="239507"/>
            <a:ext cx="6965951" cy="5132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F6C132-3B52-4ACA-9247-0C09C2307509}"/>
              </a:ext>
            </a:extLst>
          </p:cNvPr>
          <p:cNvSpPr txBox="1"/>
          <p:nvPr/>
        </p:nvSpPr>
        <p:spPr>
          <a:xfrm>
            <a:off x="2070847" y="1857409"/>
            <a:ext cx="432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 số nguyên tố nhỏ hơn 300</a:t>
            </a:r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8876E-64FD-4874-9796-508BDDF81B8B}"/>
              </a:ext>
            </a:extLst>
          </p:cNvPr>
          <p:cNvSpPr txBox="1"/>
          <p:nvPr/>
        </p:nvSpPr>
        <p:spPr>
          <a:xfrm>
            <a:off x="2070847" y="2436471"/>
            <a:ext cx="432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2.22, 2.23, 2.24;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0847" y="2877671"/>
            <a:ext cx="51680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trước các bài tập phần  “Luyện tập chung”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793376" y="1694329"/>
            <a:ext cx="7987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>
                <a:solidFill>
                  <a:srgbClr val="AED30B"/>
                </a:solidFill>
                <a:latin typeface="Goudy Stout" panose="0202090407030B020401" pitchFamily="18" charset="0"/>
                <a:ea typeface="+mn-ea"/>
              </a:rPr>
              <a:t>Thank You !</a:t>
            </a:r>
            <a:endParaRPr lang="zh-CN" altLang="en-US" sz="4800" dirty="0">
              <a:solidFill>
                <a:srgbClr val="AED30B"/>
              </a:solidFill>
              <a:latin typeface="Goudy Stout" panose="0202090407030B020401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2" y="3464391"/>
            <a:ext cx="560068" cy="1264263"/>
          </a:xfrm>
          <a:prstGeom prst="rect">
            <a:avLst/>
          </a:prstGeom>
        </p:spPr>
      </p:pic>
      <p:pic>
        <p:nvPicPr>
          <p:cNvPr id="5" name="Google Shape;2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2337">
            <a:off x="6951042" y="2664588"/>
            <a:ext cx="2124949" cy="20859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3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4573" y="3083804"/>
            <a:ext cx="1979456" cy="1613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768" flipH="1">
            <a:off x="607975" y="3038171"/>
            <a:ext cx="1677638" cy="1704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1891" y="1428672"/>
            <a:ext cx="2304089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500" b="1" dirty="0" err="1">
                <a:solidFill>
                  <a:srgbClr val="F2C2AB">
                    <a:lumMod val="50000"/>
                  </a:srgbClr>
                </a:solidFill>
              </a:rPr>
              <a:t>BÀI</a:t>
            </a:r>
            <a:r>
              <a:rPr lang="en-US" sz="3500" b="1" dirty="0">
                <a:solidFill>
                  <a:srgbClr val="F2C2AB">
                    <a:lumMod val="50000"/>
                  </a:srgbClr>
                </a:solidFill>
              </a:rPr>
              <a:t> 10:</a:t>
            </a:r>
            <a:endParaRPr lang="vi-VN" sz="3500" b="1" kern="0" dirty="0">
              <a:solidFill>
                <a:srgbClr val="F2C2AB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184" y="1430256"/>
            <a:ext cx="405611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nl-NL" sz="3500" b="1" kern="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 NGUYÊN TỐ</a:t>
            </a:r>
            <a:endParaRPr lang="en-US" sz="3500" b="1" kern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4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">
            <a:off x="382240" y="360282"/>
            <a:ext cx="8201590" cy="4424300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7"/>
            <a:ext cx="1579529" cy="1579529"/>
          </a:xfrm>
          <a:prstGeom prst="rect">
            <a:avLst/>
          </a:prstGeom>
        </p:spPr>
      </p:pic>
      <p:sp>
        <p:nvSpPr>
          <p:cNvPr id="13" name="Google Shape;2165;p36"/>
          <p:cNvSpPr txBox="1">
            <a:spLocks noGrp="1"/>
          </p:cNvSpPr>
          <p:nvPr>
            <p:ph type="title"/>
          </p:nvPr>
        </p:nvSpPr>
        <p:spPr>
          <a:xfrm>
            <a:off x="2520063" y="669310"/>
            <a:ext cx="4281370" cy="655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b="1" dirty="0" err="1">
                <a:solidFill>
                  <a:srgbClr val="7030A0"/>
                </a:solidFill>
                <a:latin typeface="+mj-lt"/>
              </a:rPr>
              <a:t>MỤC</a:t>
            </a:r>
            <a:r>
              <a:rPr lang="en-US" sz="25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+mj-lt"/>
              </a:rPr>
              <a:t>TIÊU</a:t>
            </a:r>
            <a:r>
              <a:rPr lang="en-US" sz="25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+mj-lt"/>
              </a:rPr>
              <a:t>KIẾN</a:t>
            </a:r>
            <a:r>
              <a:rPr lang="en-US" sz="25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+mj-lt"/>
              </a:rPr>
              <a:t>THỨC</a:t>
            </a:r>
            <a:endParaRPr sz="25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73107" y="1600934"/>
            <a:ext cx="5952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764" y="1708087"/>
            <a:ext cx="1295400" cy="4001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nl-NL" sz="2000" b="1" dirty="0">
                <a:solidFill>
                  <a:srgbClr val="F3F3F3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en-US" sz="900" kern="1200" dirty="0">
              <a:solidFill>
                <a:srgbClr val="F3F3F3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7102" y="2411023"/>
            <a:ext cx="6296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1 RA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9764" y="2450832"/>
            <a:ext cx="1295400" cy="40011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nl-NL" sz="2000" b="1" dirty="0">
                <a:solidFill>
                  <a:srgbClr val="F3F3F3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900" kern="1200" dirty="0">
              <a:solidFill>
                <a:srgbClr val="F3F3F3"/>
              </a:solidFill>
              <a:latin typeface="Arial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6542" y="583305"/>
            <a:ext cx="960101" cy="9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385" y="-130775"/>
            <a:ext cx="636003" cy="11876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CF4B7-F768-45F7-BA30-73F48A6DFB4F}"/>
              </a:ext>
            </a:extLst>
          </p:cNvPr>
          <p:cNvSpPr/>
          <p:nvPr/>
        </p:nvSpPr>
        <p:spPr>
          <a:xfrm>
            <a:off x="288046" y="410785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kumimoji="0" lang="en-US" sz="2200" b="1" i="0" strike="noStrike" kern="1200" cap="none" spc="0" normalizeH="0" baseline="0" noProof="0" dirty="0" err="1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200" b="1" i="0" strike="noStrike" kern="1200" cap="none" spc="0" normalizeH="0" baseline="0" noProof="0" dirty="0">
                <a:ln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</a:t>
            </a:r>
            <a:r>
              <a:rPr lang="en-US" sz="2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046" y="670816"/>
            <a:ext cx="338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2619" y="4502089"/>
            <a:ext cx="1237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141434" y="1080658"/>
          <a:ext cx="3449783" cy="3421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046">
                  <a:extLst>
                    <a:ext uri="{9D8B030D-6E8A-4147-A177-3AD203B41FA5}">
                      <a16:colId xmlns:a16="http://schemas.microsoft.com/office/drawing/2014/main" val="441916738"/>
                    </a:ext>
                  </a:extLst>
                </a:gridCol>
                <a:gridCol w="1323811">
                  <a:extLst>
                    <a:ext uri="{9D8B030D-6E8A-4147-A177-3AD203B41FA5}">
                      <a16:colId xmlns:a16="http://schemas.microsoft.com/office/drawing/2014/main" val="188997776"/>
                    </a:ext>
                  </a:extLst>
                </a:gridCol>
                <a:gridCol w="1149926">
                  <a:extLst>
                    <a:ext uri="{9D8B030D-6E8A-4147-A177-3AD203B41FA5}">
                      <a16:colId xmlns:a16="http://schemas.microsoft.com/office/drawing/2014/main" val="2877086835"/>
                    </a:ext>
                  </a:extLst>
                </a:gridCol>
              </a:tblGrid>
              <a:tr h="36439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60625768"/>
                  </a:ext>
                </a:extLst>
              </a:tr>
              <a:tr h="34000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47513459"/>
                  </a:ext>
                </a:extLst>
              </a:tr>
              <a:tr h="3117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42787324"/>
                  </a:ext>
                </a:extLst>
              </a:tr>
              <a:tr h="2856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84480398"/>
                  </a:ext>
                </a:extLst>
              </a:tr>
              <a:tr h="31024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01239647"/>
                  </a:ext>
                </a:extLst>
              </a:tr>
              <a:tr h="2938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69342742"/>
                  </a:ext>
                </a:extLst>
              </a:tr>
              <a:tr h="30875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66322897"/>
                  </a:ext>
                </a:extLst>
              </a:tr>
              <a:tr h="30280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28082259"/>
                  </a:ext>
                </a:extLst>
              </a:tr>
              <a:tr h="296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08211623"/>
                  </a:ext>
                </a:extLst>
              </a:tr>
              <a:tr h="30131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1, 2, 5, 10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41775756"/>
                  </a:ext>
                </a:extLst>
              </a:tr>
              <a:tr h="30577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1, 11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4412213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276" y="1054632"/>
            <a:ext cx="478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263" y="1639350"/>
            <a:ext cx="457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262" y="2316230"/>
            <a:ext cx="4573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2" y="3270660"/>
            <a:ext cx="457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2, 5, 7, 2 017, 2 018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0248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0196" y="8572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3392" y="1098072"/>
          <a:ext cx="3981732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550">
                  <a:extLst>
                    <a:ext uri="{9D8B030D-6E8A-4147-A177-3AD203B41FA5}">
                      <a16:colId xmlns:a16="http://schemas.microsoft.com/office/drawing/2014/main" val="1537414412"/>
                    </a:ext>
                  </a:extLst>
                </a:gridCol>
                <a:gridCol w="1527939">
                  <a:extLst>
                    <a:ext uri="{9D8B030D-6E8A-4147-A177-3AD203B41FA5}">
                      <a16:colId xmlns:a16="http://schemas.microsoft.com/office/drawing/2014/main" val="2547018214"/>
                    </a:ext>
                  </a:extLst>
                </a:gridCol>
                <a:gridCol w="1327243">
                  <a:extLst>
                    <a:ext uri="{9D8B030D-6E8A-4147-A177-3AD203B41FA5}">
                      <a16:colId xmlns:a16="http://schemas.microsoft.com/office/drawing/2014/main" val="3601000409"/>
                    </a:ext>
                  </a:extLst>
                </a:gridCol>
              </a:tblGrid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552159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827029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3812029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2931580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986784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3; 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8053241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7725532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4; 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466502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3; 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056003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5; 10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3946955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386868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 flipH="1">
            <a:off x="5673434" y="1129245"/>
            <a:ext cx="2805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Nhóm A: 2, 3, 5, 7, 11.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Nhóm B: 4, 6, 8, 10.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9364" y="2161308"/>
            <a:ext cx="559187" cy="30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4995" y="2751611"/>
            <a:ext cx="3179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Số 1 có một ước.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Số 0 chia hết cho 2, 5, 7,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2017, 2018. Số 0 có vô số ước.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8320" y="8572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527" y="-22382"/>
            <a:ext cx="8751892" cy="829497"/>
            <a:chOff x="-23527" y="-22382"/>
            <a:chExt cx="8751892" cy="82949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1CF4B7-F768-45F7-BA30-73F48A6DFB4F}"/>
                </a:ext>
              </a:extLst>
            </p:cNvPr>
            <p:cNvSpPr/>
            <p:nvPr/>
          </p:nvSpPr>
          <p:spPr>
            <a:xfrm>
              <a:off x="270165" y="-22382"/>
              <a:ext cx="8458200" cy="76944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 defTabSz="457200">
                <a:defRPr/>
              </a:pPr>
              <a:r>
                <a:rPr kumimoji="0" lang="en-US" sz="2200" b="1" i="0" strike="noStrike" kern="1200" cap="none" spc="0" normalizeH="0" baseline="0" noProof="0" dirty="0" err="1">
                  <a:ln/>
                  <a:solidFill>
                    <a:srgbClr val="00B0F0"/>
                  </a:solidFill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200" b="1" i="0" strike="noStrike" kern="1200" cap="none" spc="0" normalizeH="0" baseline="0" noProof="0" dirty="0">
                  <a:ln/>
                  <a:solidFill>
                    <a:srgbClr val="00B0F0"/>
                  </a:solidFill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10: </a:t>
              </a:r>
              <a:r>
                <a:rPr lang="en-US" sz="2000" b="1" dirty="0">
                  <a:ln w="22225">
                    <a:noFill/>
                    <a:prstDash val="solid"/>
                  </a:ln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NGUYÊN TỐ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sng" strike="noStrike" kern="1200" cap="none" spc="0" normalizeH="0" baseline="0" noProof="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3527" y="437783"/>
              <a:ext cx="33694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1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08245" y="4158828"/>
            <a:ext cx="1237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345385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21" y="3518982"/>
            <a:ext cx="560068" cy="1264263"/>
          </a:xfrm>
          <a:prstGeom prst="rect">
            <a:avLst/>
          </a:prstGeom>
        </p:spPr>
      </p:pic>
      <p:sp>
        <p:nvSpPr>
          <p:cNvPr id="8" name="Google Shape;2270;p40"/>
          <p:cNvSpPr txBox="1">
            <a:spLocks/>
          </p:cNvSpPr>
          <p:nvPr/>
        </p:nvSpPr>
        <p:spPr>
          <a:xfrm>
            <a:off x="814183" y="629601"/>
            <a:ext cx="1847738" cy="44319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5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56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434343"/>
              </a:buClr>
              <a:buSzPts val="2800"/>
              <a:buFont typeface="Merriweather"/>
              <a:buNone/>
              <a:tabLst/>
              <a:defRPr/>
            </a:pP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</a:t>
            </a:r>
            <a:endParaRPr kumimoji="0" lang="nl-NL" sz="22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Merriweath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715" y="1176994"/>
            <a:ext cx="7633411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98" y="2769479"/>
            <a:ext cx="1811191" cy="1811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25" y="2828000"/>
            <a:ext cx="1840230" cy="1840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21" y="3518982"/>
            <a:ext cx="560068" cy="12642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07712" y="436323"/>
            <a:ext cx="4876553" cy="1911833"/>
            <a:chOff x="1421339" y="400476"/>
            <a:chExt cx="4863235" cy="19118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6ADF59-BBC1-46EF-A3FB-0097FEE7B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339" y="1185664"/>
              <a:ext cx="1710833" cy="1126645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648942" y="400476"/>
              <a:ext cx="3635632" cy="1597159"/>
              <a:chOff x="2452255" y="410285"/>
              <a:chExt cx="3635632" cy="1597159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452255" y="410285"/>
                <a:ext cx="3635632" cy="1430236"/>
              </a:xfrm>
              <a:prstGeom prst="cloud">
                <a:avLst/>
              </a:prstGeom>
              <a:solidFill>
                <a:srgbClr val="4BBE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70730" y="807115"/>
                <a:ext cx="29655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1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1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  <a:endPara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97ADBE7-4A6B-4D30-AF4F-299C264BB807}"/>
              </a:ext>
            </a:extLst>
          </p:cNvPr>
          <p:cNvSpPr/>
          <p:nvPr/>
        </p:nvSpPr>
        <p:spPr>
          <a:xfrm>
            <a:off x="2063978" y="3605304"/>
            <a:ext cx="5342661" cy="127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6240" y="2303233"/>
            <a:ext cx="3749040" cy="2400134"/>
            <a:chOff x="-23527" y="2345096"/>
            <a:chExt cx="3738801" cy="24001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D96164-8A79-484C-9D6D-B1F9E900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27" y="3463991"/>
              <a:ext cx="1434987" cy="1281239"/>
            </a:xfrm>
            <a:prstGeom prst="rect">
              <a:avLst/>
            </a:prstGeom>
            <a:noFill/>
          </p:spPr>
        </p:pic>
        <p:sp>
          <p:nvSpPr>
            <p:cNvPr id="16" name="Cloud 15"/>
            <p:cNvSpPr/>
            <p:nvPr/>
          </p:nvSpPr>
          <p:spPr>
            <a:xfrm>
              <a:off x="441824" y="2345096"/>
              <a:ext cx="3273450" cy="1246938"/>
            </a:xfrm>
            <a:prstGeom prst="cloud">
              <a:avLst/>
            </a:prstGeom>
            <a:solidFill>
              <a:srgbClr val="F9D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9066" y="1588745"/>
            <a:ext cx="2576855" cy="2288652"/>
            <a:chOff x="5983976" y="1347594"/>
            <a:chExt cx="3077077" cy="22886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CBC5D6-1942-44BE-A4F7-3F9525EB1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502" y="2345095"/>
              <a:ext cx="1344528" cy="1291151"/>
            </a:xfrm>
            <a:prstGeom prst="rect">
              <a:avLst/>
            </a:prstGeom>
          </p:spPr>
        </p:pic>
        <p:sp>
          <p:nvSpPr>
            <p:cNvPr id="19" name="Cloud 18"/>
            <p:cNvSpPr/>
            <p:nvPr/>
          </p:nvSpPr>
          <p:spPr>
            <a:xfrm>
              <a:off x="5983976" y="1347594"/>
              <a:ext cx="3077077" cy="1064795"/>
            </a:xfrm>
            <a:prstGeom prst="cloud">
              <a:avLst/>
            </a:prstGeom>
            <a:solidFill>
              <a:srgbClr val="6AC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39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German Literature Thesis Infographics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1917</Words>
  <Application>Microsoft Office PowerPoint</Application>
  <PresentationFormat>On-screen Show (16:9)</PresentationFormat>
  <Paragraphs>333</Paragraphs>
  <Slides>35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#9Slide03 Noto Sans</vt:lpstr>
      <vt:lpstr>Arial</vt:lpstr>
      <vt:lpstr>Goudy Stout</vt:lpstr>
      <vt:lpstr>Grand Hotel</vt:lpstr>
      <vt:lpstr>Times New Roman</vt:lpstr>
      <vt:lpstr>Merriweather</vt:lpstr>
      <vt:lpstr>Raleway</vt:lpstr>
      <vt:lpstr>宋体</vt:lpstr>
      <vt:lpstr>Source Sans Pro Black</vt:lpstr>
      <vt:lpstr>Calibri</vt:lpstr>
      <vt:lpstr>German Literature Thesis Infographics by Slidesgo</vt:lpstr>
      <vt:lpstr>PowerPoint Presentation</vt:lpstr>
      <vt:lpstr>PowerPoint Presentation</vt:lpstr>
      <vt:lpstr>PowerPoint Presentation</vt:lpstr>
      <vt:lpstr>PowerPoint Presentation</vt:lpstr>
      <vt:lpstr>MỤC TIÊU KIẾN THỨC</vt:lpstr>
      <vt:lpstr>PowerPoint Presentation</vt:lpstr>
      <vt:lpstr>PowerPoint Presentation</vt:lpstr>
      <vt:lpstr>PowerPoint Presentation</vt:lpstr>
      <vt:lpstr>PowerPoint Presentation</vt:lpstr>
      <vt:lpstr>Chú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Abschlussarbeit: Deutsche Literatur Infografiken</dc:title>
  <dc:creator>User</dc:creator>
  <cp:lastModifiedBy>DELL</cp:lastModifiedBy>
  <cp:revision>100</cp:revision>
  <dcterms:modified xsi:type="dcterms:W3CDTF">2025-04-09T08:35:27Z</dcterms:modified>
</cp:coreProperties>
</file>