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5T05:59:04.264"/>
    </inkml:context>
    <inkml:brush xml:id="br0">
      <inkml:brushProperty name="width" value="0.1" units="cm"/>
      <inkml:brushProperty name="height" value="0.6" units="cm"/>
      <inkml:brushProperty name="color" value="#E71224"/>
      <inkml:brushProperty name="ignorePressure" value="1"/>
      <inkml:brushProperty name="inkEffects" value="pencil"/>
    </inkml:brush>
  </inkml:definitions>
  <inkml:trace contextRef="#ctx0" brushRef="#br0">0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E2FC-08D4-4765-B963-5B35261BAF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4B4762-D81E-4F92-AA7F-F5C329DBED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ADE7F4-AAA3-4BAB-9668-DAED1EEB9FA2}"/>
              </a:ext>
            </a:extLst>
          </p:cNvPr>
          <p:cNvSpPr>
            <a:spLocks noGrp="1"/>
          </p:cNvSpPr>
          <p:nvPr>
            <p:ph type="dt" sz="half" idx="10"/>
          </p:nvPr>
        </p:nvSpPr>
        <p:spPr/>
        <p:txBody>
          <a:bodyPr/>
          <a:lstStyle/>
          <a:p>
            <a:fld id="{7A4B5E0A-A4D9-4164-B20D-3C01BCFA1869}" type="datetimeFigureOut">
              <a:rPr lang="en-US" smtClean="0"/>
              <a:t>9/25/2025</a:t>
            </a:fld>
            <a:endParaRPr lang="en-US"/>
          </a:p>
        </p:txBody>
      </p:sp>
      <p:sp>
        <p:nvSpPr>
          <p:cNvPr id="5" name="Footer Placeholder 4">
            <a:extLst>
              <a:ext uri="{FF2B5EF4-FFF2-40B4-BE49-F238E27FC236}">
                <a16:creationId xmlns:a16="http://schemas.microsoft.com/office/drawing/2014/main" id="{76093206-CC7D-445F-81C5-3F5FBD79A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81DF5-1D0C-4775-B3D8-351F0C9753FB}"/>
              </a:ext>
            </a:extLst>
          </p:cNvPr>
          <p:cNvSpPr>
            <a:spLocks noGrp="1"/>
          </p:cNvSpPr>
          <p:nvPr>
            <p:ph type="sldNum" sz="quarter" idx="12"/>
          </p:nvPr>
        </p:nvSpPr>
        <p:spPr/>
        <p:txBody>
          <a:bodyPr/>
          <a:lstStyle/>
          <a:p>
            <a:fld id="{8388F0E9-0573-43FD-995B-292C261C33F4}" type="slidenum">
              <a:rPr lang="en-US" smtClean="0"/>
              <a:t>‹#›</a:t>
            </a:fld>
            <a:endParaRPr lang="en-US"/>
          </a:p>
        </p:txBody>
      </p:sp>
    </p:spTree>
    <p:extLst>
      <p:ext uri="{BB962C8B-B14F-4D97-AF65-F5344CB8AC3E}">
        <p14:creationId xmlns:p14="http://schemas.microsoft.com/office/powerpoint/2010/main" val="2865385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B944-1E30-4AE9-B945-C428FE99BC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4E7E35-5617-4083-BF60-9BFDE4F191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E7E0D-2218-4EFF-A6BB-03A7223964E0}"/>
              </a:ext>
            </a:extLst>
          </p:cNvPr>
          <p:cNvSpPr>
            <a:spLocks noGrp="1"/>
          </p:cNvSpPr>
          <p:nvPr>
            <p:ph type="dt" sz="half" idx="10"/>
          </p:nvPr>
        </p:nvSpPr>
        <p:spPr/>
        <p:txBody>
          <a:bodyPr/>
          <a:lstStyle/>
          <a:p>
            <a:fld id="{7A4B5E0A-A4D9-4164-B20D-3C01BCFA1869}" type="datetimeFigureOut">
              <a:rPr lang="en-US" smtClean="0"/>
              <a:t>9/25/2025</a:t>
            </a:fld>
            <a:endParaRPr lang="en-US"/>
          </a:p>
        </p:txBody>
      </p:sp>
      <p:sp>
        <p:nvSpPr>
          <p:cNvPr id="5" name="Footer Placeholder 4">
            <a:extLst>
              <a:ext uri="{FF2B5EF4-FFF2-40B4-BE49-F238E27FC236}">
                <a16:creationId xmlns:a16="http://schemas.microsoft.com/office/drawing/2014/main" id="{4BD88C86-80BF-4AA6-A22A-9F2F087D8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64C7E-AAD7-405F-8C71-261E79E94EFD}"/>
              </a:ext>
            </a:extLst>
          </p:cNvPr>
          <p:cNvSpPr>
            <a:spLocks noGrp="1"/>
          </p:cNvSpPr>
          <p:nvPr>
            <p:ph type="sldNum" sz="quarter" idx="12"/>
          </p:nvPr>
        </p:nvSpPr>
        <p:spPr/>
        <p:txBody>
          <a:bodyPr/>
          <a:lstStyle/>
          <a:p>
            <a:fld id="{8388F0E9-0573-43FD-995B-292C261C33F4}" type="slidenum">
              <a:rPr lang="en-US" smtClean="0"/>
              <a:t>‹#›</a:t>
            </a:fld>
            <a:endParaRPr lang="en-US"/>
          </a:p>
        </p:txBody>
      </p:sp>
    </p:spTree>
    <p:extLst>
      <p:ext uri="{BB962C8B-B14F-4D97-AF65-F5344CB8AC3E}">
        <p14:creationId xmlns:p14="http://schemas.microsoft.com/office/powerpoint/2010/main" val="2889211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358B40-360A-4FB0-BD3E-30345C53D0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99F74B-8087-4179-A4B4-E6EA164FC6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5A307-62C6-4EFE-A09F-DF894F04CF68}"/>
              </a:ext>
            </a:extLst>
          </p:cNvPr>
          <p:cNvSpPr>
            <a:spLocks noGrp="1"/>
          </p:cNvSpPr>
          <p:nvPr>
            <p:ph type="dt" sz="half" idx="10"/>
          </p:nvPr>
        </p:nvSpPr>
        <p:spPr/>
        <p:txBody>
          <a:bodyPr/>
          <a:lstStyle/>
          <a:p>
            <a:fld id="{7A4B5E0A-A4D9-4164-B20D-3C01BCFA1869}" type="datetimeFigureOut">
              <a:rPr lang="en-US" smtClean="0"/>
              <a:t>9/25/2025</a:t>
            </a:fld>
            <a:endParaRPr lang="en-US"/>
          </a:p>
        </p:txBody>
      </p:sp>
      <p:sp>
        <p:nvSpPr>
          <p:cNvPr id="5" name="Footer Placeholder 4">
            <a:extLst>
              <a:ext uri="{FF2B5EF4-FFF2-40B4-BE49-F238E27FC236}">
                <a16:creationId xmlns:a16="http://schemas.microsoft.com/office/drawing/2014/main" id="{A1A2B0E1-9194-4DF6-A48C-9D1E3FE20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632B73-FFAB-4803-BDF0-F9344205CD17}"/>
              </a:ext>
            </a:extLst>
          </p:cNvPr>
          <p:cNvSpPr>
            <a:spLocks noGrp="1"/>
          </p:cNvSpPr>
          <p:nvPr>
            <p:ph type="sldNum" sz="quarter" idx="12"/>
          </p:nvPr>
        </p:nvSpPr>
        <p:spPr/>
        <p:txBody>
          <a:bodyPr/>
          <a:lstStyle/>
          <a:p>
            <a:fld id="{8388F0E9-0573-43FD-995B-292C261C33F4}" type="slidenum">
              <a:rPr lang="en-US" smtClean="0"/>
              <a:t>‹#›</a:t>
            </a:fld>
            <a:endParaRPr lang="en-US"/>
          </a:p>
        </p:txBody>
      </p:sp>
    </p:spTree>
    <p:extLst>
      <p:ext uri="{BB962C8B-B14F-4D97-AF65-F5344CB8AC3E}">
        <p14:creationId xmlns:p14="http://schemas.microsoft.com/office/powerpoint/2010/main" val="49684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9668-CE5C-47BB-8881-EE861CCB5C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7F40FE-06DB-4E0A-B5B0-D22D41AFA9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81475-6F6A-478E-B6D9-3B6FA7387F01}"/>
              </a:ext>
            </a:extLst>
          </p:cNvPr>
          <p:cNvSpPr>
            <a:spLocks noGrp="1"/>
          </p:cNvSpPr>
          <p:nvPr>
            <p:ph type="dt" sz="half" idx="10"/>
          </p:nvPr>
        </p:nvSpPr>
        <p:spPr/>
        <p:txBody>
          <a:bodyPr/>
          <a:lstStyle/>
          <a:p>
            <a:fld id="{7A4B5E0A-A4D9-4164-B20D-3C01BCFA1869}" type="datetimeFigureOut">
              <a:rPr lang="en-US" smtClean="0"/>
              <a:t>9/25/2025</a:t>
            </a:fld>
            <a:endParaRPr lang="en-US"/>
          </a:p>
        </p:txBody>
      </p:sp>
      <p:sp>
        <p:nvSpPr>
          <p:cNvPr id="5" name="Footer Placeholder 4">
            <a:extLst>
              <a:ext uri="{FF2B5EF4-FFF2-40B4-BE49-F238E27FC236}">
                <a16:creationId xmlns:a16="http://schemas.microsoft.com/office/drawing/2014/main" id="{DFD882AC-9F94-47AD-831E-B71F8FD06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D0CA2-61DB-4DA1-9ADA-F592471FA555}"/>
              </a:ext>
            </a:extLst>
          </p:cNvPr>
          <p:cNvSpPr>
            <a:spLocks noGrp="1"/>
          </p:cNvSpPr>
          <p:nvPr>
            <p:ph type="sldNum" sz="quarter" idx="12"/>
          </p:nvPr>
        </p:nvSpPr>
        <p:spPr/>
        <p:txBody>
          <a:bodyPr/>
          <a:lstStyle/>
          <a:p>
            <a:fld id="{8388F0E9-0573-43FD-995B-292C261C33F4}" type="slidenum">
              <a:rPr lang="en-US" smtClean="0"/>
              <a:t>‹#›</a:t>
            </a:fld>
            <a:endParaRPr lang="en-US"/>
          </a:p>
        </p:txBody>
      </p:sp>
    </p:spTree>
    <p:extLst>
      <p:ext uri="{BB962C8B-B14F-4D97-AF65-F5344CB8AC3E}">
        <p14:creationId xmlns:p14="http://schemas.microsoft.com/office/powerpoint/2010/main" val="3041241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1284-0FBE-4901-AE1D-06411CBF28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B494CA-C4D3-46B9-B9A1-676F4A61F2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42A0C7-6A5F-4D90-B59F-EB30403CD3E4}"/>
              </a:ext>
            </a:extLst>
          </p:cNvPr>
          <p:cNvSpPr>
            <a:spLocks noGrp="1"/>
          </p:cNvSpPr>
          <p:nvPr>
            <p:ph type="dt" sz="half" idx="10"/>
          </p:nvPr>
        </p:nvSpPr>
        <p:spPr/>
        <p:txBody>
          <a:bodyPr/>
          <a:lstStyle/>
          <a:p>
            <a:fld id="{7A4B5E0A-A4D9-4164-B20D-3C01BCFA1869}" type="datetimeFigureOut">
              <a:rPr lang="en-US" smtClean="0"/>
              <a:t>9/25/2025</a:t>
            </a:fld>
            <a:endParaRPr lang="en-US"/>
          </a:p>
        </p:txBody>
      </p:sp>
      <p:sp>
        <p:nvSpPr>
          <p:cNvPr id="5" name="Footer Placeholder 4">
            <a:extLst>
              <a:ext uri="{FF2B5EF4-FFF2-40B4-BE49-F238E27FC236}">
                <a16:creationId xmlns:a16="http://schemas.microsoft.com/office/drawing/2014/main" id="{3ED837A1-9123-4572-AD27-1D49F1D54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C4382-1DD1-4E49-B2C5-3A9358F7C009}"/>
              </a:ext>
            </a:extLst>
          </p:cNvPr>
          <p:cNvSpPr>
            <a:spLocks noGrp="1"/>
          </p:cNvSpPr>
          <p:nvPr>
            <p:ph type="sldNum" sz="quarter" idx="12"/>
          </p:nvPr>
        </p:nvSpPr>
        <p:spPr/>
        <p:txBody>
          <a:bodyPr/>
          <a:lstStyle/>
          <a:p>
            <a:fld id="{8388F0E9-0573-43FD-995B-292C261C33F4}" type="slidenum">
              <a:rPr lang="en-US" smtClean="0"/>
              <a:t>‹#›</a:t>
            </a:fld>
            <a:endParaRPr lang="en-US"/>
          </a:p>
        </p:txBody>
      </p:sp>
    </p:spTree>
    <p:extLst>
      <p:ext uri="{BB962C8B-B14F-4D97-AF65-F5344CB8AC3E}">
        <p14:creationId xmlns:p14="http://schemas.microsoft.com/office/powerpoint/2010/main" val="91005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7D8B-12BD-4F6E-967C-7B718A51EA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87016-ECA7-4C16-AB83-D7CD5AACC4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8363E7-A5CC-44EC-992B-22E02BF0AA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E3B0A1-D576-49CE-9632-E963A7BD7D1F}"/>
              </a:ext>
            </a:extLst>
          </p:cNvPr>
          <p:cNvSpPr>
            <a:spLocks noGrp="1"/>
          </p:cNvSpPr>
          <p:nvPr>
            <p:ph type="dt" sz="half" idx="10"/>
          </p:nvPr>
        </p:nvSpPr>
        <p:spPr/>
        <p:txBody>
          <a:bodyPr/>
          <a:lstStyle/>
          <a:p>
            <a:fld id="{7A4B5E0A-A4D9-4164-B20D-3C01BCFA1869}" type="datetimeFigureOut">
              <a:rPr lang="en-US" smtClean="0"/>
              <a:t>9/25/2025</a:t>
            </a:fld>
            <a:endParaRPr lang="en-US"/>
          </a:p>
        </p:txBody>
      </p:sp>
      <p:sp>
        <p:nvSpPr>
          <p:cNvPr id="6" name="Footer Placeholder 5">
            <a:extLst>
              <a:ext uri="{FF2B5EF4-FFF2-40B4-BE49-F238E27FC236}">
                <a16:creationId xmlns:a16="http://schemas.microsoft.com/office/drawing/2014/main" id="{82EAA9F1-1D2E-4E3A-9EDF-3E72BAC69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D4C16-AA73-464B-B1A6-C25C1E97A033}"/>
              </a:ext>
            </a:extLst>
          </p:cNvPr>
          <p:cNvSpPr>
            <a:spLocks noGrp="1"/>
          </p:cNvSpPr>
          <p:nvPr>
            <p:ph type="sldNum" sz="quarter" idx="12"/>
          </p:nvPr>
        </p:nvSpPr>
        <p:spPr/>
        <p:txBody>
          <a:bodyPr/>
          <a:lstStyle/>
          <a:p>
            <a:fld id="{8388F0E9-0573-43FD-995B-292C261C33F4}" type="slidenum">
              <a:rPr lang="en-US" smtClean="0"/>
              <a:t>‹#›</a:t>
            </a:fld>
            <a:endParaRPr lang="en-US"/>
          </a:p>
        </p:txBody>
      </p:sp>
    </p:spTree>
    <p:extLst>
      <p:ext uri="{BB962C8B-B14F-4D97-AF65-F5344CB8AC3E}">
        <p14:creationId xmlns:p14="http://schemas.microsoft.com/office/powerpoint/2010/main" val="212921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831E-BDFC-4BBE-A2E1-C03C38D8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0CA84A-EFF8-4359-B2B4-2A157C5141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A1EAE3-F600-4E7D-A654-33ECD77199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15F7BC-AA41-47BA-8A50-6EDF012987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DA739D-5B9C-4B02-B947-603B6F3964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FC51CC-916D-4813-A4C3-152B30F47E32}"/>
              </a:ext>
            </a:extLst>
          </p:cNvPr>
          <p:cNvSpPr>
            <a:spLocks noGrp="1"/>
          </p:cNvSpPr>
          <p:nvPr>
            <p:ph type="dt" sz="half" idx="10"/>
          </p:nvPr>
        </p:nvSpPr>
        <p:spPr/>
        <p:txBody>
          <a:bodyPr/>
          <a:lstStyle/>
          <a:p>
            <a:fld id="{7A4B5E0A-A4D9-4164-B20D-3C01BCFA1869}" type="datetimeFigureOut">
              <a:rPr lang="en-US" smtClean="0"/>
              <a:t>9/25/2025</a:t>
            </a:fld>
            <a:endParaRPr lang="en-US"/>
          </a:p>
        </p:txBody>
      </p:sp>
      <p:sp>
        <p:nvSpPr>
          <p:cNvPr id="8" name="Footer Placeholder 7">
            <a:extLst>
              <a:ext uri="{FF2B5EF4-FFF2-40B4-BE49-F238E27FC236}">
                <a16:creationId xmlns:a16="http://schemas.microsoft.com/office/drawing/2014/main" id="{54090F09-B0FE-4B4D-8BF5-B5D65BAFA4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190B02-0F8E-485B-BC19-7A4345795C1A}"/>
              </a:ext>
            </a:extLst>
          </p:cNvPr>
          <p:cNvSpPr>
            <a:spLocks noGrp="1"/>
          </p:cNvSpPr>
          <p:nvPr>
            <p:ph type="sldNum" sz="quarter" idx="12"/>
          </p:nvPr>
        </p:nvSpPr>
        <p:spPr/>
        <p:txBody>
          <a:bodyPr/>
          <a:lstStyle/>
          <a:p>
            <a:fld id="{8388F0E9-0573-43FD-995B-292C261C33F4}" type="slidenum">
              <a:rPr lang="en-US" smtClean="0"/>
              <a:t>‹#›</a:t>
            </a:fld>
            <a:endParaRPr lang="en-US"/>
          </a:p>
        </p:txBody>
      </p:sp>
    </p:spTree>
    <p:extLst>
      <p:ext uri="{BB962C8B-B14F-4D97-AF65-F5344CB8AC3E}">
        <p14:creationId xmlns:p14="http://schemas.microsoft.com/office/powerpoint/2010/main" val="346868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9CA8-0253-4BC4-B125-FAEBF3BA75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EEB1C4-58A7-466B-BA3F-265456F2EA6C}"/>
              </a:ext>
            </a:extLst>
          </p:cNvPr>
          <p:cNvSpPr>
            <a:spLocks noGrp="1"/>
          </p:cNvSpPr>
          <p:nvPr>
            <p:ph type="dt" sz="half" idx="10"/>
          </p:nvPr>
        </p:nvSpPr>
        <p:spPr/>
        <p:txBody>
          <a:bodyPr/>
          <a:lstStyle/>
          <a:p>
            <a:fld id="{7A4B5E0A-A4D9-4164-B20D-3C01BCFA1869}" type="datetimeFigureOut">
              <a:rPr lang="en-US" smtClean="0"/>
              <a:t>9/25/2025</a:t>
            </a:fld>
            <a:endParaRPr lang="en-US"/>
          </a:p>
        </p:txBody>
      </p:sp>
      <p:sp>
        <p:nvSpPr>
          <p:cNvPr id="4" name="Footer Placeholder 3">
            <a:extLst>
              <a:ext uri="{FF2B5EF4-FFF2-40B4-BE49-F238E27FC236}">
                <a16:creationId xmlns:a16="http://schemas.microsoft.com/office/drawing/2014/main" id="{9B644AB6-3F84-47BD-BA2E-0B1F4CA519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914CF6-4E62-4E69-830D-CC874C4EAB72}"/>
              </a:ext>
            </a:extLst>
          </p:cNvPr>
          <p:cNvSpPr>
            <a:spLocks noGrp="1"/>
          </p:cNvSpPr>
          <p:nvPr>
            <p:ph type="sldNum" sz="quarter" idx="12"/>
          </p:nvPr>
        </p:nvSpPr>
        <p:spPr/>
        <p:txBody>
          <a:bodyPr/>
          <a:lstStyle/>
          <a:p>
            <a:fld id="{8388F0E9-0573-43FD-995B-292C261C33F4}" type="slidenum">
              <a:rPr lang="en-US" smtClean="0"/>
              <a:t>‹#›</a:t>
            </a:fld>
            <a:endParaRPr lang="en-US"/>
          </a:p>
        </p:txBody>
      </p:sp>
    </p:spTree>
    <p:extLst>
      <p:ext uri="{BB962C8B-B14F-4D97-AF65-F5344CB8AC3E}">
        <p14:creationId xmlns:p14="http://schemas.microsoft.com/office/powerpoint/2010/main" val="242502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564DFC-E725-418F-A7B9-C60CC5756679}"/>
              </a:ext>
            </a:extLst>
          </p:cNvPr>
          <p:cNvSpPr>
            <a:spLocks noGrp="1"/>
          </p:cNvSpPr>
          <p:nvPr>
            <p:ph type="dt" sz="half" idx="10"/>
          </p:nvPr>
        </p:nvSpPr>
        <p:spPr/>
        <p:txBody>
          <a:bodyPr/>
          <a:lstStyle/>
          <a:p>
            <a:fld id="{7A4B5E0A-A4D9-4164-B20D-3C01BCFA1869}" type="datetimeFigureOut">
              <a:rPr lang="en-US" smtClean="0"/>
              <a:t>9/25/2025</a:t>
            </a:fld>
            <a:endParaRPr lang="en-US"/>
          </a:p>
        </p:txBody>
      </p:sp>
      <p:sp>
        <p:nvSpPr>
          <p:cNvPr id="3" name="Footer Placeholder 2">
            <a:extLst>
              <a:ext uri="{FF2B5EF4-FFF2-40B4-BE49-F238E27FC236}">
                <a16:creationId xmlns:a16="http://schemas.microsoft.com/office/drawing/2014/main" id="{D5A8BB11-7EDA-49F6-A3A1-75250263A1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6B644B-1307-4680-95FB-05B24F659354}"/>
              </a:ext>
            </a:extLst>
          </p:cNvPr>
          <p:cNvSpPr>
            <a:spLocks noGrp="1"/>
          </p:cNvSpPr>
          <p:nvPr>
            <p:ph type="sldNum" sz="quarter" idx="12"/>
          </p:nvPr>
        </p:nvSpPr>
        <p:spPr/>
        <p:txBody>
          <a:bodyPr/>
          <a:lstStyle/>
          <a:p>
            <a:fld id="{8388F0E9-0573-43FD-995B-292C261C33F4}" type="slidenum">
              <a:rPr lang="en-US" smtClean="0"/>
              <a:t>‹#›</a:t>
            </a:fld>
            <a:endParaRPr lang="en-US"/>
          </a:p>
        </p:txBody>
      </p:sp>
    </p:spTree>
    <p:extLst>
      <p:ext uri="{BB962C8B-B14F-4D97-AF65-F5344CB8AC3E}">
        <p14:creationId xmlns:p14="http://schemas.microsoft.com/office/powerpoint/2010/main" val="187056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301B-9C0E-40F4-A35B-F4E4C0307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80A603-E54E-474A-9FF2-FC8C521556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DCDBD7-DFC8-40CF-8461-21730DBED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3643CC-1B8A-4EA7-BFFC-F28AAD3DBAC7}"/>
              </a:ext>
            </a:extLst>
          </p:cNvPr>
          <p:cNvSpPr>
            <a:spLocks noGrp="1"/>
          </p:cNvSpPr>
          <p:nvPr>
            <p:ph type="dt" sz="half" idx="10"/>
          </p:nvPr>
        </p:nvSpPr>
        <p:spPr/>
        <p:txBody>
          <a:bodyPr/>
          <a:lstStyle/>
          <a:p>
            <a:fld id="{7A4B5E0A-A4D9-4164-B20D-3C01BCFA1869}" type="datetimeFigureOut">
              <a:rPr lang="en-US" smtClean="0"/>
              <a:t>9/25/2025</a:t>
            </a:fld>
            <a:endParaRPr lang="en-US"/>
          </a:p>
        </p:txBody>
      </p:sp>
      <p:sp>
        <p:nvSpPr>
          <p:cNvPr id="6" name="Footer Placeholder 5">
            <a:extLst>
              <a:ext uri="{FF2B5EF4-FFF2-40B4-BE49-F238E27FC236}">
                <a16:creationId xmlns:a16="http://schemas.microsoft.com/office/drawing/2014/main" id="{45381B24-CFB8-45EE-8E66-B4494877FD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275EA5-9760-496B-8D16-A634EAAA0D16}"/>
              </a:ext>
            </a:extLst>
          </p:cNvPr>
          <p:cNvSpPr>
            <a:spLocks noGrp="1"/>
          </p:cNvSpPr>
          <p:nvPr>
            <p:ph type="sldNum" sz="quarter" idx="12"/>
          </p:nvPr>
        </p:nvSpPr>
        <p:spPr/>
        <p:txBody>
          <a:bodyPr/>
          <a:lstStyle/>
          <a:p>
            <a:fld id="{8388F0E9-0573-43FD-995B-292C261C33F4}" type="slidenum">
              <a:rPr lang="en-US" smtClean="0"/>
              <a:t>‹#›</a:t>
            </a:fld>
            <a:endParaRPr lang="en-US"/>
          </a:p>
        </p:txBody>
      </p:sp>
    </p:spTree>
    <p:extLst>
      <p:ext uri="{BB962C8B-B14F-4D97-AF65-F5344CB8AC3E}">
        <p14:creationId xmlns:p14="http://schemas.microsoft.com/office/powerpoint/2010/main" val="32669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8288-45DF-44C8-A58B-C3FD177CD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1958F1-2A00-42B5-801D-28101BFBC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B9AEB1-3AD5-4F16-AF97-284D57FC8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93D6BA-3866-468B-A83A-94D102F58F3C}"/>
              </a:ext>
            </a:extLst>
          </p:cNvPr>
          <p:cNvSpPr>
            <a:spLocks noGrp="1"/>
          </p:cNvSpPr>
          <p:nvPr>
            <p:ph type="dt" sz="half" idx="10"/>
          </p:nvPr>
        </p:nvSpPr>
        <p:spPr/>
        <p:txBody>
          <a:bodyPr/>
          <a:lstStyle/>
          <a:p>
            <a:fld id="{7A4B5E0A-A4D9-4164-B20D-3C01BCFA1869}" type="datetimeFigureOut">
              <a:rPr lang="en-US" smtClean="0"/>
              <a:t>9/25/2025</a:t>
            </a:fld>
            <a:endParaRPr lang="en-US"/>
          </a:p>
        </p:txBody>
      </p:sp>
      <p:sp>
        <p:nvSpPr>
          <p:cNvPr id="6" name="Footer Placeholder 5">
            <a:extLst>
              <a:ext uri="{FF2B5EF4-FFF2-40B4-BE49-F238E27FC236}">
                <a16:creationId xmlns:a16="http://schemas.microsoft.com/office/drawing/2014/main" id="{EDA628C1-17EF-429F-AFFA-7F9FA61EE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11E53F-6B88-47C4-A6E8-5C7F9C929446}"/>
              </a:ext>
            </a:extLst>
          </p:cNvPr>
          <p:cNvSpPr>
            <a:spLocks noGrp="1"/>
          </p:cNvSpPr>
          <p:nvPr>
            <p:ph type="sldNum" sz="quarter" idx="12"/>
          </p:nvPr>
        </p:nvSpPr>
        <p:spPr/>
        <p:txBody>
          <a:bodyPr/>
          <a:lstStyle/>
          <a:p>
            <a:fld id="{8388F0E9-0573-43FD-995B-292C261C33F4}" type="slidenum">
              <a:rPr lang="en-US" smtClean="0"/>
              <a:t>‹#›</a:t>
            </a:fld>
            <a:endParaRPr lang="en-US"/>
          </a:p>
        </p:txBody>
      </p:sp>
    </p:spTree>
    <p:extLst>
      <p:ext uri="{BB962C8B-B14F-4D97-AF65-F5344CB8AC3E}">
        <p14:creationId xmlns:p14="http://schemas.microsoft.com/office/powerpoint/2010/main" val="95598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2E713C-AE98-404B-8558-28B327E399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27B003-00B8-4C38-8C33-6ECF91DA85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4A07B-BEB8-44DA-8733-48C3E03D12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B5E0A-A4D9-4164-B20D-3C01BCFA1869}" type="datetimeFigureOut">
              <a:rPr lang="en-US" smtClean="0"/>
              <a:t>9/25/2025</a:t>
            </a:fld>
            <a:endParaRPr lang="en-US"/>
          </a:p>
        </p:txBody>
      </p:sp>
      <p:sp>
        <p:nvSpPr>
          <p:cNvPr id="5" name="Footer Placeholder 4">
            <a:extLst>
              <a:ext uri="{FF2B5EF4-FFF2-40B4-BE49-F238E27FC236}">
                <a16:creationId xmlns:a16="http://schemas.microsoft.com/office/drawing/2014/main" id="{715B30C1-1B32-4BE3-BFB4-5104111AB2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970E6D-3F9C-4BEC-A8EF-D5A1339FED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8F0E9-0573-43FD-995B-292C261C33F4}" type="slidenum">
              <a:rPr lang="en-US" smtClean="0"/>
              <a:t>‹#›</a:t>
            </a:fld>
            <a:endParaRPr lang="en-US"/>
          </a:p>
        </p:txBody>
      </p:sp>
    </p:spTree>
    <p:extLst>
      <p:ext uri="{BB962C8B-B14F-4D97-AF65-F5344CB8AC3E}">
        <p14:creationId xmlns:p14="http://schemas.microsoft.com/office/powerpoint/2010/main" val="2673072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7E008-028E-4EEA-B570-A1AD860D3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B9478C1-C2B1-4CE0-965F-70812BED13F1}"/>
              </a:ext>
            </a:extLst>
          </p:cNvPr>
          <p:cNvSpPr txBox="1"/>
          <p:nvPr/>
        </p:nvSpPr>
        <p:spPr>
          <a:xfrm>
            <a:off x="4704523" y="0"/>
            <a:ext cx="3631094" cy="646331"/>
          </a:xfrm>
          <a:prstGeom prst="rect">
            <a:avLst/>
          </a:prstGeom>
          <a:noFill/>
        </p:spPr>
        <p:txBody>
          <a:bodyPr wrap="square" rtlCol="0">
            <a:spAutoFit/>
          </a:bodyPr>
          <a:lstStyle/>
          <a:p>
            <a:r>
              <a:rPr lang="vi-VN" sz="3600" dirty="0"/>
              <a:t>Khởi động:</a:t>
            </a:r>
            <a:endParaRPr lang="en-US" sz="3600" dirty="0"/>
          </a:p>
        </p:txBody>
      </p:sp>
      <p:sp>
        <p:nvSpPr>
          <p:cNvPr id="11" name="TextBox 10">
            <a:extLst>
              <a:ext uri="{FF2B5EF4-FFF2-40B4-BE49-F238E27FC236}">
                <a16:creationId xmlns:a16="http://schemas.microsoft.com/office/drawing/2014/main" id="{5A418241-FC82-46E6-8119-F615CEAC2B18}"/>
              </a:ext>
            </a:extLst>
          </p:cNvPr>
          <p:cNvSpPr txBox="1"/>
          <p:nvPr/>
        </p:nvSpPr>
        <p:spPr>
          <a:xfrm>
            <a:off x="2001078" y="901148"/>
            <a:ext cx="7235687" cy="954107"/>
          </a:xfrm>
          <a:prstGeom prst="rect">
            <a:avLst/>
          </a:prstGeom>
          <a:noFill/>
        </p:spPr>
        <p:txBody>
          <a:bodyPr wrap="square" rtlCol="0">
            <a:spAutoFit/>
          </a:bodyPr>
          <a:lstStyle/>
          <a:p>
            <a:r>
              <a:rPr lang="vi-VN" sz="2800" dirty="0"/>
              <a:t>1.Trong một năm em yêu mùa nào nhất?</a:t>
            </a:r>
          </a:p>
          <a:p>
            <a:r>
              <a:rPr lang="vi-VN" sz="2800" dirty="0"/>
              <a:t>2.Hãy dùng một số từ ngữ để miêu tả từ đó.</a:t>
            </a:r>
            <a:endParaRPr lang="en-US" sz="2800" dirty="0"/>
          </a:p>
        </p:txBody>
      </p:sp>
      <p:pic>
        <p:nvPicPr>
          <p:cNvPr id="13" name="Picture 12">
            <a:extLst>
              <a:ext uri="{FF2B5EF4-FFF2-40B4-BE49-F238E27FC236}">
                <a16:creationId xmlns:a16="http://schemas.microsoft.com/office/drawing/2014/main" id="{FC138939-9CFD-4CB8-B912-4B84863CC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434" y="2110072"/>
            <a:ext cx="6586331" cy="3104865"/>
          </a:xfrm>
          <a:prstGeom prst="rect">
            <a:avLst/>
          </a:prstGeom>
        </p:spPr>
      </p:pic>
    </p:spTree>
    <p:extLst>
      <p:ext uri="{BB962C8B-B14F-4D97-AF65-F5344CB8AC3E}">
        <p14:creationId xmlns:p14="http://schemas.microsoft.com/office/powerpoint/2010/main" val="14149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700542-6EEA-48B5-90A1-AFEF96ACF3AE}"/>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9D1BF30-FB1B-45BE-AF2F-A9C5C4D2DD12}"/>
              </a:ext>
            </a:extLst>
          </p:cNvPr>
          <p:cNvSpPr txBox="1"/>
          <p:nvPr/>
        </p:nvSpPr>
        <p:spPr>
          <a:xfrm>
            <a:off x="1298714" y="3428999"/>
            <a:ext cx="10508974" cy="1200329"/>
          </a:xfrm>
          <a:prstGeom prst="rect">
            <a:avLst/>
          </a:prstGeom>
          <a:noFill/>
        </p:spPr>
        <p:txBody>
          <a:bodyPr wrap="square" rtlCol="0">
            <a:spAutoFit/>
          </a:bodyPr>
          <a:lstStyle/>
          <a:p>
            <a:r>
              <a:rPr lang="vi-VN" sz="2400" dirty="0"/>
              <a:t>2</a:t>
            </a:r>
            <a:r>
              <a:rPr lang="en-US" sz="2400" dirty="0"/>
              <a:t>.Nhan </a:t>
            </a:r>
            <a:r>
              <a:rPr lang="en-US" sz="2400" dirty="0" err="1"/>
              <a:t>đề</a:t>
            </a:r>
            <a:r>
              <a:rPr lang="en-US" sz="2400" dirty="0"/>
              <a:t> </a:t>
            </a:r>
            <a:r>
              <a:rPr lang="en-US" sz="2400" dirty="0" err="1"/>
              <a:t>bài</a:t>
            </a:r>
            <a:r>
              <a:rPr lang="en-US" sz="2400" dirty="0"/>
              <a:t> </a:t>
            </a:r>
            <a:r>
              <a:rPr lang="en-US" sz="2400" dirty="0" err="1"/>
              <a:t>thơ</a:t>
            </a:r>
            <a:r>
              <a:rPr lang="en-US" sz="2400" dirty="0"/>
              <a:t> “Thu </a:t>
            </a:r>
            <a:r>
              <a:rPr lang="en-US" sz="2400" dirty="0" err="1"/>
              <a:t>Điếu</a:t>
            </a:r>
            <a:r>
              <a:rPr lang="en-US" sz="2400" dirty="0"/>
              <a:t>” </a:t>
            </a:r>
            <a:r>
              <a:rPr lang="en-US" sz="2400" dirty="0" err="1"/>
              <a:t>có</a:t>
            </a:r>
            <a:r>
              <a:rPr lang="en-US" sz="2400" dirty="0"/>
              <a:t> ý </a:t>
            </a:r>
            <a:r>
              <a:rPr lang="en-US" sz="2400" dirty="0" err="1"/>
              <a:t>nghĩa</a:t>
            </a:r>
            <a:r>
              <a:rPr lang="en-US" sz="2400" dirty="0"/>
              <a:t> </a:t>
            </a:r>
            <a:r>
              <a:rPr lang="en-US" sz="2400" dirty="0" err="1"/>
              <a:t>gì</a:t>
            </a:r>
            <a:r>
              <a:rPr lang="en-US" sz="2400" dirty="0"/>
              <a:t>?</a:t>
            </a:r>
          </a:p>
          <a:p>
            <a:r>
              <a:rPr lang="en-US" sz="2400" dirty="0" err="1"/>
              <a:t>A.Mùa</a:t>
            </a:r>
            <a:r>
              <a:rPr lang="en-US" sz="2400" dirty="0"/>
              <a:t> </a:t>
            </a:r>
            <a:r>
              <a:rPr lang="en-US" sz="2400" dirty="0" err="1"/>
              <a:t>thu</a:t>
            </a:r>
            <a:r>
              <a:rPr lang="en-US" sz="2400" dirty="0"/>
              <a:t> </a:t>
            </a:r>
            <a:r>
              <a:rPr lang="en-US" sz="2400" dirty="0" err="1"/>
              <a:t>đang</a:t>
            </a:r>
            <a:r>
              <a:rPr lang="en-US" sz="2400" dirty="0"/>
              <a:t> </a:t>
            </a:r>
            <a:r>
              <a:rPr lang="en-US" sz="2400" dirty="0" err="1"/>
              <a:t>đến</a:t>
            </a:r>
            <a:r>
              <a:rPr lang="en-US" sz="2400" dirty="0"/>
              <a:t>                    </a:t>
            </a:r>
            <a:r>
              <a:rPr lang="en-US" sz="2400" dirty="0" err="1"/>
              <a:t>B.Tình</a:t>
            </a:r>
            <a:r>
              <a:rPr lang="en-US" sz="2400" dirty="0"/>
              <a:t> </a:t>
            </a:r>
            <a:r>
              <a:rPr lang="en-US" sz="2400" dirty="0" err="1"/>
              <a:t>yêu</a:t>
            </a:r>
            <a:r>
              <a:rPr lang="en-US" sz="2400" dirty="0"/>
              <a:t> </a:t>
            </a:r>
            <a:r>
              <a:rPr lang="en-US" sz="2400" dirty="0" err="1"/>
              <a:t>mùa</a:t>
            </a:r>
            <a:r>
              <a:rPr lang="en-US" sz="2400" dirty="0"/>
              <a:t> </a:t>
            </a:r>
            <a:r>
              <a:rPr lang="en-US" sz="2400" dirty="0" err="1"/>
              <a:t>thu</a:t>
            </a:r>
            <a:endParaRPr lang="en-US" sz="2400" dirty="0"/>
          </a:p>
          <a:p>
            <a:r>
              <a:rPr lang="en-US" sz="2400" dirty="0" err="1"/>
              <a:t>C.Câu</a:t>
            </a:r>
            <a:r>
              <a:rPr lang="en-US" sz="2400" dirty="0"/>
              <a:t> </a:t>
            </a:r>
            <a:r>
              <a:rPr lang="en-US" sz="2400" dirty="0" err="1"/>
              <a:t>cá</a:t>
            </a:r>
            <a:r>
              <a:rPr lang="en-US" sz="2400" dirty="0"/>
              <a:t> </a:t>
            </a:r>
            <a:r>
              <a:rPr lang="en-US" sz="2400" dirty="0" err="1"/>
              <a:t>mùa</a:t>
            </a:r>
            <a:r>
              <a:rPr lang="en-US" sz="2400" dirty="0"/>
              <a:t> </a:t>
            </a:r>
            <a:r>
              <a:rPr lang="en-US" sz="2400" dirty="0" err="1"/>
              <a:t>thu</a:t>
            </a:r>
            <a:r>
              <a:rPr lang="en-US" sz="2400" dirty="0"/>
              <a:t>                          </a:t>
            </a:r>
            <a:r>
              <a:rPr lang="en-US" sz="2400" dirty="0" err="1"/>
              <a:t>D.Cảnh</a:t>
            </a:r>
            <a:r>
              <a:rPr lang="en-US" sz="2400" dirty="0"/>
              <a:t> </a:t>
            </a:r>
            <a:r>
              <a:rPr lang="en-US" sz="2400" dirty="0" err="1"/>
              <a:t>vật</a:t>
            </a:r>
            <a:r>
              <a:rPr lang="en-US" sz="2400" dirty="0"/>
              <a:t> </a:t>
            </a:r>
            <a:r>
              <a:rPr lang="en-US" sz="2400" dirty="0" err="1"/>
              <a:t>mùa</a:t>
            </a:r>
            <a:r>
              <a:rPr lang="en-US" sz="2400" dirty="0"/>
              <a:t> </a:t>
            </a:r>
            <a:r>
              <a:rPr lang="en-US" sz="2400" dirty="0" err="1"/>
              <a:t>thu</a:t>
            </a:r>
            <a:endParaRPr lang="en-US" sz="2400" dirty="0"/>
          </a:p>
        </p:txBody>
      </p:sp>
      <p:sp>
        <p:nvSpPr>
          <p:cNvPr id="5" name="TextBox 4">
            <a:extLst>
              <a:ext uri="{FF2B5EF4-FFF2-40B4-BE49-F238E27FC236}">
                <a16:creationId xmlns:a16="http://schemas.microsoft.com/office/drawing/2014/main" id="{2A7BEF40-F9DB-4923-BA86-EE01B79A07AE}"/>
              </a:ext>
            </a:extLst>
          </p:cNvPr>
          <p:cNvSpPr txBox="1"/>
          <p:nvPr/>
        </p:nvSpPr>
        <p:spPr>
          <a:xfrm>
            <a:off x="1311965" y="1838739"/>
            <a:ext cx="9568069" cy="1200329"/>
          </a:xfrm>
          <a:prstGeom prst="rect">
            <a:avLst/>
          </a:prstGeom>
          <a:noFill/>
        </p:spPr>
        <p:txBody>
          <a:bodyPr wrap="square" rtlCol="0">
            <a:spAutoFit/>
          </a:bodyPr>
          <a:lstStyle/>
          <a:p>
            <a:pPr algn="l"/>
            <a:r>
              <a:rPr lang="vi-VN" sz="2400" dirty="0">
                <a:solidFill>
                  <a:srgbClr val="001D35"/>
                </a:solidFill>
                <a:latin typeface="Google Sans"/>
              </a:rPr>
              <a:t>1</a:t>
            </a:r>
            <a:r>
              <a:rPr lang="vi-VN" sz="2400" b="0" i="0" dirty="0">
                <a:solidFill>
                  <a:srgbClr val="001D35"/>
                </a:solidFill>
                <a:effectLst/>
                <a:latin typeface="Google Sans"/>
              </a:rPr>
              <a:t>. Tác giả Nguyễn Khuyến đã sử dụng thể thơ gì để viết bài "Thu điếu"?</a:t>
            </a:r>
          </a:p>
          <a:p>
            <a:pPr marL="342900" indent="-342900" algn="l">
              <a:buAutoNum type="alphaUcPeriod"/>
            </a:pPr>
            <a:r>
              <a:rPr lang="vi-VN" sz="2400" b="0" i="0" dirty="0">
                <a:solidFill>
                  <a:srgbClr val="001D35"/>
                </a:solidFill>
                <a:effectLst/>
                <a:latin typeface="Google Sans"/>
              </a:rPr>
              <a:t>Lục bát</a:t>
            </a:r>
            <a:r>
              <a:rPr lang="en-US" sz="2400" b="0" i="0" dirty="0">
                <a:solidFill>
                  <a:srgbClr val="001D35"/>
                </a:solidFill>
                <a:effectLst/>
                <a:latin typeface="Google Sans"/>
              </a:rPr>
              <a:t>                            </a:t>
            </a:r>
            <a:r>
              <a:rPr lang="vi-VN" sz="2400" b="0" i="0" dirty="0">
                <a:solidFill>
                  <a:srgbClr val="001D35"/>
                </a:solidFill>
                <a:effectLst/>
                <a:latin typeface="Google Sans"/>
              </a:rPr>
              <a:t> B. Thất ngôn tứ tuyệt </a:t>
            </a:r>
            <a:endParaRPr lang="en-US" sz="2400" b="0" i="0" dirty="0">
              <a:solidFill>
                <a:srgbClr val="001D35"/>
              </a:solidFill>
              <a:effectLst/>
              <a:latin typeface="Google Sans"/>
            </a:endParaRPr>
          </a:p>
          <a:p>
            <a:pPr algn="l"/>
            <a:r>
              <a:rPr lang="vi-VN" sz="2400" b="0" i="0" dirty="0">
                <a:solidFill>
                  <a:srgbClr val="001D35"/>
                </a:solidFill>
                <a:effectLst/>
                <a:latin typeface="Google Sans"/>
              </a:rPr>
              <a:t>C. Song thất lục bát </a:t>
            </a:r>
            <a:r>
              <a:rPr lang="en-US" sz="2400" b="0" i="0" dirty="0">
                <a:solidFill>
                  <a:srgbClr val="001D35"/>
                </a:solidFill>
                <a:effectLst/>
                <a:latin typeface="Google Sans"/>
              </a:rPr>
              <a:t>       </a:t>
            </a:r>
            <a:r>
              <a:rPr lang="vi-VN" sz="2400" b="0" i="0" dirty="0">
                <a:solidFill>
                  <a:srgbClr val="001D35"/>
                </a:solidFill>
                <a:effectLst/>
                <a:latin typeface="Google Sans"/>
              </a:rPr>
              <a:t>    </a:t>
            </a:r>
            <a:r>
              <a:rPr lang="vi-VN" sz="2400" b="0" i="0" dirty="0">
                <a:effectLst/>
                <a:latin typeface="Google Sans"/>
              </a:rPr>
              <a:t>D</a:t>
            </a:r>
            <a:r>
              <a:rPr lang="vi-VN" sz="2400" b="0" i="0" dirty="0">
                <a:solidFill>
                  <a:srgbClr val="001D35"/>
                </a:solidFill>
                <a:effectLst/>
                <a:latin typeface="Google Sans"/>
              </a:rPr>
              <a:t>. Thất ngôn bát cú Đường luậ</a:t>
            </a:r>
            <a:r>
              <a:rPr lang="en-US" sz="2400" b="0" i="0" dirty="0">
                <a:solidFill>
                  <a:srgbClr val="001D35"/>
                </a:solidFill>
                <a:effectLst/>
                <a:latin typeface="Google Sans"/>
              </a:rPr>
              <a:t>t</a:t>
            </a:r>
            <a:endParaRPr lang="vi-VN" sz="2400" b="0" i="0" dirty="0">
              <a:solidFill>
                <a:srgbClr val="001D35"/>
              </a:solidFill>
              <a:effectLst/>
              <a:latin typeface="Google Sans"/>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6" name="Ink 15">
                <a:extLst>
                  <a:ext uri="{FF2B5EF4-FFF2-40B4-BE49-F238E27FC236}">
                    <a16:creationId xmlns:a16="http://schemas.microsoft.com/office/drawing/2014/main" id="{47B3CFD6-2D5E-4348-8396-564722FD87A5}"/>
                  </a:ext>
                </a:extLst>
              </p14:cNvPr>
              <p14:cNvContentPartPr/>
              <p14:nvPr/>
            </p14:nvContentPartPr>
            <p14:xfrm>
              <a:off x="1655901" y="2067146"/>
              <a:ext cx="360" cy="360"/>
            </p14:xfrm>
          </p:contentPart>
        </mc:Choice>
        <mc:Fallback xmlns="">
          <p:pic>
            <p:nvPicPr>
              <p:cNvPr id="16" name="Ink 15">
                <a:extLst>
                  <a:ext uri="{FF2B5EF4-FFF2-40B4-BE49-F238E27FC236}">
                    <a16:creationId xmlns:a16="http://schemas.microsoft.com/office/drawing/2014/main" id="{47B3CFD6-2D5E-4348-8396-564722FD87A5}"/>
                  </a:ext>
                </a:extLst>
              </p:cNvPr>
              <p:cNvPicPr/>
              <p:nvPr/>
            </p:nvPicPr>
            <p:blipFill>
              <a:blip r:embed="rId4"/>
              <a:stretch>
                <a:fillRect/>
              </a:stretch>
            </p:blipFill>
            <p:spPr>
              <a:xfrm>
                <a:off x="1637901" y="1959146"/>
                <a:ext cx="36000" cy="216000"/>
              </a:xfrm>
              <a:prstGeom prst="rect">
                <a:avLst/>
              </a:prstGeom>
            </p:spPr>
          </p:pic>
        </mc:Fallback>
      </mc:AlternateContent>
      <p:sp>
        <p:nvSpPr>
          <p:cNvPr id="4" name="Arrow: Right 3">
            <a:extLst>
              <a:ext uri="{FF2B5EF4-FFF2-40B4-BE49-F238E27FC236}">
                <a16:creationId xmlns:a16="http://schemas.microsoft.com/office/drawing/2014/main" id="{9088F9A5-54AA-4051-B7D7-62FD7A4C7855}"/>
              </a:ext>
            </a:extLst>
          </p:cNvPr>
          <p:cNvSpPr/>
          <p:nvPr/>
        </p:nvSpPr>
        <p:spPr>
          <a:xfrm>
            <a:off x="4174435" y="2703443"/>
            <a:ext cx="331304" cy="22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C1E7E95-59D2-42DE-870F-880632418645}"/>
              </a:ext>
            </a:extLst>
          </p:cNvPr>
          <p:cNvSpPr/>
          <p:nvPr/>
        </p:nvSpPr>
        <p:spPr>
          <a:xfrm>
            <a:off x="954157" y="4293704"/>
            <a:ext cx="344557"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70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82BAF2-5AB3-4F4D-A4AA-4F40A5233D9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BA728BB-0190-4BB6-8097-1312BD6030AE}"/>
              </a:ext>
            </a:extLst>
          </p:cNvPr>
          <p:cNvSpPr txBox="1"/>
          <p:nvPr/>
        </p:nvSpPr>
        <p:spPr>
          <a:xfrm>
            <a:off x="1470991" y="1656521"/>
            <a:ext cx="7167895" cy="1569660"/>
          </a:xfrm>
          <a:prstGeom prst="rect">
            <a:avLst/>
          </a:prstGeom>
          <a:noFill/>
        </p:spPr>
        <p:txBody>
          <a:bodyPr wrap="square" rtlCol="0">
            <a:spAutoFit/>
          </a:bodyPr>
          <a:lstStyle/>
          <a:p>
            <a:pPr algn="just"/>
            <a:r>
              <a:rPr lang="en-US" dirty="0"/>
              <a:t>  </a:t>
            </a:r>
            <a:r>
              <a:rPr lang="vi-VN" sz="2400" b="1" i="0" dirty="0">
                <a:solidFill>
                  <a:srgbClr val="000000"/>
                </a:solidFill>
                <a:effectLst/>
                <a:latin typeface="Open Sans" panose="020B0606030504020204" pitchFamily="34" charset="0"/>
              </a:rPr>
              <a:t>3.</a:t>
            </a:r>
            <a:r>
              <a:rPr lang="vi-VN" sz="2400" b="0" i="0" dirty="0">
                <a:solidFill>
                  <a:srgbClr val="000000"/>
                </a:solidFill>
                <a:effectLst/>
                <a:latin typeface="Open Sans" panose="020B0606030504020204" pitchFamily="34" charset="0"/>
              </a:rPr>
              <a:t> Bài thơ được viết bằng chữ gì?</a:t>
            </a:r>
          </a:p>
          <a:p>
            <a:pPr algn="just"/>
            <a:r>
              <a:rPr lang="vi-VN" sz="2400" b="0" i="0" dirty="0">
                <a:solidFill>
                  <a:srgbClr val="000000"/>
                </a:solidFill>
                <a:effectLst/>
                <a:latin typeface="Open Sans" panose="020B0606030504020204" pitchFamily="34" charset="0"/>
              </a:rPr>
              <a:t>A. Chữ Hán</a:t>
            </a:r>
            <a:r>
              <a:rPr lang="en-US" sz="2400" b="0" i="0" dirty="0">
                <a:solidFill>
                  <a:srgbClr val="000000"/>
                </a:solidFill>
                <a:effectLst/>
                <a:latin typeface="Open Sans" panose="020B0606030504020204" pitchFamily="34" charset="0"/>
              </a:rPr>
              <a:t>                     </a:t>
            </a:r>
            <a:r>
              <a:rPr lang="vi-VN" sz="2400" b="0" i="0" dirty="0">
                <a:solidFill>
                  <a:srgbClr val="000000"/>
                </a:solidFill>
                <a:effectLst/>
                <a:latin typeface="Open Sans" panose="020B0606030504020204" pitchFamily="34" charset="0"/>
              </a:rPr>
              <a:t>B. Chữ Nôm</a:t>
            </a:r>
          </a:p>
          <a:p>
            <a:pPr algn="just"/>
            <a:r>
              <a:rPr lang="vi-VN" sz="2400" b="0" i="0" dirty="0">
                <a:solidFill>
                  <a:srgbClr val="000000"/>
                </a:solidFill>
                <a:effectLst/>
                <a:latin typeface="Open Sans" panose="020B0606030504020204" pitchFamily="34" charset="0"/>
              </a:rPr>
              <a:t>C. Chữ Quốc ngữ</a:t>
            </a:r>
            <a:r>
              <a:rPr lang="en-US" sz="2400" b="0" i="0" dirty="0">
                <a:solidFill>
                  <a:srgbClr val="000000"/>
                </a:solidFill>
                <a:effectLst/>
                <a:latin typeface="Open Sans" panose="020B0606030504020204" pitchFamily="34" charset="0"/>
              </a:rPr>
              <a:t>           </a:t>
            </a:r>
            <a:r>
              <a:rPr lang="vi-VN" sz="2400" b="0" i="0" dirty="0">
                <a:solidFill>
                  <a:srgbClr val="000000"/>
                </a:solidFill>
                <a:effectLst/>
                <a:latin typeface="Open Sans" panose="020B0606030504020204" pitchFamily="34" charset="0"/>
              </a:rPr>
              <a:t>D. Chữ viết khác</a:t>
            </a:r>
          </a:p>
          <a:p>
            <a:r>
              <a:rPr lang="en-US" sz="2400" dirty="0"/>
              <a:t> </a:t>
            </a:r>
          </a:p>
        </p:txBody>
      </p:sp>
      <p:sp>
        <p:nvSpPr>
          <p:cNvPr id="4" name="TextBox 3">
            <a:extLst>
              <a:ext uri="{FF2B5EF4-FFF2-40B4-BE49-F238E27FC236}">
                <a16:creationId xmlns:a16="http://schemas.microsoft.com/office/drawing/2014/main" id="{AC4CD131-E0D1-4087-AECE-D40E66E90F18}"/>
              </a:ext>
            </a:extLst>
          </p:cNvPr>
          <p:cNvSpPr txBox="1"/>
          <p:nvPr/>
        </p:nvSpPr>
        <p:spPr>
          <a:xfrm>
            <a:off x="1470991" y="3429000"/>
            <a:ext cx="9223513" cy="1938992"/>
          </a:xfrm>
          <a:prstGeom prst="rect">
            <a:avLst/>
          </a:prstGeom>
          <a:noFill/>
        </p:spPr>
        <p:txBody>
          <a:bodyPr wrap="square" rtlCol="0">
            <a:spAutoFit/>
          </a:bodyPr>
          <a:lstStyle/>
          <a:p>
            <a:pPr algn="just"/>
            <a:r>
              <a:rPr lang="en-US" dirty="0"/>
              <a:t> </a:t>
            </a:r>
            <a:r>
              <a:rPr lang="en-US" sz="2400" b="1" dirty="0">
                <a:solidFill>
                  <a:srgbClr val="000000"/>
                </a:solidFill>
                <a:latin typeface="Open Sans" panose="020B0606030504020204" pitchFamily="34" charset="0"/>
              </a:rPr>
              <a:t>4</a:t>
            </a:r>
            <a:r>
              <a:rPr lang="vi-VN" sz="2400" b="1" i="0" dirty="0">
                <a:solidFill>
                  <a:srgbClr val="000000"/>
                </a:solidFill>
                <a:effectLst/>
                <a:latin typeface="Open Sans" panose="020B0606030504020204" pitchFamily="34" charset="0"/>
              </a:rPr>
              <a:t>.</a:t>
            </a:r>
            <a:r>
              <a:rPr lang="vi-VN" sz="2400" b="0" i="0" dirty="0">
                <a:solidFill>
                  <a:srgbClr val="000000"/>
                </a:solidFill>
                <a:effectLst/>
                <a:latin typeface="Open Sans" panose="020B0606030504020204" pitchFamily="34" charset="0"/>
              </a:rPr>
              <a:t> Cảnh mùa thu được Nguyễn Khuyến miêu tả trong bài </a:t>
            </a:r>
            <a:r>
              <a:rPr lang="vi-VN" sz="2400" b="0" i="1" dirty="0">
                <a:solidFill>
                  <a:srgbClr val="000000"/>
                </a:solidFill>
                <a:effectLst/>
                <a:latin typeface="Open Sans" panose="020B0606030504020204" pitchFamily="34" charset="0"/>
              </a:rPr>
              <a:t>Thu điếu</a:t>
            </a:r>
            <a:r>
              <a:rPr lang="vi-VN" sz="2400" b="0" i="0" dirty="0">
                <a:solidFill>
                  <a:srgbClr val="000000"/>
                </a:solidFill>
                <a:effectLst/>
                <a:latin typeface="Open Sans" panose="020B0606030504020204" pitchFamily="34" charset="0"/>
              </a:rPr>
              <a:t> là vùng nào?</a:t>
            </a:r>
          </a:p>
          <a:p>
            <a:pPr algn="just"/>
            <a:r>
              <a:rPr lang="vi-VN" sz="2400" b="0" i="0" dirty="0">
                <a:solidFill>
                  <a:srgbClr val="000000"/>
                </a:solidFill>
                <a:effectLst/>
                <a:latin typeface="Open Sans" panose="020B0606030504020204" pitchFamily="34" charset="0"/>
              </a:rPr>
              <a:t>A. Đồng bằng Trung Bộ</a:t>
            </a:r>
            <a:r>
              <a:rPr lang="en-US" sz="2400" b="0" i="0" dirty="0">
                <a:solidFill>
                  <a:srgbClr val="000000"/>
                </a:solidFill>
                <a:effectLst/>
                <a:latin typeface="Open Sans" panose="020B0606030504020204" pitchFamily="34" charset="0"/>
              </a:rPr>
              <a:t>                  </a:t>
            </a:r>
            <a:r>
              <a:rPr lang="vi-VN" sz="2400" b="0" i="0" dirty="0">
                <a:solidFill>
                  <a:srgbClr val="000000"/>
                </a:solidFill>
                <a:effectLst/>
                <a:latin typeface="Open Sans" panose="020B0606030504020204" pitchFamily="34" charset="0"/>
              </a:rPr>
              <a:t>B. Đồng bằng sông Cửu Long</a:t>
            </a:r>
          </a:p>
          <a:p>
            <a:pPr algn="just"/>
            <a:r>
              <a:rPr lang="vi-VN" sz="2400" b="0" i="0" dirty="0">
                <a:solidFill>
                  <a:srgbClr val="000000"/>
                </a:solidFill>
                <a:effectLst/>
                <a:latin typeface="Open Sans" panose="020B0606030504020204" pitchFamily="34" charset="0"/>
              </a:rPr>
              <a:t>C. Đồng bằng Nam Bộ</a:t>
            </a:r>
            <a:r>
              <a:rPr lang="en-US" sz="2400" b="0" i="0" dirty="0">
                <a:solidFill>
                  <a:srgbClr val="000000"/>
                </a:solidFill>
                <a:effectLst/>
                <a:latin typeface="Open Sans" panose="020B0606030504020204" pitchFamily="34" charset="0"/>
              </a:rPr>
              <a:t>                    </a:t>
            </a:r>
            <a:r>
              <a:rPr lang="vi-VN" sz="2400" b="0" i="0" dirty="0">
                <a:solidFill>
                  <a:srgbClr val="000000"/>
                </a:solidFill>
                <a:effectLst/>
                <a:latin typeface="Open Sans" panose="020B0606030504020204" pitchFamily="34" charset="0"/>
              </a:rPr>
              <a:t>D. Đồng bằng Bắc Bộ</a:t>
            </a:r>
          </a:p>
          <a:p>
            <a:r>
              <a:rPr lang="en-US" sz="2400" dirty="0"/>
              <a:t> </a:t>
            </a:r>
          </a:p>
        </p:txBody>
      </p:sp>
      <p:sp>
        <p:nvSpPr>
          <p:cNvPr id="5" name="Arrow: Right 4">
            <a:extLst>
              <a:ext uri="{FF2B5EF4-FFF2-40B4-BE49-F238E27FC236}">
                <a16:creationId xmlns:a16="http://schemas.microsoft.com/office/drawing/2014/main" id="{A8991484-728F-41A9-B9F2-98A0C58CFFFD}"/>
              </a:ext>
            </a:extLst>
          </p:cNvPr>
          <p:cNvSpPr/>
          <p:nvPr/>
        </p:nvSpPr>
        <p:spPr>
          <a:xfrm>
            <a:off x="4412974" y="2146852"/>
            <a:ext cx="331304" cy="185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A7D0AA5F-AF2C-41F4-901F-66799A29188B}"/>
              </a:ext>
            </a:extLst>
          </p:cNvPr>
          <p:cNvSpPr/>
          <p:nvPr/>
        </p:nvSpPr>
        <p:spPr>
          <a:xfrm>
            <a:off x="5671930" y="4683920"/>
            <a:ext cx="424070" cy="178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329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3919D2-ABFA-4B79-9811-85AFF531EC07}"/>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AB31220-0AD2-406B-AE2D-F4681ECA01B6}"/>
              </a:ext>
            </a:extLst>
          </p:cNvPr>
          <p:cNvSpPr txBox="1"/>
          <p:nvPr/>
        </p:nvSpPr>
        <p:spPr>
          <a:xfrm>
            <a:off x="854766" y="1618352"/>
            <a:ext cx="10482468" cy="1908215"/>
          </a:xfrm>
          <a:prstGeom prst="rect">
            <a:avLst/>
          </a:prstGeom>
          <a:noFill/>
        </p:spPr>
        <p:txBody>
          <a:bodyPr wrap="square" rtlCol="0">
            <a:spAutoFit/>
          </a:bodyPr>
          <a:lstStyle/>
          <a:p>
            <a:pPr algn="just"/>
            <a:r>
              <a:rPr lang="en-US" dirty="0"/>
              <a:t>  </a:t>
            </a:r>
            <a:r>
              <a:rPr lang="vi-VN" b="1" i="0" dirty="0">
                <a:solidFill>
                  <a:srgbClr val="000000"/>
                </a:solidFill>
                <a:effectLst/>
                <a:latin typeface="Open Sans" panose="020B0606030504020204" pitchFamily="34" charset="0"/>
              </a:rPr>
              <a:t> </a:t>
            </a:r>
            <a:r>
              <a:rPr lang="en-US" sz="2000" b="1" dirty="0">
                <a:solidFill>
                  <a:srgbClr val="000000"/>
                </a:solidFill>
                <a:latin typeface="Open Sans" panose="020B0606030504020204" pitchFamily="34" charset="0"/>
              </a:rPr>
              <a:t>5</a:t>
            </a:r>
            <a:r>
              <a:rPr lang="vi-VN" sz="2000" b="1" i="0" dirty="0">
                <a:solidFill>
                  <a:srgbClr val="000000"/>
                </a:solidFill>
                <a:effectLst/>
                <a:latin typeface="Open Sans" panose="020B0606030504020204" pitchFamily="34" charset="0"/>
              </a:rPr>
              <a:t>.</a:t>
            </a:r>
            <a:r>
              <a:rPr lang="vi-VN" sz="2000" b="0" i="0" dirty="0">
                <a:solidFill>
                  <a:srgbClr val="000000"/>
                </a:solidFill>
                <a:effectLst/>
                <a:latin typeface="Open Sans" panose="020B0606030504020204" pitchFamily="34" charset="0"/>
              </a:rPr>
              <a:t> Nhà thơ đã bao quát cảnh thu như thế nào?</a:t>
            </a:r>
          </a:p>
          <a:p>
            <a:pPr algn="just"/>
            <a:r>
              <a:rPr lang="vi-VN" sz="2000" b="0" i="0" dirty="0">
                <a:solidFill>
                  <a:srgbClr val="000000"/>
                </a:solidFill>
                <a:effectLst/>
                <a:latin typeface="Open Sans" panose="020B0606030504020204" pitchFamily="34" charset="0"/>
              </a:rPr>
              <a:t>A. Cảnh thu được đón nhận từ cao, xa đến gần, rồi lại từ gần đến cao, xa</a:t>
            </a:r>
          </a:p>
          <a:p>
            <a:pPr algn="just"/>
            <a:r>
              <a:rPr lang="vi-VN" sz="2000" b="0" i="0" dirty="0">
                <a:solidFill>
                  <a:srgbClr val="000000"/>
                </a:solidFill>
                <a:effectLst/>
                <a:latin typeface="Open Sans" panose="020B0606030504020204" pitchFamily="34" charset="0"/>
              </a:rPr>
              <a:t>B. Cảnh thu được đón nhận từ gần đến cao, xa rôi lại từ cao, xa trở lại gần</a:t>
            </a:r>
          </a:p>
          <a:p>
            <a:pPr algn="just"/>
            <a:r>
              <a:rPr lang="vi-VN" sz="2000" b="0" i="0" dirty="0">
                <a:solidFill>
                  <a:srgbClr val="000000"/>
                </a:solidFill>
                <a:effectLst/>
                <a:latin typeface="Open Sans" panose="020B0606030504020204" pitchFamily="34" charset="0"/>
              </a:rPr>
              <a:t>C. Cảnh thu được đón nhận theo trình tự thời gian</a:t>
            </a:r>
          </a:p>
          <a:p>
            <a:pPr algn="just"/>
            <a:r>
              <a:rPr lang="vi-VN" sz="2000" b="0" i="0" dirty="0">
                <a:solidFill>
                  <a:srgbClr val="000000"/>
                </a:solidFill>
                <a:effectLst/>
                <a:latin typeface="Open Sans" panose="020B0606030504020204" pitchFamily="34" charset="0"/>
              </a:rPr>
              <a:t>D. Cảnh thu được đón nhận từ không gian rộng đến không gian hẹp</a:t>
            </a:r>
          </a:p>
          <a:p>
            <a:r>
              <a:rPr lang="en-US" dirty="0"/>
              <a:t>     </a:t>
            </a:r>
          </a:p>
        </p:txBody>
      </p:sp>
      <p:sp>
        <p:nvSpPr>
          <p:cNvPr id="4" name="TextBox 3">
            <a:extLst>
              <a:ext uri="{FF2B5EF4-FFF2-40B4-BE49-F238E27FC236}">
                <a16:creationId xmlns:a16="http://schemas.microsoft.com/office/drawing/2014/main" id="{8FDCFDDD-9DB9-4169-8282-CC615A41F6D0}"/>
              </a:ext>
            </a:extLst>
          </p:cNvPr>
          <p:cNvSpPr txBox="1"/>
          <p:nvPr/>
        </p:nvSpPr>
        <p:spPr>
          <a:xfrm>
            <a:off x="854766" y="3803374"/>
            <a:ext cx="9292929" cy="1938992"/>
          </a:xfrm>
          <a:prstGeom prst="rect">
            <a:avLst/>
          </a:prstGeom>
          <a:noFill/>
        </p:spPr>
        <p:txBody>
          <a:bodyPr wrap="none" rtlCol="0">
            <a:spAutoFit/>
          </a:bodyPr>
          <a:lstStyle/>
          <a:p>
            <a:pPr algn="just"/>
            <a:r>
              <a:rPr lang="en-US" sz="2000" dirty="0"/>
              <a:t> </a:t>
            </a:r>
            <a:r>
              <a:rPr lang="en-US" sz="2000" b="1" dirty="0">
                <a:solidFill>
                  <a:srgbClr val="000000"/>
                </a:solidFill>
                <a:latin typeface="Open Sans" panose="020B0606030504020204" pitchFamily="34" charset="0"/>
              </a:rPr>
              <a:t>6</a:t>
            </a:r>
            <a:r>
              <a:rPr lang="vi-VN" sz="2000" b="1" i="0" dirty="0">
                <a:solidFill>
                  <a:srgbClr val="000000"/>
                </a:solidFill>
                <a:effectLst/>
                <a:latin typeface="Open Sans" panose="020B0606030504020204" pitchFamily="34" charset="0"/>
              </a:rPr>
              <a:t>.</a:t>
            </a:r>
            <a:r>
              <a:rPr lang="vi-VN" sz="2000" b="0" i="0" dirty="0">
                <a:solidFill>
                  <a:srgbClr val="000000"/>
                </a:solidFill>
                <a:effectLst/>
                <a:latin typeface="Open Sans" panose="020B0606030504020204" pitchFamily="34" charset="0"/>
              </a:rPr>
              <a:t> Đâu không phải nghệ thuật độc đáo được sử dụng trong bài thơ </a:t>
            </a:r>
            <a:r>
              <a:rPr lang="vi-VN" sz="2000" b="0" i="1" dirty="0">
                <a:solidFill>
                  <a:srgbClr val="000000"/>
                </a:solidFill>
                <a:effectLst/>
                <a:latin typeface="Open Sans" panose="020B0606030504020204" pitchFamily="34" charset="0"/>
              </a:rPr>
              <a:t>Thu điếu</a:t>
            </a:r>
            <a:r>
              <a:rPr lang="vi-VN" sz="2000" b="0" i="0" dirty="0">
                <a:solidFill>
                  <a:srgbClr val="000000"/>
                </a:solidFill>
                <a:effectLst/>
                <a:latin typeface="Open Sans" panose="020B0606030504020204" pitchFamily="34" charset="0"/>
              </a:rPr>
              <a:t>?</a:t>
            </a:r>
          </a:p>
          <a:p>
            <a:pPr algn="just"/>
            <a:r>
              <a:rPr lang="vi-VN" sz="2000" b="0" i="0" dirty="0">
                <a:solidFill>
                  <a:srgbClr val="000000"/>
                </a:solidFill>
                <a:effectLst/>
                <a:latin typeface="Open Sans" panose="020B0606030504020204" pitchFamily="34" charset="0"/>
              </a:rPr>
              <a:t>A. Gieo vần tử vận</a:t>
            </a:r>
          </a:p>
          <a:p>
            <a:pPr algn="just"/>
            <a:r>
              <a:rPr lang="vi-VN" sz="2000" b="0" i="0" dirty="0">
                <a:solidFill>
                  <a:srgbClr val="000000"/>
                </a:solidFill>
                <a:effectLst/>
                <a:latin typeface="Open Sans" panose="020B0606030504020204" pitchFamily="34" charset="0"/>
              </a:rPr>
              <a:t>B. Nghệ thuật lấy động tả tĩnh</a:t>
            </a:r>
          </a:p>
          <a:p>
            <a:pPr algn="just"/>
            <a:r>
              <a:rPr lang="vi-VN" sz="2000" b="0" i="0" dirty="0">
                <a:solidFill>
                  <a:srgbClr val="000000"/>
                </a:solidFill>
                <a:effectLst/>
                <a:latin typeface="Open Sans" panose="020B0606030504020204" pitchFamily="34" charset="0"/>
              </a:rPr>
              <a:t>C. Nghệ thuật hoán dụ</a:t>
            </a:r>
          </a:p>
          <a:p>
            <a:pPr algn="just"/>
            <a:r>
              <a:rPr lang="vi-VN" sz="2000" b="0" i="0" dirty="0">
                <a:solidFill>
                  <a:srgbClr val="000000"/>
                </a:solidFill>
                <a:effectLst/>
                <a:latin typeface="Open Sans" panose="020B0606030504020204" pitchFamily="34" charset="0"/>
              </a:rPr>
              <a:t>D. Nghệ thuật đối</a:t>
            </a:r>
          </a:p>
          <a:p>
            <a:r>
              <a:rPr lang="en-US" sz="2000" dirty="0"/>
              <a:t>  </a:t>
            </a:r>
          </a:p>
        </p:txBody>
      </p:sp>
      <p:sp>
        <p:nvSpPr>
          <p:cNvPr id="6" name="Arrow: Right 5">
            <a:extLst>
              <a:ext uri="{FF2B5EF4-FFF2-40B4-BE49-F238E27FC236}">
                <a16:creationId xmlns:a16="http://schemas.microsoft.com/office/drawing/2014/main" id="{917BCE58-7C73-49FB-9143-B8B9C27666BE}"/>
              </a:ext>
            </a:extLst>
          </p:cNvPr>
          <p:cNvSpPr/>
          <p:nvPr/>
        </p:nvSpPr>
        <p:spPr>
          <a:xfrm>
            <a:off x="490330" y="2332383"/>
            <a:ext cx="364436" cy="251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60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04B077-8882-44EB-9E4D-D55B61CE53B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4C87407-275B-4A55-A393-C4E3E3596829}"/>
              </a:ext>
            </a:extLst>
          </p:cNvPr>
          <p:cNvSpPr txBox="1"/>
          <p:nvPr/>
        </p:nvSpPr>
        <p:spPr>
          <a:xfrm>
            <a:off x="318052" y="1603512"/>
            <a:ext cx="12192000" cy="1323439"/>
          </a:xfrm>
          <a:prstGeom prst="rect">
            <a:avLst/>
          </a:prstGeom>
          <a:noFill/>
        </p:spPr>
        <p:txBody>
          <a:bodyPr wrap="square" rtlCol="0">
            <a:spAutoFit/>
          </a:bodyPr>
          <a:lstStyle/>
          <a:p>
            <a:pPr algn="l"/>
            <a:r>
              <a:rPr lang="en-US" sz="2000" b="1" dirty="0">
                <a:solidFill>
                  <a:srgbClr val="333333"/>
                </a:solidFill>
                <a:latin typeface="Roboto" panose="02000000000000000000" pitchFamily="2" charset="0"/>
              </a:rPr>
              <a:t>7.</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Năm</a:t>
            </a:r>
            <a:r>
              <a:rPr lang="en-US" sz="2000" b="0" i="0" dirty="0">
                <a:solidFill>
                  <a:srgbClr val="333333"/>
                </a:solidFill>
                <a:effectLst/>
                <a:latin typeface="Roboto" panose="02000000000000000000" pitchFamily="2" charset="0"/>
              </a:rPr>
              <a:t> 37 </a:t>
            </a:r>
            <a:r>
              <a:rPr lang="en-US" sz="2000" b="0" i="0" dirty="0" err="1">
                <a:solidFill>
                  <a:srgbClr val="333333"/>
                </a:solidFill>
                <a:effectLst/>
                <a:latin typeface="Roboto" panose="02000000000000000000" pitchFamily="2" charset="0"/>
              </a:rPr>
              <a:t>tuổi</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Nguyễn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Khuyến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đỗ</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Hội</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nguyên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Đình</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nguyên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Đệ</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nhị</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giáp</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tiến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sĩ</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Hoàng</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giáp</a:t>
            </a:r>
            <a:r>
              <a:rPr lang="en-US" sz="2000" b="0" i="0" dirty="0">
                <a:solidFill>
                  <a:srgbClr val="333333"/>
                </a:solidFill>
                <a:effectLst/>
                <a:latin typeface="Roboto" panose="02000000000000000000" pitchFamily="2" charset="0"/>
              </a:rPr>
              <a:t>). </a:t>
            </a:r>
          </a:p>
          <a:p>
            <a:pPr algn="l"/>
            <a:r>
              <a:rPr lang="en-US" sz="2000" b="0" i="0" dirty="0" err="1">
                <a:solidFill>
                  <a:srgbClr val="333333"/>
                </a:solidFill>
                <a:effectLst/>
                <a:latin typeface="Roboto" panose="02000000000000000000" pitchFamily="2" charset="0"/>
              </a:rPr>
              <a:t>Đó</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là</a:t>
            </a:r>
            <a:r>
              <a:rPr lang="en-US" sz="2000" b="0" i="0" dirty="0">
                <a:solidFill>
                  <a:srgbClr val="333333"/>
                </a:solidFill>
                <a:effectLst/>
                <a:latin typeface="Roboto" panose="02000000000000000000" pitchFamily="2" charset="0"/>
              </a:rPr>
              <a:t> khoa </a:t>
            </a:r>
            <a:r>
              <a:rPr lang="en-US" sz="2000" b="0" i="0" dirty="0" err="1">
                <a:solidFill>
                  <a:srgbClr val="333333"/>
                </a:solidFill>
                <a:effectLst/>
                <a:latin typeface="Roboto" panose="02000000000000000000" pitchFamily="2" charset="0"/>
              </a:rPr>
              <a:t>thi</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nào</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sau</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đây</a:t>
            </a:r>
            <a:r>
              <a:rPr lang="en-US" sz="2000" b="0" i="0" dirty="0">
                <a:solidFill>
                  <a:srgbClr val="333333"/>
                </a:solidFill>
                <a:effectLst/>
                <a:latin typeface="Roboto" panose="02000000000000000000" pitchFamily="2" charset="0"/>
              </a:rPr>
              <a:t>?</a:t>
            </a:r>
          </a:p>
          <a:p>
            <a:pPr algn="l"/>
            <a:r>
              <a:rPr lang="en-US" sz="2000" b="0" i="0" dirty="0">
                <a:solidFill>
                  <a:srgbClr val="333333"/>
                </a:solidFill>
                <a:effectLst/>
                <a:latin typeface="Roboto" panose="02000000000000000000" pitchFamily="2" charset="0"/>
              </a:rPr>
              <a:t>A. Khoa </a:t>
            </a:r>
            <a:r>
              <a:rPr lang="en-US" sz="2000" b="0" i="0" dirty="0" err="1">
                <a:solidFill>
                  <a:srgbClr val="333333"/>
                </a:solidFill>
                <a:effectLst/>
                <a:latin typeface="Roboto" panose="02000000000000000000" pitchFamily="2" charset="0"/>
              </a:rPr>
              <a:t>Tân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Mùi</a:t>
            </a:r>
            <a:r>
              <a:rPr lang="en-US" sz="2000" b="0" i="0" dirty="0">
                <a:solidFill>
                  <a:srgbClr val="333333"/>
                </a:solidFill>
                <a:effectLst/>
                <a:latin typeface="Roboto" panose="02000000000000000000" pitchFamily="2" charset="0"/>
              </a:rPr>
              <a:t> (1871)                                       B. Khoa </a:t>
            </a:r>
            <a:r>
              <a:rPr lang="en-US" sz="2000" b="0" i="0" dirty="0" err="1">
                <a:solidFill>
                  <a:srgbClr val="333333"/>
                </a:solidFill>
                <a:effectLst/>
                <a:latin typeface="Roboto" panose="02000000000000000000" pitchFamily="2" charset="0"/>
              </a:rPr>
              <a:t>Mậu</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Tí</a:t>
            </a:r>
            <a:r>
              <a:rPr lang="en-US" sz="2000" b="0" i="0" dirty="0">
                <a:solidFill>
                  <a:srgbClr val="333333"/>
                </a:solidFill>
                <a:effectLst/>
                <a:latin typeface="Roboto" panose="02000000000000000000" pitchFamily="2" charset="0"/>
              </a:rPr>
              <a:t> (1888)</a:t>
            </a:r>
          </a:p>
          <a:p>
            <a:pPr algn="l"/>
            <a:r>
              <a:rPr lang="en-US" sz="2000" b="0" i="0" dirty="0">
                <a:solidFill>
                  <a:srgbClr val="333333"/>
                </a:solidFill>
                <a:effectLst/>
                <a:latin typeface="Roboto" panose="02000000000000000000" pitchFamily="2" charset="0"/>
              </a:rPr>
              <a:t>C. Khoa </a:t>
            </a:r>
            <a:r>
              <a:rPr lang="en-US" sz="2000" b="0" i="0" dirty="0" err="1">
                <a:solidFill>
                  <a:srgbClr val="333333"/>
                </a:solidFill>
                <a:effectLst/>
                <a:latin typeface="Roboto" panose="02000000000000000000" pitchFamily="2" charset="0"/>
              </a:rPr>
              <a:t>Nhâm</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Thìn</a:t>
            </a:r>
            <a:r>
              <a:rPr lang="en-US" sz="2000" b="0" i="0" dirty="0">
                <a:solidFill>
                  <a:srgbClr val="333333"/>
                </a:solidFill>
                <a:effectLst/>
                <a:latin typeface="Roboto" panose="02000000000000000000" pitchFamily="2" charset="0"/>
              </a:rPr>
              <a:t> (1892)                                  D. Khoa </a:t>
            </a:r>
            <a:r>
              <a:rPr lang="en-US" sz="2000" b="0" i="0" dirty="0" err="1">
                <a:solidFill>
                  <a:srgbClr val="333333"/>
                </a:solidFill>
                <a:effectLst/>
                <a:latin typeface="Roboto" panose="02000000000000000000" pitchFamily="2" charset="0"/>
              </a:rPr>
              <a:t>Đinh</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Dậu</a:t>
            </a:r>
            <a:r>
              <a:rPr lang="en-US" sz="2000" b="0" i="0" dirty="0">
                <a:solidFill>
                  <a:srgbClr val="333333"/>
                </a:solidFill>
                <a:effectLst/>
                <a:latin typeface="Roboto" panose="02000000000000000000" pitchFamily="2" charset="0"/>
              </a:rPr>
              <a:t> (1897)</a:t>
            </a:r>
          </a:p>
        </p:txBody>
      </p:sp>
      <p:sp>
        <p:nvSpPr>
          <p:cNvPr id="4" name="TextBox 3">
            <a:extLst>
              <a:ext uri="{FF2B5EF4-FFF2-40B4-BE49-F238E27FC236}">
                <a16:creationId xmlns:a16="http://schemas.microsoft.com/office/drawing/2014/main" id="{D03E8547-7355-4583-A8C4-F3E3E321FD38}"/>
              </a:ext>
            </a:extLst>
          </p:cNvPr>
          <p:cNvSpPr txBox="1"/>
          <p:nvPr/>
        </p:nvSpPr>
        <p:spPr>
          <a:xfrm>
            <a:off x="318052" y="3429000"/>
            <a:ext cx="11092070" cy="1908215"/>
          </a:xfrm>
          <a:prstGeom prst="rect">
            <a:avLst/>
          </a:prstGeom>
          <a:noFill/>
        </p:spPr>
        <p:txBody>
          <a:bodyPr wrap="square" rtlCol="0">
            <a:spAutoFit/>
          </a:bodyPr>
          <a:lstStyle/>
          <a:p>
            <a:pPr algn="l"/>
            <a:r>
              <a:rPr lang="en-US" dirty="0"/>
              <a:t> </a:t>
            </a:r>
            <a:r>
              <a:rPr lang="en-US" sz="2000" b="1" dirty="0"/>
              <a:t>8.</a:t>
            </a:r>
            <a:r>
              <a:rPr lang="vi-VN" sz="2000" b="0" i="0" dirty="0">
                <a:solidFill>
                  <a:srgbClr val="333333"/>
                </a:solidFill>
                <a:effectLst/>
                <a:latin typeface="Roboto" panose="02000000000000000000" pitchFamily="2" charset="0"/>
              </a:rPr>
              <a:t>Câu thơ nào trong bài thơ Thu điếu có sự xuất hiện của âm thanh?</a:t>
            </a:r>
          </a:p>
          <a:p>
            <a:pPr algn="l"/>
            <a:r>
              <a:rPr lang="vi-VN" sz="2000" b="0" i="0" dirty="0">
                <a:solidFill>
                  <a:srgbClr val="333333"/>
                </a:solidFill>
                <a:effectLst/>
                <a:latin typeface="Roboto" panose="02000000000000000000" pitchFamily="2" charset="0"/>
              </a:rPr>
              <a:t>A. “Ao thu lạnh lẽo nước trong veo / Một chiếc thuyền câu bé tẻo teo”</a:t>
            </a:r>
          </a:p>
          <a:p>
            <a:pPr algn="l"/>
            <a:r>
              <a:rPr lang="vi-VN" sz="2000" b="0" i="0" dirty="0">
                <a:solidFill>
                  <a:srgbClr val="333333"/>
                </a:solidFill>
                <a:effectLst/>
                <a:latin typeface="Roboto" panose="02000000000000000000" pitchFamily="2" charset="0"/>
              </a:rPr>
              <a:t>B. “Sóng biếc theo làn hơi gợn tí / Lá vàng trước gió khẽ đưa vèo”</a:t>
            </a:r>
          </a:p>
          <a:p>
            <a:pPr algn="l"/>
            <a:r>
              <a:rPr lang="vi-VN" sz="2000" b="0" i="0" dirty="0">
                <a:solidFill>
                  <a:srgbClr val="333333"/>
                </a:solidFill>
                <a:effectLst/>
                <a:latin typeface="Roboto" panose="02000000000000000000" pitchFamily="2" charset="0"/>
              </a:rPr>
              <a:t>C. “Tầng mây lơ lửng trời xanh ngắt / Ngõ trúc quanh co khách vắng teo”</a:t>
            </a:r>
          </a:p>
          <a:p>
            <a:pPr algn="l"/>
            <a:r>
              <a:rPr lang="vi-VN" sz="2000" b="0" i="0" dirty="0">
                <a:solidFill>
                  <a:srgbClr val="333333"/>
                </a:solidFill>
                <a:effectLst/>
                <a:latin typeface="Roboto" panose="02000000000000000000" pitchFamily="2" charset="0"/>
              </a:rPr>
              <a:t>D. “Tựa gối buông cần lâu chẳng được / Cá đâu đớp động dưới chân bèo”</a:t>
            </a:r>
          </a:p>
          <a:p>
            <a:r>
              <a:rPr lang="en-US" dirty="0"/>
              <a:t>      </a:t>
            </a:r>
          </a:p>
        </p:txBody>
      </p:sp>
      <p:sp>
        <p:nvSpPr>
          <p:cNvPr id="5" name="Arrow: Right 4">
            <a:extLst>
              <a:ext uri="{FF2B5EF4-FFF2-40B4-BE49-F238E27FC236}">
                <a16:creationId xmlns:a16="http://schemas.microsoft.com/office/drawing/2014/main" id="{74F6E515-4120-49B9-8936-50BA59F57357}"/>
              </a:ext>
            </a:extLst>
          </p:cNvPr>
          <p:cNvSpPr/>
          <p:nvPr/>
        </p:nvSpPr>
        <p:spPr>
          <a:xfrm>
            <a:off x="119270" y="2319130"/>
            <a:ext cx="198782" cy="1325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D8016D66-77B3-4280-A349-38A2BF61D231}"/>
              </a:ext>
            </a:extLst>
          </p:cNvPr>
          <p:cNvSpPr/>
          <p:nvPr/>
        </p:nvSpPr>
        <p:spPr>
          <a:xfrm>
            <a:off x="119270" y="4757531"/>
            <a:ext cx="198782" cy="1325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AE299A-4380-431E-BF80-4705081E1D28}"/>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0D44E92-D38B-4B90-ADEE-13433D5ABCE2}"/>
              </a:ext>
            </a:extLst>
          </p:cNvPr>
          <p:cNvSpPr txBox="1"/>
          <p:nvPr/>
        </p:nvSpPr>
        <p:spPr>
          <a:xfrm>
            <a:off x="808383" y="1344570"/>
            <a:ext cx="11383616" cy="2246769"/>
          </a:xfrm>
          <a:prstGeom prst="rect">
            <a:avLst/>
          </a:prstGeom>
          <a:noFill/>
        </p:spPr>
        <p:txBody>
          <a:bodyPr wrap="square" rtlCol="0">
            <a:spAutoFit/>
          </a:bodyPr>
          <a:lstStyle/>
          <a:p>
            <a:pPr algn="l"/>
            <a:r>
              <a:rPr lang="en-US" dirty="0"/>
              <a:t>  </a:t>
            </a:r>
            <a:r>
              <a:rPr lang="en-US" sz="2000" b="1" dirty="0"/>
              <a:t>9.</a:t>
            </a:r>
            <a:r>
              <a:rPr lang="en-US" sz="2000" b="0" i="0" dirty="0">
                <a:solidFill>
                  <a:srgbClr val="333333"/>
                </a:solidFill>
                <a:effectLst/>
                <a:latin typeface="Roboto" panose="02000000000000000000" pitchFamily="2" charset="0"/>
              </a:rPr>
              <a:t>Tác </a:t>
            </a:r>
            <a:r>
              <a:rPr lang="en-US" sz="2000" b="0" i="0" dirty="0" err="1">
                <a:solidFill>
                  <a:srgbClr val="333333"/>
                </a:solidFill>
                <a:effectLst/>
                <a:latin typeface="Roboto" panose="02000000000000000000" pitchFamily="2" charset="0"/>
              </a:rPr>
              <a:t>dụng</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của</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cách</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gieo</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vần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eo</a:t>
            </a:r>
            <a:r>
              <a:rPr lang="en-US" sz="2000" b="0" i="0" dirty="0">
                <a:solidFill>
                  <a:srgbClr val="333333"/>
                </a:solidFill>
                <a:effectLst/>
                <a:latin typeface="Roboto" panose="02000000000000000000" pitchFamily="2" charset="0"/>
              </a:rPr>
              <a:t>”:</a:t>
            </a:r>
            <a:endParaRPr lang="en-US" sz="2000" b="0" dirty="0">
              <a:solidFill>
                <a:srgbClr val="FFFFFF"/>
              </a:solidFill>
              <a:effectLst/>
              <a:latin typeface="Roboto" panose="02000000000000000000" pitchFamily="2" charset="0"/>
            </a:endParaRPr>
          </a:p>
          <a:p>
            <a:pPr algn="l"/>
            <a:r>
              <a:rPr lang="en-US" sz="2000" b="0" i="0" dirty="0">
                <a:solidFill>
                  <a:srgbClr val="333333"/>
                </a:solidFill>
                <a:effectLst/>
                <a:latin typeface="Roboto" panose="02000000000000000000" pitchFamily="2" charset="0"/>
              </a:rPr>
              <a:t>A. </a:t>
            </a:r>
            <a:r>
              <a:rPr lang="en-US" sz="2000" b="0" i="0" dirty="0" err="1">
                <a:solidFill>
                  <a:srgbClr val="333333"/>
                </a:solidFill>
                <a:effectLst/>
                <a:latin typeface="Roboto" panose="02000000000000000000" pitchFamily="2" charset="0"/>
              </a:rPr>
              <a:t>Góp</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phần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diễn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tả</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không</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gian</a:t>
            </a:r>
            <a:r>
              <a:rPr lang="en-US" sz="2000" b="0" i="0" dirty="0">
                <a:solidFill>
                  <a:srgbClr val="333333"/>
                </a:solidFill>
                <a:effectLst/>
                <a:latin typeface="Roboto" panose="02000000000000000000" pitchFamily="2" charset="0"/>
              </a:rPr>
              <a:t> bao la, </a:t>
            </a:r>
            <a:r>
              <a:rPr lang="en-US" sz="2000" b="0" i="0" dirty="0" err="1">
                <a:solidFill>
                  <a:srgbClr val="333333"/>
                </a:solidFill>
                <a:effectLst/>
                <a:latin typeface="Roboto" panose="02000000000000000000" pitchFamily="2" charset="0"/>
              </a:rPr>
              <a:t>rộng</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lớn</a:t>
            </a:r>
            <a:endParaRPr lang="en-US" sz="2000" b="0" i="0" dirty="0">
              <a:solidFill>
                <a:srgbClr val="333333"/>
              </a:solidFill>
              <a:effectLst/>
              <a:latin typeface="Roboto" panose="02000000000000000000" pitchFamily="2" charset="0"/>
            </a:endParaRPr>
          </a:p>
          <a:p>
            <a:pPr algn="l"/>
            <a:r>
              <a:rPr lang="en-US" sz="2000" b="0" i="0" dirty="0">
                <a:solidFill>
                  <a:srgbClr val="333333"/>
                </a:solidFill>
                <a:effectLst/>
                <a:latin typeface="Roboto" panose="02000000000000000000" pitchFamily="2" charset="0"/>
              </a:rPr>
              <a:t>B. </a:t>
            </a:r>
            <a:r>
              <a:rPr lang="en-US" sz="2000" b="0" i="0" dirty="0" err="1">
                <a:solidFill>
                  <a:srgbClr val="333333"/>
                </a:solidFill>
                <a:effectLst/>
                <a:latin typeface="Roboto" panose="02000000000000000000" pitchFamily="2" charset="0"/>
              </a:rPr>
              <a:t>Góp</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phần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diễn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tả</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không</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gian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gần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gũi</a:t>
            </a:r>
            <a:endParaRPr lang="en-US" sz="2000" b="0" i="0" dirty="0">
              <a:solidFill>
                <a:srgbClr val="333333"/>
              </a:solidFill>
              <a:effectLst/>
              <a:latin typeface="Roboto" panose="02000000000000000000" pitchFamily="2" charset="0"/>
            </a:endParaRPr>
          </a:p>
          <a:p>
            <a:pPr algn="l"/>
            <a:r>
              <a:rPr lang="en-US" sz="2000" b="0" i="0" dirty="0">
                <a:solidFill>
                  <a:srgbClr val="333333"/>
                </a:solidFill>
                <a:effectLst/>
                <a:latin typeface="Roboto" panose="02000000000000000000" pitchFamily="2" charset="0"/>
              </a:rPr>
              <a:t>C. </a:t>
            </a:r>
            <a:r>
              <a:rPr lang="en-US" sz="2000" b="0" i="0" dirty="0" err="1">
                <a:solidFill>
                  <a:srgbClr val="333333"/>
                </a:solidFill>
                <a:effectLst/>
                <a:latin typeface="Roboto" panose="02000000000000000000" pitchFamily="2" charset="0"/>
              </a:rPr>
              <a:t>Góp</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phần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diễn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tả</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không</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gian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vắng</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lặng</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thu</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nhỏ</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dần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khép</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kín,phù</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hợp</a:t>
            </a:r>
            <a:r>
              <a:rPr lang="en-US" sz="2000" b="0" i="0" dirty="0">
                <a:solidFill>
                  <a:srgbClr val="333333"/>
                </a:solidFill>
                <a:effectLst/>
                <a:latin typeface="Roboto" panose="02000000000000000000" pitchFamily="2" charset="0"/>
              </a:rPr>
              <a:t> </a:t>
            </a:r>
            <a:endParaRPr lang="vi-VN" sz="2000" b="0" i="0" dirty="0">
              <a:solidFill>
                <a:srgbClr val="333333"/>
              </a:solidFill>
              <a:effectLst/>
              <a:latin typeface="Roboto" panose="02000000000000000000" pitchFamily="2" charset="0"/>
            </a:endParaRPr>
          </a:p>
          <a:p>
            <a:pPr algn="l"/>
            <a:r>
              <a:rPr lang="en-US" sz="2000" b="0" i="0" dirty="0" err="1">
                <a:solidFill>
                  <a:srgbClr val="333333"/>
                </a:solidFill>
                <a:effectLst/>
                <a:latin typeface="Roboto" panose="02000000000000000000" pitchFamily="2" charset="0"/>
              </a:rPr>
              <a:t>với</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tâm</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trạng</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uẩn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khúc</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của</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thi</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nhân</a:t>
            </a:r>
            <a:endParaRPr lang="en-US" sz="2000" b="0" i="0" dirty="0">
              <a:solidFill>
                <a:srgbClr val="333333"/>
              </a:solidFill>
              <a:effectLst/>
              <a:latin typeface="Roboto" panose="02000000000000000000" pitchFamily="2" charset="0"/>
            </a:endParaRPr>
          </a:p>
          <a:p>
            <a:pPr algn="l"/>
            <a:r>
              <a:rPr lang="en-US" sz="2000" b="0" i="0" dirty="0">
                <a:solidFill>
                  <a:srgbClr val="333333"/>
                </a:solidFill>
                <a:effectLst/>
                <a:latin typeface="Roboto" panose="02000000000000000000" pitchFamily="2" charset="0"/>
              </a:rPr>
              <a:t>D. </a:t>
            </a:r>
            <a:r>
              <a:rPr lang="en-US" sz="2000" b="0" i="0" dirty="0" err="1">
                <a:solidFill>
                  <a:srgbClr val="333333"/>
                </a:solidFill>
                <a:effectLst/>
                <a:latin typeface="Roboto" panose="02000000000000000000" pitchFamily="2" charset="0"/>
              </a:rPr>
              <a:t>Tất</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cả</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các</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đáp</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án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trên</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đều</a:t>
            </a:r>
            <a:r>
              <a:rPr lang="en-US" sz="2000" b="0" i="0" dirty="0">
                <a:solidFill>
                  <a:srgbClr val="333333"/>
                </a:solidFill>
                <a:effectLst/>
                <a:latin typeface="Roboto" panose="02000000000000000000" pitchFamily="2" charset="0"/>
              </a:rPr>
              <a:t> </a:t>
            </a:r>
            <a:r>
              <a:rPr lang="en-US" sz="2000" b="0" i="0" dirty="0" err="1">
                <a:solidFill>
                  <a:srgbClr val="333333"/>
                </a:solidFill>
                <a:effectLst/>
                <a:latin typeface="Roboto" panose="02000000000000000000" pitchFamily="2" charset="0"/>
              </a:rPr>
              <a:t>sai</a:t>
            </a:r>
            <a:endParaRPr lang="en-US" sz="2000" b="0" i="0" dirty="0">
              <a:solidFill>
                <a:srgbClr val="333333"/>
              </a:solidFill>
              <a:effectLst/>
              <a:latin typeface="Roboto" panose="02000000000000000000" pitchFamily="2" charset="0"/>
            </a:endParaRPr>
          </a:p>
          <a:p>
            <a:r>
              <a:rPr lang="en-US" sz="2000" dirty="0"/>
              <a:t>     </a:t>
            </a:r>
          </a:p>
        </p:txBody>
      </p:sp>
      <p:sp>
        <p:nvSpPr>
          <p:cNvPr id="4" name="TextBox 3">
            <a:extLst>
              <a:ext uri="{FF2B5EF4-FFF2-40B4-BE49-F238E27FC236}">
                <a16:creationId xmlns:a16="http://schemas.microsoft.com/office/drawing/2014/main" id="{5DBEDFDF-D845-4978-AB05-4457FC86E83B}"/>
              </a:ext>
            </a:extLst>
          </p:cNvPr>
          <p:cNvSpPr txBox="1"/>
          <p:nvPr/>
        </p:nvSpPr>
        <p:spPr>
          <a:xfrm>
            <a:off x="808382" y="3591339"/>
            <a:ext cx="10999304" cy="1938992"/>
          </a:xfrm>
          <a:prstGeom prst="rect">
            <a:avLst/>
          </a:prstGeom>
          <a:noFill/>
        </p:spPr>
        <p:txBody>
          <a:bodyPr wrap="square" rtlCol="0">
            <a:spAutoFit/>
          </a:bodyPr>
          <a:lstStyle/>
          <a:p>
            <a:pPr algn="l"/>
            <a:r>
              <a:rPr lang="en-US" dirty="0"/>
              <a:t> </a:t>
            </a:r>
            <a:r>
              <a:rPr lang="en-US" sz="2000" b="1" dirty="0"/>
              <a:t>10.</a:t>
            </a:r>
            <a:r>
              <a:rPr lang="vi-VN" sz="2000" b="0" i="0" dirty="0">
                <a:solidFill>
                  <a:srgbClr val="333333"/>
                </a:solidFill>
                <a:effectLst/>
                <a:latin typeface="Roboto" panose="02000000000000000000" pitchFamily="2" charset="0"/>
              </a:rPr>
              <a:t>Đáp án không phải là nghệ thuật độc đáo được sử dụng trong bài thơ Thu điếu?</a:t>
            </a:r>
          </a:p>
          <a:p>
            <a:pPr algn="l"/>
            <a:r>
              <a:rPr lang="vi-VN" sz="2000" b="0" i="0" dirty="0">
                <a:solidFill>
                  <a:srgbClr val="333333"/>
                </a:solidFill>
                <a:effectLst/>
                <a:latin typeface="Roboto" panose="02000000000000000000" pitchFamily="2" charset="0"/>
              </a:rPr>
              <a:t>A. Gieo vần tử vận</a:t>
            </a:r>
          </a:p>
          <a:p>
            <a:pPr algn="l"/>
            <a:r>
              <a:rPr lang="vi-VN" sz="2000" b="0" i="0" dirty="0">
                <a:solidFill>
                  <a:srgbClr val="333333"/>
                </a:solidFill>
                <a:effectLst/>
                <a:latin typeface="Roboto" panose="02000000000000000000" pitchFamily="2" charset="0"/>
              </a:rPr>
              <a:t>B. Nghệ thuật hoán dụ</a:t>
            </a:r>
          </a:p>
          <a:p>
            <a:pPr algn="l"/>
            <a:r>
              <a:rPr lang="vi-VN" sz="2000" b="0" i="0" dirty="0">
                <a:solidFill>
                  <a:srgbClr val="333333"/>
                </a:solidFill>
                <a:effectLst/>
                <a:latin typeface="Roboto" panose="02000000000000000000" pitchFamily="2" charset="0"/>
              </a:rPr>
              <a:t>C. Nghệ thuật lấy động tả tĩnh</a:t>
            </a:r>
          </a:p>
          <a:p>
            <a:pPr algn="l"/>
            <a:r>
              <a:rPr lang="vi-VN" sz="2000" b="0" i="0" dirty="0">
                <a:solidFill>
                  <a:srgbClr val="333333"/>
                </a:solidFill>
                <a:effectLst/>
                <a:latin typeface="Roboto" panose="02000000000000000000" pitchFamily="2" charset="0"/>
              </a:rPr>
              <a:t>D. Nghệ thuật đối</a:t>
            </a:r>
          </a:p>
          <a:p>
            <a:r>
              <a:rPr lang="en-US" sz="2000" dirty="0"/>
              <a:t> </a:t>
            </a:r>
          </a:p>
        </p:txBody>
      </p:sp>
      <p:sp>
        <p:nvSpPr>
          <p:cNvPr id="6" name="Arrow: Right 5">
            <a:extLst>
              <a:ext uri="{FF2B5EF4-FFF2-40B4-BE49-F238E27FC236}">
                <a16:creationId xmlns:a16="http://schemas.microsoft.com/office/drawing/2014/main" id="{815241BD-3CC6-4C20-AFF9-64E252FCAE9D}"/>
              </a:ext>
            </a:extLst>
          </p:cNvPr>
          <p:cNvSpPr/>
          <p:nvPr/>
        </p:nvSpPr>
        <p:spPr>
          <a:xfrm>
            <a:off x="596348" y="2401694"/>
            <a:ext cx="212034" cy="11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7122487-7876-4DCE-8F84-19531AB7C93A}"/>
              </a:ext>
            </a:extLst>
          </p:cNvPr>
          <p:cNvSpPr/>
          <p:nvPr/>
        </p:nvSpPr>
        <p:spPr>
          <a:xfrm>
            <a:off x="490330" y="4320209"/>
            <a:ext cx="212034" cy="11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52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50F971-271A-4CD7-87C9-6B8B02ABC5F7}"/>
              </a:ext>
            </a:extLst>
          </p:cNvPr>
          <p:cNvPicPr>
            <a:picLocks noChangeAspect="1"/>
          </p:cNvPicPr>
          <p:nvPr/>
        </p:nvPicPr>
        <p:blipFill>
          <a:blip r:embed="rId2"/>
          <a:stretch>
            <a:fillRect/>
          </a:stretch>
        </p:blipFill>
        <p:spPr>
          <a:xfrm>
            <a:off x="0" y="0"/>
            <a:ext cx="12188389" cy="6858000"/>
          </a:xfrm>
          <a:prstGeom prst="rect">
            <a:avLst/>
          </a:prstGeom>
        </p:spPr>
      </p:pic>
      <p:sp>
        <p:nvSpPr>
          <p:cNvPr id="4" name="Oval 3">
            <a:extLst>
              <a:ext uri="{FF2B5EF4-FFF2-40B4-BE49-F238E27FC236}">
                <a16:creationId xmlns:a16="http://schemas.microsoft.com/office/drawing/2014/main" id="{E0F2EB6C-F886-49AF-8DD9-AA0203FFAFF2}"/>
              </a:ext>
            </a:extLst>
          </p:cNvPr>
          <p:cNvSpPr/>
          <p:nvPr/>
        </p:nvSpPr>
        <p:spPr>
          <a:xfrm>
            <a:off x="4167809" y="1736035"/>
            <a:ext cx="3856382" cy="11264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b="1" dirty="0">
                <a:solidFill>
                  <a:schemeClr val="accent1">
                    <a:lumMod val="75000"/>
                  </a:schemeClr>
                </a:solidFill>
              </a:rPr>
              <a:t>CỦNG CỐ-DẶN DÒ</a:t>
            </a:r>
            <a:endParaRPr lang="en-US" b="1" dirty="0">
              <a:solidFill>
                <a:schemeClr val="accent1">
                  <a:lumMod val="75000"/>
                </a:schemeClr>
              </a:solidFill>
            </a:endParaRPr>
          </a:p>
        </p:txBody>
      </p:sp>
      <p:sp>
        <p:nvSpPr>
          <p:cNvPr id="5" name="TextBox 4">
            <a:extLst>
              <a:ext uri="{FF2B5EF4-FFF2-40B4-BE49-F238E27FC236}">
                <a16:creationId xmlns:a16="http://schemas.microsoft.com/office/drawing/2014/main" id="{33D1E810-B8CB-45EE-82A2-C1C791DD1D7B}"/>
              </a:ext>
            </a:extLst>
          </p:cNvPr>
          <p:cNvSpPr txBox="1"/>
          <p:nvPr/>
        </p:nvSpPr>
        <p:spPr>
          <a:xfrm>
            <a:off x="1820355" y="3518477"/>
            <a:ext cx="8879354" cy="954107"/>
          </a:xfrm>
          <a:prstGeom prst="rect">
            <a:avLst/>
          </a:prstGeom>
          <a:noFill/>
        </p:spPr>
        <p:txBody>
          <a:bodyPr wrap="none" rtlCol="0">
            <a:spAutoFit/>
          </a:bodyPr>
          <a:lstStyle/>
          <a:p>
            <a:r>
              <a:rPr lang="vi-VN" sz="2800" dirty="0"/>
              <a:t>1.Đọc thuộc nội dung,nghệ thuật và bài thơ “Thu Điếu”</a:t>
            </a:r>
          </a:p>
          <a:p>
            <a:r>
              <a:rPr lang="vi-VN" sz="2800" dirty="0"/>
              <a:t>2.Soạn Thực hành Tiếng Việt.</a:t>
            </a:r>
            <a:endParaRPr lang="en-US" sz="2800" dirty="0"/>
          </a:p>
        </p:txBody>
      </p:sp>
    </p:spTree>
    <p:extLst>
      <p:ext uri="{BB962C8B-B14F-4D97-AF65-F5344CB8AC3E}">
        <p14:creationId xmlns:p14="http://schemas.microsoft.com/office/powerpoint/2010/main" val="177556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F65238-DD9C-4DE4-B10E-00AAF8B4FB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64266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B9DED34-E85E-4616-B259-E537D098DEB2}"/>
              </a:ext>
            </a:extLst>
          </p:cNvPr>
          <p:cNvPicPr>
            <a:picLocks noGrp="1" noChangeAspect="1"/>
          </p:cNvPicPr>
          <p:nvPr>
            <p:ph idx="1"/>
          </p:nvPr>
        </p:nvPicPr>
        <p:blipFill>
          <a:blip r:embed="rId2"/>
          <a:stretch>
            <a:fillRect/>
          </a:stretch>
        </p:blipFill>
        <p:spPr>
          <a:xfrm>
            <a:off x="2047460" y="699690"/>
            <a:ext cx="8097079" cy="5458619"/>
          </a:xfrm>
          <a:prstGeom prst="rect">
            <a:avLst/>
          </a:prstGeom>
        </p:spPr>
      </p:pic>
    </p:spTree>
    <p:extLst>
      <p:ext uri="{BB962C8B-B14F-4D97-AF65-F5344CB8AC3E}">
        <p14:creationId xmlns:p14="http://schemas.microsoft.com/office/powerpoint/2010/main" val="21332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97D7A4-867F-41D9-ADBB-C951CBC7ECAB}"/>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435411A1-35B1-4C4B-B50E-E1744ADC8997}"/>
              </a:ext>
            </a:extLst>
          </p:cNvPr>
          <p:cNvSpPr txBox="1"/>
          <p:nvPr/>
        </p:nvSpPr>
        <p:spPr>
          <a:xfrm>
            <a:off x="225288" y="420914"/>
            <a:ext cx="11502886" cy="800219"/>
          </a:xfrm>
          <a:prstGeom prst="rect">
            <a:avLst/>
          </a:prstGeom>
          <a:noFill/>
        </p:spPr>
        <p:txBody>
          <a:bodyPr wrap="square" rtlCol="0">
            <a:spAutoFit/>
          </a:bodyPr>
          <a:lstStyle/>
          <a:p>
            <a:r>
              <a:rPr lang="vi-VN" sz="2800" b="1" i="1" u="sng" dirty="0">
                <a:solidFill>
                  <a:schemeClr val="accent5">
                    <a:lumMod val="75000"/>
                  </a:schemeClr>
                </a:solidFill>
              </a:rPr>
              <a:t>I.Đọc-tìm hiểu chung</a:t>
            </a:r>
          </a:p>
          <a:p>
            <a:r>
              <a:rPr lang="vi-VN" dirty="0"/>
              <a:t> </a:t>
            </a:r>
            <a:endParaRPr lang="vi-VN" sz="2300" b="0" i="0" dirty="0">
              <a:solidFill>
                <a:srgbClr val="0B57D0"/>
              </a:solidFill>
              <a:effectLst/>
              <a:latin typeface="Google Sans"/>
            </a:endParaRPr>
          </a:p>
        </p:txBody>
      </p:sp>
      <p:pic>
        <p:nvPicPr>
          <p:cNvPr id="4" name="Picture 3">
            <a:extLst>
              <a:ext uri="{FF2B5EF4-FFF2-40B4-BE49-F238E27FC236}">
                <a16:creationId xmlns:a16="http://schemas.microsoft.com/office/drawing/2014/main" id="{8DD9774D-ECB3-4952-855E-A50D6AD507B6}"/>
              </a:ext>
            </a:extLst>
          </p:cNvPr>
          <p:cNvPicPr>
            <a:picLocks noChangeAspect="1"/>
          </p:cNvPicPr>
          <p:nvPr/>
        </p:nvPicPr>
        <p:blipFill>
          <a:blip r:embed="rId3"/>
          <a:stretch>
            <a:fillRect/>
          </a:stretch>
        </p:blipFill>
        <p:spPr>
          <a:xfrm>
            <a:off x="8110331" y="2981739"/>
            <a:ext cx="3856381" cy="3087756"/>
          </a:xfrm>
          <a:prstGeom prst="rect">
            <a:avLst/>
          </a:prstGeom>
        </p:spPr>
      </p:pic>
      <p:sp>
        <p:nvSpPr>
          <p:cNvPr id="5" name="TextBox 4">
            <a:extLst>
              <a:ext uri="{FF2B5EF4-FFF2-40B4-BE49-F238E27FC236}">
                <a16:creationId xmlns:a16="http://schemas.microsoft.com/office/drawing/2014/main" id="{903DB47C-2FC7-43E5-AB6E-7DA6B0FB4B58}"/>
              </a:ext>
            </a:extLst>
          </p:cNvPr>
          <p:cNvSpPr txBox="1"/>
          <p:nvPr/>
        </p:nvSpPr>
        <p:spPr>
          <a:xfrm>
            <a:off x="225288" y="940904"/>
            <a:ext cx="11127265" cy="2308324"/>
          </a:xfrm>
          <a:prstGeom prst="rect">
            <a:avLst/>
          </a:prstGeom>
          <a:noFill/>
        </p:spPr>
        <p:txBody>
          <a:bodyPr wrap="square" rtlCol="0">
            <a:spAutoFit/>
          </a:bodyPr>
          <a:lstStyle/>
          <a:p>
            <a:r>
              <a:rPr lang="vi-VN" sz="2400" b="1" i="1" u="sng" dirty="0"/>
              <a:t>1.Đọc</a:t>
            </a:r>
          </a:p>
          <a:p>
            <a:pPr algn="l" fontAlgn="ctr"/>
            <a:r>
              <a:rPr lang="vi-VN" sz="2400" dirty="0"/>
              <a:t>  </a:t>
            </a:r>
            <a:r>
              <a:rPr lang="vi-VN" sz="2400" b="0" i="0" dirty="0">
                <a:solidFill>
                  <a:srgbClr val="001D35"/>
                </a:solidFill>
                <a:effectLst/>
                <a:latin typeface="Google Sans"/>
              </a:rPr>
              <a:t>Để đọc bài thơ "Thu điếu" đúng cách, bạn cần lưu ý cách ngắt nhịp và đọc nhấn nhá, </a:t>
            </a:r>
          </a:p>
          <a:p>
            <a:pPr algn="l" fontAlgn="ctr"/>
            <a:r>
              <a:rPr lang="vi-VN" sz="2400" b="0" i="0" dirty="0">
                <a:solidFill>
                  <a:srgbClr val="001D35"/>
                </a:solidFill>
                <a:effectLst/>
                <a:latin typeface="Google Sans"/>
              </a:rPr>
              <a:t>chú trọng vào các từ ngữ gợi hình ảnh và cảm xúc để diễn tả được không khí mùa thu</a:t>
            </a:r>
          </a:p>
          <a:p>
            <a:pPr algn="l" fontAlgn="ctr"/>
            <a:r>
              <a:rPr lang="vi-VN" sz="2400" b="0" i="0" dirty="0">
                <a:solidFill>
                  <a:srgbClr val="001D35"/>
                </a:solidFill>
                <a:effectLst/>
                <a:latin typeface="Google Sans"/>
              </a:rPr>
              <a:t>đặc trưng của làng quê Bắc bộ. Bài thơ có nhịp 4/3, gieo vần "eo" và được chia theo </a:t>
            </a:r>
          </a:p>
          <a:p>
            <a:pPr algn="l" fontAlgn="ctr"/>
            <a:r>
              <a:rPr lang="vi-VN" sz="2400" b="0" i="0" dirty="0">
                <a:solidFill>
                  <a:srgbClr val="001D35"/>
                </a:solidFill>
                <a:effectLst/>
                <a:latin typeface="Google Sans"/>
              </a:rPr>
              <a:t>bố cục 3 phần. </a:t>
            </a:r>
            <a:endParaRPr lang="vi-VN" sz="2400" b="0" i="0" dirty="0">
              <a:solidFill>
                <a:srgbClr val="0B57D0"/>
              </a:solidFill>
              <a:effectLst/>
              <a:latin typeface="Google Sans"/>
            </a:endParaRPr>
          </a:p>
          <a:p>
            <a:endParaRPr lang="en-US" sz="2400" dirty="0"/>
          </a:p>
        </p:txBody>
      </p:sp>
      <p:sp>
        <p:nvSpPr>
          <p:cNvPr id="6" name="TextBox 5">
            <a:extLst>
              <a:ext uri="{FF2B5EF4-FFF2-40B4-BE49-F238E27FC236}">
                <a16:creationId xmlns:a16="http://schemas.microsoft.com/office/drawing/2014/main" id="{B3C99940-94BB-4CDD-B38A-EEC27FF1526B}"/>
              </a:ext>
            </a:extLst>
          </p:cNvPr>
          <p:cNvSpPr txBox="1"/>
          <p:nvPr/>
        </p:nvSpPr>
        <p:spPr>
          <a:xfrm>
            <a:off x="225288" y="2794686"/>
            <a:ext cx="3188076" cy="461665"/>
          </a:xfrm>
          <a:prstGeom prst="rect">
            <a:avLst/>
          </a:prstGeom>
          <a:noFill/>
        </p:spPr>
        <p:txBody>
          <a:bodyPr wrap="square" rtlCol="0">
            <a:spAutoFit/>
          </a:bodyPr>
          <a:lstStyle/>
          <a:p>
            <a:r>
              <a:rPr lang="vi-VN" sz="2400" b="1" i="1" u="sng" dirty="0"/>
              <a:t>2.Tìm hiểu chung</a:t>
            </a:r>
            <a:endParaRPr lang="en-US" sz="2400" b="1" i="1" u="sng" dirty="0"/>
          </a:p>
        </p:txBody>
      </p:sp>
      <p:sp>
        <p:nvSpPr>
          <p:cNvPr id="7" name="TextBox 6">
            <a:extLst>
              <a:ext uri="{FF2B5EF4-FFF2-40B4-BE49-F238E27FC236}">
                <a16:creationId xmlns:a16="http://schemas.microsoft.com/office/drawing/2014/main" id="{1FA0290C-890C-4F49-9567-E11FB2EAEA9E}"/>
              </a:ext>
            </a:extLst>
          </p:cNvPr>
          <p:cNvSpPr txBox="1"/>
          <p:nvPr/>
        </p:nvSpPr>
        <p:spPr>
          <a:xfrm>
            <a:off x="331305" y="3155374"/>
            <a:ext cx="1443024" cy="446276"/>
          </a:xfrm>
          <a:prstGeom prst="rect">
            <a:avLst/>
          </a:prstGeom>
          <a:noFill/>
        </p:spPr>
        <p:txBody>
          <a:bodyPr wrap="none" rtlCol="0">
            <a:spAutoFit/>
          </a:bodyPr>
          <a:lstStyle/>
          <a:p>
            <a:r>
              <a:rPr lang="vi-VN" sz="2300" b="1" i="1" u="sng" dirty="0"/>
              <a:t>a.Tác giả</a:t>
            </a:r>
            <a:endParaRPr lang="en-US" sz="2300" b="1" i="1" u="sng" dirty="0"/>
          </a:p>
        </p:txBody>
      </p:sp>
      <p:sp>
        <p:nvSpPr>
          <p:cNvPr id="9" name="TextBox 8">
            <a:extLst>
              <a:ext uri="{FF2B5EF4-FFF2-40B4-BE49-F238E27FC236}">
                <a16:creationId xmlns:a16="http://schemas.microsoft.com/office/drawing/2014/main" id="{BF00D0E2-78FB-401F-917E-671DC74BAAD3}"/>
              </a:ext>
            </a:extLst>
          </p:cNvPr>
          <p:cNvSpPr txBox="1"/>
          <p:nvPr/>
        </p:nvSpPr>
        <p:spPr>
          <a:xfrm>
            <a:off x="225288" y="3601650"/>
            <a:ext cx="7705956" cy="2800767"/>
          </a:xfrm>
          <a:prstGeom prst="rect">
            <a:avLst/>
          </a:prstGeom>
          <a:noFill/>
        </p:spPr>
        <p:txBody>
          <a:bodyPr wrap="none" rtlCol="0">
            <a:spAutoFit/>
          </a:bodyPr>
          <a:lstStyle/>
          <a:p>
            <a:r>
              <a:rPr lang="vi-VN" sz="2200" dirty="0"/>
              <a:t>-Nguyễn Khuyến(1835-1909) quê ở xã Yên Đổ,</a:t>
            </a:r>
          </a:p>
          <a:p>
            <a:r>
              <a:rPr lang="vi-VN" sz="2200" dirty="0"/>
              <a:t>huyện Bình Lục,tỉnh Hà Nam.</a:t>
            </a:r>
          </a:p>
          <a:p>
            <a:r>
              <a:rPr lang="vi-VN" sz="2200" dirty="0"/>
              <a:t>-Ông xuất thân trong một gia đình nhà nho nghèo.</a:t>
            </a:r>
          </a:p>
          <a:p>
            <a:r>
              <a:rPr lang="vi-VN" sz="2200" dirty="0"/>
              <a:t>-Do đỗ đầu cả ba kì thi nên ông được gọi là </a:t>
            </a:r>
          </a:p>
          <a:p>
            <a:r>
              <a:rPr lang="vi-VN" sz="2200" dirty="0"/>
              <a:t>Tam Nguyên Yên Đổ.</a:t>
            </a:r>
          </a:p>
          <a:p>
            <a:r>
              <a:rPr lang="vi-VN" sz="2200" dirty="0"/>
              <a:t>-Phần lớn cuộc đời ông dạy học và sống thanh bạch ở nhà.</a:t>
            </a:r>
          </a:p>
          <a:p>
            <a:r>
              <a:rPr lang="vi-VN" sz="2200" dirty="0"/>
              <a:t>-Sáng tác gồm cả chữ Hán và chữ Nôm,thuộc nhiều thể loại</a:t>
            </a:r>
          </a:p>
          <a:p>
            <a:r>
              <a:rPr lang="vi-VN" sz="2200" dirty="0"/>
              <a:t>nhưng chủ yếu là thơ.</a:t>
            </a:r>
            <a:endParaRPr lang="en-US" sz="2200" dirty="0"/>
          </a:p>
        </p:txBody>
      </p:sp>
    </p:spTree>
    <p:extLst>
      <p:ext uri="{BB962C8B-B14F-4D97-AF65-F5344CB8AC3E}">
        <p14:creationId xmlns:p14="http://schemas.microsoft.com/office/powerpoint/2010/main" val="42605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B56-29C3-470E-8A8E-79F947F29EA5}"/>
              </a:ext>
            </a:extLst>
          </p:cNvPr>
          <p:cNvSpPr>
            <a:spLocks noGrp="1"/>
          </p:cNvSpPr>
          <p:nvPr>
            <p:ph type="title"/>
          </p:nvPr>
        </p:nvSpPr>
        <p:spPr>
          <a:xfrm>
            <a:off x="839788" y="457200"/>
            <a:ext cx="3932237" cy="53022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86D2AB7-C6D6-44D8-98B0-19858838BDFF}"/>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E7D8D92F-2DC3-4230-BA62-E97C6CE30ACA}"/>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2E404E32-9D10-4D68-B792-48D5115F7A87}"/>
              </a:ext>
            </a:extLst>
          </p:cNvPr>
          <p:cNvPicPr>
            <a:picLocks noChangeAspect="1"/>
          </p:cNvPicPr>
          <p:nvPr/>
        </p:nvPicPr>
        <p:blipFill>
          <a:blip r:embed="rId2"/>
          <a:stretch>
            <a:fillRect/>
          </a:stretch>
        </p:blipFill>
        <p:spPr>
          <a:xfrm>
            <a:off x="0" y="0"/>
            <a:ext cx="12191999" cy="6857999"/>
          </a:xfrm>
          <a:prstGeom prst="rect">
            <a:avLst/>
          </a:prstGeom>
        </p:spPr>
      </p:pic>
      <p:sp>
        <p:nvSpPr>
          <p:cNvPr id="6" name="TextBox 5">
            <a:extLst>
              <a:ext uri="{FF2B5EF4-FFF2-40B4-BE49-F238E27FC236}">
                <a16:creationId xmlns:a16="http://schemas.microsoft.com/office/drawing/2014/main" id="{9A6C2B92-67FC-4BBA-BCD1-6213D737960F}"/>
              </a:ext>
            </a:extLst>
          </p:cNvPr>
          <p:cNvSpPr txBox="1"/>
          <p:nvPr/>
        </p:nvSpPr>
        <p:spPr>
          <a:xfrm>
            <a:off x="547894" y="896844"/>
            <a:ext cx="1893467" cy="461665"/>
          </a:xfrm>
          <a:prstGeom prst="rect">
            <a:avLst/>
          </a:prstGeom>
          <a:noFill/>
        </p:spPr>
        <p:txBody>
          <a:bodyPr wrap="none" rtlCol="0">
            <a:spAutoFit/>
          </a:bodyPr>
          <a:lstStyle/>
          <a:p>
            <a:r>
              <a:rPr lang="vi-VN" sz="2400" b="1" i="1" u="sng" dirty="0"/>
              <a:t>b.Tác phẩm</a:t>
            </a:r>
            <a:endParaRPr lang="en-US" sz="2400" b="1" i="1" u="sng" dirty="0"/>
          </a:p>
        </p:txBody>
      </p:sp>
      <p:sp>
        <p:nvSpPr>
          <p:cNvPr id="7" name="TextBox 6">
            <a:extLst>
              <a:ext uri="{FF2B5EF4-FFF2-40B4-BE49-F238E27FC236}">
                <a16:creationId xmlns:a16="http://schemas.microsoft.com/office/drawing/2014/main" id="{CBB95C76-7C57-4C9E-B737-BA3A8593D2E4}"/>
              </a:ext>
            </a:extLst>
          </p:cNvPr>
          <p:cNvSpPr txBox="1"/>
          <p:nvPr/>
        </p:nvSpPr>
        <p:spPr>
          <a:xfrm>
            <a:off x="273947" y="1760676"/>
            <a:ext cx="11644104" cy="3754874"/>
          </a:xfrm>
          <a:prstGeom prst="rect">
            <a:avLst/>
          </a:prstGeom>
          <a:noFill/>
        </p:spPr>
        <p:txBody>
          <a:bodyPr wrap="square" rtlCol="0">
            <a:spAutoFit/>
          </a:bodyPr>
          <a:lstStyle/>
          <a:p>
            <a:r>
              <a:rPr lang="vi-VN" sz="2000" b="1" dirty="0"/>
              <a:t>-Hoàn cảnh sáng tác</a:t>
            </a:r>
            <a:r>
              <a:rPr lang="vi-VN" sz="2000" dirty="0"/>
              <a:t>: viết trong thời gian nhà thơ ở ẩn tại quê nhà.</a:t>
            </a:r>
          </a:p>
          <a:p>
            <a:r>
              <a:rPr lang="vi-VN" sz="2000" b="1" i="0" dirty="0">
                <a:solidFill>
                  <a:srgbClr val="333333"/>
                </a:solidFill>
                <a:effectLst/>
                <a:latin typeface="Roboto" panose="02000000000000000000" pitchFamily="2" charset="0"/>
              </a:rPr>
              <a:t>-Thể thơ</a:t>
            </a:r>
            <a:r>
              <a:rPr lang="vi-VN" sz="2000" b="0" i="0" dirty="0">
                <a:solidFill>
                  <a:srgbClr val="333333"/>
                </a:solidFill>
                <a:effectLst/>
                <a:latin typeface="Roboto" panose="02000000000000000000" pitchFamily="2" charset="0"/>
              </a:rPr>
              <a:t>: thất ngôn bát cú đường luật.</a:t>
            </a:r>
          </a:p>
          <a:p>
            <a:r>
              <a:rPr lang="vi-VN" sz="2000" b="1" i="0" dirty="0">
                <a:solidFill>
                  <a:srgbClr val="333333"/>
                </a:solidFill>
                <a:effectLst/>
                <a:latin typeface="Roboto" panose="02000000000000000000" pitchFamily="2" charset="0"/>
              </a:rPr>
              <a:t>-Phương thức biểu đạt:</a:t>
            </a:r>
            <a:r>
              <a:rPr lang="vi-VN" sz="2000" b="0" i="0" dirty="0">
                <a:solidFill>
                  <a:srgbClr val="333333"/>
                </a:solidFill>
                <a:effectLst/>
                <a:latin typeface="Roboto" panose="02000000000000000000" pitchFamily="2" charset="0"/>
              </a:rPr>
              <a:t> biểu cảm.</a:t>
            </a:r>
          </a:p>
          <a:p>
            <a:pPr algn="just"/>
            <a:r>
              <a:rPr lang="vi-VN" sz="2000" dirty="0">
                <a:solidFill>
                  <a:srgbClr val="333333"/>
                </a:solidFill>
                <a:latin typeface="Roboto" panose="02000000000000000000" pitchFamily="2" charset="0"/>
              </a:rPr>
              <a:t>-</a:t>
            </a:r>
            <a:r>
              <a:rPr lang="vi-VN" sz="2000" b="1" i="0" dirty="0">
                <a:solidFill>
                  <a:srgbClr val="333333"/>
                </a:solidFill>
                <a:effectLst/>
                <a:latin typeface="Roboto" panose="02000000000000000000" pitchFamily="2" charset="0"/>
              </a:rPr>
              <a:t>Xuất xứ và hoàn cảnh sáng tác:</a:t>
            </a:r>
            <a:endParaRPr lang="vi-VN" sz="2000" b="0" i="0" dirty="0">
              <a:solidFill>
                <a:srgbClr val="333333"/>
              </a:solidFill>
              <a:effectLst/>
              <a:latin typeface="Roboto" panose="02000000000000000000" pitchFamily="2" charset="0"/>
            </a:endParaRPr>
          </a:p>
          <a:p>
            <a:pPr algn="just"/>
            <a:r>
              <a:rPr lang="vi-VN" sz="2000" b="0" i="0" dirty="0">
                <a:solidFill>
                  <a:srgbClr val="333333"/>
                </a:solidFill>
                <a:effectLst/>
                <a:latin typeface="Roboto" panose="02000000000000000000" pitchFamily="2" charset="0"/>
              </a:rPr>
              <a:t>+ Bài thơ Thu điếu là một trong chùm ba bài thơ thu của Nguyễn Khuyến.</a:t>
            </a:r>
          </a:p>
          <a:p>
            <a:pPr algn="just"/>
            <a:r>
              <a:rPr lang="vi-VN" sz="2000" dirty="0">
                <a:solidFill>
                  <a:srgbClr val="333333"/>
                </a:solidFill>
                <a:latin typeface="Roboto" panose="02000000000000000000" pitchFamily="2" charset="0"/>
              </a:rPr>
              <a:t>+</a:t>
            </a:r>
            <a:r>
              <a:rPr lang="vi-VN" sz="2000" b="0" i="0" dirty="0">
                <a:solidFill>
                  <a:srgbClr val="333333"/>
                </a:solidFill>
                <a:effectLst/>
                <a:latin typeface="Roboto" panose="02000000000000000000" pitchFamily="2" charset="0"/>
              </a:rPr>
              <a:t>Nhà thơ sáng tác bài thơ này khi mùa thu trải rộng trên bầu trời vùng quê nông thôn thanh bình yên tĩnh.Nhà thơ về quê ở ẩn vui những thú vui tuổi già đó là đi câu cá, cảnh tượng mùa thu diễn ra lặng lẽ êm đềm cộng hưởng với tâm trạng buồn bế tắc của nhà thơ lo lắng cho số phận người nông dân đã bật lên tứ thơ thu điếu.</a:t>
            </a:r>
          </a:p>
          <a:p>
            <a:pPr algn="just"/>
            <a:r>
              <a:rPr lang="vi-VN" sz="2000" dirty="0">
                <a:solidFill>
                  <a:srgbClr val="333333"/>
                </a:solidFill>
                <a:latin typeface="Roboto" panose="02000000000000000000" pitchFamily="2" charset="0"/>
              </a:rPr>
              <a:t>-</a:t>
            </a:r>
            <a:r>
              <a:rPr lang="vi-VN" sz="2000" b="1" dirty="0">
                <a:solidFill>
                  <a:srgbClr val="333333"/>
                </a:solidFill>
                <a:latin typeface="Roboto" panose="02000000000000000000" pitchFamily="2" charset="0"/>
              </a:rPr>
              <a:t>Bố cục</a:t>
            </a:r>
            <a:r>
              <a:rPr lang="vi-VN" sz="2000" dirty="0">
                <a:solidFill>
                  <a:srgbClr val="333333"/>
                </a:solidFill>
                <a:latin typeface="Roboto" panose="02000000000000000000" pitchFamily="2" charset="0"/>
              </a:rPr>
              <a:t>:  +Phần 1: sáu câu thơ đầu -&gt;Hình tượng thiên nhiên mùa thu ở vùng quê Bắc Bộ.</a:t>
            </a:r>
          </a:p>
          <a:p>
            <a:pPr algn="just"/>
            <a:r>
              <a:rPr lang="vi-VN" sz="2000" b="0" i="0" dirty="0">
                <a:solidFill>
                  <a:srgbClr val="333333"/>
                </a:solidFill>
                <a:effectLst/>
                <a:latin typeface="Roboto" panose="02000000000000000000" pitchFamily="2" charset="0"/>
              </a:rPr>
              <a:t>                +Phần 2: hai câu thơ cuối -&gt;Hình tượng con người.</a:t>
            </a:r>
          </a:p>
          <a:p>
            <a:endParaRPr lang="en-US" dirty="0"/>
          </a:p>
        </p:txBody>
      </p:sp>
    </p:spTree>
    <p:extLst>
      <p:ext uri="{BB962C8B-B14F-4D97-AF65-F5344CB8AC3E}">
        <p14:creationId xmlns:p14="http://schemas.microsoft.com/office/powerpoint/2010/main" val="2486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03306-5465-4FAE-AD08-B137DA2B30B2}"/>
              </a:ext>
            </a:extLst>
          </p:cNvPr>
          <p:cNvPicPr>
            <a:picLocks noChangeAspect="1"/>
          </p:cNvPicPr>
          <p:nvPr/>
        </p:nvPicPr>
        <p:blipFill>
          <a:blip r:embed="rId2"/>
          <a:stretch>
            <a:fillRect/>
          </a:stretch>
        </p:blipFill>
        <p:spPr>
          <a:xfrm>
            <a:off x="0" y="0"/>
            <a:ext cx="12192000" cy="6857999"/>
          </a:xfrm>
          <a:prstGeom prst="rect">
            <a:avLst/>
          </a:prstGeom>
        </p:spPr>
      </p:pic>
      <p:sp>
        <p:nvSpPr>
          <p:cNvPr id="9" name="TextBox 8">
            <a:extLst>
              <a:ext uri="{FF2B5EF4-FFF2-40B4-BE49-F238E27FC236}">
                <a16:creationId xmlns:a16="http://schemas.microsoft.com/office/drawing/2014/main" id="{E172440D-3898-4D61-B4B8-9602E773EF53}"/>
              </a:ext>
            </a:extLst>
          </p:cNvPr>
          <p:cNvSpPr txBox="1"/>
          <p:nvPr/>
        </p:nvSpPr>
        <p:spPr>
          <a:xfrm>
            <a:off x="0" y="461665"/>
            <a:ext cx="12192000" cy="6863417"/>
          </a:xfrm>
          <a:prstGeom prst="rect">
            <a:avLst/>
          </a:prstGeom>
          <a:noFill/>
        </p:spPr>
        <p:txBody>
          <a:bodyPr wrap="square" rtlCol="0">
            <a:spAutoFit/>
          </a:bodyPr>
          <a:lstStyle/>
          <a:p>
            <a:pPr algn="just"/>
            <a:r>
              <a:rPr lang="vi-VN" dirty="0"/>
              <a:t>       </a:t>
            </a:r>
            <a:r>
              <a:rPr lang="vi-VN" sz="2000" b="1" i="1" u="sng" dirty="0">
                <a:solidFill>
                  <a:srgbClr val="000000"/>
                </a:solidFill>
                <a:effectLst/>
                <a:latin typeface="Open Sans" panose="020B0606030504020204" pitchFamily="34" charset="0"/>
              </a:rPr>
              <a:t>1. Cảnh thu</a:t>
            </a:r>
            <a:endParaRPr lang="vi-VN" sz="2000" b="0" i="1" u="sng" dirty="0">
              <a:solidFill>
                <a:srgbClr val="000000"/>
              </a:solidFill>
              <a:effectLst/>
              <a:latin typeface="Open Sans" panose="020B0606030504020204" pitchFamily="34" charset="0"/>
            </a:endParaRPr>
          </a:p>
          <a:p>
            <a:pPr algn="just"/>
            <a:r>
              <a:rPr lang="vi-VN" sz="2000" b="0" i="0" dirty="0">
                <a:solidFill>
                  <a:srgbClr val="000000"/>
                </a:solidFill>
                <a:effectLst/>
                <a:latin typeface="Open Sans" panose="020B0606030504020204" pitchFamily="34" charset="0"/>
              </a:rPr>
              <a:t>- Điểm nhìn từ trên thuyền câu → nhìn ra mặt ao nhìn lên bầu trời → nhìn tới ngõ vắng → trở về với ao thu.</a:t>
            </a:r>
          </a:p>
          <a:p>
            <a:pPr algn="just"/>
            <a:r>
              <a:rPr lang="vi-VN" sz="2000" b="0" i="0" dirty="0">
                <a:solidFill>
                  <a:srgbClr val="000000"/>
                </a:solidFill>
                <a:effectLst/>
                <a:latin typeface="Open Sans" panose="020B0606030504020204" pitchFamily="34" charset="0"/>
              </a:rPr>
              <a:t>→ Cảnh thu được đón nhận từ gần → cao xa → gần. Cảnh sắc thu theo nhiều hướng thật sinh động với hình ảnh vừa đối lập vừa cân đối, hài hòa.</a:t>
            </a:r>
          </a:p>
          <a:p>
            <a:pPr algn="just"/>
            <a:r>
              <a:rPr lang="vi-VN" sz="2000" b="0" i="0" dirty="0">
                <a:solidFill>
                  <a:srgbClr val="000000"/>
                </a:solidFill>
                <a:effectLst/>
                <a:latin typeface="Open Sans" panose="020B0606030504020204" pitchFamily="34" charset="0"/>
              </a:rPr>
              <a:t>- Mang nét riêng của cảnh sắc mùa thu của làng quê Bắc bộ: Không khí dịu nhẹ, thanh sơ của cảnh vật:</a:t>
            </a:r>
          </a:p>
          <a:p>
            <a:pPr algn="just"/>
            <a:r>
              <a:rPr lang="vi-VN" sz="2000" b="0" i="0" dirty="0">
                <a:solidFill>
                  <a:srgbClr val="000000"/>
                </a:solidFill>
                <a:effectLst/>
                <a:latin typeface="Open Sans" panose="020B0606030504020204" pitchFamily="34" charset="0"/>
              </a:rPr>
              <a:t>+ Màu sắc: Trong veo, sóng biếc, xanh ngắt</a:t>
            </a:r>
          </a:p>
          <a:p>
            <a:pPr algn="just"/>
            <a:r>
              <a:rPr lang="vi-VN" sz="2000" b="0" i="0" dirty="0">
                <a:solidFill>
                  <a:srgbClr val="000000"/>
                </a:solidFill>
                <a:effectLst/>
                <a:latin typeface="Open Sans" panose="020B0606030504020204" pitchFamily="34" charset="0"/>
              </a:rPr>
              <a:t>+ Đường nét, chuyển động: Hơi gợn tí, khẽ đưa vèo, mây lơ lửng.</a:t>
            </a:r>
          </a:p>
          <a:p>
            <a:pPr algn="just"/>
            <a:r>
              <a:rPr lang="vi-VN" sz="2000" b="0" i="0" dirty="0">
                <a:solidFill>
                  <a:srgbClr val="000000"/>
                </a:solidFill>
                <a:effectLst/>
                <a:latin typeface="Open Sans" panose="020B0606030504020204" pitchFamily="34" charset="0"/>
              </a:rPr>
              <a:t>→ Hình ảnh thơ bình dị, thân thuộc, không chỉ thể hiện cái hồn của cảnh thu mà còn thể hiện cái hồn của cuộc sống ở nông thôn xưa.</a:t>
            </a:r>
          </a:p>
          <a:p>
            <a:pPr algn="just"/>
            <a:r>
              <a:rPr lang="vi-VN" sz="2000" b="0" i="0" dirty="0">
                <a:solidFill>
                  <a:srgbClr val="000000"/>
                </a:solidFill>
                <a:effectLst/>
                <a:latin typeface="Open Sans" panose="020B0606030504020204" pitchFamily="34" charset="0"/>
              </a:rPr>
              <a:t>“Cái thú vị của bài Thu điếu ở các điệu xanh, xanh ao, xanh bờ, xanh sóng, xanh trúc, xanh trời, xanh bèo” ( Xuân Diệu ).</a:t>
            </a:r>
          </a:p>
          <a:p>
            <a:pPr algn="just"/>
            <a:r>
              <a:rPr lang="vi-VN" sz="2000" b="0" i="0" dirty="0">
                <a:solidFill>
                  <a:srgbClr val="000000"/>
                </a:solidFill>
                <a:effectLst/>
                <a:latin typeface="Open Sans" panose="020B0606030504020204" pitchFamily="34" charset="0"/>
              </a:rPr>
              <a:t>- Không gian thu tĩnh lặng, phảng phất buồn:</a:t>
            </a:r>
          </a:p>
          <a:p>
            <a:pPr algn="just"/>
            <a:r>
              <a:rPr lang="vi-VN" sz="2000" b="0" i="0" dirty="0">
                <a:solidFill>
                  <a:srgbClr val="000000"/>
                </a:solidFill>
                <a:effectLst/>
                <a:latin typeface="Open Sans" panose="020B0606030504020204" pitchFamily="34" charset="0"/>
              </a:rPr>
              <a:t>+ Vắng teo + Trong veo + Khẽ đưa vèo       </a:t>
            </a:r>
          </a:p>
          <a:p>
            <a:pPr algn="just"/>
            <a:r>
              <a:rPr lang="vi-VN" sz="2000" b="0" i="0" dirty="0">
                <a:solidFill>
                  <a:srgbClr val="000000"/>
                </a:solidFill>
                <a:effectLst/>
                <a:latin typeface="Open Sans" panose="020B0606030504020204" pitchFamily="34" charset="0"/>
              </a:rPr>
              <a:t>+ Hơi gợn tí + Mây lơ lửng         </a:t>
            </a:r>
          </a:p>
          <a:p>
            <a:pPr algn="just"/>
            <a:r>
              <a:rPr lang="vi-VN" sz="2000" b="0" i="0" dirty="0">
                <a:solidFill>
                  <a:srgbClr val="000000"/>
                </a:solidFill>
                <a:effectLst/>
                <a:latin typeface="Open Sans" panose="020B0606030504020204" pitchFamily="34" charset="0"/>
              </a:rPr>
              <a:t>–&gt; Các hình ảnh được miêu tả trong trạng thái ngưng chuyển động hoặc chuyển động khẽ.</a:t>
            </a:r>
          </a:p>
          <a:p>
            <a:pPr algn="just"/>
            <a:r>
              <a:rPr lang="vi-VN" sz="2000" b="0" i="0" dirty="0">
                <a:solidFill>
                  <a:srgbClr val="000000"/>
                </a:solidFill>
                <a:effectLst/>
                <a:latin typeface="Open Sans" panose="020B0606030504020204" pitchFamily="34" charset="0"/>
              </a:rPr>
              <a:t>- Đặc biệt câu thơ cuối tạo được một tiếng động duy nhất: Cá đâu đớp động dưới chân bèo → không phá vỡ cái tĩnh lặng, mà ngược lại nó càng làm tăng sự yên ắng, tĩnh mịch của cảnh vật → Thủ pháp lấy động nói tĩnh.</a:t>
            </a:r>
          </a:p>
          <a:p>
            <a:pPr algn="just"/>
            <a:endParaRPr lang="vi-VN" sz="2000" b="0" i="0" dirty="0">
              <a:solidFill>
                <a:srgbClr val="000000"/>
              </a:solidFill>
              <a:effectLst/>
              <a:latin typeface="Open Sans" panose="020B0606030504020204" pitchFamily="34" charset="0"/>
            </a:endParaRPr>
          </a:p>
          <a:p>
            <a:r>
              <a:rPr lang="vi-VN" sz="2000" dirty="0"/>
              <a:t>    </a:t>
            </a:r>
            <a:endParaRPr lang="en-US" sz="2000" dirty="0"/>
          </a:p>
        </p:txBody>
      </p:sp>
      <p:sp>
        <p:nvSpPr>
          <p:cNvPr id="10" name="TextBox 9">
            <a:extLst>
              <a:ext uri="{FF2B5EF4-FFF2-40B4-BE49-F238E27FC236}">
                <a16:creationId xmlns:a16="http://schemas.microsoft.com/office/drawing/2014/main" id="{FDF393A2-372E-4CA2-910A-6F89FEDAAA18}"/>
              </a:ext>
            </a:extLst>
          </p:cNvPr>
          <p:cNvSpPr txBox="1"/>
          <p:nvPr/>
        </p:nvSpPr>
        <p:spPr>
          <a:xfrm>
            <a:off x="291548" y="0"/>
            <a:ext cx="3518823" cy="461665"/>
          </a:xfrm>
          <a:prstGeom prst="rect">
            <a:avLst/>
          </a:prstGeom>
          <a:noFill/>
        </p:spPr>
        <p:txBody>
          <a:bodyPr wrap="square" rtlCol="0">
            <a:spAutoFit/>
          </a:bodyPr>
          <a:lstStyle/>
          <a:p>
            <a:r>
              <a:rPr lang="vi-VN" sz="2400" b="1" i="1" u="sng" dirty="0">
                <a:solidFill>
                  <a:schemeClr val="accent1">
                    <a:lumMod val="75000"/>
                  </a:schemeClr>
                </a:solidFill>
              </a:rPr>
              <a:t>II.Khám phá văn bản</a:t>
            </a:r>
            <a:endParaRPr lang="en-US" sz="2400" b="1" i="1" u="sng" dirty="0">
              <a:solidFill>
                <a:schemeClr val="accent1">
                  <a:lumMod val="75000"/>
                </a:schemeClr>
              </a:solidFill>
            </a:endParaRPr>
          </a:p>
        </p:txBody>
      </p:sp>
    </p:spTree>
    <p:extLst>
      <p:ext uri="{BB962C8B-B14F-4D97-AF65-F5344CB8AC3E}">
        <p14:creationId xmlns:p14="http://schemas.microsoft.com/office/powerpoint/2010/main" val="81999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53569D-18C4-4B3B-9A55-224B9C7737EC}"/>
              </a:ext>
            </a:extLst>
          </p:cNvPr>
          <p:cNvPicPr>
            <a:picLocks noChangeAspect="1"/>
          </p:cNvPicPr>
          <p:nvPr/>
        </p:nvPicPr>
        <p:blipFill>
          <a:blip r:embed="rId2"/>
          <a:stretch>
            <a:fillRect/>
          </a:stretch>
        </p:blipFill>
        <p:spPr>
          <a:xfrm>
            <a:off x="0" y="1"/>
            <a:ext cx="12191999" cy="6858000"/>
          </a:xfrm>
          <a:prstGeom prst="rect">
            <a:avLst/>
          </a:prstGeom>
        </p:spPr>
      </p:pic>
      <p:sp>
        <p:nvSpPr>
          <p:cNvPr id="3" name="TextBox 2">
            <a:extLst>
              <a:ext uri="{FF2B5EF4-FFF2-40B4-BE49-F238E27FC236}">
                <a16:creationId xmlns:a16="http://schemas.microsoft.com/office/drawing/2014/main" id="{56C9A89C-7A8A-4965-8AF6-9C880E177978}"/>
              </a:ext>
            </a:extLst>
          </p:cNvPr>
          <p:cNvSpPr txBox="1"/>
          <p:nvPr/>
        </p:nvSpPr>
        <p:spPr>
          <a:xfrm>
            <a:off x="0" y="278295"/>
            <a:ext cx="12192001" cy="3508653"/>
          </a:xfrm>
          <a:prstGeom prst="rect">
            <a:avLst/>
          </a:prstGeom>
          <a:noFill/>
        </p:spPr>
        <p:txBody>
          <a:bodyPr wrap="square" rtlCol="0">
            <a:spAutoFit/>
          </a:bodyPr>
          <a:lstStyle/>
          <a:p>
            <a:pPr algn="just"/>
            <a:r>
              <a:rPr lang="vi-VN" dirty="0"/>
              <a:t> </a:t>
            </a:r>
            <a:r>
              <a:rPr lang="vi-VN" sz="2400" b="1" i="1" u="sng" dirty="0">
                <a:solidFill>
                  <a:srgbClr val="000000"/>
                </a:solidFill>
                <a:effectLst/>
                <a:latin typeface="Open Sans" panose="020B0606030504020204" pitchFamily="34" charset="0"/>
              </a:rPr>
              <a:t>2. Tình thu</a:t>
            </a:r>
            <a:endParaRPr lang="vi-VN" sz="2400" b="0" i="1" u="sng" dirty="0">
              <a:solidFill>
                <a:srgbClr val="000000"/>
              </a:solidFill>
              <a:effectLst/>
              <a:latin typeface="Open Sans" panose="020B0606030504020204" pitchFamily="34" charset="0"/>
            </a:endParaRPr>
          </a:p>
          <a:p>
            <a:pPr algn="just"/>
            <a:r>
              <a:rPr lang="vi-VN" sz="2200" b="0" i="0" dirty="0">
                <a:solidFill>
                  <a:srgbClr val="000000"/>
                </a:solidFill>
                <a:effectLst/>
                <a:latin typeface="Open Sans" panose="020B0606030504020204" pitchFamily="34" charset="0"/>
              </a:rPr>
              <a:t>- Nói chuyện câu cá nhưng thực ra là để đón nhận cảnh thu, trời thu vào cõi lòng.</a:t>
            </a:r>
          </a:p>
          <a:p>
            <a:pPr algn="just"/>
            <a:r>
              <a:rPr lang="vi-VN" sz="2200" b="0" i="0" dirty="0">
                <a:solidFill>
                  <a:srgbClr val="000000"/>
                </a:solidFill>
                <a:effectLst/>
                <a:latin typeface="Open Sans" panose="020B0606030504020204" pitchFamily="34" charset="0"/>
              </a:rPr>
              <a:t>+ Một tâm thế nhàn: Tựa gối ôm cần</a:t>
            </a:r>
          </a:p>
          <a:p>
            <a:pPr algn="just"/>
            <a:r>
              <a:rPr lang="vi-VN" sz="2200" b="0" i="0" dirty="0">
                <a:solidFill>
                  <a:srgbClr val="000000"/>
                </a:solidFill>
                <a:effectLst/>
                <a:latin typeface="Open Sans" panose="020B0606030504020204" pitchFamily="34" charset="0"/>
              </a:rPr>
              <a:t>+ Một sự chờ đợi: Lâu chẳng được.</a:t>
            </a:r>
          </a:p>
          <a:p>
            <a:pPr algn="just"/>
            <a:r>
              <a:rPr lang="vi-VN" sz="2200" b="0" i="0" dirty="0">
                <a:solidFill>
                  <a:srgbClr val="000000"/>
                </a:solidFill>
                <a:effectLst/>
                <a:latin typeface="Open Sans" panose="020B0606030504020204" pitchFamily="34" charset="0"/>
              </a:rPr>
              <a:t>+ Một cái chợt tỉnh mơ hồ: Cá đâu đớp động..</a:t>
            </a:r>
          </a:p>
          <a:p>
            <a:pPr algn="just"/>
            <a:r>
              <a:rPr lang="vi-VN" sz="2200" b="0" i="0" dirty="0">
                <a:solidFill>
                  <a:srgbClr val="000000"/>
                </a:solidFill>
                <a:effectLst/>
                <a:latin typeface="Open Sans" panose="020B0606030504020204" pitchFamily="34" charset="0"/>
              </a:rPr>
              <a:t>- Không gian thu tĩnh lặng như sự tĩnh lặng trong tâm hồn nhà thơ, khiến ta cảm nhận về một nỗi cô đơn, man mác buồn, uẩn khúc trong cõi lòng thi nhân.</a:t>
            </a:r>
          </a:p>
          <a:p>
            <a:pPr algn="just"/>
            <a:r>
              <a:rPr lang="vi-VN" sz="2200" b="0" i="0" dirty="0">
                <a:solidFill>
                  <a:srgbClr val="000000"/>
                </a:solidFill>
                <a:effectLst/>
                <a:latin typeface="Open Sans" panose="020B0606030504020204" pitchFamily="34" charset="0"/>
              </a:rPr>
              <a:t>-&gt; Nguyễn khuyến có một tâm hồn hồn gắn bó với thiên nhiên đất nước, một tấm lòng yêu nước thầm kín mà sâu sắc.</a:t>
            </a:r>
          </a:p>
          <a:p>
            <a:r>
              <a:rPr lang="vi-VN" sz="2200" dirty="0"/>
              <a:t> </a:t>
            </a:r>
            <a:endParaRPr lang="en-US" sz="2200" dirty="0"/>
          </a:p>
        </p:txBody>
      </p:sp>
      <p:sp>
        <p:nvSpPr>
          <p:cNvPr id="5" name="Oval 4">
            <a:extLst>
              <a:ext uri="{FF2B5EF4-FFF2-40B4-BE49-F238E27FC236}">
                <a16:creationId xmlns:a16="http://schemas.microsoft.com/office/drawing/2014/main" id="{B0D417A8-2A4A-4D96-AA5A-61390C201426}"/>
              </a:ext>
            </a:extLst>
          </p:cNvPr>
          <p:cNvSpPr/>
          <p:nvPr/>
        </p:nvSpPr>
        <p:spPr>
          <a:xfrm>
            <a:off x="1457732" y="3938946"/>
            <a:ext cx="2292626" cy="181872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3.Nỗi niềm của tác giả  đối với con người</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868C8F36-B444-4CD5-A34B-94A5F894FDA1}"/>
              </a:ext>
            </a:extLst>
          </p:cNvPr>
          <p:cNvCxnSpPr>
            <a:cxnSpLocks/>
            <a:endCxn id="8" idx="1"/>
          </p:cNvCxnSpPr>
          <p:nvPr/>
        </p:nvCxnSpPr>
        <p:spPr>
          <a:xfrm flipV="1">
            <a:off x="3750358" y="4281343"/>
            <a:ext cx="927656" cy="6808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Rounded Corners 7">
            <a:extLst>
              <a:ext uri="{FF2B5EF4-FFF2-40B4-BE49-F238E27FC236}">
                <a16:creationId xmlns:a16="http://schemas.microsoft.com/office/drawing/2014/main" id="{30D298C4-21DE-4741-A919-E7513E7E6129}"/>
              </a:ext>
            </a:extLst>
          </p:cNvPr>
          <p:cNvSpPr/>
          <p:nvPr/>
        </p:nvSpPr>
        <p:spPr>
          <a:xfrm>
            <a:off x="4678014" y="4007154"/>
            <a:ext cx="4757530" cy="5483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Nỗi buồn thời thế kín đáo mà sâu sắc</a:t>
            </a:r>
            <a:endParaRPr lang="en-US" dirty="0"/>
          </a:p>
        </p:txBody>
      </p:sp>
      <p:cxnSp>
        <p:nvCxnSpPr>
          <p:cNvPr id="10" name="Straight Arrow Connector 9">
            <a:extLst>
              <a:ext uri="{FF2B5EF4-FFF2-40B4-BE49-F238E27FC236}">
                <a16:creationId xmlns:a16="http://schemas.microsoft.com/office/drawing/2014/main" id="{55F0B9B2-FF1B-4CF8-A6AB-3384D4312926}"/>
              </a:ext>
            </a:extLst>
          </p:cNvPr>
          <p:cNvCxnSpPr/>
          <p:nvPr/>
        </p:nvCxnSpPr>
        <p:spPr>
          <a:xfrm>
            <a:off x="3750360" y="4957902"/>
            <a:ext cx="9276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id="{5BE6C588-2191-415E-AD1D-34CE0073E325}"/>
              </a:ext>
            </a:extLst>
          </p:cNvPr>
          <p:cNvSpPr/>
          <p:nvPr/>
        </p:nvSpPr>
        <p:spPr>
          <a:xfrm>
            <a:off x="4678014" y="4659775"/>
            <a:ext cx="4757530" cy="5483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Một tâm hồn gắn bó tha thiết,nhạy cảm,tinh tế,chan hòa với thiên nhiên đất nước</a:t>
            </a:r>
            <a:endParaRPr lang="en-US" dirty="0"/>
          </a:p>
        </p:txBody>
      </p:sp>
      <p:cxnSp>
        <p:nvCxnSpPr>
          <p:cNvPr id="13" name="Straight Arrow Connector 12">
            <a:extLst>
              <a:ext uri="{FF2B5EF4-FFF2-40B4-BE49-F238E27FC236}">
                <a16:creationId xmlns:a16="http://schemas.microsoft.com/office/drawing/2014/main" id="{6D7F7455-3C7F-4DC6-9CEA-DB5E9065C279}"/>
              </a:ext>
            </a:extLst>
          </p:cNvPr>
          <p:cNvCxnSpPr>
            <a:cxnSpLocks/>
            <a:endCxn id="14" idx="1"/>
          </p:cNvCxnSpPr>
          <p:nvPr/>
        </p:nvCxnSpPr>
        <p:spPr>
          <a:xfrm>
            <a:off x="3750360" y="4957902"/>
            <a:ext cx="927654" cy="6286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Rounded Corners 13">
            <a:extLst>
              <a:ext uri="{FF2B5EF4-FFF2-40B4-BE49-F238E27FC236}">
                <a16:creationId xmlns:a16="http://schemas.microsoft.com/office/drawing/2014/main" id="{AE913299-73F0-4BD7-9E52-DB23BF26A528}"/>
              </a:ext>
            </a:extLst>
          </p:cNvPr>
          <p:cNvSpPr/>
          <p:nvPr/>
        </p:nvSpPr>
        <p:spPr>
          <a:xfrm>
            <a:off x="4678014" y="5312397"/>
            <a:ext cx="4757530" cy="5483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Một tấm lòng yêu nước thầm kín sâu sắc.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11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8" grpId="0" animBg="1"/>
      <p:bldP spid="11"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11A24F-3A76-4A91-B39C-81B1AE81E825}"/>
              </a:ext>
            </a:extLst>
          </p:cNvPr>
          <p:cNvPicPr>
            <a:picLocks noChangeAspect="1"/>
          </p:cNvPicPr>
          <p:nvPr/>
        </p:nvPicPr>
        <p:blipFill>
          <a:blip r:embed="rId2"/>
          <a:stretch>
            <a:fillRect/>
          </a:stretch>
        </p:blipFill>
        <p:spPr>
          <a:xfrm>
            <a:off x="0" y="0"/>
            <a:ext cx="12192000" cy="6857999"/>
          </a:xfrm>
          <a:prstGeom prst="rect">
            <a:avLst/>
          </a:prstGeom>
        </p:spPr>
      </p:pic>
      <p:sp>
        <p:nvSpPr>
          <p:cNvPr id="31" name="TextBox 30">
            <a:extLst>
              <a:ext uri="{FF2B5EF4-FFF2-40B4-BE49-F238E27FC236}">
                <a16:creationId xmlns:a16="http://schemas.microsoft.com/office/drawing/2014/main" id="{24DCE578-8DA4-41AC-B320-9D924DC0EFF1}"/>
              </a:ext>
            </a:extLst>
          </p:cNvPr>
          <p:cNvSpPr txBox="1"/>
          <p:nvPr/>
        </p:nvSpPr>
        <p:spPr>
          <a:xfrm>
            <a:off x="1404730" y="499117"/>
            <a:ext cx="1805302" cy="461665"/>
          </a:xfrm>
          <a:prstGeom prst="rect">
            <a:avLst/>
          </a:prstGeom>
          <a:noFill/>
        </p:spPr>
        <p:txBody>
          <a:bodyPr wrap="none" rtlCol="0">
            <a:spAutoFit/>
          </a:bodyPr>
          <a:lstStyle/>
          <a:p>
            <a:r>
              <a:rPr lang="vi-VN" sz="2400" b="1" i="1" u="sng" dirty="0"/>
              <a:t>III.Tổng kết</a:t>
            </a:r>
            <a:endParaRPr lang="en-US" sz="2400" b="1" i="1" u="sng" dirty="0"/>
          </a:p>
        </p:txBody>
      </p:sp>
      <p:sp>
        <p:nvSpPr>
          <p:cNvPr id="32" name="Oval 31">
            <a:extLst>
              <a:ext uri="{FF2B5EF4-FFF2-40B4-BE49-F238E27FC236}">
                <a16:creationId xmlns:a16="http://schemas.microsoft.com/office/drawing/2014/main" id="{62F0E416-0400-4FFE-B0EF-4759823D68A5}"/>
              </a:ext>
            </a:extLst>
          </p:cNvPr>
          <p:cNvSpPr/>
          <p:nvPr/>
        </p:nvSpPr>
        <p:spPr>
          <a:xfrm>
            <a:off x="689113" y="1000539"/>
            <a:ext cx="10091529" cy="148509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vi-VN" b="1" dirty="0">
                <a:solidFill>
                  <a:srgbClr val="000000"/>
                </a:solidFill>
                <a:latin typeface="Open Sans" panose="020B0606030504020204" pitchFamily="34" charset="0"/>
              </a:rPr>
              <a:t>1.N</a:t>
            </a:r>
            <a:r>
              <a:rPr lang="vi-VN" b="1" i="0" dirty="0">
                <a:solidFill>
                  <a:srgbClr val="000000"/>
                </a:solidFill>
                <a:effectLst/>
                <a:latin typeface="Open Sans" panose="020B0606030504020204" pitchFamily="34" charset="0"/>
              </a:rPr>
              <a:t>ội dung</a:t>
            </a:r>
            <a:endParaRPr lang="vi-VN" b="0" i="0" dirty="0">
              <a:solidFill>
                <a:srgbClr val="000000"/>
              </a:solidFill>
              <a:effectLst/>
              <a:latin typeface="Open Sans" panose="020B0606030504020204" pitchFamily="34" charset="0"/>
            </a:endParaRPr>
          </a:p>
          <a:p>
            <a:pPr algn="just"/>
            <a:r>
              <a:rPr lang="vi-VN" b="0" i="0" dirty="0">
                <a:solidFill>
                  <a:srgbClr val="000000"/>
                </a:solidFill>
                <a:effectLst/>
                <a:latin typeface="Open Sans" panose="020B0606030504020204" pitchFamily="34" charset="0"/>
              </a:rPr>
              <a:t>Vẻ đẹp của bức tranh mùa thu, tình yêu thiên nhiên, đất nước và tâm trạng thời thế của tác giả.</a:t>
            </a:r>
          </a:p>
        </p:txBody>
      </p:sp>
      <p:sp>
        <p:nvSpPr>
          <p:cNvPr id="33" name="Oval 32">
            <a:extLst>
              <a:ext uri="{FF2B5EF4-FFF2-40B4-BE49-F238E27FC236}">
                <a16:creationId xmlns:a16="http://schemas.microsoft.com/office/drawing/2014/main" id="{6D69B1CA-1062-4E47-B57E-1443CA75D6D8}"/>
              </a:ext>
            </a:extLst>
          </p:cNvPr>
          <p:cNvSpPr/>
          <p:nvPr/>
        </p:nvSpPr>
        <p:spPr>
          <a:xfrm>
            <a:off x="887896" y="3668007"/>
            <a:ext cx="3405808" cy="164557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b="1" dirty="0">
                <a:solidFill>
                  <a:srgbClr val="000000"/>
                </a:solidFill>
                <a:latin typeface="Open Sans" panose="020B0606030504020204" pitchFamily="34" charset="0"/>
              </a:rPr>
              <a:t>2.N</a:t>
            </a:r>
            <a:r>
              <a:rPr lang="en-US" b="1" i="0" dirty="0" err="1">
                <a:solidFill>
                  <a:srgbClr val="000000"/>
                </a:solidFill>
                <a:effectLst/>
                <a:latin typeface="Open Sans" panose="020B0606030504020204" pitchFamily="34" charset="0"/>
              </a:rPr>
              <a:t>ghệ</a:t>
            </a:r>
            <a:r>
              <a:rPr lang="en-US" b="1" i="0" dirty="0">
                <a:solidFill>
                  <a:srgbClr val="000000"/>
                </a:solidFill>
                <a:effectLst/>
                <a:latin typeface="Open Sans" panose="020B0606030504020204" pitchFamily="34" charset="0"/>
              </a:rPr>
              <a:t> </a:t>
            </a:r>
            <a:r>
              <a:rPr lang="en-US" b="1" i="0" dirty="0" err="1">
                <a:solidFill>
                  <a:srgbClr val="000000"/>
                </a:solidFill>
                <a:effectLst/>
                <a:latin typeface="Open Sans" panose="020B0606030504020204" pitchFamily="34" charset="0"/>
              </a:rPr>
              <a:t>thuật</a:t>
            </a:r>
            <a:endParaRPr lang="en-US" dirty="0"/>
          </a:p>
        </p:txBody>
      </p:sp>
      <p:cxnSp>
        <p:nvCxnSpPr>
          <p:cNvPr id="35" name="Straight Arrow Connector 34">
            <a:extLst>
              <a:ext uri="{FF2B5EF4-FFF2-40B4-BE49-F238E27FC236}">
                <a16:creationId xmlns:a16="http://schemas.microsoft.com/office/drawing/2014/main" id="{F67BBA01-09CA-423B-B42F-E830143A9F7E}"/>
              </a:ext>
            </a:extLst>
          </p:cNvPr>
          <p:cNvCxnSpPr>
            <a:cxnSpLocks/>
            <a:stCxn id="33" idx="6"/>
            <a:endCxn id="36" idx="1"/>
          </p:cNvCxnSpPr>
          <p:nvPr/>
        </p:nvCxnSpPr>
        <p:spPr>
          <a:xfrm flipV="1">
            <a:off x="4293704" y="3604592"/>
            <a:ext cx="1477617" cy="88620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6" name="Rectangle: Rounded Corners 35">
            <a:extLst>
              <a:ext uri="{FF2B5EF4-FFF2-40B4-BE49-F238E27FC236}">
                <a16:creationId xmlns:a16="http://schemas.microsoft.com/office/drawing/2014/main" id="{890D38C1-3332-4DE6-AEAB-9B96D23D88C4}"/>
              </a:ext>
            </a:extLst>
          </p:cNvPr>
          <p:cNvSpPr/>
          <p:nvPr/>
        </p:nvSpPr>
        <p:spPr>
          <a:xfrm>
            <a:off x="5771321" y="2781805"/>
            <a:ext cx="5009322" cy="16455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b="0" i="0" dirty="0">
                <a:solidFill>
                  <a:srgbClr val="000000"/>
                </a:solidFill>
                <a:effectLst/>
                <a:latin typeface="Open Sans" panose="020B0606030504020204" pitchFamily="34" charset="0"/>
              </a:rPr>
              <a:t> Cách gieo vần đặc biệt: Vần “eo” (tử vận) khó làm, được tác giả sử dụng một cách thần tình, độc đáo, góp phần diễn tả một không gian vắng lặng, thu nhỏ dần, khép kín, phù hợp với tâm trạng đầy uẩn khúc của nhà thơ.</a:t>
            </a:r>
            <a:endParaRPr lang="en-US" dirty="0"/>
          </a:p>
        </p:txBody>
      </p:sp>
      <p:cxnSp>
        <p:nvCxnSpPr>
          <p:cNvPr id="39" name="Straight Arrow Connector 38">
            <a:extLst>
              <a:ext uri="{FF2B5EF4-FFF2-40B4-BE49-F238E27FC236}">
                <a16:creationId xmlns:a16="http://schemas.microsoft.com/office/drawing/2014/main" id="{F2C20D0C-3DAC-464A-BB59-956D97B22881}"/>
              </a:ext>
            </a:extLst>
          </p:cNvPr>
          <p:cNvCxnSpPr>
            <a:cxnSpLocks/>
            <a:stCxn id="33" idx="6"/>
            <a:endCxn id="40" idx="1"/>
          </p:cNvCxnSpPr>
          <p:nvPr/>
        </p:nvCxnSpPr>
        <p:spPr>
          <a:xfrm>
            <a:off x="4293704" y="4490795"/>
            <a:ext cx="1391478" cy="57900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40" name="Rectangle: Rounded Corners 39">
            <a:extLst>
              <a:ext uri="{FF2B5EF4-FFF2-40B4-BE49-F238E27FC236}">
                <a16:creationId xmlns:a16="http://schemas.microsoft.com/office/drawing/2014/main" id="{D41D6F58-A657-4BFA-AB37-328311F95B9F}"/>
              </a:ext>
            </a:extLst>
          </p:cNvPr>
          <p:cNvSpPr/>
          <p:nvPr/>
        </p:nvSpPr>
        <p:spPr>
          <a:xfrm>
            <a:off x="5685182" y="4619228"/>
            <a:ext cx="5009322" cy="90114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b="0" i="0" dirty="0">
                <a:solidFill>
                  <a:srgbClr val="000000"/>
                </a:solidFill>
                <a:effectLst/>
                <a:latin typeface="Open Sans" panose="020B0606030504020204" pitchFamily="34" charset="0"/>
              </a:rPr>
              <a:t>Lấy động nói tĩnh- nghệ thuật thơ cổ phương Đông.</a:t>
            </a:r>
            <a:endParaRPr lang="en-US" dirty="0"/>
          </a:p>
        </p:txBody>
      </p:sp>
      <p:cxnSp>
        <p:nvCxnSpPr>
          <p:cNvPr id="44" name="Straight Arrow Connector 43">
            <a:extLst>
              <a:ext uri="{FF2B5EF4-FFF2-40B4-BE49-F238E27FC236}">
                <a16:creationId xmlns:a16="http://schemas.microsoft.com/office/drawing/2014/main" id="{14572F0B-8788-42F3-A2DE-BE8BDE498948}"/>
              </a:ext>
            </a:extLst>
          </p:cNvPr>
          <p:cNvCxnSpPr>
            <a:cxnSpLocks/>
            <a:stCxn id="33" idx="6"/>
            <a:endCxn id="45" idx="1"/>
          </p:cNvCxnSpPr>
          <p:nvPr/>
        </p:nvCxnSpPr>
        <p:spPr>
          <a:xfrm>
            <a:off x="4293704" y="4490795"/>
            <a:ext cx="1391478" cy="169796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45" name="Rectangle: Rounded Corners 44">
            <a:extLst>
              <a:ext uri="{FF2B5EF4-FFF2-40B4-BE49-F238E27FC236}">
                <a16:creationId xmlns:a16="http://schemas.microsoft.com/office/drawing/2014/main" id="{1D59A63A-8699-4CE2-924C-34234D79082A}"/>
              </a:ext>
            </a:extLst>
          </p:cNvPr>
          <p:cNvSpPr/>
          <p:nvPr/>
        </p:nvSpPr>
        <p:spPr>
          <a:xfrm>
            <a:off x="5685182" y="5741503"/>
            <a:ext cx="5009322" cy="8945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dirty="0"/>
              <a:t>Vận dụng tài tình nghệ thuật đối</a:t>
            </a:r>
            <a:endParaRPr lang="en-US" dirty="0"/>
          </a:p>
        </p:txBody>
      </p:sp>
    </p:spTree>
    <p:extLst>
      <p:ext uri="{BB962C8B-B14F-4D97-AF65-F5344CB8AC3E}">
        <p14:creationId xmlns:p14="http://schemas.microsoft.com/office/powerpoint/2010/main" val="293242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1000"/>
                                        <p:tgtEl>
                                          <p:spTgt spid="39"/>
                                        </p:tgtEl>
                                      </p:cBhvr>
                                    </p:animEffect>
                                    <p:anim calcmode="lin" valueType="num">
                                      <p:cBhvr>
                                        <p:cTn id="37" dur="1000" fill="hold"/>
                                        <p:tgtEl>
                                          <p:spTgt spid="39"/>
                                        </p:tgtEl>
                                        <p:attrNameLst>
                                          <p:attrName>ppt_x</p:attrName>
                                        </p:attrNameLst>
                                      </p:cBhvr>
                                      <p:tavLst>
                                        <p:tav tm="0">
                                          <p:val>
                                            <p:strVal val="#ppt_x"/>
                                          </p:val>
                                        </p:tav>
                                        <p:tav tm="100000">
                                          <p:val>
                                            <p:strVal val="#ppt_x"/>
                                          </p:val>
                                        </p:tav>
                                      </p:tavLst>
                                    </p:anim>
                                    <p:anim calcmode="lin" valueType="num">
                                      <p:cBhvr>
                                        <p:cTn id="3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down)">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down)">
                                      <p:cBhvr>
                                        <p:cTn id="5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6" grpId="0" animBg="1"/>
      <p:bldP spid="40"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70F22A-0CC2-4E12-92E3-8A0E8A3A47F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F16F3B0-C4E1-4A0A-95B0-ACD7C5A8AC2C}"/>
              </a:ext>
            </a:extLst>
          </p:cNvPr>
          <p:cNvSpPr txBox="1"/>
          <p:nvPr/>
        </p:nvSpPr>
        <p:spPr>
          <a:xfrm>
            <a:off x="3509683" y="2292625"/>
            <a:ext cx="5172634" cy="1569660"/>
          </a:xfrm>
          <a:prstGeom prst="rect">
            <a:avLst/>
          </a:prstGeom>
          <a:noFill/>
        </p:spPr>
        <p:txBody>
          <a:bodyPr wrap="none" rtlCol="0">
            <a:spAutoFit/>
          </a:bodyPr>
          <a:lstStyle/>
          <a:p>
            <a:r>
              <a:rPr lang="en-US" sz="9600" dirty="0" err="1"/>
              <a:t>Luyện</a:t>
            </a:r>
            <a:r>
              <a:rPr lang="en-US" sz="9600" dirty="0"/>
              <a:t> </a:t>
            </a:r>
            <a:r>
              <a:rPr lang="en-US" sz="9600" dirty="0" err="1"/>
              <a:t>Tập</a:t>
            </a:r>
            <a:endParaRPr lang="en-US" sz="9600" dirty="0"/>
          </a:p>
        </p:txBody>
      </p:sp>
    </p:spTree>
    <p:extLst>
      <p:ext uri="{BB962C8B-B14F-4D97-AF65-F5344CB8AC3E}">
        <p14:creationId xmlns:p14="http://schemas.microsoft.com/office/powerpoint/2010/main" val="325148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1580</Words>
  <Application>Microsoft Office PowerPoint</Application>
  <PresentationFormat>Widescreen</PresentationFormat>
  <Paragraphs>117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Google Sans</vt:lpstr>
      <vt:lpstr>Open 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XUAN SANG</dc:creator>
  <cp:lastModifiedBy>XUAN SANG</cp:lastModifiedBy>
  <cp:revision>4</cp:revision>
  <dcterms:created xsi:type="dcterms:W3CDTF">2025-09-24T08:34:36Z</dcterms:created>
  <dcterms:modified xsi:type="dcterms:W3CDTF">2025-09-25T12:49:27Z</dcterms:modified>
</cp:coreProperties>
</file>