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346" r:id="rId2"/>
    <p:sldId id="332" r:id="rId3"/>
    <p:sldId id="344" r:id="rId4"/>
    <p:sldId id="367" r:id="rId5"/>
    <p:sldId id="362" r:id="rId6"/>
    <p:sldId id="370" r:id="rId7"/>
    <p:sldId id="357" r:id="rId8"/>
    <p:sldId id="358" r:id="rId9"/>
    <p:sldId id="372" r:id="rId10"/>
    <p:sldId id="376" r:id="rId11"/>
    <p:sldId id="377" r:id="rId12"/>
    <p:sldId id="378" r:id="rId13"/>
    <p:sldId id="359" r:id="rId14"/>
    <p:sldId id="364" r:id="rId15"/>
    <p:sldId id="374" r:id="rId16"/>
    <p:sldId id="365" r:id="rId17"/>
    <p:sldId id="373" r:id="rId18"/>
    <p:sldId id="338" r:id="rId19"/>
    <p:sldId id="339" r:id="rId20"/>
    <p:sldId id="353" r:id="rId21"/>
  </p:sldIdLst>
  <p:sldSz cx="9144000" cy="6858000" type="screen4x3"/>
  <p:notesSz cx="6735763" cy="9869488"/>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6600"/>
    <a:srgbClr val="FFFF00"/>
    <a:srgbClr val="0000CC"/>
    <a:srgbClr val="FF0000"/>
    <a:srgbClr val="FF9900"/>
    <a:srgbClr val="FF99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9546"/>
    <p:restoredTop sz="86386"/>
  </p:normalViewPr>
  <p:slideViewPr>
    <p:cSldViewPr showGuides="1">
      <p:cViewPr varScale="1">
        <p:scale>
          <a:sx n="73" d="100"/>
          <a:sy n="73" d="100"/>
        </p:scale>
        <p:origin x="654" y="78"/>
      </p:cViewPr>
      <p:guideLst>
        <p:guide orient="horz" pos="2112"/>
        <p:guide pos="2856"/>
      </p:guideLst>
    </p:cSldViewPr>
  </p:slideViewPr>
  <p:outlineViewPr>
    <p:cViewPr>
      <p:scale>
        <a:sx n="25" d="100"/>
        <a:sy n="25"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8371" name="Rectangle 3"/>
          <p:cNvSpPr>
            <a:spLocks noGrp="1" noChangeArrowheads="1"/>
          </p:cNvSpPr>
          <p:nvPr>
            <p:ph type="dt" sz="quarter" idx="1"/>
          </p:nvPr>
        </p:nvSpPr>
        <p:spPr bwMode="auto">
          <a:xfrm>
            <a:off x="3814763"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8372" name="Rectangle 4"/>
          <p:cNvSpPr>
            <a:spLocks noGrp="1" noChangeArrowheads="1"/>
          </p:cNvSpPr>
          <p:nvPr>
            <p:ph type="ftr" sz="quarter" idx="2"/>
          </p:nvPr>
        </p:nvSpPr>
        <p:spPr bwMode="auto">
          <a:xfrm>
            <a:off x="0" y="9374188"/>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8373" name="Rectangle 5"/>
          <p:cNvSpPr>
            <a:spLocks noGrp="1" noChangeArrowheads="1"/>
          </p:cNvSpPr>
          <p:nvPr>
            <p:ph type="sldNum" sz="quarter" idx="3"/>
          </p:nvPr>
        </p:nvSpPr>
        <p:spPr bwMode="auto">
          <a:xfrm>
            <a:off x="3814763" y="9374188"/>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BAD62A4-4130-4BCB-BBBE-60A8EC329131}" type="slidenum">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9657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23" name="Rectangle 3"/>
          <p:cNvSpPr>
            <a:spLocks noGrp="1" noChangeArrowheads="1"/>
          </p:cNvSpPr>
          <p:nvPr>
            <p:ph type="dt" idx="1"/>
          </p:nvPr>
        </p:nvSpPr>
        <p:spPr bwMode="auto">
          <a:xfrm>
            <a:off x="3814763"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2" name="Rectangle 4"/>
          <p:cNvSpPr>
            <a:spLocks noGrp="1" noRot="1" noChangeAspect="1" noTextEdit="1"/>
          </p:cNvSpPr>
          <p:nvPr>
            <p:ph type="sldImg" idx="2"/>
          </p:nvPr>
        </p:nvSpPr>
        <p:spPr>
          <a:xfrm>
            <a:off x="900113" y="739775"/>
            <a:ext cx="4935537" cy="3702050"/>
          </a:xfrm>
          <a:prstGeom prst="rect">
            <a:avLst/>
          </a:prstGeom>
          <a:noFill/>
          <a:ln w="9525" cap="flat" cmpd="sng">
            <a:solidFill>
              <a:srgbClr val="000000"/>
            </a:solidFill>
            <a:prstDash val="solid"/>
            <a:miter/>
            <a:headEnd type="none" w="med" len="med"/>
            <a:tailEnd type="none" w="med" len="med"/>
          </a:ln>
        </p:spPr>
      </p:sp>
      <p:sp>
        <p:nvSpPr>
          <p:cNvPr id="30725" name="Rectangle 5"/>
          <p:cNvSpPr>
            <a:spLocks noGrp="1" noChangeArrowheads="1"/>
          </p:cNvSpPr>
          <p:nvPr>
            <p:ph type="body" sz="quarter" idx="3"/>
          </p:nvPr>
        </p:nvSpPr>
        <p:spPr bwMode="auto">
          <a:xfrm>
            <a:off x="673100" y="4687888"/>
            <a:ext cx="5389563"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p>
        </p:txBody>
      </p:sp>
      <p:sp>
        <p:nvSpPr>
          <p:cNvPr id="30726" name="Rectangle 6"/>
          <p:cNvSpPr>
            <a:spLocks noGrp="1" noChangeArrowheads="1"/>
          </p:cNvSpPr>
          <p:nvPr>
            <p:ph type="ftr" sz="quarter" idx="4"/>
          </p:nvPr>
        </p:nvSpPr>
        <p:spPr bwMode="auto">
          <a:xfrm>
            <a:off x="0" y="9374188"/>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27" name="Rectangle 7"/>
          <p:cNvSpPr>
            <a:spLocks noGrp="1" noChangeArrowheads="1"/>
          </p:cNvSpPr>
          <p:nvPr>
            <p:ph type="sldNum" sz="quarter" idx="5"/>
          </p:nvPr>
        </p:nvSpPr>
        <p:spPr bwMode="auto">
          <a:xfrm>
            <a:off x="3814763" y="9374188"/>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EA0D755-722C-4773-BE0F-C91F9B8DAA43}" type="slidenum">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74613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smtClean="0">
                <a:latin typeface=".VnTime" panose="020B7200000000000000"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anose="020B7200000000000000" pitchFamily="34" charset="0"/>
        </a:defRPr>
      </a:lvl2pPr>
      <a:lvl3pPr algn="ctr" rtl="0" eaLnBrk="0" fontAlgn="base" hangingPunct="0">
        <a:spcBef>
          <a:spcPct val="0"/>
        </a:spcBef>
        <a:spcAft>
          <a:spcPct val="0"/>
        </a:spcAft>
        <a:defRPr sz="4400">
          <a:solidFill>
            <a:schemeClr val="tx2"/>
          </a:solidFill>
          <a:latin typeface=".VnTime" panose="020B7200000000000000" pitchFamily="34" charset="0"/>
        </a:defRPr>
      </a:lvl3pPr>
      <a:lvl4pPr algn="ctr" rtl="0" eaLnBrk="0" fontAlgn="base" hangingPunct="0">
        <a:spcBef>
          <a:spcPct val="0"/>
        </a:spcBef>
        <a:spcAft>
          <a:spcPct val="0"/>
        </a:spcAft>
        <a:defRPr sz="4400">
          <a:solidFill>
            <a:schemeClr val="tx2"/>
          </a:solidFill>
          <a:latin typeface=".VnTime" panose="020B7200000000000000" pitchFamily="34" charset="0"/>
        </a:defRPr>
      </a:lvl4pPr>
      <a:lvl5pPr algn="ctr" rtl="0" eaLnBrk="0" fontAlgn="base" hangingPunct="0">
        <a:spcBef>
          <a:spcPct val="0"/>
        </a:spcBef>
        <a:spcAft>
          <a:spcPct val="0"/>
        </a:spcAft>
        <a:defRPr sz="4400">
          <a:solidFill>
            <a:schemeClr val="tx2"/>
          </a:solidFill>
          <a:latin typeface=".VnTime" panose="020B7200000000000000" pitchFamily="34" charset="0"/>
        </a:defRPr>
      </a:lvl5pPr>
      <a:lvl6pPr marL="457200" algn="ctr" rtl="0" fontAlgn="base">
        <a:spcBef>
          <a:spcPct val="0"/>
        </a:spcBef>
        <a:spcAft>
          <a:spcPct val="0"/>
        </a:spcAft>
        <a:defRPr sz="4400">
          <a:solidFill>
            <a:schemeClr val="tx2"/>
          </a:solidFill>
          <a:latin typeface=".VnTime" panose="020B7200000000000000" pitchFamily="34" charset="0"/>
        </a:defRPr>
      </a:lvl6pPr>
      <a:lvl7pPr marL="914400" algn="ctr" rtl="0" fontAlgn="base">
        <a:spcBef>
          <a:spcPct val="0"/>
        </a:spcBef>
        <a:spcAft>
          <a:spcPct val="0"/>
        </a:spcAft>
        <a:defRPr sz="4400">
          <a:solidFill>
            <a:schemeClr val="tx2"/>
          </a:solidFill>
          <a:latin typeface=".VnTime" panose="020B7200000000000000" pitchFamily="34" charset="0"/>
        </a:defRPr>
      </a:lvl7pPr>
      <a:lvl8pPr marL="1371600" algn="ctr" rtl="0" fontAlgn="base">
        <a:spcBef>
          <a:spcPct val="0"/>
        </a:spcBef>
        <a:spcAft>
          <a:spcPct val="0"/>
        </a:spcAft>
        <a:defRPr sz="4400">
          <a:solidFill>
            <a:schemeClr val="tx2"/>
          </a:solidFill>
          <a:latin typeface=".VnTime" panose="020B7200000000000000" pitchFamily="34" charset="0"/>
        </a:defRPr>
      </a:lvl8pPr>
      <a:lvl9pPr marL="1828800" algn="ctr" rtl="0" fontAlgn="base">
        <a:spcBef>
          <a:spcPct val="0"/>
        </a:spcBef>
        <a:spcAft>
          <a:spcPct val="0"/>
        </a:spcAft>
        <a:defRPr sz="4400">
          <a:solidFill>
            <a:schemeClr val="tx2"/>
          </a:solidFill>
          <a:latin typeface=".VnTime" panose="020B7200000000000000"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s 38916"/>
          <p:cNvSpPr/>
          <p:nvPr/>
        </p:nvSpPr>
        <p:spPr>
          <a:xfrm>
            <a:off x="762000" y="1028700"/>
            <a:ext cx="19050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r>
              <a:rPr b="1" err="1">
                <a:latin typeface="Times New Roman" panose="02020603050405020304" pitchFamily="18" charset="0"/>
              </a:rPr>
              <a:t>Cuộc</a:t>
            </a:r>
            <a:r>
              <a:rPr b="1">
                <a:latin typeface="Times New Roman" panose="02020603050405020304" pitchFamily="18" charset="0"/>
              </a:rPr>
              <a:t> </a:t>
            </a:r>
            <a:r>
              <a:rPr b="1" err="1">
                <a:latin typeface="Times New Roman" panose="02020603050405020304" pitchFamily="18" charset="0"/>
              </a:rPr>
              <a:t>đời</a:t>
            </a:r>
            <a:endParaRPr>
              <a:latin typeface="Times New Roman" panose="02020603050405020304" pitchFamily="18" charset="0"/>
            </a:endParaRPr>
          </a:p>
        </p:txBody>
      </p:sp>
      <p:sp>
        <p:nvSpPr>
          <p:cNvPr id="38918" name="Rectangles 38917"/>
          <p:cNvSpPr/>
          <p:nvPr/>
        </p:nvSpPr>
        <p:spPr>
          <a:xfrm>
            <a:off x="381000" y="2057400"/>
            <a:ext cx="2819400" cy="3276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endParaRPr b="1">
              <a:latin typeface="Times New Roman" panose="02020603050405020304" pitchFamily="18" charset="0"/>
            </a:endParaRPr>
          </a:p>
          <a:p>
            <a:pPr algn="ctr"/>
            <a:endParaRPr>
              <a:latin typeface="Times New Roman" panose="02020603050405020304" pitchFamily="18" charset="0"/>
            </a:endParaRPr>
          </a:p>
        </p:txBody>
      </p:sp>
      <p:sp>
        <p:nvSpPr>
          <p:cNvPr id="38919" name="Text Box 38918"/>
          <p:cNvSpPr txBox="1"/>
          <p:nvPr/>
        </p:nvSpPr>
        <p:spPr>
          <a:xfrm>
            <a:off x="381000" y="2133600"/>
            <a:ext cx="2819400" cy="3444875"/>
          </a:xfrm>
          <a:prstGeom prst="rect">
            <a:avLst/>
          </a:prstGeom>
          <a:noFill/>
          <a:ln w="9525">
            <a:noFill/>
          </a:ln>
        </p:spPr>
        <p:txBody>
          <a:bodyPr>
            <a:spAutoFit/>
          </a:bodyPr>
          <a:lstStyle/>
          <a:p>
            <a:pPr algn="just">
              <a:spcBef>
                <a:spcPct val="50000"/>
              </a:spcBef>
            </a:pPr>
            <a:r>
              <a:rPr lang="nl-NL" altLang="x-none" sz="2000" b="1" dirty="0">
                <a:latin typeface="Times New Roman" panose="02020603050405020304" pitchFamily="18" charset="0"/>
              </a:rPr>
              <a:t>Thạch Lam</a:t>
            </a:r>
            <a:r>
              <a:rPr lang="nl-NL" altLang="x-none" sz="2000" dirty="0">
                <a:latin typeface="Times New Roman" panose="02020603050405020304" pitchFamily="18" charset="0"/>
              </a:rPr>
              <a:t> (1910 – 1942) tên khai sinh là Nguyễn Tường Vinh</a:t>
            </a:r>
          </a:p>
          <a:p>
            <a:pPr algn="just"/>
            <a:r>
              <a:rPr lang="nl-NL" altLang="x-none" sz="2000" dirty="0">
                <a:latin typeface="Times New Roman" panose="02020603050405020304" pitchFamily="18" charset="0"/>
              </a:rPr>
              <a:t>- Quê: Hà Nội </a:t>
            </a:r>
          </a:p>
          <a:p>
            <a:pPr algn="just">
              <a:buChar char="-"/>
            </a:pPr>
            <a:r>
              <a:rPr lang="nl-NL" altLang="x-none" sz="2000" dirty="0">
                <a:latin typeface="Times New Roman" panose="02020603050405020304" pitchFamily="18" charset="0"/>
              </a:rPr>
              <a:t> </a:t>
            </a:r>
            <a:r>
              <a:rPr lang="nl-NL" altLang="x-none" sz="2000">
                <a:latin typeface="Times New Roman" panose="02020603050405020304" pitchFamily="18" charset="0"/>
              </a:rPr>
              <a:t>Xuất </a:t>
            </a:r>
            <a:r>
              <a:rPr lang="nl-NL" altLang="x-none" sz="2000" smtClean="0">
                <a:latin typeface="Times New Roman" panose="02020603050405020304" pitchFamily="18" charset="0"/>
              </a:rPr>
              <a:t>thân: gia </a:t>
            </a:r>
            <a:r>
              <a:rPr lang="nl-NL" altLang="x-none" sz="2000" dirty="0">
                <a:latin typeface="Times New Roman" panose="02020603050405020304" pitchFamily="18" charset="0"/>
              </a:rPr>
              <a:t>đình công chức gốc quan lại và là thành viên của nhóm Tự lực văn đoàn.</a:t>
            </a:r>
          </a:p>
          <a:p>
            <a:pPr algn="just" eaLnBrk="1" hangingPunct="1"/>
            <a:r>
              <a:rPr lang="en-US" sz="2000" b="1" smtClean="0">
                <a:latin typeface="Times New Roman" panose="02020603050405020304" pitchFamily="18" charset="0"/>
              </a:rPr>
              <a:t>- </a:t>
            </a:r>
            <a:r>
              <a:rPr sz="2000" smtClean="0">
                <a:latin typeface="Times New Roman" panose="02020603050405020304" pitchFamily="18" charset="0"/>
              </a:rPr>
              <a:t>Là </a:t>
            </a:r>
            <a:r>
              <a:rPr sz="2000" err="1">
                <a:latin typeface="Times New Roman" panose="02020603050405020304" pitchFamily="18" charset="0"/>
              </a:rPr>
              <a:t>người</a:t>
            </a:r>
            <a:r>
              <a:rPr sz="2000">
                <a:latin typeface="Times New Roman" panose="02020603050405020304" pitchFamily="18" charset="0"/>
              </a:rPr>
              <a:t> </a:t>
            </a:r>
            <a:r>
              <a:rPr sz="2000" err="1">
                <a:latin typeface="Times New Roman" panose="02020603050405020304" pitchFamily="18" charset="0"/>
              </a:rPr>
              <a:t>đôn</a:t>
            </a:r>
            <a:r>
              <a:rPr sz="2000">
                <a:latin typeface="Times New Roman" panose="02020603050405020304" pitchFamily="18" charset="0"/>
              </a:rPr>
              <a:t> </a:t>
            </a:r>
            <a:r>
              <a:rPr sz="2000" err="1">
                <a:latin typeface="Times New Roman" panose="02020603050405020304" pitchFamily="18" charset="0"/>
              </a:rPr>
              <a:t>hậu</a:t>
            </a:r>
            <a:r>
              <a:rPr sz="2000">
                <a:latin typeface="Times New Roman" panose="02020603050405020304" pitchFamily="18" charset="0"/>
              </a:rPr>
              <a:t> </a:t>
            </a:r>
            <a:r>
              <a:rPr sz="2000" err="1">
                <a:latin typeface="Times New Roman" panose="02020603050405020304" pitchFamily="18" charset="0"/>
              </a:rPr>
              <a:t>và</a:t>
            </a:r>
            <a:r>
              <a:rPr sz="2000">
                <a:latin typeface="Times New Roman" panose="02020603050405020304" pitchFamily="18" charset="0"/>
              </a:rPr>
              <a:t> </a:t>
            </a:r>
            <a:r>
              <a:rPr sz="2000" err="1">
                <a:latin typeface="Times New Roman" panose="02020603050405020304" pitchFamily="18" charset="0"/>
              </a:rPr>
              <a:t>rất</a:t>
            </a:r>
            <a:r>
              <a:rPr sz="2000">
                <a:latin typeface="Times New Roman" panose="02020603050405020304" pitchFamily="18" charset="0"/>
              </a:rPr>
              <a:t> </a:t>
            </a:r>
            <a:r>
              <a:rPr sz="2000" err="1">
                <a:latin typeface="Times New Roman" panose="02020603050405020304" pitchFamily="18" charset="0"/>
              </a:rPr>
              <a:t>đỗi</a:t>
            </a:r>
            <a:r>
              <a:rPr sz="2000">
                <a:latin typeface="Times New Roman" panose="02020603050405020304" pitchFamily="18" charset="0"/>
              </a:rPr>
              <a:t> </a:t>
            </a:r>
            <a:r>
              <a:rPr sz="2000" err="1">
                <a:latin typeface="Times New Roman" panose="02020603050405020304" pitchFamily="18" charset="0"/>
              </a:rPr>
              <a:t>tinh</a:t>
            </a:r>
            <a:r>
              <a:rPr sz="2000">
                <a:latin typeface="Times New Roman" panose="02020603050405020304" pitchFamily="18" charset="0"/>
              </a:rPr>
              <a:t> </a:t>
            </a:r>
            <a:r>
              <a:rPr sz="2000" smtClean="0">
                <a:latin typeface="Times New Roman" panose="02020603050405020304" pitchFamily="18" charset="0"/>
              </a:rPr>
              <a:t>tế</a:t>
            </a:r>
            <a:r>
              <a:rPr lang="en-US" sz="2000" smtClean="0">
                <a:latin typeface="Times New Roman" panose="02020603050405020304" pitchFamily="18" charset="0"/>
              </a:rPr>
              <a:t>.</a:t>
            </a:r>
            <a:endParaRPr sz="2000">
              <a:latin typeface="Times New Roman" panose="02020603050405020304" pitchFamily="18" charset="0"/>
            </a:endParaRPr>
          </a:p>
          <a:p>
            <a:pPr>
              <a:buChar char="-"/>
            </a:pPr>
            <a:endParaRPr sz="2000">
              <a:latin typeface="Times New Roman" panose="02020603050405020304" pitchFamily="18" charset="0"/>
            </a:endParaRPr>
          </a:p>
        </p:txBody>
      </p:sp>
      <p:sp>
        <p:nvSpPr>
          <p:cNvPr id="38922" name="Rectangles 38921"/>
          <p:cNvSpPr/>
          <p:nvPr/>
        </p:nvSpPr>
        <p:spPr>
          <a:xfrm>
            <a:off x="6019800" y="1143000"/>
            <a:ext cx="18288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r>
              <a:rPr b="1" err="1">
                <a:latin typeface="Times New Roman" panose="02020603050405020304" pitchFamily="18" charset="0"/>
              </a:rPr>
              <a:t>Sự</a:t>
            </a:r>
            <a:r>
              <a:rPr b="1">
                <a:latin typeface="Times New Roman" panose="02020603050405020304" pitchFamily="18" charset="0"/>
              </a:rPr>
              <a:t> </a:t>
            </a:r>
            <a:r>
              <a:rPr b="1" err="1">
                <a:latin typeface="Times New Roman" panose="02020603050405020304" pitchFamily="18" charset="0"/>
              </a:rPr>
              <a:t>nghiệp</a:t>
            </a:r>
            <a:endParaRPr b="1">
              <a:latin typeface="Times New Roman" panose="02020603050405020304" pitchFamily="18" charset="0"/>
            </a:endParaRPr>
          </a:p>
        </p:txBody>
      </p:sp>
      <p:sp>
        <p:nvSpPr>
          <p:cNvPr id="38923" name="Rectangles 38922"/>
          <p:cNvSpPr/>
          <p:nvPr/>
        </p:nvSpPr>
        <p:spPr>
          <a:xfrm>
            <a:off x="3505200" y="2627055"/>
            <a:ext cx="1981200" cy="27069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endParaRPr b="1">
              <a:latin typeface="Times New Roman" panose="02020603050405020304" pitchFamily="18" charset="0"/>
            </a:endParaRPr>
          </a:p>
          <a:p>
            <a:pPr algn="ctr"/>
            <a:endParaRPr>
              <a:latin typeface="Times New Roman" panose="02020603050405020304" pitchFamily="18" charset="0"/>
            </a:endParaRPr>
          </a:p>
        </p:txBody>
      </p:sp>
      <p:sp>
        <p:nvSpPr>
          <p:cNvPr id="38924" name="Rectangles 38923"/>
          <p:cNvSpPr/>
          <p:nvPr/>
        </p:nvSpPr>
        <p:spPr>
          <a:xfrm>
            <a:off x="5791200" y="2610176"/>
            <a:ext cx="3067050" cy="272382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endParaRPr b="1">
              <a:latin typeface="Times New Roman" panose="02020603050405020304" pitchFamily="18" charset="0"/>
            </a:endParaRPr>
          </a:p>
          <a:p>
            <a:pPr algn="ctr"/>
            <a:endParaRPr>
              <a:latin typeface="Times New Roman" panose="02020603050405020304" pitchFamily="18" charset="0"/>
            </a:endParaRPr>
          </a:p>
        </p:txBody>
      </p:sp>
      <p:sp>
        <p:nvSpPr>
          <p:cNvPr id="38925" name="Text Box 38924"/>
          <p:cNvSpPr txBox="1"/>
          <p:nvPr/>
        </p:nvSpPr>
        <p:spPr>
          <a:xfrm>
            <a:off x="3505200" y="2667000"/>
            <a:ext cx="1981200" cy="2554545"/>
          </a:xfrm>
          <a:prstGeom prst="rect">
            <a:avLst/>
          </a:prstGeom>
          <a:noFill/>
          <a:ln w="9525">
            <a:noFill/>
          </a:ln>
        </p:spPr>
        <p:txBody>
          <a:bodyPr wrap="square">
            <a:spAutoFit/>
          </a:bodyPr>
          <a:lstStyle/>
          <a:p>
            <a:pPr>
              <a:spcBef>
                <a:spcPct val="50000"/>
              </a:spcBef>
            </a:pPr>
            <a:r>
              <a:rPr lang="nl-NL" altLang="x-none" sz="2000" b="1" dirty="0">
                <a:latin typeface="Times New Roman" panose="02020603050405020304" pitchFamily="18" charset="0"/>
              </a:rPr>
              <a:t>Các tác phẩm chính: </a:t>
            </a:r>
            <a:r>
              <a:rPr lang="nl-NL" altLang="x-none" sz="2000" b="1" i="1" dirty="0">
                <a:latin typeface="Times New Roman" panose="02020603050405020304" pitchFamily="18" charset="0"/>
              </a:rPr>
              <a:t>Gió đầu mùa, Nắng trong vườn, Sợi tóc, Tiểu </a:t>
            </a:r>
            <a:r>
              <a:rPr lang="nl-NL" altLang="x-none" sz="2000" b="1" i="1">
                <a:latin typeface="Times New Roman" panose="02020603050405020304" pitchFamily="18" charset="0"/>
              </a:rPr>
              <a:t>thuyết </a:t>
            </a:r>
            <a:r>
              <a:rPr lang="nl-NL" altLang="x-none" sz="2000" b="1" i="1" smtClean="0">
                <a:latin typeface="Times New Roman" panose="02020603050405020304" pitchFamily="18" charset="0"/>
              </a:rPr>
              <a:t>Ngày </a:t>
            </a:r>
            <a:r>
              <a:rPr lang="nl-NL" altLang="x-none" sz="2000" b="1" i="1" dirty="0">
                <a:latin typeface="Times New Roman" panose="02020603050405020304" pitchFamily="18" charset="0"/>
              </a:rPr>
              <a:t>mới, Hà Nội 36 phố phường...</a:t>
            </a:r>
            <a:endParaRPr sz="2000" b="1" i="1">
              <a:latin typeface="Times New Roman" panose="02020603050405020304" pitchFamily="18" charset="0"/>
            </a:endParaRPr>
          </a:p>
        </p:txBody>
      </p:sp>
      <p:sp>
        <p:nvSpPr>
          <p:cNvPr id="38926" name="Text Box 38925"/>
          <p:cNvSpPr txBox="1"/>
          <p:nvPr/>
        </p:nvSpPr>
        <p:spPr>
          <a:xfrm>
            <a:off x="5791200" y="2610177"/>
            <a:ext cx="3009900" cy="2723823"/>
          </a:xfrm>
          <a:prstGeom prst="rect">
            <a:avLst/>
          </a:prstGeom>
          <a:noFill/>
          <a:ln w="9525">
            <a:noFill/>
          </a:ln>
        </p:spPr>
        <p:txBody>
          <a:bodyPr wrap="square">
            <a:spAutoFit/>
          </a:bodyPr>
          <a:lstStyle/>
          <a:p>
            <a:pPr algn="just"/>
            <a:r>
              <a:rPr lang="nl-NL" altLang="x-none" sz="1900" b="1" smtClean="0">
                <a:latin typeface="Times New Roman" panose="02020603050405020304" pitchFamily="18" charset="0"/>
              </a:rPr>
              <a:t> </a:t>
            </a:r>
            <a:r>
              <a:rPr lang="nl-NL" altLang="x-none" sz="1900" b="1" dirty="0">
                <a:latin typeface="Times New Roman" panose="02020603050405020304" pitchFamily="18" charset="0"/>
              </a:rPr>
              <a:t>Đặc điểm sáng tác</a:t>
            </a:r>
            <a:r>
              <a:rPr lang="nl-NL" altLang="x-none" sz="1900" b="1">
                <a:latin typeface="Times New Roman" panose="02020603050405020304" pitchFamily="18" charset="0"/>
              </a:rPr>
              <a:t>: </a:t>
            </a:r>
            <a:endParaRPr lang="nl-NL" altLang="x-none" sz="1900" b="1" smtClean="0">
              <a:latin typeface="Times New Roman" panose="02020603050405020304" pitchFamily="18" charset="0"/>
            </a:endParaRPr>
          </a:p>
          <a:p>
            <a:pPr algn="just"/>
            <a:r>
              <a:rPr lang="nl-NL" altLang="x-none" sz="1900" b="1"/>
              <a:t>-</a:t>
            </a:r>
            <a:r>
              <a:rPr lang="nl-NL" altLang="x-none" sz="1900" b="1" smtClean="0"/>
              <a:t> </a:t>
            </a:r>
            <a:r>
              <a:rPr lang="nl-NL" altLang="x-none" sz="1900" smtClean="0">
                <a:latin typeface="Times New Roman" panose="02020603050405020304" pitchFamily="18" charset="0"/>
              </a:rPr>
              <a:t>Có </a:t>
            </a:r>
            <a:r>
              <a:rPr lang="nl-NL" altLang="x-none" sz="1900" dirty="0">
                <a:latin typeface="Times New Roman" panose="02020603050405020304" pitchFamily="18" charset="0"/>
              </a:rPr>
              <a:t>biệt tài về </a:t>
            </a:r>
            <a:r>
              <a:rPr lang="nl-NL" altLang="x-none" sz="1900">
                <a:latin typeface="Times New Roman" panose="02020603050405020304" pitchFamily="18" charset="0"/>
              </a:rPr>
              <a:t>truyện </a:t>
            </a:r>
            <a:r>
              <a:rPr lang="nl-NL" altLang="x-none" sz="1900" smtClean="0">
                <a:latin typeface="Times New Roman" panose="02020603050405020304" pitchFamily="18" charset="0"/>
              </a:rPr>
              <a:t>ngắn, tùy bút. </a:t>
            </a:r>
          </a:p>
          <a:p>
            <a:pPr algn="just"/>
            <a:r>
              <a:rPr lang="nl-NL" altLang="x-none" sz="1900"/>
              <a:t>-</a:t>
            </a:r>
            <a:r>
              <a:rPr lang="nl-NL" altLang="x-none" sz="1900" smtClean="0"/>
              <a:t> Phong cách: </a:t>
            </a:r>
          </a:p>
          <a:p>
            <a:pPr algn="just"/>
            <a:r>
              <a:rPr lang="nl-NL" altLang="x-none" sz="1900" smtClean="0"/>
              <a:t>+ Giàu cảm xúc, lời văn bình dị, đậm chất thơ.</a:t>
            </a:r>
          </a:p>
          <a:p>
            <a:pPr algn="just"/>
            <a:r>
              <a:rPr lang="en-US" sz="1900" smtClean="0">
                <a:latin typeface="Times New Roman" panose="02020603050405020304" pitchFamily="18" charset="0"/>
              </a:rPr>
              <a:t>+ Yêu thương, trân trọng đối với thiên nhiên, con người, cuộc sống.</a:t>
            </a:r>
            <a:endParaRPr sz="1900">
              <a:latin typeface="Times New Roman" panose="02020603050405020304" pitchFamily="18" charset="0"/>
            </a:endParaRPr>
          </a:p>
        </p:txBody>
      </p:sp>
      <p:sp>
        <p:nvSpPr>
          <p:cNvPr id="38927" name="Rectangles 38926"/>
          <p:cNvSpPr/>
          <p:nvPr/>
        </p:nvSpPr>
        <p:spPr>
          <a:xfrm>
            <a:off x="1219200" y="5924550"/>
            <a:ext cx="6324600" cy="838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b="1" err="1">
                <a:solidFill>
                  <a:srgbClr val="006600"/>
                </a:solidFill>
                <a:latin typeface="Times New Roman" panose="02020603050405020304" pitchFamily="18" charset="0"/>
              </a:rPr>
              <a:t>Thạch</a:t>
            </a:r>
            <a:r>
              <a:rPr b="1">
                <a:solidFill>
                  <a:srgbClr val="006600"/>
                </a:solidFill>
                <a:latin typeface="Times New Roman" panose="02020603050405020304" pitchFamily="18" charset="0"/>
              </a:rPr>
              <a:t> Lam </a:t>
            </a:r>
            <a:r>
              <a:rPr b="1" err="1">
                <a:solidFill>
                  <a:srgbClr val="006600"/>
                </a:solidFill>
                <a:latin typeface="Times New Roman" panose="02020603050405020304" pitchFamily="18" charset="0"/>
              </a:rPr>
              <a:t>là</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nhà</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văn</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xuất</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sắc</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của</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văn</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học</a:t>
            </a:r>
            <a:r>
              <a:rPr b="1">
                <a:solidFill>
                  <a:srgbClr val="006600"/>
                </a:solidFill>
                <a:latin typeface="Times New Roman" panose="02020603050405020304" pitchFamily="18" charset="0"/>
              </a:rPr>
              <a:t> </a:t>
            </a:r>
          </a:p>
          <a:p>
            <a:pPr algn="ctr"/>
            <a:r>
              <a:rPr b="1" err="1">
                <a:solidFill>
                  <a:srgbClr val="006600"/>
                </a:solidFill>
                <a:latin typeface="Times New Roman" panose="02020603050405020304" pitchFamily="18" charset="0"/>
              </a:rPr>
              <a:t>Việt</a:t>
            </a:r>
            <a:r>
              <a:rPr b="1">
                <a:solidFill>
                  <a:srgbClr val="006600"/>
                </a:solidFill>
                <a:latin typeface="Times New Roman" panose="02020603050405020304" pitchFamily="18" charset="0"/>
              </a:rPr>
              <a:t> Nam </a:t>
            </a:r>
            <a:r>
              <a:rPr b="1" err="1">
                <a:solidFill>
                  <a:srgbClr val="006600"/>
                </a:solidFill>
                <a:latin typeface="Times New Roman" panose="02020603050405020304" pitchFamily="18" charset="0"/>
              </a:rPr>
              <a:t>giai</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đoạn</a:t>
            </a:r>
            <a:r>
              <a:rPr b="1">
                <a:solidFill>
                  <a:srgbClr val="006600"/>
                </a:solidFill>
                <a:latin typeface="Times New Roman" panose="02020603050405020304" pitchFamily="18" charset="0"/>
              </a:rPr>
              <a:t> 1930 - </a:t>
            </a:r>
            <a:r>
              <a:rPr b="1" smtClean="0">
                <a:solidFill>
                  <a:srgbClr val="006600"/>
                </a:solidFill>
                <a:latin typeface="Times New Roman" panose="02020603050405020304" pitchFamily="18" charset="0"/>
              </a:rPr>
              <a:t>1945</a:t>
            </a:r>
            <a:r>
              <a:rPr lang="en-US" b="1" smtClean="0">
                <a:solidFill>
                  <a:srgbClr val="006600"/>
                </a:solidFill>
                <a:latin typeface="Times New Roman" panose="02020603050405020304" pitchFamily="18" charset="0"/>
              </a:rPr>
              <a:t>.</a:t>
            </a:r>
            <a:endParaRPr b="1">
              <a:solidFill>
                <a:srgbClr val="006600"/>
              </a:solidFill>
              <a:latin typeface="Times New Roman" panose="02020603050405020304" pitchFamily="18" charset="0"/>
            </a:endParaRPr>
          </a:p>
        </p:txBody>
      </p:sp>
      <p:sp>
        <p:nvSpPr>
          <p:cNvPr id="38928" name="Straight Connector 38927"/>
          <p:cNvSpPr/>
          <p:nvPr/>
        </p:nvSpPr>
        <p:spPr>
          <a:xfrm flipH="1">
            <a:off x="1714500" y="381000"/>
            <a:ext cx="1790700" cy="647700"/>
          </a:xfrm>
          <a:prstGeom prst="line">
            <a:avLst/>
          </a:prstGeom>
          <a:ln w="9525" cap="flat" cmpd="sng">
            <a:solidFill>
              <a:schemeClr val="tx1"/>
            </a:solidFill>
            <a:prstDash val="solid"/>
            <a:headEnd type="none" w="med" len="med"/>
            <a:tailEnd type="triangle" w="med" len="med"/>
          </a:ln>
        </p:spPr>
      </p:sp>
      <p:sp>
        <p:nvSpPr>
          <p:cNvPr id="38929" name="Straight Connector 38928"/>
          <p:cNvSpPr/>
          <p:nvPr/>
        </p:nvSpPr>
        <p:spPr>
          <a:xfrm>
            <a:off x="5562600" y="304800"/>
            <a:ext cx="1219200" cy="838200"/>
          </a:xfrm>
          <a:prstGeom prst="line">
            <a:avLst/>
          </a:prstGeom>
          <a:ln w="9525" cap="flat" cmpd="sng">
            <a:solidFill>
              <a:schemeClr val="tx1"/>
            </a:solidFill>
            <a:prstDash val="solid"/>
            <a:headEnd type="none" w="med" len="med"/>
            <a:tailEnd type="triangle" w="med" len="med"/>
          </a:ln>
        </p:spPr>
      </p:sp>
      <p:sp>
        <p:nvSpPr>
          <p:cNvPr id="38931" name="Straight Connector 38930"/>
          <p:cNvSpPr/>
          <p:nvPr/>
        </p:nvSpPr>
        <p:spPr>
          <a:xfrm flipH="1">
            <a:off x="1600200" y="1562100"/>
            <a:ext cx="0" cy="533400"/>
          </a:xfrm>
          <a:prstGeom prst="line">
            <a:avLst/>
          </a:prstGeom>
          <a:ln w="9525" cap="flat" cmpd="sng">
            <a:solidFill>
              <a:schemeClr val="tx1"/>
            </a:solidFill>
            <a:prstDash val="solid"/>
            <a:headEnd type="none" w="med" len="med"/>
            <a:tailEnd type="triangle" w="med" len="med"/>
          </a:ln>
        </p:spPr>
      </p:sp>
      <p:sp>
        <p:nvSpPr>
          <p:cNvPr id="38933" name="Straight Connector 38932"/>
          <p:cNvSpPr/>
          <p:nvPr/>
        </p:nvSpPr>
        <p:spPr>
          <a:xfrm flipH="1">
            <a:off x="4495800" y="1676400"/>
            <a:ext cx="2362200" cy="933776"/>
          </a:xfrm>
          <a:prstGeom prst="line">
            <a:avLst/>
          </a:prstGeom>
          <a:ln w="9525" cap="flat" cmpd="sng">
            <a:solidFill>
              <a:schemeClr val="tx1"/>
            </a:solidFill>
            <a:prstDash val="solid"/>
            <a:headEnd type="none" w="med" len="med"/>
            <a:tailEnd type="triangle" w="med" len="med"/>
          </a:ln>
        </p:spPr>
      </p:sp>
      <p:sp>
        <p:nvSpPr>
          <p:cNvPr id="38934" name="Straight Connector 38933"/>
          <p:cNvSpPr/>
          <p:nvPr/>
        </p:nvSpPr>
        <p:spPr>
          <a:xfrm>
            <a:off x="6934200" y="1676400"/>
            <a:ext cx="1219200" cy="933776"/>
          </a:xfrm>
          <a:prstGeom prst="line">
            <a:avLst/>
          </a:prstGeom>
          <a:ln w="9525" cap="flat" cmpd="sng">
            <a:solidFill>
              <a:schemeClr val="tx1"/>
            </a:solidFill>
            <a:prstDash val="solid"/>
            <a:headEnd type="none" w="med" len="med"/>
            <a:tailEnd type="triangle" w="med" len="med"/>
          </a:ln>
        </p:spPr>
      </p:sp>
      <p:sp>
        <p:nvSpPr>
          <p:cNvPr id="38935" name="Straight Connector 38934"/>
          <p:cNvSpPr/>
          <p:nvPr/>
        </p:nvSpPr>
        <p:spPr>
          <a:xfrm>
            <a:off x="1371600" y="5334000"/>
            <a:ext cx="0" cy="304800"/>
          </a:xfrm>
          <a:prstGeom prst="line">
            <a:avLst/>
          </a:prstGeom>
          <a:ln w="9525" cap="flat" cmpd="sng">
            <a:solidFill>
              <a:schemeClr val="tx1"/>
            </a:solidFill>
            <a:prstDash val="solid"/>
            <a:headEnd type="none" w="med" len="med"/>
            <a:tailEnd type="none" w="med" len="med"/>
          </a:ln>
        </p:spPr>
      </p:sp>
      <p:sp>
        <p:nvSpPr>
          <p:cNvPr id="38937" name="Straight Connector 38936"/>
          <p:cNvSpPr/>
          <p:nvPr/>
        </p:nvSpPr>
        <p:spPr>
          <a:xfrm>
            <a:off x="4495800" y="5334000"/>
            <a:ext cx="0" cy="304800"/>
          </a:xfrm>
          <a:prstGeom prst="line">
            <a:avLst/>
          </a:prstGeom>
          <a:ln w="9525" cap="flat" cmpd="sng">
            <a:solidFill>
              <a:schemeClr val="tx1"/>
            </a:solidFill>
            <a:prstDash val="solid"/>
            <a:headEnd type="none" w="med" len="med"/>
            <a:tailEnd type="none" w="med" len="med"/>
          </a:ln>
        </p:spPr>
      </p:sp>
      <p:sp>
        <p:nvSpPr>
          <p:cNvPr id="38938" name="Straight Connector 38937"/>
          <p:cNvSpPr/>
          <p:nvPr/>
        </p:nvSpPr>
        <p:spPr>
          <a:xfrm flipH="1">
            <a:off x="7315200" y="5334000"/>
            <a:ext cx="0" cy="304800"/>
          </a:xfrm>
          <a:prstGeom prst="line">
            <a:avLst/>
          </a:prstGeom>
          <a:ln w="9525" cap="flat" cmpd="sng">
            <a:solidFill>
              <a:schemeClr val="tx1"/>
            </a:solidFill>
            <a:prstDash val="solid"/>
            <a:headEnd type="none" w="med" len="med"/>
            <a:tailEnd type="none" w="med" len="med"/>
          </a:ln>
        </p:spPr>
      </p:sp>
      <p:sp>
        <p:nvSpPr>
          <p:cNvPr id="38939" name="Straight Connector 38938"/>
          <p:cNvSpPr/>
          <p:nvPr/>
        </p:nvSpPr>
        <p:spPr>
          <a:xfrm>
            <a:off x="1371600" y="5638800"/>
            <a:ext cx="5943600" cy="0"/>
          </a:xfrm>
          <a:prstGeom prst="line">
            <a:avLst/>
          </a:prstGeom>
          <a:ln w="9525" cap="flat" cmpd="sng">
            <a:solidFill>
              <a:schemeClr val="tx1"/>
            </a:solidFill>
            <a:prstDash val="solid"/>
            <a:headEnd type="none" w="med" len="med"/>
            <a:tailEnd type="none" w="med" len="med"/>
          </a:ln>
        </p:spPr>
      </p:sp>
      <p:sp>
        <p:nvSpPr>
          <p:cNvPr id="38940" name="Straight Connector 38939"/>
          <p:cNvSpPr/>
          <p:nvPr/>
        </p:nvSpPr>
        <p:spPr>
          <a:xfrm>
            <a:off x="4114800" y="5638800"/>
            <a:ext cx="0" cy="285750"/>
          </a:xfrm>
          <a:prstGeom prst="line">
            <a:avLst/>
          </a:prstGeom>
          <a:ln w="9525" cap="flat" cmpd="sng">
            <a:solidFill>
              <a:schemeClr val="tx1"/>
            </a:solidFill>
            <a:prstDash val="solid"/>
            <a:headEnd type="none" w="med" len="med"/>
            <a:tailEnd type="triangle" w="med" len="med"/>
          </a:ln>
        </p:spPr>
      </p:sp>
      <p:pic>
        <p:nvPicPr>
          <p:cNvPr id="22" name="Picture 22" descr="Thach Lam - tre"/>
          <p:cNvPicPr>
            <a:picLocks noChangeAspect="1"/>
          </p:cNvPicPr>
          <p:nvPr/>
        </p:nvPicPr>
        <p:blipFill>
          <a:blip r:embed="rId2"/>
          <a:stretch>
            <a:fillRect/>
          </a:stretch>
        </p:blipFill>
        <p:spPr>
          <a:xfrm>
            <a:off x="3505200" y="0"/>
            <a:ext cx="2057400" cy="2057400"/>
          </a:xfrm>
          <a:prstGeom prst="rect">
            <a:avLst/>
          </a:prstGeom>
          <a:noFill/>
          <a:ln w="38100" cap="flat" cmpd="sng">
            <a:solidFill>
              <a:srgbClr val="0000CC"/>
            </a:solidFill>
            <a:prstDash val="solid"/>
            <a:miter/>
            <a:headEnd type="none" w="med" len="med"/>
            <a:tailEnd type="none" w="med" len="me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62000"/>
            <a:ext cx="8305800" cy="5386090"/>
          </a:xfrm>
          <a:prstGeom prst="rect">
            <a:avLst/>
          </a:prstGeom>
          <a:noFill/>
        </p:spPr>
        <p:txBody>
          <a:bodyPr wrap="square" rtlCol="0">
            <a:spAutoFit/>
          </a:bodyPr>
          <a:lstStyle/>
          <a:p>
            <a:pPr algn="ctr"/>
            <a:r>
              <a:rPr lang="en-US" sz="2800" b="1" smtClean="0"/>
              <a:t>Tóm tắt.</a:t>
            </a:r>
          </a:p>
          <a:p>
            <a:pPr algn="ctr"/>
            <a:endParaRPr lang="en-US" sz="2800" b="1" smtClean="0"/>
          </a:p>
          <a:p>
            <a:pPr algn="just"/>
            <a:r>
              <a:rPr lang="en-US" smtClean="0"/>
              <a:t>        Sơn và Lan là hai chị em sinh ra trong một gia đình khá giả. Không giống như những đứa trẻ có điều kiện khác, cả hai luôn hòa đồng, gần gũi với các bạn ở xóm nghèo. Vào một ngày trời chuyển lạnh, Sơn và Lan mặc áo ấm ra chợ chơi thì thấy Hiên - cô bé hàng xóm đang co ro bên cột quán với manh áo mỏng manh, rách tả tơi. Thấy vậy, hai chị em bèn quyết định đem tặng chiếc áo bông cũ của em Duyên ngày trước cho Hiên. Vú già biết chuyện, hai chị em sợ bị mẹ đánh đòn, mãi đến tối mới kéo nhau về nhà. Khi đó, mẹ Hiên đã đem áo đến nhà trả cho mẹ Sơn và được mẹ Sơn cho mượn năm hào may áo mới cho con. Mẹ Sơn nhẹ nhàng ôm hai con vào lòng trách yêu: “Hai con tôi quý quá, dám tự do lấy áo đem cho người ta không sợ mẹ mắng ư?”.</a:t>
            </a:r>
            <a:endParaRPr lang="en-US"/>
          </a:p>
        </p:txBody>
      </p:sp>
    </p:spTree>
    <p:extLst>
      <p:ext uri="{BB962C8B-B14F-4D97-AF65-F5344CB8AC3E}">
        <p14:creationId xmlns:p14="http://schemas.microsoft.com/office/powerpoint/2010/main" val="243591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err="1" smtClean="0"/>
              <a:t>T</a:t>
            </a:r>
            <a:r>
              <a:rPr lang="en-US" dirty="0" err="1" smtClean="0">
                <a:latin typeface="Times New Roman" panose="02020603050405020304" pitchFamily="18" charset="0"/>
                <a:cs typeface="Times New Roman" panose="02020603050405020304" pitchFamily="18" charset="0"/>
              </a:rPr>
              <a:t>ìm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endParaRPr lang="en-US" dirty="0"/>
          </a:p>
        </p:txBody>
      </p:sp>
      <p:sp>
        <p:nvSpPr>
          <p:cNvPr id="3" name="Content Placeholder 2"/>
          <p:cNvSpPr>
            <a:spLocks noGrp="1"/>
          </p:cNvSpPr>
          <p:nvPr>
            <p:ph idx="1"/>
          </p:nvPr>
        </p:nvSpPr>
        <p:spPr/>
        <p:txBody>
          <a:bodyPr/>
          <a:lstStyle/>
          <a:p>
            <a:pPr marL="514350" indent="-514350">
              <a:buAutoNum type="arabicPeriod"/>
            </a:pPr>
            <a:r>
              <a:rPr lang="en-US" b="1" dirty="0" err="1" smtClean="0"/>
              <a:t>N</a:t>
            </a:r>
            <a:r>
              <a:rPr lang="en-US" b="1" dirty="0" err="1" smtClean="0">
                <a:latin typeface="Times New Roman" panose="02020603050405020304" pitchFamily="18" charset="0"/>
                <a:cs typeface="Times New Roman" panose="02020603050405020304" pitchFamily="18" charset="0"/>
              </a:rPr>
              <a:t>hân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vật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Sơn</a:t>
            </a:r>
            <a:endParaRPr lang="en-US" b="1"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a. </a:t>
            </a:r>
            <a:r>
              <a:rPr lang="en-US" b="1" dirty="0" err="1" smtClean="0">
                <a:latin typeface="Times New Roman" panose="02020603050405020304" pitchFamily="18" charset="0"/>
                <a:cs typeface="Times New Roman" panose="02020603050405020304" pitchFamily="18" charset="0"/>
              </a:rPr>
              <a:t>Cảm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nhận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Sơn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thời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tiết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chuyển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mùa</a:t>
            </a:r>
            <a:r>
              <a:rPr lang="en-US" b="1" dirty="0" smtClean="0">
                <a:latin typeface="Times New Roman" panose="02020603050405020304" pitchFamily="18" charset="0"/>
                <a:cs typeface="Times New Roman" panose="02020603050405020304" pitchFamily="18" charset="0"/>
              </a:rPr>
              <a:t>.</a:t>
            </a:r>
            <a:endParaRPr lang="en-US" b="1" dirty="0"/>
          </a:p>
        </p:txBody>
      </p:sp>
    </p:spTree>
    <p:extLst>
      <p:ext uri="{BB962C8B-B14F-4D97-AF65-F5344CB8AC3E}">
        <p14:creationId xmlns:p14="http://schemas.microsoft.com/office/powerpoint/2010/main" val="2937143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Cặp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đôi</a:t>
            </a:r>
            <a:r>
              <a:rPr lang="en-US" dirty="0" smtClean="0">
                <a:latin typeface="Times New Roman" panose="02020603050405020304" pitchFamily="18" charset="0"/>
                <a:cs typeface="Times New Roman" panose="02020603050405020304" pitchFamily="18" charset="0"/>
              </a:rPr>
              <a:t> chia </a:t>
            </a:r>
            <a:r>
              <a:rPr lang="en-US" dirty="0" err="1" smtClean="0">
                <a:latin typeface="Times New Roman" panose="02020603050405020304" pitchFamily="18" charset="0"/>
                <a:cs typeface="Times New Roman" panose="02020603050405020304" pitchFamily="18" charset="0"/>
              </a:rPr>
              <a:t>sẻ</a:t>
            </a:r>
            <a:r>
              <a:rPr lang="en-US" dirty="0" smtClean="0">
                <a:latin typeface="Times New Roman" panose="02020603050405020304" pitchFamily="18" charset="0"/>
                <a:cs typeface="Times New Roman" panose="02020603050405020304" pitchFamily="18" charset="0"/>
              </a:rPr>
              <a:t> 3p</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err="1" smtClean="0">
                <a:latin typeface="Times New Roman" panose="02020603050405020304" pitchFamily="18" charset="0"/>
                <a:cs typeface="Times New Roman" panose="02020603050405020304" pitchFamily="18" charset="0"/>
              </a:rPr>
              <a:t>Tìm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chi </a:t>
            </a:r>
            <a:r>
              <a:rPr lang="en-US" dirty="0" err="1" smtClean="0">
                <a:latin typeface="Times New Roman" panose="02020603050405020304" pitchFamily="18" charset="0"/>
                <a:cs typeface="Times New Roman" panose="02020603050405020304" pitchFamily="18" charset="0"/>
              </a:rPr>
              <a:t>tiết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chuyển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mùa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062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650" y="457200"/>
            <a:ext cx="7620000" cy="461665"/>
          </a:xfrm>
          <a:prstGeom prst="rect">
            <a:avLst/>
          </a:prstGeom>
          <a:solidFill>
            <a:srgbClr val="FFFF00"/>
          </a:solidFill>
          <a:ln>
            <a:solidFill>
              <a:schemeClr val="bg1"/>
            </a:solidFill>
          </a:ln>
        </p:spPr>
        <p:txBody>
          <a:bodyPr wrap="square" rtlCol="0">
            <a:spAutoFit/>
          </a:bodyPr>
          <a:lstStyle/>
          <a:p>
            <a:r>
              <a:rPr lang="en-US" b="1" dirty="0"/>
              <a:t>a. </a:t>
            </a:r>
            <a:r>
              <a:rPr lang="en-US" b="1" dirty="0" err="1"/>
              <a:t>Cảm</a:t>
            </a:r>
            <a:r>
              <a:rPr lang="en-US" b="1" dirty="0"/>
              <a:t> </a:t>
            </a:r>
            <a:r>
              <a:rPr lang="en-US" b="1" dirty="0" err="1"/>
              <a:t>nhận</a:t>
            </a:r>
            <a:r>
              <a:rPr lang="en-US" b="1" dirty="0"/>
              <a:t> </a:t>
            </a:r>
            <a:r>
              <a:rPr lang="en-US" b="1" dirty="0" err="1"/>
              <a:t>của</a:t>
            </a:r>
            <a:r>
              <a:rPr lang="en-US" b="1" dirty="0"/>
              <a:t> </a:t>
            </a:r>
            <a:r>
              <a:rPr lang="en-US" b="1" dirty="0" err="1"/>
              <a:t>Sơn</a:t>
            </a:r>
            <a:r>
              <a:rPr lang="en-US" b="1" dirty="0"/>
              <a:t> </a:t>
            </a:r>
            <a:r>
              <a:rPr lang="en-US" b="1" dirty="0" err="1"/>
              <a:t>về</a:t>
            </a:r>
            <a:r>
              <a:rPr lang="en-US" b="1" dirty="0"/>
              <a:t> </a:t>
            </a:r>
            <a:r>
              <a:rPr lang="en-US" b="1" dirty="0" err="1"/>
              <a:t>thời</a:t>
            </a:r>
            <a:r>
              <a:rPr lang="en-US" b="1" dirty="0"/>
              <a:t> </a:t>
            </a:r>
            <a:r>
              <a:rPr lang="en-US" b="1" dirty="0" err="1"/>
              <a:t>tiết</a:t>
            </a:r>
            <a:r>
              <a:rPr lang="en-US" b="1" dirty="0"/>
              <a:t> </a:t>
            </a:r>
            <a:r>
              <a:rPr lang="en-US" b="1" dirty="0" err="1"/>
              <a:t>chuyển</a:t>
            </a:r>
            <a:r>
              <a:rPr lang="en-US" b="1" dirty="0"/>
              <a:t> </a:t>
            </a:r>
            <a:r>
              <a:rPr lang="en-US" b="1" dirty="0" err="1"/>
              <a:t>mùa</a:t>
            </a:r>
            <a:r>
              <a:rPr lang="en-US" b="1" dirty="0"/>
              <a:t>.</a:t>
            </a:r>
          </a:p>
        </p:txBody>
      </p:sp>
      <p:sp>
        <p:nvSpPr>
          <p:cNvPr id="5" name="TextBox 4"/>
          <p:cNvSpPr txBox="1"/>
          <p:nvPr/>
        </p:nvSpPr>
        <p:spPr>
          <a:xfrm>
            <a:off x="533400" y="973753"/>
            <a:ext cx="8153400" cy="4893647"/>
          </a:xfrm>
          <a:prstGeom prst="rect">
            <a:avLst/>
          </a:prstGeom>
          <a:noFill/>
        </p:spPr>
        <p:txBody>
          <a:bodyPr wrap="square" rtlCol="0">
            <a:spAutoFit/>
          </a:bodyPr>
          <a:lstStyle/>
          <a:p>
            <a:pPr algn="just"/>
            <a:r>
              <a:rPr lang="en-US" smtClean="0"/>
              <a:t>- </a:t>
            </a:r>
            <a:r>
              <a:rPr lang="en-US" b="1" i="1" smtClean="0"/>
              <a:t>Mới hôm qua giời hãy còn nắng và hanh, sau một đêm mưa, trời bỗng nổi gió bấc, cái lạnh đầu mùa ập đến.</a:t>
            </a:r>
          </a:p>
          <a:p>
            <a:pPr algn="just"/>
            <a:r>
              <a:rPr lang="en-US" b="1" i="1" smtClean="0"/>
              <a:t>- Nhìn ra ngoài sân, Sơn thấy đấy khô trắng, luôn luôn cơn gió vi vu làm bốc lên những màn bụi nhỏ, thổi lăn những cái lá khô lạo xạo.</a:t>
            </a:r>
          </a:p>
          <a:p>
            <a:pPr algn="just"/>
            <a:r>
              <a:rPr lang="en-US" b="1" i="1" smtClean="0"/>
              <a:t>- Trời không u ám, toàn một màu trắng đục.</a:t>
            </a:r>
          </a:p>
          <a:p>
            <a:pPr algn="just"/>
            <a:r>
              <a:rPr lang="en-US" b="1" i="1" smtClean="0"/>
              <a:t>- Những cây lan trong chậu, lá rụng động và hình như sắt lại vì rét.</a:t>
            </a:r>
          </a:p>
          <a:p>
            <a:pPr algn="just"/>
            <a:r>
              <a:rPr lang="en-US" b="1" i="1" smtClean="0"/>
              <a:t>- Gió thổi mạnh làm Sơn thấy lạnh và cay mắt. Nhưng chân trời trong hơn mọi hôm.</a:t>
            </a:r>
          </a:p>
          <a:p>
            <a:pPr algn="just"/>
            <a:r>
              <a:rPr lang="en-US" b="1" i="1" smtClean="0"/>
              <a:t>- Mặt đất rắn lại và nứt nẻ những đường nho nhỏ, kêu vang lên tanh tách dưới nhịp guốc của hai chị em...</a:t>
            </a:r>
          </a:p>
          <a:p>
            <a:endParaRPr lang="en-US"/>
          </a:p>
        </p:txBody>
      </p:sp>
    </p:spTree>
    <p:extLst>
      <p:ext uri="{BB962C8B-B14F-4D97-AF65-F5344CB8AC3E}">
        <p14:creationId xmlns:p14="http://schemas.microsoft.com/office/powerpoint/2010/main" val="69083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457200"/>
            <a:ext cx="8077200" cy="461665"/>
          </a:xfrm>
          <a:prstGeom prst="rect">
            <a:avLst/>
          </a:prstGeom>
          <a:solidFill>
            <a:srgbClr val="FFFF00"/>
          </a:solidFill>
        </p:spPr>
        <p:txBody>
          <a:bodyPr wrap="square" rtlCol="0">
            <a:spAutoFit/>
          </a:bodyPr>
          <a:lstStyle/>
          <a:p>
            <a:r>
              <a:rPr lang="en-US" b="1" dirty="0"/>
              <a:t>b</a:t>
            </a:r>
            <a:r>
              <a:rPr lang="en-US" b="1" dirty="0" smtClean="0"/>
              <a:t>. </a:t>
            </a:r>
            <a:r>
              <a:rPr lang="en-US" b="1" dirty="0" err="1"/>
              <a:t>V</a:t>
            </a:r>
            <a:r>
              <a:rPr lang="en-US" b="1" dirty="0" err="1" smtClean="0"/>
              <a:t>ới</a:t>
            </a:r>
            <a:r>
              <a:rPr lang="en-US" b="1" dirty="0" smtClean="0"/>
              <a:t> </a:t>
            </a:r>
            <a:r>
              <a:rPr lang="en-US" b="1" dirty="0" err="1" smtClean="0"/>
              <a:t>các</a:t>
            </a:r>
            <a:r>
              <a:rPr lang="en-US" b="1" dirty="0" smtClean="0"/>
              <a:t> </a:t>
            </a:r>
            <a:r>
              <a:rPr lang="en-US" b="1" dirty="0" err="1" smtClean="0"/>
              <a:t>bạn</a:t>
            </a:r>
            <a:r>
              <a:rPr lang="en-US" b="1" dirty="0" smtClean="0"/>
              <a:t> </a:t>
            </a:r>
            <a:r>
              <a:rPr lang="en-US" b="1" dirty="0" err="1" smtClean="0"/>
              <a:t>nhỏ</a:t>
            </a:r>
            <a:r>
              <a:rPr lang="en-US" b="1" dirty="0" smtClean="0"/>
              <a:t> </a:t>
            </a:r>
            <a:r>
              <a:rPr lang="en-US" b="1" dirty="0" err="1" smtClean="0"/>
              <a:t>trong</a:t>
            </a:r>
            <a:r>
              <a:rPr lang="en-US" b="1" dirty="0" smtClean="0"/>
              <a:t> </a:t>
            </a:r>
            <a:r>
              <a:rPr lang="en-US" b="1" dirty="0" err="1" smtClean="0"/>
              <a:t>xóm</a:t>
            </a:r>
            <a:r>
              <a:rPr lang="en-US" b="1" dirty="0" smtClean="0"/>
              <a:t>:</a:t>
            </a:r>
          </a:p>
        </p:txBody>
      </p:sp>
    </p:spTree>
    <p:extLst>
      <p:ext uri="{BB962C8B-B14F-4D97-AF65-F5344CB8AC3E}">
        <p14:creationId xmlns:p14="http://schemas.microsoft.com/office/powerpoint/2010/main" val="42041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31428660"/>
              </p:ext>
            </p:extLst>
          </p:nvPr>
        </p:nvGraphicFramePr>
        <p:xfrm>
          <a:off x="533400" y="1295400"/>
          <a:ext cx="8001000" cy="5425630"/>
        </p:xfrm>
        <a:graphic>
          <a:graphicData uri="http://schemas.openxmlformats.org/drawingml/2006/table">
            <a:tbl>
              <a:tblPr firstRow="1" firstCol="1" bandRow="1"/>
              <a:tblGrid>
                <a:gridCol w="3866445">
                  <a:extLst>
                    <a:ext uri="{9D8B030D-6E8A-4147-A177-3AD203B41FA5}">
                      <a16:colId xmlns:a16="http://schemas.microsoft.com/office/drawing/2014/main" val="20000"/>
                    </a:ext>
                  </a:extLst>
                </a:gridCol>
                <a:gridCol w="4134555">
                  <a:extLst>
                    <a:ext uri="{9D8B030D-6E8A-4147-A177-3AD203B41FA5}">
                      <a16:colId xmlns:a16="http://schemas.microsoft.com/office/drawing/2014/main" val="20001"/>
                    </a:ext>
                  </a:extLst>
                </a:gridCol>
              </a:tblGrid>
              <a:tr h="277586">
                <a:tc gridSpan="2">
                  <a:txBody>
                    <a:bodyPr/>
                    <a:lstStyle/>
                    <a:p>
                      <a:pPr>
                        <a:lnSpc>
                          <a:spcPct val="115000"/>
                        </a:lnSpc>
                        <a:spcAft>
                          <a:spcPts val="0"/>
                        </a:spcAft>
                      </a:pPr>
                      <a:r>
                        <a:rPr lang="en-US" sz="2000" b="1">
                          <a:effectLst/>
                          <a:latin typeface="Times New Roman"/>
                          <a:ea typeface="Calibri"/>
                          <a:cs typeface="Times New Roman"/>
                        </a:rPr>
                        <a:t>1. Tìm những chi tiết nói về cuộc sống của chị em Sơn và những đứa trẻ nghèo?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868870">
                <a:tc>
                  <a:txBody>
                    <a:bodyPr/>
                    <a:lstStyle/>
                    <a:p>
                      <a:pPr>
                        <a:lnSpc>
                          <a:spcPct val="115000"/>
                        </a:lnSpc>
                        <a:spcAft>
                          <a:spcPts val="0"/>
                        </a:spcAft>
                      </a:pPr>
                      <a:r>
                        <a:rPr lang="en-US" sz="2000" smtClean="0">
                          <a:effectLst/>
                          <a:latin typeface="Times New Roman"/>
                          <a:ea typeface="Calibri"/>
                          <a:cs typeface="Times New Roman"/>
                        </a:rPr>
                        <a:t>....................................................................................................................</a:t>
                      </a:r>
                      <a:endParaRPr lang="en-US" sz="20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smtClean="0">
                          <a:effectLst/>
                          <a:latin typeface="Times New Roman"/>
                          <a:ea typeface="Calibri"/>
                          <a:cs typeface="Times New Roman"/>
                        </a:rPr>
                        <a:t>...........................................................................................................................</a:t>
                      </a:r>
                      <a:r>
                        <a:rPr lang="en-US" sz="2000">
                          <a:effectLst/>
                          <a:latin typeface="Times New Roman"/>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7586">
                <a:tc gridSpan="2">
                  <a:txBody>
                    <a:bodyPr/>
                    <a:lstStyle/>
                    <a:p>
                      <a:pPr>
                        <a:lnSpc>
                          <a:spcPct val="115000"/>
                        </a:lnSpc>
                        <a:spcAft>
                          <a:spcPts val="0"/>
                        </a:spcAft>
                      </a:pPr>
                      <a:r>
                        <a:rPr lang="en-US" sz="2000" b="1">
                          <a:effectLst/>
                          <a:latin typeface="Times New Roman"/>
                          <a:ea typeface="Calibri"/>
                          <a:cs typeface="Times New Roman"/>
                        </a:rPr>
                        <a:t>2. Nhận xét về cuộc sống của chị em Sơn và những đứa trẻ nghèo?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r h="555171">
                <a:tc>
                  <a:txBody>
                    <a:bodyPr/>
                    <a:lstStyle/>
                    <a:p>
                      <a:pPr>
                        <a:lnSpc>
                          <a:spcPct val="115000"/>
                        </a:lnSpc>
                        <a:spcAft>
                          <a:spcPts val="0"/>
                        </a:spcAft>
                      </a:pPr>
                      <a:r>
                        <a:rPr lang="en-US" sz="2000" smtClean="0">
                          <a:effectLst/>
                          <a:latin typeface="Times New Roman"/>
                          <a:ea typeface="Calibri"/>
                          <a:cs typeface="Times New Roman"/>
                        </a:rPr>
                        <a:t>.................................................................................................................</a:t>
                      </a:r>
                      <a:endParaRPr lang="en-US" sz="20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smtClean="0">
                          <a:effectLst/>
                          <a:latin typeface="Times New Roman"/>
                          <a:ea typeface="Calibri"/>
                          <a:cs typeface="Times New Roman"/>
                        </a:rPr>
                        <a:t>...........................................................................................................................</a:t>
                      </a:r>
                      <a:endParaRPr lang="en-US" sz="20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10343">
                <a:tc gridSpan="2">
                  <a:txBody>
                    <a:bodyPr/>
                    <a:lstStyle/>
                    <a:p>
                      <a:pPr>
                        <a:lnSpc>
                          <a:spcPct val="115000"/>
                        </a:lnSpc>
                        <a:spcAft>
                          <a:spcPts val="0"/>
                        </a:spcAft>
                      </a:pPr>
                      <a:r>
                        <a:rPr lang="en-US" sz="2000" b="1">
                          <a:effectLst/>
                          <a:latin typeface="Times New Roman"/>
                          <a:ea typeface="Calibri"/>
                          <a:cs typeface="Times New Roman"/>
                        </a:rPr>
                        <a:t>3. Tìm những chi tiết nói về thái độ của chị em Sơn với các bạn nhỏ trong xóm?</a:t>
                      </a:r>
                    </a:p>
                    <a:p>
                      <a:pPr>
                        <a:lnSpc>
                          <a:spcPct val="115000"/>
                        </a:lnSpc>
                        <a:spcAft>
                          <a:spcPts val="0"/>
                        </a:spcAft>
                      </a:pPr>
                      <a:r>
                        <a:rPr lang="en-US" sz="2000" smtClean="0">
                          <a:effectLst/>
                          <a:latin typeface="Times New Roman"/>
                          <a:ea typeface="Calibri"/>
                          <a:cs typeface="Times New Roman"/>
                        </a:rPr>
                        <a:t>....................................................................................................................................................................................................................................................</a:t>
                      </a:r>
                      <a:endParaRPr lang="en-US" sz="20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r h="1110343">
                <a:tc gridSpan="2">
                  <a:txBody>
                    <a:bodyPr/>
                    <a:lstStyle/>
                    <a:p>
                      <a:pPr>
                        <a:lnSpc>
                          <a:spcPct val="115000"/>
                        </a:lnSpc>
                        <a:spcAft>
                          <a:spcPts val="0"/>
                        </a:spcAft>
                      </a:pPr>
                      <a:r>
                        <a:rPr lang="en-US" sz="2000" b="1">
                          <a:effectLst/>
                          <a:latin typeface="Times New Roman"/>
                          <a:ea typeface="Calibri"/>
                          <a:cs typeface="Times New Roman"/>
                        </a:rPr>
                        <a:t>4. Qua những chi tiết trên, em thấy chị em Sơn là những đứa trẻ như thế nào? </a:t>
                      </a:r>
                    </a:p>
                    <a:p>
                      <a:pPr>
                        <a:lnSpc>
                          <a:spcPct val="115000"/>
                        </a:lnSpc>
                        <a:spcAft>
                          <a:spcPts val="0"/>
                        </a:spcAft>
                      </a:pPr>
                      <a:r>
                        <a:rPr lang="en-US" sz="2000" smtClean="0">
                          <a:effectLst/>
                          <a:latin typeface="Times New Roman"/>
                          <a:ea typeface="Calibri"/>
                          <a:cs typeface="Times New Roman"/>
                        </a:rPr>
                        <a:t>..........................................................................................................................</a:t>
                      </a:r>
                      <a:endParaRPr lang="en-US" sz="2000">
                        <a:effectLst/>
                        <a:latin typeface="Times New Roman"/>
                        <a:ea typeface="Calibri"/>
                        <a:cs typeface="Times New Roman"/>
                      </a:endParaRPr>
                    </a:p>
                    <a:p>
                      <a:pPr>
                        <a:lnSpc>
                          <a:spcPct val="115000"/>
                        </a:lnSpc>
                        <a:spcAft>
                          <a:spcPts val="0"/>
                        </a:spcAft>
                      </a:pPr>
                      <a:r>
                        <a:rPr lang="en-US" sz="2000">
                          <a:effectLst/>
                          <a:latin typeface="Times New Roman"/>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914400" y="152400"/>
            <a:ext cx="6858000" cy="830997"/>
          </a:xfrm>
          <a:prstGeom prst="rect">
            <a:avLst/>
          </a:prstGeom>
          <a:noFill/>
        </p:spPr>
        <p:txBody>
          <a:bodyPr wrap="square" rtlCol="0">
            <a:spAutoFit/>
          </a:bodyPr>
          <a:lstStyle/>
          <a:p>
            <a:pPr algn="ctr"/>
            <a:r>
              <a:rPr lang="en-US" b="1" dirty="0"/>
              <a:t>PHIẾU HỌC TẬP </a:t>
            </a:r>
            <a:r>
              <a:rPr lang="en-US" b="1" dirty="0" smtClean="0"/>
              <a:t>.</a:t>
            </a:r>
            <a:endParaRPr lang="en-US" b="1" dirty="0"/>
          </a:p>
          <a:p>
            <a:pPr algn="ctr"/>
            <a:r>
              <a:rPr lang="en-US" b="1" dirty="0" err="1"/>
              <a:t>Hoàn</a:t>
            </a:r>
            <a:r>
              <a:rPr lang="en-US" b="1" dirty="0"/>
              <a:t> </a:t>
            </a:r>
            <a:r>
              <a:rPr lang="en-US" b="1" dirty="0" err="1"/>
              <a:t>thành</a:t>
            </a:r>
            <a:r>
              <a:rPr lang="en-US" b="1" dirty="0"/>
              <a:t> </a:t>
            </a:r>
            <a:r>
              <a:rPr lang="en-US" b="1" dirty="0" err="1"/>
              <a:t>bảng</a:t>
            </a:r>
            <a:r>
              <a:rPr lang="en-US" b="1" dirty="0"/>
              <a:t> </a:t>
            </a:r>
            <a:r>
              <a:rPr lang="en-US" b="1" dirty="0" err="1"/>
              <a:t>sau</a:t>
            </a:r>
            <a:r>
              <a:rPr lang="en-US" b="1" dirty="0" smtClean="0"/>
              <a:t>:</a:t>
            </a:r>
            <a:endParaRPr lang="en-US" b="1" dirty="0"/>
          </a:p>
        </p:txBody>
      </p:sp>
    </p:spTree>
    <p:extLst>
      <p:ext uri="{BB962C8B-B14F-4D97-AF65-F5344CB8AC3E}">
        <p14:creationId xmlns:p14="http://schemas.microsoft.com/office/powerpoint/2010/main" val="3436787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38200" y="457200"/>
            <a:ext cx="2286000" cy="914400"/>
          </a:xfrm>
          <a:prstGeom prst="rect">
            <a:avLst/>
          </a:prstGeom>
          <a:solidFill>
            <a:srgbClr val="FFFF99"/>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gn="ctr"/>
            <a:r>
              <a:rPr lang="en-US" b="1"/>
              <a:t>* Cuộc sống của chị em </a:t>
            </a:r>
            <a:r>
              <a:rPr lang="en-US" b="1" smtClean="0"/>
              <a:t>Sơn.</a:t>
            </a:r>
            <a:endParaRPr lang="en-US" b="1"/>
          </a:p>
        </p:txBody>
      </p:sp>
      <p:sp>
        <p:nvSpPr>
          <p:cNvPr id="7" name="Rectangle 6"/>
          <p:cNvSpPr/>
          <p:nvPr/>
        </p:nvSpPr>
        <p:spPr bwMode="auto">
          <a:xfrm>
            <a:off x="304800" y="1752600"/>
            <a:ext cx="3657600" cy="30480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en-US" b="1" i="1" smtClean="0"/>
              <a:t>+ </a:t>
            </a:r>
            <a:r>
              <a:rPr lang="en-US" b="1" i="1"/>
              <a:t>Gia đình có vú </a:t>
            </a:r>
            <a:r>
              <a:rPr lang="en-US" b="1" i="1" smtClean="0"/>
              <a:t>già; những người nghèo vẫn vay mượn nhà Sơn.</a:t>
            </a:r>
            <a:endParaRPr lang="en-US" b="1" i="1"/>
          </a:p>
          <a:p>
            <a:r>
              <a:rPr lang="en-US" b="1" i="1" smtClean="0"/>
              <a:t>+ </a:t>
            </a:r>
            <a:r>
              <a:rPr lang="en-US" b="1" i="1"/>
              <a:t>Cách xưng hô: mẹ Sơn gọi con gái là “cô Duyên”, Sơn gọi mẹ là “mợ</a:t>
            </a:r>
            <a:r>
              <a:rPr lang="en-US" b="1" i="1" smtClean="0"/>
              <a:t>”.</a:t>
            </a:r>
            <a:endParaRPr lang="en-US" b="1" i="1"/>
          </a:p>
          <a:p>
            <a:r>
              <a:rPr lang="en-US" b="1" i="1" smtClean="0"/>
              <a:t>+ </a:t>
            </a:r>
            <a:r>
              <a:rPr lang="en-US" b="1" i="1"/>
              <a:t>Có nhiều quần áo đẹp, mới, lành lặn, ấm áp.</a:t>
            </a:r>
          </a:p>
        </p:txBody>
      </p:sp>
      <p:sp>
        <p:nvSpPr>
          <p:cNvPr id="9" name="Rectangle 8"/>
          <p:cNvSpPr/>
          <p:nvPr/>
        </p:nvSpPr>
        <p:spPr bwMode="auto">
          <a:xfrm>
            <a:off x="304800" y="5638800"/>
            <a:ext cx="3352800" cy="11430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en-US" b="1" smtClean="0">
                <a:solidFill>
                  <a:srgbClr val="C00000"/>
                </a:solidFill>
              </a:rPr>
              <a:t>  Đó </a:t>
            </a:r>
            <a:r>
              <a:rPr lang="en-US" b="1">
                <a:solidFill>
                  <a:srgbClr val="C00000"/>
                </a:solidFill>
              </a:rPr>
              <a:t>là cuộc sống sung túc, giàu có của gia đình trung lưu.</a:t>
            </a:r>
          </a:p>
        </p:txBody>
      </p:sp>
      <p:sp>
        <p:nvSpPr>
          <p:cNvPr id="11" name="Rectangle 10"/>
          <p:cNvSpPr/>
          <p:nvPr/>
        </p:nvSpPr>
        <p:spPr bwMode="auto">
          <a:xfrm>
            <a:off x="4495800" y="457200"/>
            <a:ext cx="3581400" cy="914400"/>
          </a:xfrm>
          <a:prstGeom prst="rect">
            <a:avLst/>
          </a:prstGeom>
          <a:solidFill>
            <a:srgbClr val="FFFF99"/>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gn="ctr"/>
            <a:r>
              <a:rPr lang="en-US" b="1"/>
              <a:t>* Cuộc sống của những </a:t>
            </a:r>
            <a:endParaRPr lang="en-US" b="1" smtClean="0"/>
          </a:p>
          <a:p>
            <a:pPr algn="ctr"/>
            <a:r>
              <a:rPr lang="en-US" b="1" smtClean="0"/>
              <a:t>đứa </a:t>
            </a:r>
            <a:r>
              <a:rPr lang="en-US" b="1"/>
              <a:t>trẻ </a:t>
            </a:r>
            <a:r>
              <a:rPr lang="en-US" b="1" smtClean="0"/>
              <a:t>nghèo.</a:t>
            </a:r>
            <a:endParaRPr lang="en-US" b="1"/>
          </a:p>
        </p:txBody>
      </p:sp>
      <p:sp>
        <p:nvSpPr>
          <p:cNvPr id="13" name="Rectangle 12"/>
          <p:cNvSpPr/>
          <p:nvPr/>
        </p:nvSpPr>
        <p:spPr bwMode="auto">
          <a:xfrm>
            <a:off x="4191000" y="1752600"/>
            <a:ext cx="4785359" cy="34671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en-US" b="1" i="1"/>
              <a:t>+ Mặc không khác </a:t>
            </a:r>
            <a:r>
              <a:rPr lang="en-US" b="1" i="1" smtClean="0"/>
              <a:t>ngày </a:t>
            </a:r>
            <a:r>
              <a:rPr lang="en-US" b="1" i="1"/>
              <a:t>thường, vẫn những bộ quần áo màu nâu bạc đã vá nhiều chỗ.</a:t>
            </a:r>
          </a:p>
          <a:p>
            <a:r>
              <a:rPr lang="en-US" b="1" i="1" smtClean="0"/>
              <a:t> </a:t>
            </a:r>
            <a:r>
              <a:rPr lang="en-US" b="1" i="1"/>
              <a:t>+ Môi tím lại, qua những chỗ áo rách, da thịt thâm đi.</a:t>
            </a:r>
          </a:p>
          <a:p>
            <a:r>
              <a:rPr lang="en-US" b="1" i="1" smtClean="0"/>
              <a:t>+ </a:t>
            </a:r>
            <a:r>
              <a:rPr lang="en-US" b="1" i="1"/>
              <a:t>Mỗi cơn gió đến, </a:t>
            </a:r>
            <a:r>
              <a:rPr lang="en-US" b="1" i="1" smtClean="0"/>
              <a:t>run </a:t>
            </a:r>
            <a:r>
              <a:rPr lang="en-US" b="1" i="1"/>
              <a:t>lên, hàm răng đập vào nhau.</a:t>
            </a:r>
          </a:p>
          <a:p>
            <a:r>
              <a:rPr lang="en-US" b="1" i="1" smtClean="0"/>
              <a:t>+ </a:t>
            </a:r>
            <a:r>
              <a:rPr lang="en-US" b="1" i="1"/>
              <a:t>Co </a:t>
            </a:r>
            <a:r>
              <a:rPr lang="en-US" b="1" i="1" smtClean="0"/>
              <a:t>ro, </a:t>
            </a:r>
            <a:r>
              <a:rPr lang="en-US" b="1" i="1"/>
              <a:t>chỉ mặc có manh áo rách tả tơi, hở cả lưng và tay. </a:t>
            </a:r>
          </a:p>
        </p:txBody>
      </p:sp>
      <p:sp>
        <p:nvSpPr>
          <p:cNvPr id="15" name="Rectangle 14"/>
          <p:cNvSpPr/>
          <p:nvPr/>
        </p:nvSpPr>
        <p:spPr bwMode="auto">
          <a:xfrm>
            <a:off x="3962400" y="5943600"/>
            <a:ext cx="4800600" cy="8382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en-US" b="1">
                <a:solidFill>
                  <a:srgbClr val="FF0000"/>
                </a:solidFill>
              </a:rPr>
              <a:t>Cuộc sống nghèo khổ, thiếu thốn, tội nghiệp.</a:t>
            </a:r>
          </a:p>
        </p:txBody>
      </p:sp>
      <p:sp>
        <p:nvSpPr>
          <p:cNvPr id="16" name="Down Arrow 15"/>
          <p:cNvSpPr/>
          <p:nvPr/>
        </p:nvSpPr>
        <p:spPr bwMode="auto">
          <a:xfrm>
            <a:off x="1866900" y="1371600"/>
            <a:ext cx="266700" cy="381000"/>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rgbClr val="C00000"/>
              </a:solidFill>
              <a:effectLst/>
              <a:latin typeface="Times New Roman" panose="02020603050405020304" pitchFamily="18" charset="0"/>
            </a:endParaRPr>
          </a:p>
        </p:txBody>
      </p:sp>
      <p:sp>
        <p:nvSpPr>
          <p:cNvPr id="17" name="Down Arrow 16"/>
          <p:cNvSpPr/>
          <p:nvPr/>
        </p:nvSpPr>
        <p:spPr bwMode="auto">
          <a:xfrm>
            <a:off x="6096000" y="1371600"/>
            <a:ext cx="274319" cy="381000"/>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219700"/>
            <a:ext cx="304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800600"/>
            <a:ext cx="45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19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additive="base">
                                        <p:cTn id="25" dur="500" fill="hold"/>
                                        <p:tgtEl>
                                          <p:spTgt spid="3075"/>
                                        </p:tgtEl>
                                        <p:attrNameLst>
                                          <p:attrName>ppt_x</p:attrName>
                                        </p:attrNameLst>
                                      </p:cBhvr>
                                      <p:tavLst>
                                        <p:tav tm="0">
                                          <p:val>
                                            <p:strVal val="#ppt_x"/>
                                          </p:val>
                                        </p:tav>
                                        <p:tav tm="100000">
                                          <p:val>
                                            <p:strVal val="#ppt_x"/>
                                          </p:val>
                                        </p:tav>
                                      </p:tavLst>
                                    </p:anim>
                                    <p:anim calcmode="lin" valueType="num">
                                      <p:cBhvr additive="base">
                                        <p:cTn id="26"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74"/>
                                        </p:tgtEl>
                                        <p:attrNameLst>
                                          <p:attrName>style.visibility</p:attrName>
                                        </p:attrNameLst>
                                      </p:cBhvr>
                                      <p:to>
                                        <p:strVal val="visible"/>
                                      </p:to>
                                    </p:set>
                                    <p:anim calcmode="lin" valueType="num">
                                      <p:cBhvr additive="base">
                                        <p:cTn id="55" dur="500" fill="hold"/>
                                        <p:tgtEl>
                                          <p:spTgt spid="3074"/>
                                        </p:tgtEl>
                                        <p:attrNameLst>
                                          <p:attrName>ppt_x</p:attrName>
                                        </p:attrNameLst>
                                      </p:cBhvr>
                                      <p:tavLst>
                                        <p:tav tm="0">
                                          <p:val>
                                            <p:strVal val="#ppt_x"/>
                                          </p:val>
                                        </p:tav>
                                        <p:tav tm="100000">
                                          <p:val>
                                            <p:strVal val="#ppt_x"/>
                                          </p:val>
                                        </p:tav>
                                      </p:tavLst>
                                    </p:anim>
                                    <p:anim calcmode="lin" valueType="num">
                                      <p:cBhvr additive="base">
                                        <p:cTn id="5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8" name="Text Box 40977"/>
          <p:cNvSpPr txBox="1"/>
          <p:nvPr/>
        </p:nvSpPr>
        <p:spPr>
          <a:xfrm>
            <a:off x="457200" y="76200"/>
            <a:ext cx="7848600" cy="3231654"/>
          </a:xfrm>
          <a:prstGeom prst="rect">
            <a:avLst/>
          </a:prstGeom>
          <a:noFill/>
          <a:ln w="9525">
            <a:noFill/>
          </a:ln>
        </p:spPr>
        <p:txBody>
          <a:bodyPr wrap="square">
            <a:spAutoFit/>
          </a:bodyPr>
          <a:lstStyle/>
          <a:p>
            <a:pPr>
              <a:spcBef>
                <a:spcPct val="50000"/>
              </a:spcBef>
            </a:pPr>
            <a:r>
              <a:rPr lang="vi-VN" b="1">
                <a:solidFill>
                  <a:srgbClr val="FF0000"/>
                </a:solidFill>
              </a:rPr>
              <a:t>- Thái độ:</a:t>
            </a:r>
          </a:p>
          <a:p>
            <a:pPr>
              <a:spcBef>
                <a:spcPct val="50000"/>
              </a:spcBef>
            </a:pPr>
            <a:r>
              <a:rPr lang="en-US" smtClean="0">
                <a:solidFill>
                  <a:srgbClr val="000000"/>
                </a:solidFill>
              </a:rPr>
              <a:t>             </a:t>
            </a:r>
            <a:r>
              <a:rPr smtClean="0">
                <a:solidFill>
                  <a:srgbClr val="000000"/>
                </a:solidFill>
              </a:rPr>
              <a:t>+ </a:t>
            </a:r>
            <a:r>
              <a:rPr>
                <a:solidFill>
                  <a:srgbClr val="000000"/>
                </a:solidFill>
              </a:rPr>
              <a:t>Sơn và chị vẫn thân mật chơi </a:t>
            </a:r>
            <a:r>
              <a:rPr smtClean="0">
                <a:solidFill>
                  <a:srgbClr val="000000"/>
                </a:solidFill>
              </a:rPr>
              <a:t>đùa</a:t>
            </a:r>
            <a:r>
              <a:rPr lang="en-US" smtClean="0">
                <a:solidFill>
                  <a:srgbClr val="000000"/>
                </a:solidFill>
              </a:rPr>
              <a:t>.</a:t>
            </a:r>
          </a:p>
          <a:p>
            <a:pPr>
              <a:spcBef>
                <a:spcPct val="50000"/>
              </a:spcBef>
            </a:pPr>
            <a:r>
              <a:rPr lang="en-US" smtClean="0">
                <a:solidFill>
                  <a:srgbClr val="000000"/>
                </a:solidFill>
              </a:rPr>
              <a:t>             + </a:t>
            </a:r>
            <a:r>
              <a:rPr lang="en-US">
                <a:solidFill>
                  <a:srgbClr val="000000"/>
                </a:solidFill>
              </a:rPr>
              <a:t>Không kiêu kỳ và khinh </a:t>
            </a:r>
            <a:r>
              <a:rPr lang="en-US" smtClean="0">
                <a:solidFill>
                  <a:srgbClr val="000000"/>
                </a:solidFill>
              </a:rPr>
              <a:t>khỉnh</a:t>
            </a:r>
          </a:p>
          <a:p>
            <a:pPr>
              <a:spcBef>
                <a:spcPct val="50000"/>
              </a:spcBef>
            </a:pPr>
            <a:r>
              <a:rPr lang="en-US" smtClean="0">
                <a:solidFill>
                  <a:srgbClr val="000000"/>
                </a:solidFill>
              </a:rPr>
              <a:t>             + </a:t>
            </a:r>
            <a:r>
              <a:rPr lang="en-US">
                <a:solidFill>
                  <a:srgbClr val="000000"/>
                </a:solidFill>
              </a:rPr>
              <a:t>Gọi Hiên ra chơi và hỏi. </a:t>
            </a:r>
          </a:p>
          <a:p>
            <a:pPr>
              <a:spcBef>
                <a:spcPct val="50000"/>
              </a:spcBef>
            </a:pPr>
            <a:endParaRPr lang="en-US" smtClean="0">
              <a:solidFill>
                <a:srgbClr val="000000"/>
              </a:solidFill>
            </a:endParaRPr>
          </a:p>
          <a:p>
            <a:pPr>
              <a:spcBef>
                <a:spcPct val="50000"/>
              </a:spcBef>
            </a:pPr>
            <a:r>
              <a:rPr smtClean="0">
                <a:solidFill>
                  <a:srgbClr val="000000"/>
                </a:solidFill>
              </a:rPr>
              <a:t> </a:t>
            </a:r>
            <a:endParaRPr>
              <a:solidFill>
                <a:srgbClr val="000000"/>
              </a:solidFill>
            </a:endParaRPr>
          </a:p>
        </p:txBody>
      </p:sp>
      <p:sp>
        <p:nvSpPr>
          <p:cNvPr id="40982" name="Text Box 40981"/>
          <p:cNvSpPr txBox="1"/>
          <p:nvPr/>
        </p:nvSpPr>
        <p:spPr>
          <a:xfrm>
            <a:off x="1143000" y="2323981"/>
            <a:ext cx="7391400" cy="800219"/>
          </a:xfrm>
          <a:prstGeom prst="rect">
            <a:avLst/>
          </a:prstGeom>
          <a:solidFill>
            <a:srgbClr val="FFFF99"/>
          </a:solidFill>
          <a:ln w="9525">
            <a:noFill/>
          </a:ln>
        </p:spPr>
        <p:txBody>
          <a:bodyPr wrap="square">
            <a:spAutoFit/>
          </a:bodyPr>
          <a:lstStyle/>
          <a:p>
            <a:pPr algn="just">
              <a:spcBef>
                <a:spcPct val="50000"/>
              </a:spcBef>
            </a:pPr>
            <a:r>
              <a:rPr>
                <a:solidFill>
                  <a:srgbClr val="000000"/>
                </a:solidFill>
              </a:rPr>
              <a:t> </a:t>
            </a:r>
            <a:r>
              <a:rPr lang="en-US" sz="2200" b="1" i="1" smtClean="0">
                <a:solidFill>
                  <a:srgbClr val="000000"/>
                </a:solidFill>
              </a:rPr>
              <a:t>=</a:t>
            </a:r>
            <a:r>
              <a:rPr sz="2200" b="1" i="1" smtClean="0">
                <a:solidFill>
                  <a:srgbClr val="000000"/>
                </a:solidFill>
              </a:rPr>
              <a:t>&gt; </a:t>
            </a:r>
            <a:r>
              <a:rPr lang="en-US" sz="2200" b="1" i="1" smtClean="0">
                <a:solidFill>
                  <a:srgbClr val="000000"/>
                </a:solidFill>
              </a:rPr>
              <a:t>Chị em Sơn là những đứa trẻ có tình cảm trong sáng, nhân hậu, không phân biệt địa vị, giai cấp, giàu nghèo.</a:t>
            </a:r>
            <a:endParaRPr sz="2200" b="1" i="1">
              <a:solidFill>
                <a:srgbClr val="000000"/>
              </a:solidFill>
            </a:endParaRPr>
          </a:p>
        </p:txBody>
      </p:sp>
      <p:sp>
        <p:nvSpPr>
          <p:cNvPr id="3" name="TextBox 2"/>
          <p:cNvSpPr txBox="1"/>
          <p:nvPr/>
        </p:nvSpPr>
        <p:spPr>
          <a:xfrm>
            <a:off x="457200" y="3429000"/>
            <a:ext cx="8382000" cy="461665"/>
          </a:xfrm>
          <a:prstGeom prst="rect">
            <a:avLst/>
          </a:prstGeom>
          <a:solidFill>
            <a:srgbClr val="FFFF00"/>
          </a:solidFill>
        </p:spPr>
        <p:txBody>
          <a:bodyPr wrap="square" rtlCol="0">
            <a:spAutoFit/>
          </a:bodyPr>
          <a:lstStyle/>
          <a:p>
            <a:r>
              <a:rPr lang="en-US" b="1" dirty="0"/>
              <a:t>c</a:t>
            </a:r>
            <a:r>
              <a:rPr lang="vi-VN" b="1" dirty="0" smtClean="0"/>
              <a:t>. </a:t>
            </a:r>
            <a:r>
              <a:rPr lang="vi-VN" b="1" dirty="0"/>
              <a:t>Suy nghĩ và hành động của Sơn trước hoàn cảnh của Hiên</a:t>
            </a:r>
            <a:r>
              <a:rPr lang="vi-VN" b="1" dirty="0" smtClean="0"/>
              <a:t>.</a:t>
            </a:r>
            <a:endParaRPr lang="vi-VN" b="1" dirty="0"/>
          </a:p>
        </p:txBody>
      </p:sp>
      <p:sp>
        <p:nvSpPr>
          <p:cNvPr id="6" name="TextBox 5"/>
          <p:cNvSpPr txBox="1"/>
          <p:nvPr/>
        </p:nvSpPr>
        <p:spPr>
          <a:xfrm>
            <a:off x="838200" y="4114800"/>
            <a:ext cx="7391400" cy="1569660"/>
          </a:xfrm>
          <a:prstGeom prst="rect">
            <a:avLst/>
          </a:prstGeom>
          <a:noFill/>
        </p:spPr>
        <p:txBody>
          <a:bodyPr wrap="square" rtlCol="0">
            <a:spAutoFit/>
          </a:bodyPr>
          <a:lstStyle/>
          <a:p>
            <a:pPr>
              <a:spcBef>
                <a:spcPct val="50000"/>
              </a:spcBef>
            </a:pPr>
            <a:r>
              <a:rPr lang="vi-VN">
                <a:effectLst>
                  <a:outerShdw blurRad="38100" dist="38100" dir="2700000">
                    <a:srgbClr val="FFFFFF"/>
                  </a:outerShdw>
                </a:effectLst>
              </a:rPr>
              <a:t>+ Thấy động lòng thương Hiên.</a:t>
            </a:r>
          </a:p>
          <a:p>
            <a:pPr>
              <a:spcBef>
                <a:spcPct val="50000"/>
              </a:spcBef>
            </a:pPr>
            <a:r>
              <a:rPr lang="vi-VN">
                <a:effectLst>
                  <a:outerShdw blurRad="38100" dist="38100" dir="2700000">
                    <a:srgbClr val="FFFFFF"/>
                  </a:outerShdw>
                </a:effectLst>
              </a:rPr>
              <a:t>+ Quyết định đem cho Hiên chiếc áo.</a:t>
            </a:r>
          </a:p>
          <a:p>
            <a:pPr>
              <a:spcBef>
                <a:spcPct val="50000"/>
              </a:spcBef>
            </a:pPr>
            <a:r>
              <a:rPr lang="vi-VN">
                <a:effectLst>
                  <a:outerShdw blurRad="38100" dist="38100" dir="2700000">
                    <a:srgbClr val="FFFFFF"/>
                  </a:outerShdw>
                </a:effectLst>
              </a:rPr>
              <a:t>+ Thấy “ấm áp, vui vui</a:t>
            </a:r>
            <a:r>
              <a:rPr lang="vi-VN" smtClean="0">
                <a:effectLst>
                  <a:outerShdw blurRad="38100" dist="38100" dir="2700000">
                    <a:srgbClr val="FFFFFF"/>
                  </a:outerShdw>
                </a:effectLst>
              </a:rPr>
              <a:t>”.</a:t>
            </a:r>
            <a:endParaRPr lang="vi-VN">
              <a:effectLst>
                <a:outerShdw blurRad="38100" dist="38100" dir="2700000">
                  <a:srgbClr val="FFFFFF"/>
                </a:outerShdw>
              </a:effectLst>
            </a:endParaRPr>
          </a:p>
        </p:txBody>
      </p:sp>
      <p:sp>
        <p:nvSpPr>
          <p:cNvPr id="8" name="TextBox 7"/>
          <p:cNvSpPr txBox="1"/>
          <p:nvPr/>
        </p:nvSpPr>
        <p:spPr>
          <a:xfrm>
            <a:off x="685800" y="5715000"/>
            <a:ext cx="8382000" cy="1200329"/>
          </a:xfrm>
          <a:prstGeom prst="rect">
            <a:avLst/>
          </a:prstGeom>
          <a:noFill/>
        </p:spPr>
        <p:txBody>
          <a:bodyPr wrap="square" rtlCol="0">
            <a:spAutoFit/>
          </a:bodyPr>
          <a:lstStyle/>
          <a:p>
            <a:pPr lvl="0"/>
            <a:r>
              <a:rPr lang="vi-VN" b="1">
                <a:solidFill>
                  <a:srgbClr val="FF0000"/>
                </a:solidFill>
                <a:cs typeface="Times New Roman" panose="02020603050405020304" pitchFamily="18" charset="0"/>
              </a:rPr>
              <a:t>=&gt; </a:t>
            </a:r>
            <a:r>
              <a:rPr lang="vi-VN" b="1">
                <a:solidFill>
                  <a:srgbClr val="FF0000"/>
                </a:solidFill>
              </a:rPr>
              <a:t>Biết quan </a:t>
            </a:r>
            <a:r>
              <a:rPr lang="vi-VN" b="1" smtClean="0">
                <a:solidFill>
                  <a:srgbClr val="FF0000"/>
                </a:solidFill>
              </a:rPr>
              <a:t>tâm, </a:t>
            </a:r>
            <a:r>
              <a:rPr lang="vi-VN" b="1">
                <a:solidFill>
                  <a:srgbClr val="FF0000"/>
                </a:solidFill>
              </a:rPr>
              <a:t>biết sẻ chia, cảm thông với bạn bè. Điều đó chỉ có ở những trái tim nhân ái, những tấm lòng nhân hậu.</a:t>
            </a:r>
          </a:p>
          <a:p>
            <a:endParaRPr lang="en-US"/>
          </a:p>
        </p:txBody>
      </p:sp>
    </p:spTree>
    <p:extLst>
      <p:ext uri="{BB962C8B-B14F-4D97-AF65-F5344CB8AC3E}">
        <p14:creationId xmlns:p14="http://schemas.microsoft.com/office/powerpoint/2010/main" val="72718382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78"/>
                                        </p:tgtEl>
                                        <p:attrNameLst>
                                          <p:attrName>style.visibility</p:attrName>
                                        </p:attrNameLst>
                                      </p:cBhvr>
                                      <p:to>
                                        <p:strVal val="visible"/>
                                      </p:to>
                                    </p:set>
                                    <p:anim calcmode="lin" valueType="num">
                                      <p:cBhvr additive="base">
                                        <p:cTn id="7" dur="500" fill="hold"/>
                                        <p:tgtEl>
                                          <p:spTgt spid="40978"/>
                                        </p:tgtEl>
                                        <p:attrNameLst>
                                          <p:attrName>ppt_x</p:attrName>
                                        </p:attrNameLst>
                                      </p:cBhvr>
                                      <p:tavLst>
                                        <p:tav tm="0">
                                          <p:val>
                                            <p:strVal val="#ppt_x"/>
                                          </p:val>
                                        </p:tav>
                                        <p:tav tm="100000">
                                          <p:val>
                                            <p:strVal val="#ppt_x"/>
                                          </p:val>
                                        </p:tav>
                                      </p:tavLst>
                                    </p:anim>
                                    <p:anim calcmode="lin" valueType="num">
                                      <p:cBhvr additive="base">
                                        <p:cTn id="8" dur="500" fill="hold"/>
                                        <p:tgtEl>
                                          <p:spTgt spid="409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82"/>
                                        </p:tgtEl>
                                        <p:attrNameLst>
                                          <p:attrName>style.visibility</p:attrName>
                                        </p:attrNameLst>
                                      </p:cBhvr>
                                      <p:to>
                                        <p:strVal val="visible"/>
                                      </p:to>
                                    </p:set>
                                    <p:anim calcmode="lin" valueType="num">
                                      <p:cBhvr additive="base">
                                        <p:cTn id="13" dur="500" fill="hold"/>
                                        <p:tgtEl>
                                          <p:spTgt spid="40982"/>
                                        </p:tgtEl>
                                        <p:attrNameLst>
                                          <p:attrName>ppt_x</p:attrName>
                                        </p:attrNameLst>
                                      </p:cBhvr>
                                      <p:tavLst>
                                        <p:tav tm="0">
                                          <p:val>
                                            <p:strVal val="#ppt_x"/>
                                          </p:val>
                                        </p:tav>
                                        <p:tav tm="100000">
                                          <p:val>
                                            <p:strVal val="#ppt_x"/>
                                          </p:val>
                                        </p:tav>
                                      </p:tavLst>
                                    </p:anim>
                                    <p:anim calcmode="lin" valueType="num">
                                      <p:cBhvr additive="base">
                                        <p:cTn id="14" dur="500" fill="hold"/>
                                        <p:tgtEl>
                                          <p:spTgt spid="4098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8" grpId="0"/>
      <p:bldP spid="40982" grpId="0" animBg="1"/>
      <p:bldP spid="3" grpId="0" animBg="1"/>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p:nvPr/>
        </p:nvSpPr>
        <p:spPr>
          <a:xfrm>
            <a:off x="186055" y="663605"/>
            <a:ext cx="8526145" cy="5509200"/>
          </a:xfrm>
          <a:prstGeom prst="rect">
            <a:avLst/>
          </a:prstGeom>
          <a:solidFill>
            <a:schemeClr val="bg1"/>
          </a:solidFill>
          <a:ln w="57150" cap="flat" cmpd="thinThick">
            <a:solidFill>
              <a:srgbClr val="0000CC"/>
            </a:solidFill>
            <a:prstDash val="solid"/>
            <a:miter/>
            <a:headEnd type="none" w="med" len="med"/>
            <a:tailEnd type="none" w="med" len="med"/>
          </a:ln>
        </p:spPr>
        <p:txBody>
          <a:bodyPr wrap="squar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pt-BR" altLang="x-none" b="1" smtClean="0">
                <a:solidFill>
                  <a:srgbClr val="003300"/>
                </a:solidFill>
                <a:latin typeface="Times New Roman" panose="02020603050405020304" pitchFamily="18" charset="0"/>
              </a:rPr>
              <a:t>2. Hai </a:t>
            </a:r>
            <a:r>
              <a:rPr lang="pt-BR" altLang="x-none" b="1" dirty="0">
                <a:solidFill>
                  <a:srgbClr val="003300"/>
                </a:solidFill>
                <a:latin typeface="Times New Roman" panose="02020603050405020304" pitchFamily="18" charset="0"/>
              </a:rPr>
              <a:t>người mẹ</a:t>
            </a:r>
            <a:r>
              <a:rPr lang="pt-BR" altLang="x-none" b="1">
                <a:solidFill>
                  <a:srgbClr val="003300"/>
                </a:solidFill>
                <a:latin typeface="Times New Roman" panose="02020603050405020304" pitchFamily="18" charset="0"/>
              </a:rPr>
              <a:t>: </a:t>
            </a:r>
            <a:endParaRPr lang="pt-BR" altLang="x-none" b="1" smtClean="0">
              <a:solidFill>
                <a:srgbClr val="003300"/>
              </a:solidFill>
              <a:latin typeface="Times New Roman" panose="02020603050405020304" pitchFamily="18" charset="0"/>
            </a:endParaRPr>
          </a:p>
          <a:p>
            <a:pPr marL="0" lvl="0" indent="0" eaLnBrk="1" hangingPunct="1">
              <a:spcBef>
                <a:spcPct val="0"/>
              </a:spcBef>
              <a:buNone/>
            </a:pPr>
            <a:r>
              <a:rPr lang="pt-BR" altLang="x-none" b="1" smtClean="0">
                <a:solidFill>
                  <a:srgbClr val="003300"/>
                </a:solidFill>
                <a:latin typeface="Times New Roman" panose="02020603050405020304" pitchFamily="18" charset="0"/>
              </a:rPr>
              <a:t>a</a:t>
            </a:r>
            <a:r>
              <a:rPr lang="pt-BR" altLang="x-none" b="1" dirty="0">
                <a:solidFill>
                  <a:srgbClr val="003300"/>
                </a:solidFill>
                <a:latin typeface="Times New Roman" panose="02020603050405020304" pitchFamily="18" charset="0"/>
              </a:rPr>
              <a:t>. Mẹ của Hiên</a:t>
            </a:r>
          </a:p>
          <a:p>
            <a:pPr marL="0" lvl="0" indent="0" eaLnBrk="1" hangingPunct="1">
              <a:spcBef>
                <a:spcPct val="0"/>
              </a:spcBef>
              <a:buNone/>
            </a:pPr>
            <a:r>
              <a:rPr lang="pt-BR" altLang="x-none" b="1" dirty="0">
                <a:solidFill>
                  <a:srgbClr val="003300"/>
                </a:solidFill>
                <a:latin typeface="Times New Roman" panose="02020603050405020304" pitchFamily="18" charset="0"/>
              </a:rPr>
              <a:t>- </a:t>
            </a:r>
            <a:r>
              <a:rPr lang="pt-BR" altLang="x-none" dirty="0">
                <a:solidFill>
                  <a:srgbClr val="003300"/>
                </a:solidFill>
                <a:latin typeface="Times New Roman" panose="02020603050405020304" pitchFamily="18" charset="0"/>
              </a:rPr>
              <a:t>Nghề: chỉ có nghề </a:t>
            </a:r>
            <a:r>
              <a:rPr lang="pt-BR" altLang="x-none">
                <a:solidFill>
                  <a:srgbClr val="003300"/>
                </a:solidFill>
                <a:latin typeface="Times New Roman" panose="02020603050405020304" pitchFamily="18" charset="0"/>
              </a:rPr>
              <a:t>đi </a:t>
            </a:r>
            <a:r>
              <a:rPr lang="pt-BR" altLang="x-none" smtClean="0">
                <a:solidFill>
                  <a:srgbClr val="003300"/>
                </a:solidFill>
                <a:latin typeface="Times New Roman" panose="02020603050405020304" pitchFamily="18" charset="0"/>
              </a:rPr>
              <a:t>mò </a:t>
            </a:r>
            <a:r>
              <a:rPr lang="pt-BR" altLang="x-none" dirty="0">
                <a:solidFill>
                  <a:srgbClr val="003300"/>
                </a:solidFill>
                <a:latin typeface="Times New Roman" panose="02020603050405020304" pitchFamily="18" charset="0"/>
              </a:rPr>
              <a:t>cua bắt </a:t>
            </a:r>
            <a:r>
              <a:rPr lang="pt-BR" altLang="x-none">
                <a:solidFill>
                  <a:srgbClr val="003300"/>
                </a:solidFill>
                <a:latin typeface="Times New Roman" panose="02020603050405020304" pitchFamily="18" charset="0"/>
              </a:rPr>
              <a:t>ốc </a:t>
            </a:r>
            <a:r>
              <a:rPr lang="pt-BR" altLang="x-none" smtClean="0">
                <a:solidFill>
                  <a:srgbClr val="003300"/>
                </a:solidFill>
                <a:latin typeface="Times New Roman" panose="02020603050405020304" pitchFamily="18" charset="0"/>
              </a:rPr>
              <a:t>không </a:t>
            </a:r>
            <a:r>
              <a:rPr lang="pt-BR" altLang="x-none" dirty="0">
                <a:solidFill>
                  <a:srgbClr val="003300"/>
                </a:solidFill>
                <a:latin typeface="Times New Roman" panose="02020603050405020304" pitchFamily="18" charset="0"/>
              </a:rPr>
              <a:t>đủ tiền để may áo cho con</a:t>
            </a:r>
          </a:p>
          <a:p>
            <a:pPr marL="0" lvl="0" indent="0" eaLnBrk="1" hangingPunct="1">
              <a:spcBef>
                <a:spcPct val="0"/>
              </a:spcBef>
              <a:buNone/>
            </a:pPr>
            <a:r>
              <a:rPr lang="pt-BR" altLang="x-none" dirty="0">
                <a:solidFill>
                  <a:srgbClr val="003300"/>
                </a:solidFill>
                <a:latin typeface="Times New Roman" panose="02020603050405020304" pitchFamily="18" charset="0"/>
              </a:rPr>
              <a:t>- Thái độ và hành động khép nép, nhưng cư xử đúng đắn, tự trọng của một người mẹ nghèo khổ</a:t>
            </a:r>
            <a:r>
              <a:rPr lang="en-US" altLang="pt-BR" dirty="0">
                <a:solidFill>
                  <a:srgbClr val="003300"/>
                </a:solidFill>
                <a:latin typeface="Times New Roman" panose="02020603050405020304" pitchFamily="18" charset="0"/>
              </a:rPr>
              <a:t>.</a:t>
            </a:r>
          </a:p>
          <a:p>
            <a:pPr marL="0" lvl="0" indent="0" eaLnBrk="1" hangingPunct="1">
              <a:spcBef>
                <a:spcPct val="0"/>
              </a:spcBef>
              <a:buNone/>
            </a:pPr>
            <a:r>
              <a:rPr lang="en-US" altLang="pt-BR" b="1" dirty="0">
                <a:solidFill>
                  <a:srgbClr val="003300"/>
                </a:solidFill>
                <a:latin typeface="Times New Roman" panose="02020603050405020304" pitchFamily="18" charset="0"/>
              </a:rPr>
              <a:t>b. Mẹ của Sơn</a:t>
            </a:r>
          </a:p>
          <a:p>
            <a:pPr marL="0" lvl="0" indent="0" eaLnBrk="1" hangingPunct="1">
              <a:spcBef>
                <a:spcPct val="0"/>
              </a:spcBef>
              <a:buNone/>
            </a:pPr>
            <a:r>
              <a:rPr lang="en-US" altLang="pt-BR" dirty="0">
                <a:solidFill>
                  <a:srgbClr val="003300"/>
                </a:solidFill>
                <a:latin typeface="Times New Roman" panose="02020603050405020304" pitchFamily="18" charset="0"/>
              </a:rPr>
              <a:t>- Cách cư xử nhân hậu, tế nhị của một người mẹ có </a:t>
            </a:r>
            <a:r>
              <a:rPr lang="en-US" altLang="pt-BR" dirty="0">
                <a:solidFill>
                  <a:srgbClr val="003300"/>
                </a:solidFill>
                <a:latin typeface="Times New Roman" panose="02020603050405020304" pitchFamily="18" charset="0"/>
                <a:sym typeface="+mn-ea"/>
              </a:rPr>
              <a:t>yêu thương</a:t>
            </a:r>
            <a:r>
              <a:rPr lang="en-US" altLang="pt-BR" dirty="0">
                <a:solidFill>
                  <a:srgbClr val="003300"/>
                </a:solidFill>
                <a:latin typeface="Times New Roman" panose="02020603050405020304" pitchFamily="18" charset="0"/>
              </a:rPr>
              <a:t>.</a:t>
            </a:r>
          </a:p>
          <a:p>
            <a:pPr marL="0" lvl="0" indent="0" eaLnBrk="1" hangingPunct="1">
              <a:spcBef>
                <a:spcPct val="0"/>
              </a:spcBef>
              <a:buNone/>
            </a:pPr>
            <a:r>
              <a:rPr lang="en-US" altLang="pt-BR" dirty="0">
                <a:solidFill>
                  <a:srgbClr val="003300"/>
                </a:solidFill>
                <a:latin typeface="Times New Roman" panose="02020603050405020304" pitchFamily="18" charset="0"/>
              </a:rPr>
              <a:t>- Với các con, cách cư xử vừa nghiêm khắc, vừa yêu thương.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p:nvPr/>
        </p:nvSpPr>
        <p:spPr>
          <a:xfrm>
            <a:off x="609600" y="838200"/>
            <a:ext cx="8077200" cy="4832092"/>
          </a:xfrm>
          <a:prstGeom prst="rect">
            <a:avLst/>
          </a:prstGeom>
          <a:solidFill>
            <a:schemeClr val="bg1"/>
          </a:solidFill>
          <a:ln w="57150" cap="flat" cmpd="thinThick">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ts val="0"/>
              </a:spcBef>
              <a:buNone/>
            </a:pPr>
            <a:r>
              <a:rPr lang="en-US" sz="2800" b="1" smtClean="0">
                <a:latin typeface="Times New Roman" panose="02020603050405020304" pitchFamily="18" charset="0"/>
              </a:rPr>
              <a:t>III. </a:t>
            </a:r>
            <a:r>
              <a:rPr sz="2800" b="1" smtClean="0">
                <a:latin typeface="Times New Roman" panose="02020603050405020304" pitchFamily="18" charset="0"/>
              </a:rPr>
              <a:t>Tổng </a:t>
            </a:r>
            <a:r>
              <a:rPr sz="2800" b="1">
                <a:latin typeface="Times New Roman" panose="02020603050405020304" pitchFamily="18" charset="0"/>
              </a:rPr>
              <a:t>kết</a:t>
            </a:r>
          </a:p>
          <a:p>
            <a:pPr marL="0" lvl="0" indent="0" eaLnBrk="1" hangingPunct="1">
              <a:spcBef>
                <a:spcPts val="0"/>
              </a:spcBef>
              <a:buNone/>
            </a:pPr>
            <a:r>
              <a:rPr sz="2800">
                <a:latin typeface="Times New Roman" panose="02020603050405020304" pitchFamily="18" charset="0"/>
              </a:rPr>
              <a:t>1. Nghệ </a:t>
            </a:r>
            <a:r>
              <a:rPr sz="2800" smtClean="0">
                <a:latin typeface="Times New Roman" panose="02020603050405020304" pitchFamily="18" charset="0"/>
              </a:rPr>
              <a:t>thuật</a:t>
            </a:r>
            <a:r>
              <a:rPr lang="en-US" sz="2800" smtClean="0">
                <a:latin typeface="Times New Roman" panose="02020603050405020304" pitchFamily="18" charset="0"/>
              </a:rPr>
              <a:t>.</a:t>
            </a:r>
            <a:endParaRPr sz="2800">
              <a:latin typeface="Times New Roman" panose="02020603050405020304" pitchFamily="18" charset="0"/>
            </a:endParaRPr>
          </a:p>
          <a:p>
            <a:pPr marL="0" lvl="0" indent="0" eaLnBrk="1" hangingPunct="1">
              <a:spcBef>
                <a:spcPts val="0"/>
              </a:spcBef>
              <a:buNone/>
            </a:pPr>
            <a:r>
              <a:rPr sz="2800">
                <a:latin typeface="Times New Roman" panose="02020603050405020304" pitchFamily="18" charset="0"/>
              </a:rPr>
              <a:t>- Nghệ thuật tự sự kết hợp miêu tả;</a:t>
            </a:r>
          </a:p>
          <a:p>
            <a:pPr marL="0" lvl="0" indent="0" eaLnBrk="1" hangingPunct="1">
              <a:spcBef>
                <a:spcPts val="0"/>
              </a:spcBef>
              <a:buNone/>
            </a:pPr>
            <a:r>
              <a:rPr sz="2800">
                <a:latin typeface="Times New Roman" panose="02020603050405020304" pitchFamily="18" charset="0"/>
              </a:rPr>
              <a:t>- Giọng văn nhẹ nhàng, giàu chất thơ;</a:t>
            </a:r>
          </a:p>
          <a:p>
            <a:pPr marL="0" lvl="0" indent="0" eaLnBrk="1" hangingPunct="1">
              <a:spcBef>
                <a:spcPts val="0"/>
              </a:spcBef>
              <a:buNone/>
            </a:pPr>
            <a:r>
              <a:rPr sz="2800">
                <a:latin typeface="Times New Roman" panose="02020603050405020304" pitchFamily="18" charset="0"/>
              </a:rPr>
              <a:t>- Miêu tả tinh </a:t>
            </a:r>
            <a:r>
              <a:rPr sz="2800" smtClean="0">
                <a:latin typeface="Times New Roman" panose="02020603050405020304" pitchFamily="18" charset="0"/>
              </a:rPr>
              <a:t>tế</a:t>
            </a:r>
            <a:r>
              <a:rPr lang="en-US" sz="2800" smtClean="0">
                <a:latin typeface="Times New Roman" panose="02020603050405020304" pitchFamily="18" charset="0"/>
              </a:rPr>
              <a:t>.</a:t>
            </a:r>
            <a:endParaRPr sz="2800">
              <a:latin typeface="Times New Roman" panose="02020603050405020304" pitchFamily="18" charset="0"/>
            </a:endParaRPr>
          </a:p>
          <a:p>
            <a:pPr marL="0" lvl="0" indent="0" eaLnBrk="1" hangingPunct="1">
              <a:spcBef>
                <a:spcPts val="0"/>
              </a:spcBef>
              <a:buNone/>
            </a:pPr>
            <a:r>
              <a:rPr sz="2800">
                <a:latin typeface="Times New Roman" panose="02020603050405020304" pitchFamily="18" charset="0"/>
              </a:rPr>
              <a:t>2. Nội </a:t>
            </a:r>
            <a:r>
              <a:rPr sz="2800" smtClean="0">
                <a:latin typeface="Times New Roman" panose="02020603050405020304" pitchFamily="18" charset="0"/>
              </a:rPr>
              <a:t>dung</a:t>
            </a:r>
            <a:r>
              <a:rPr lang="en-US" sz="2800" smtClean="0">
                <a:latin typeface="Times New Roman" panose="02020603050405020304" pitchFamily="18" charset="0"/>
              </a:rPr>
              <a:t>.</a:t>
            </a:r>
            <a:endParaRPr sz="2800">
              <a:latin typeface="Times New Roman" panose="02020603050405020304" pitchFamily="18" charset="0"/>
            </a:endParaRPr>
          </a:p>
          <a:p>
            <a:pPr marL="0" lvl="0" indent="0" algn="just" eaLnBrk="1" hangingPunct="1">
              <a:spcBef>
                <a:spcPts val="0"/>
              </a:spcBef>
              <a:buNone/>
            </a:pPr>
            <a:r>
              <a:rPr lang="en-US" sz="2800" smtClean="0">
                <a:latin typeface="Times New Roman" panose="02020603050405020304" pitchFamily="18" charset="0"/>
              </a:rPr>
              <a:t>      </a:t>
            </a:r>
            <a:r>
              <a:rPr sz="2800" smtClean="0">
                <a:latin typeface="Times New Roman" panose="02020603050405020304" pitchFamily="18" charset="0"/>
              </a:rPr>
              <a:t>Truyện </a:t>
            </a:r>
            <a:r>
              <a:rPr sz="2800">
                <a:latin typeface="Times New Roman" panose="02020603050405020304" pitchFamily="18" charset="0"/>
              </a:rPr>
              <a:t>ngắn khắc họa </a:t>
            </a:r>
            <a:r>
              <a:rPr lang="en-US" sz="2800" smtClean="0">
                <a:latin typeface="Times New Roman" panose="02020603050405020304" pitchFamily="18" charset="0"/>
              </a:rPr>
              <a:t>hình</a:t>
            </a:r>
            <a:r>
              <a:rPr sz="2800" smtClean="0">
                <a:latin typeface="Times New Roman" panose="02020603050405020304" pitchFamily="18" charset="0"/>
              </a:rPr>
              <a:t> </a:t>
            </a:r>
            <a:r>
              <a:rPr sz="2800">
                <a:latin typeface="Times New Roman" panose="02020603050405020304" pitchFamily="18" charset="0"/>
              </a:rPr>
              <a:t>ảnh những  người ở làng quê nghèo khó, có </a:t>
            </a:r>
            <a:r>
              <a:rPr lang="en-US" sz="2800" smtClean="0">
                <a:latin typeface="Times New Roman" panose="02020603050405020304" pitchFamily="18" charset="0"/>
              </a:rPr>
              <a:t>lòng </a:t>
            </a:r>
            <a:r>
              <a:rPr sz="2800" smtClean="0">
                <a:latin typeface="Times New Roman" panose="02020603050405020304" pitchFamily="18" charset="0"/>
              </a:rPr>
              <a:t>tự </a:t>
            </a:r>
            <a:r>
              <a:rPr sz="2800">
                <a:latin typeface="Times New Roman" panose="02020603050405020304" pitchFamily="18" charset="0"/>
              </a:rPr>
              <a:t>trọng và những người có điều kiện sống tốt hơn biết chia sẻ, yêu thương người khác. Từ đó đề cao tinh thần nhân văn, biết đồng cảm, sẻ chia, giúp đỡ những người thiệt </a:t>
            </a:r>
            <a:r>
              <a:rPr lang="en-US" sz="2800" smtClean="0">
                <a:latin typeface="Times New Roman" panose="02020603050405020304" pitchFamily="18" charset="0"/>
              </a:rPr>
              <a:t>thòi</a:t>
            </a:r>
            <a:r>
              <a:rPr sz="2800" smtClean="0">
                <a:latin typeface="Times New Roman" panose="02020603050405020304" pitchFamily="18" charset="0"/>
              </a:rPr>
              <a:t>, </a:t>
            </a:r>
            <a:r>
              <a:rPr sz="2800">
                <a:latin typeface="Times New Roman" panose="02020603050405020304" pitchFamily="18" charset="0"/>
              </a:rPr>
              <a:t>bất hạnh.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4" name="Text Box 12"/>
          <p:cNvSpPr txBox="1"/>
          <p:nvPr/>
        </p:nvSpPr>
        <p:spPr>
          <a:xfrm>
            <a:off x="609600" y="5334000"/>
            <a:ext cx="8077200" cy="466725"/>
          </a:xfrm>
          <a:prstGeom prst="rect">
            <a:avLst/>
          </a:prstGeom>
          <a:gradFill rotWithShape="1">
            <a:gsLst>
              <a:gs pos="0">
                <a:schemeClr val="bg1"/>
              </a:gs>
              <a:gs pos="100000">
                <a:srgbClr val="FF9900"/>
              </a:gs>
            </a:gsLst>
            <a:lin ang="5400000" scaled="1"/>
            <a:tileRect/>
          </a:gradFill>
          <a:ln w="9525"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400" b="1">
                <a:latin typeface="Times New Roman" panose="02020603050405020304" pitchFamily="18" charset="0"/>
              </a:rPr>
              <a:t>CÁC TẬP TRUYỆN NGẮN</a:t>
            </a:r>
          </a:p>
        </p:txBody>
      </p:sp>
      <p:pic>
        <p:nvPicPr>
          <p:cNvPr id="23565" name="Picture 13"/>
          <p:cNvPicPr>
            <a:picLocks noChangeAspect="1"/>
          </p:cNvPicPr>
          <p:nvPr/>
        </p:nvPicPr>
        <p:blipFill>
          <a:blip r:embed="rId2"/>
          <a:stretch>
            <a:fillRect/>
          </a:stretch>
        </p:blipFill>
        <p:spPr>
          <a:xfrm>
            <a:off x="457200" y="990600"/>
            <a:ext cx="2514600" cy="3733800"/>
          </a:xfrm>
          <a:prstGeom prst="rect">
            <a:avLst/>
          </a:prstGeom>
          <a:noFill/>
          <a:ln w="38100" cap="flat" cmpd="sng">
            <a:solidFill>
              <a:srgbClr val="003300"/>
            </a:solidFill>
            <a:prstDash val="solid"/>
            <a:miter/>
            <a:headEnd type="none" w="med" len="med"/>
            <a:tailEnd type="none" w="med" len="med"/>
          </a:ln>
        </p:spPr>
      </p:pic>
      <p:pic>
        <p:nvPicPr>
          <p:cNvPr id="23567" name="Picture 15"/>
          <p:cNvPicPr>
            <a:picLocks noChangeAspect="1"/>
          </p:cNvPicPr>
          <p:nvPr/>
        </p:nvPicPr>
        <p:blipFill>
          <a:blip r:embed="rId3"/>
          <a:stretch>
            <a:fillRect/>
          </a:stretch>
        </p:blipFill>
        <p:spPr>
          <a:xfrm>
            <a:off x="3352800" y="990600"/>
            <a:ext cx="2514600" cy="3733800"/>
          </a:xfrm>
          <a:prstGeom prst="rect">
            <a:avLst/>
          </a:prstGeom>
          <a:noFill/>
          <a:ln w="38100" cap="flat" cmpd="sng">
            <a:solidFill>
              <a:srgbClr val="003300"/>
            </a:solidFill>
            <a:prstDash val="solid"/>
            <a:miter/>
            <a:headEnd type="none" w="med" len="med"/>
            <a:tailEnd type="none" w="med" len="med"/>
          </a:ln>
        </p:spPr>
      </p:pic>
      <p:pic>
        <p:nvPicPr>
          <p:cNvPr id="23569" name="Picture 17"/>
          <p:cNvPicPr>
            <a:picLocks noChangeAspect="1"/>
          </p:cNvPicPr>
          <p:nvPr/>
        </p:nvPicPr>
        <p:blipFill>
          <a:blip r:embed="rId4"/>
          <a:stretch>
            <a:fillRect/>
          </a:stretch>
        </p:blipFill>
        <p:spPr>
          <a:xfrm>
            <a:off x="6248400" y="990600"/>
            <a:ext cx="2514600" cy="3733800"/>
          </a:xfrm>
          <a:prstGeom prst="rect">
            <a:avLst/>
          </a:prstGeom>
          <a:noFill/>
          <a:ln w="38100" cap="flat" cmpd="sng">
            <a:solidFill>
              <a:srgbClr val="003300"/>
            </a:solidFill>
            <a:prstDash val="solid"/>
            <a:miter/>
            <a:headEnd type="none" w="med" len="med"/>
            <a:tailEnd type="none" w="med" len="med"/>
          </a:ln>
        </p:spPr>
      </p:pic>
    </p:spTree>
  </p:cSld>
  <p:clrMapOvr>
    <a:masterClrMapping/>
  </p:clrMapOvr>
  <p:transition spd="med">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832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p:cNvSpPr txBox="1"/>
          <p:nvPr/>
        </p:nvSpPr>
        <p:spPr>
          <a:xfrm>
            <a:off x="228600" y="5486400"/>
            <a:ext cx="2667000" cy="495300"/>
          </a:xfrm>
          <a:prstGeom prst="rect">
            <a:avLst/>
          </a:prstGeom>
          <a:gradFill rotWithShape="1">
            <a:gsLst>
              <a:gs pos="0">
                <a:schemeClr val="bg1"/>
              </a:gs>
              <a:gs pos="100000">
                <a:srgbClr val="FF9900"/>
              </a:gs>
            </a:gsLst>
            <a:lin ang="5400000" scaled="1"/>
            <a:tileRect/>
          </a:gradFill>
          <a:ln w="38100"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400" b="1">
                <a:latin typeface="Times New Roman" panose="02020603050405020304" pitchFamily="18" charset="0"/>
              </a:rPr>
              <a:t>TIỂU THUYẾT</a:t>
            </a:r>
          </a:p>
        </p:txBody>
      </p:sp>
      <p:pic>
        <p:nvPicPr>
          <p:cNvPr id="43016" name="Picture 8"/>
          <p:cNvPicPr>
            <a:picLocks noChangeAspect="1"/>
          </p:cNvPicPr>
          <p:nvPr/>
        </p:nvPicPr>
        <p:blipFill>
          <a:blip r:embed="rId2"/>
          <a:stretch>
            <a:fillRect/>
          </a:stretch>
        </p:blipFill>
        <p:spPr>
          <a:xfrm>
            <a:off x="304800" y="685800"/>
            <a:ext cx="2590800" cy="4267200"/>
          </a:xfrm>
          <a:prstGeom prst="rect">
            <a:avLst/>
          </a:prstGeom>
          <a:noFill/>
          <a:ln w="28575" cap="flat" cmpd="sng">
            <a:solidFill>
              <a:srgbClr val="003300"/>
            </a:solidFill>
            <a:prstDash val="solid"/>
            <a:miter/>
            <a:headEnd type="none" w="med" len="med"/>
            <a:tailEnd type="none" w="med" len="med"/>
          </a:ln>
        </p:spPr>
      </p:pic>
      <p:pic>
        <p:nvPicPr>
          <p:cNvPr id="43017" name="Picture 9" descr="DSC_0281-2"/>
          <p:cNvPicPr>
            <a:picLocks noChangeAspect="1"/>
          </p:cNvPicPr>
          <p:nvPr/>
        </p:nvPicPr>
        <p:blipFill>
          <a:blip r:embed="rId3"/>
          <a:stretch>
            <a:fillRect/>
          </a:stretch>
        </p:blipFill>
        <p:spPr>
          <a:xfrm>
            <a:off x="3124200" y="685800"/>
            <a:ext cx="2667000" cy="4267200"/>
          </a:xfrm>
          <a:prstGeom prst="rect">
            <a:avLst/>
          </a:prstGeom>
          <a:noFill/>
          <a:ln w="28575" cap="flat" cmpd="sng">
            <a:solidFill>
              <a:srgbClr val="000000"/>
            </a:solidFill>
            <a:prstDash val="solid"/>
            <a:miter/>
            <a:headEnd type="none" w="med" len="med"/>
            <a:tailEnd type="none" w="med" len="med"/>
          </a:ln>
        </p:spPr>
      </p:pic>
      <p:sp>
        <p:nvSpPr>
          <p:cNvPr id="43018" name="Text Box 10"/>
          <p:cNvSpPr txBox="1"/>
          <p:nvPr/>
        </p:nvSpPr>
        <p:spPr>
          <a:xfrm>
            <a:off x="3124200" y="5486400"/>
            <a:ext cx="2667000" cy="495300"/>
          </a:xfrm>
          <a:prstGeom prst="rect">
            <a:avLst/>
          </a:prstGeom>
          <a:gradFill rotWithShape="1">
            <a:gsLst>
              <a:gs pos="0">
                <a:schemeClr val="bg1"/>
              </a:gs>
              <a:gs pos="100000">
                <a:srgbClr val="FF9900"/>
              </a:gs>
            </a:gsLst>
            <a:lin ang="5400000" scaled="1"/>
            <a:tileRect/>
          </a:gradFill>
          <a:ln w="38100"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400" b="1">
                <a:latin typeface="Times New Roman" panose="02020603050405020304" pitchFamily="18" charset="0"/>
              </a:rPr>
              <a:t>TIỂU LUẬN</a:t>
            </a:r>
          </a:p>
        </p:txBody>
      </p:sp>
      <p:pic>
        <p:nvPicPr>
          <p:cNvPr id="43019" name="Picture 11" descr="Thach Lam 4"/>
          <p:cNvPicPr>
            <a:picLocks noChangeAspect="1"/>
          </p:cNvPicPr>
          <p:nvPr/>
        </p:nvPicPr>
        <p:blipFill>
          <a:blip r:embed="rId4"/>
          <a:stretch>
            <a:fillRect/>
          </a:stretch>
        </p:blipFill>
        <p:spPr>
          <a:xfrm>
            <a:off x="6019800" y="685800"/>
            <a:ext cx="2819400" cy="4267200"/>
          </a:xfrm>
          <a:prstGeom prst="rect">
            <a:avLst/>
          </a:prstGeom>
          <a:noFill/>
          <a:ln w="28575" cap="flat" cmpd="sng">
            <a:solidFill>
              <a:srgbClr val="0000FF"/>
            </a:solidFill>
            <a:prstDash val="solid"/>
            <a:miter/>
            <a:headEnd type="none" w="med" len="med"/>
            <a:tailEnd type="none" w="med" len="med"/>
          </a:ln>
        </p:spPr>
      </p:pic>
      <p:sp>
        <p:nvSpPr>
          <p:cNvPr id="43020" name="Text Box 12"/>
          <p:cNvSpPr txBox="1"/>
          <p:nvPr/>
        </p:nvSpPr>
        <p:spPr>
          <a:xfrm>
            <a:off x="6096000" y="5476875"/>
            <a:ext cx="2590800" cy="495300"/>
          </a:xfrm>
          <a:prstGeom prst="rect">
            <a:avLst/>
          </a:prstGeom>
          <a:gradFill rotWithShape="1">
            <a:gsLst>
              <a:gs pos="0">
                <a:schemeClr val="bg1"/>
              </a:gs>
              <a:gs pos="100000">
                <a:srgbClr val="FF9900"/>
              </a:gs>
            </a:gsLst>
            <a:lin ang="5400000" scaled="1"/>
            <a:tileRect/>
          </a:gradFill>
          <a:ln w="38100"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400" b="1">
                <a:latin typeface="Times New Roman" panose="02020603050405020304" pitchFamily="18" charset="0"/>
              </a:rPr>
              <a:t>TUỲ BÚT</a:t>
            </a:r>
          </a:p>
        </p:txBody>
      </p:sp>
    </p:spTree>
  </p:cSld>
  <p:clrMapOvr>
    <a:masterClrMapping/>
  </p:clrMapOvr>
  <p:transition spd="slow">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34434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2133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C:\Users\Administrator\Desktop\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09600"/>
            <a:ext cx="2514600" cy="3048000"/>
          </a:xfrm>
          <a:prstGeom prst="rect">
            <a:avLst/>
          </a:prstGeom>
          <a:noFill/>
          <a:extLst>
            <a:ext uri="{909E8E84-426E-40DD-AFC4-6F175D3DCCD1}">
              <a14:hiddenFill xmlns:a14="http://schemas.microsoft.com/office/drawing/2010/main">
                <a:solidFill>
                  <a:srgbClr val="FFFFFF"/>
                </a:solidFill>
              </a14:hiddenFill>
            </a:ext>
          </a:extLst>
        </p:spPr>
      </p:pic>
      <p:sp>
        <p:nvSpPr>
          <p:cNvPr id="11" name="Down Arrow 10"/>
          <p:cNvSpPr/>
          <p:nvPr/>
        </p:nvSpPr>
        <p:spPr bwMode="auto">
          <a:xfrm>
            <a:off x="4600575" y="3657600"/>
            <a:ext cx="228600" cy="638175"/>
          </a:xfrm>
          <a:prstGeom prst="downArrow">
            <a:avLst/>
          </a:prstGeom>
          <a:solidFill>
            <a:srgbClr val="FF00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2"/>
              </a:solidFill>
              <a:effectLst/>
              <a:latin typeface="Times New Roman" panose="02020603050405020304" pitchFamily="18" charset="0"/>
            </a:endParaRPr>
          </a:p>
        </p:txBody>
      </p:sp>
      <p:sp>
        <p:nvSpPr>
          <p:cNvPr id="13" name="Rectangle 12"/>
          <p:cNvSpPr/>
          <p:nvPr/>
        </p:nvSpPr>
        <p:spPr bwMode="auto">
          <a:xfrm>
            <a:off x="685800" y="4343400"/>
            <a:ext cx="7924800" cy="22098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gn="just"/>
            <a:r>
              <a:rPr lang="en-US"/>
              <a:t>“... </a:t>
            </a:r>
            <a:r>
              <a:rPr lang="en-US" b="1" i="1"/>
              <a:t>Gió heo may sẽ làm cho họ buồn rầu lo sợ, vì mùa đông sắp tới, mùa đông giá lạnh và lầy lội phủ trên lưng họ cái màn lặng lẽ của sương mù. Và lòng tôi se lại khi nghĩ rằng chỉ một chút âu yếm, một chút tình thương, cũng đủ nâng đỡ, an ủi những người cùng khốn ấy...”</a:t>
            </a:r>
          </a:p>
        </p:txBody>
      </p:sp>
    </p:spTree>
    <p:extLst>
      <p:ext uri="{BB962C8B-B14F-4D97-AF65-F5344CB8AC3E}">
        <p14:creationId xmlns:p14="http://schemas.microsoft.com/office/powerpoint/2010/main" val="56005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67801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62000"/>
            <a:ext cx="8305800" cy="5386090"/>
          </a:xfrm>
          <a:prstGeom prst="rect">
            <a:avLst/>
          </a:prstGeom>
          <a:noFill/>
        </p:spPr>
        <p:txBody>
          <a:bodyPr wrap="square" rtlCol="0">
            <a:spAutoFit/>
          </a:bodyPr>
          <a:lstStyle/>
          <a:p>
            <a:pPr algn="ctr"/>
            <a:r>
              <a:rPr lang="en-US" sz="2800" b="1" smtClean="0"/>
              <a:t>Tóm tắt.</a:t>
            </a:r>
          </a:p>
          <a:p>
            <a:pPr algn="ctr"/>
            <a:endParaRPr lang="en-US" sz="2800" b="1" smtClean="0"/>
          </a:p>
          <a:p>
            <a:pPr algn="just"/>
            <a:r>
              <a:rPr lang="en-US" smtClean="0"/>
              <a:t>        Sơn và Lan là hai chị em sinh ra trong một gia đình khá giả. Không giống như những đứa trẻ có điều kiện khác, cả hai luôn hòa đồng, gần gũi với các bạn ở xóm nghèo. Vào một ngày trời chuyển lạnh, Sơn và Lan mặc áo ấm ra chợ chơi thì thấy Hiên - cô bé hàng xóm đang co ro bên cột quán với manh áo mỏng manh, rách tả tơi. Thấy vậy, hai chị em bèn quyết định đem tặng chiếc áo bông cũ của em Duyên ngày trước cho Hiên. Vú già biết chuyện, hai chị em sợ bị mẹ đánh đòn, mãi đến tối mới kéo nhau về nhà. Khi đó, mẹ Hiên đã đem áo đến nhà trả cho mẹ Sơn và được mẹ Sơn cho mượn năm hào may áo mới cho con. Mẹ Sơn nhẹ nhàng ôm hai con vào lòng trách yêu: “Hai con tôi quý quá, dám tự do lấy áo đem cho người ta không sợ mẹ mắng ư?”.</a:t>
            </a:r>
            <a:endParaRPr lang="en-US"/>
          </a:p>
        </p:txBody>
      </p:sp>
    </p:spTree>
    <p:extLst>
      <p:ext uri="{BB962C8B-B14F-4D97-AF65-F5344CB8AC3E}">
        <p14:creationId xmlns:p14="http://schemas.microsoft.com/office/powerpoint/2010/main" val="3982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533400" y="1519535"/>
            <a:ext cx="8077200" cy="461665"/>
          </a:xfrm>
          <a:prstGeom prst="rect">
            <a:avLst/>
          </a:prstGeom>
          <a:noFill/>
        </p:spPr>
        <p:txBody>
          <a:bodyPr wrap="square" rtlCol="0">
            <a:spAutoFit/>
          </a:bodyPr>
          <a:lstStyle/>
          <a:p>
            <a:r>
              <a:rPr lang="en-US" b="1" smtClean="0"/>
              <a:t>- Người kể chuyện: Tác giả - giấu mình, không xuất hiện.</a:t>
            </a:r>
            <a:endParaRPr lang="en-US" b="1"/>
          </a:p>
        </p:txBody>
      </p:sp>
      <p:sp>
        <p:nvSpPr>
          <p:cNvPr id="9" name="Rectangle 8"/>
          <p:cNvSpPr/>
          <p:nvPr/>
        </p:nvSpPr>
        <p:spPr bwMode="auto">
          <a:xfrm>
            <a:off x="533400" y="3124200"/>
            <a:ext cx="3276600" cy="609600"/>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en-US" b="1" smtClean="0"/>
              <a:t>- </a:t>
            </a:r>
            <a:r>
              <a:rPr lang="en-US" b="1"/>
              <a:t>Ngôi kể: Ngôi thứ ba </a:t>
            </a:r>
          </a:p>
        </p:txBody>
      </p:sp>
      <p:sp>
        <p:nvSpPr>
          <p:cNvPr id="11" name="Rectangle 10"/>
          <p:cNvSpPr/>
          <p:nvPr/>
        </p:nvSpPr>
        <p:spPr bwMode="auto">
          <a:xfrm>
            <a:off x="4495800" y="2286000"/>
            <a:ext cx="4076700" cy="1143000"/>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gn="just"/>
            <a:r>
              <a:rPr lang="en-US" b="1">
                <a:solidFill>
                  <a:srgbClr val="FF0000"/>
                </a:solidFill>
              </a:rPr>
              <a:t>Có thể kể chuyện linh hoạt, tự do những gì liên quan đến nhân vật.</a:t>
            </a:r>
          </a:p>
        </p:txBody>
      </p:sp>
      <p:sp>
        <p:nvSpPr>
          <p:cNvPr id="13" name="Rectangle 12"/>
          <p:cNvSpPr/>
          <p:nvPr/>
        </p:nvSpPr>
        <p:spPr bwMode="auto">
          <a:xfrm>
            <a:off x="4495800" y="3634264"/>
            <a:ext cx="4114800" cy="1242536"/>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gn="just"/>
            <a:r>
              <a:rPr lang="en-US" b="1">
                <a:solidFill>
                  <a:srgbClr val="FF0000"/>
                </a:solidFill>
              </a:rPr>
              <a:t>Dễ dàng quan sát các sự việc diễn ra ở nhiều không </a:t>
            </a:r>
            <a:r>
              <a:rPr lang="en-US" b="1" smtClean="0">
                <a:solidFill>
                  <a:srgbClr val="FF0000"/>
                </a:solidFill>
              </a:rPr>
              <a:t>gian, </a:t>
            </a:r>
            <a:r>
              <a:rPr lang="en-US" b="1">
                <a:solidFill>
                  <a:srgbClr val="FF0000"/>
                </a:solidFill>
              </a:rPr>
              <a:t>thời gian khác nhau.</a:t>
            </a:r>
          </a:p>
        </p:txBody>
      </p:sp>
      <p:cxnSp>
        <p:nvCxnSpPr>
          <p:cNvPr id="20" name="Straight Arrow Connector 19"/>
          <p:cNvCxnSpPr>
            <a:stCxn id="9" idx="3"/>
          </p:cNvCxnSpPr>
          <p:nvPr/>
        </p:nvCxnSpPr>
        <p:spPr bwMode="auto">
          <a:xfrm flipV="1">
            <a:off x="3810000" y="2819400"/>
            <a:ext cx="685800" cy="609600"/>
          </a:xfrm>
          <a:prstGeom prst="straightConnector1">
            <a:avLst/>
          </a:prstGeom>
          <a:solidFill>
            <a:schemeClr val="accent1"/>
          </a:solidFill>
          <a:ln w="9525" cap="flat" cmpd="sng" algn="ctr">
            <a:solidFill>
              <a:schemeClr val="tx1"/>
            </a:solidFill>
            <a:prstDash val="solid"/>
            <a:round/>
            <a:headEnd type="none" w="med" len="med"/>
            <a:tailEnd type="arrow"/>
          </a:ln>
        </p:spPr>
      </p:cxnSp>
      <p:cxnSp>
        <p:nvCxnSpPr>
          <p:cNvPr id="22" name="Straight Arrow Connector 21"/>
          <p:cNvCxnSpPr>
            <a:stCxn id="9" idx="3"/>
            <a:endCxn id="13" idx="1"/>
          </p:cNvCxnSpPr>
          <p:nvPr/>
        </p:nvCxnSpPr>
        <p:spPr bwMode="auto">
          <a:xfrm>
            <a:off x="3810000" y="3429000"/>
            <a:ext cx="685800" cy="826532"/>
          </a:xfrm>
          <a:prstGeom prst="straightConnector1">
            <a:avLst/>
          </a:prstGeom>
          <a:solidFill>
            <a:schemeClr val="accent1"/>
          </a:solidFill>
          <a:ln w="9525" cap="flat" cmpd="sng" algn="ctr">
            <a:solidFill>
              <a:schemeClr val="tx1"/>
            </a:solidFill>
            <a:prstDash val="solid"/>
            <a:round/>
            <a:headEnd type="none" w="med" len="med"/>
            <a:tailEnd type="arrow"/>
          </a:ln>
        </p:spPr>
      </p:cxnSp>
      <p:sp>
        <p:nvSpPr>
          <p:cNvPr id="2" name="TextBox 1"/>
          <p:cNvSpPr txBox="1"/>
          <p:nvPr/>
        </p:nvSpPr>
        <p:spPr>
          <a:xfrm>
            <a:off x="533400" y="5181600"/>
            <a:ext cx="3505200" cy="461665"/>
          </a:xfrm>
          <a:prstGeom prst="rect">
            <a:avLst/>
          </a:prstGeom>
          <a:noFill/>
        </p:spPr>
        <p:txBody>
          <a:bodyPr wrap="square" rtlCol="0">
            <a:spAutoFit/>
          </a:bodyPr>
          <a:lstStyle/>
          <a:p>
            <a:r>
              <a:rPr lang="en-US" b="1" smtClean="0"/>
              <a:t>- Phương thức biểu đạt:</a:t>
            </a:r>
            <a:endParaRPr lang="en-US" b="1"/>
          </a:p>
        </p:txBody>
      </p:sp>
      <p:sp>
        <p:nvSpPr>
          <p:cNvPr id="3" name="TextBox 2"/>
          <p:cNvSpPr txBox="1"/>
          <p:nvPr/>
        </p:nvSpPr>
        <p:spPr>
          <a:xfrm>
            <a:off x="3886200" y="5181600"/>
            <a:ext cx="4495800" cy="461665"/>
          </a:xfrm>
          <a:prstGeom prst="rect">
            <a:avLst/>
          </a:prstGeom>
          <a:noFill/>
        </p:spPr>
        <p:txBody>
          <a:bodyPr wrap="square" rtlCol="0">
            <a:spAutoFit/>
          </a:bodyPr>
          <a:lstStyle/>
          <a:p>
            <a:r>
              <a:rPr lang="en-US" b="1" smtClean="0"/>
              <a:t>Tự sự, miêu tả, biểu cảm.</a:t>
            </a:r>
            <a:endParaRPr lang="en-US" b="1"/>
          </a:p>
        </p:txBody>
      </p:sp>
      <p:sp>
        <p:nvSpPr>
          <p:cNvPr id="5" name="TextBox 4"/>
          <p:cNvSpPr txBox="1"/>
          <p:nvPr/>
        </p:nvSpPr>
        <p:spPr>
          <a:xfrm>
            <a:off x="1219200" y="152400"/>
            <a:ext cx="6858000" cy="1200329"/>
          </a:xfrm>
          <a:prstGeom prst="rect">
            <a:avLst/>
          </a:prstGeom>
          <a:solidFill>
            <a:srgbClr val="FFFF99"/>
          </a:solidFill>
        </p:spPr>
        <p:txBody>
          <a:bodyPr wrap="square" rtlCol="0">
            <a:spAutoFit/>
          </a:bodyPr>
          <a:lstStyle/>
          <a:p>
            <a:pPr algn="ctr"/>
            <a:r>
              <a:rPr lang="en-US" b="1" smtClean="0"/>
              <a:t>PHIẾU HỌC TẬP SỐ 2:</a:t>
            </a:r>
          </a:p>
          <a:p>
            <a:r>
              <a:rPr lang="en-US" b="1" smtClean="0">
                <a:solidFill>
                  <a:srgbClr val="7030A0"/>
                </a:solidFill>
              </a:rPr>
              <a:t>Em hãy cho biết: Người kể chuyện là ai ? Ngôi kể và những phương thức biểu đạt trong câu chuyện?</a:t>
            </a:r>
            <a:endParaRPr lang="en-US" b="1">
              <a:solidFill>
                <a:srgbClr val="7030A0"/>
              </a:solidFill>
            </a:endParaRPr>
          </a:p>
        </p:txBody>
      </p:sp>
    </p:spTree>
    <p:extLst>
      <p:ext uri="{BB962C8B-B14F-4D97-AF65-F5344CB8AC3E}">
        <p14:creationId xmlns:p14="http://schemas.microsoft.com/office/powerpoint/2010/main" val="317115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1" grpId="0" animBg="1"/>
      <p:bldP spid="13" grpId="0" animBg="1"/>
      <p:bldP spid="2" grpId="0"/>
      <p:bldP spid="3"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en-US" sz="1400"/>
              <a:t>9</a:t>
            </a:fld>
            <a:endParaRPr lang="en-US" sz="1400"/>
          </a:p>
        </p:txBody>
      </p:sp>
      <p:sp>
        <p:nvSpPr>
          <p:cNvPr id="220162" name="Text Box 2" descr="Blue tissue paper"/>
          <p:cNvSpPr txBox="1"/>
          <p:nvPr/>
        </p:nvSpPr>
        <p:spPr>
          <a:xfrm>
            <a:off x="304800" y="2743200"/>
            <a:ext cx="1600200" cy="974725"/>
          </a:xfrm>
          <a:prstGeom prst="rect">
            <a:avLst/>
          </a:prstGeom>
          <a:gradFill rotWithShape="1">
            <a:gsLst>
              <a:gs pos="0">
                <a:srgbClr val="FFFFFF"/>
              </a:gs>
              <a:gs pos="100000">
                <a:schemeClr val="accent1"/>
              </a:gs>
            </a:gsLst>
            <a:lin ang="5400000" scaled="1"/>
            <a:tileRect/>
          </a:gradFill>
          <a:ln w="28575"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800" b="1">
                <a:solidFill>
                  <a:srgbClr val="0000CC"/>
                </a:solidFill>
                <a:latin typeface="Times New Roman" panose="02020603050405020304" pitchFamily="18" charset="0"/>
              </a:rPr>
              <a:t> </a:t>
            </a:r>
            <a:r>
              <a:rPr sz="2800" b="1" err="1">
                <a:latin typeface="Times New Roman" panose="02020603050405020304" pitchFamily="18" charset="0"/>
              </a:rPr>
              <a:t>Bố</a:t>
            </a:r>
            <a:r>
              <a:rPr sz="2800" b="1">
                <a:latin typeface="Times New Roman" panose="02020603050405020304" pitchFamily="18" charset="0"/>
              </a:rPr>
              <a:t> </a:t>
            </a:r>
            <a:r>
              <a:rPr sz="2800" b="1" err="1">
                <a:latin typeface="Times New Roman" panose="02020603050405020304" pitchFamily="18" charset="0"/>
              </a:rPr>
              <a:t>cục</a:t>
            </a:r>
            <a:r>
              <a:rPr sz="2800" b="1">
                <a:latin typeface="Times New Roman" panose="02020603050405020304" pitchFamily="18" charset="0"/>
              </a:rPr>
              <a:t>: 3 </a:t>
            </a:r>
            <a:r>
              <a:rPr sz="2800" b="1" err="1">
                <a:latin typeface="Times New Roman" panose="02020603050405020304" pitchFamily="18" charset="0"/>
              </a:rPr>
              <a:t>đoạn</a:t>
            </a:r>
            <a:endParaRPr sz="2800" b="1">
              <a:latin typeface="Times New Roman" panose="02020603050405020304" pitchFamily="18" charset="0"/>
            </a:endParaRPr>
          </a:p>
        </p:txBody>
      </p:sp>
      <p:sp>
        <p:nvSpPr>
          <p:cNvPr id="220163" name="Text Box 3" descr="Blue tissue paper"/>
          <p:cNvSpPr txBox="1"/>
          <p:nvPr/>
        </p:nvSpPr>
        <p:spPr>
          <a:xfrm>
            <a:off x="2438400" y="533400"/>
            <a:ext cx="6324600" cy="1384995"/>
          </a:xfrm>
          <a:prstGeom prst="rect">
            <a:avLst/>
          </a:prstGeom>
          <a:gradFill rotWithShape="1">
            <a:gsLst>
              <a:gs pos="0">
                <a:srgbClr val="FFFFFF"/>
              </a:gs>
              <a:gs pos="100000">
                <a:schemeClr val="accent1"/>
              </a:gs>
            </a:gsLst>
            <a:lin ang="5400000" scaled="1"/>
            <a:tileRect/>
          </a:gradFill>
          <a:ln w="28575"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nl-NL" altLang="x-none" sz="2800" b="1" smtClean="0">
                <a:latin typeface="Times New Roman" panose="02020603050405020304" pitchFamily="18" charset="0"/>
              </a:rPr>
              <a:t>- Đoạn </a:t>
            </a:r>
            <a:r>
              <a:rPr lang="nl-NL" altLang="x-none" sz="2800" b="1" dirty="0">
                <a:latin typeface="Times New Roman" panose="02020603050405020304" pitchFamily="18" charset="0"/>
              </a:rPr>
              <a:t>1: Từ đầu</a:t>
            </a:r>
            <a:r>
              <a:rPr lang="nl-NL" altLang="x-none" sz="2800" b="1">
                <a:latin typeface="Times New Roman" panose="02020603050405020304" pitchFamily="18" charset="0"/>
              </a:rPr>
              <a:t>... </a:t>
            </a:r>
            <a:r>
              <a:rPr lang="nl-NL" altLang="x-none" sz="2800" b="1" i="1" smtClean="0">
                <a:latin typeface="Times New Roman" panose="02020603050405020304" pitchFamily="18" charset="0"/>
              </a:rPr>
              <a:t>“rơm </a:t>
            </a:r>
            <a:r>
              <a:rPr lang="nl-NL" altLang="x-none" sz="2800" b="1" i="1" dirty="0">
                <a:latin typeface="Times New Roman" panose="02020603050405020304" pitchFamily="18" charset="0"/>
              </a:rPr>
              <a:t>rớm </a:t>
            </a:r>
            <a:r>
              <a:rPr lang="nl-NL" altLang="x-none" sz="2800" b="1" i="1">
                <a:latin typeface="Times New Roman" panose="02020603050405020304" pitchFamily="18" charset="0"/>
              </a:rPr>
              <a:t>nước </a:t>
            </a:r>
            <a:r>
              <a:rPr lang="nl-NL" altLang="x-none" sz="2800" b="1" i="1" smtClean="0">
                <a:latin typeface="Times New Roman" panose="02020603050405020304" pitchFamily="18" charset="0"/>
              </a:rPr>
              <a:t>mắt”</a:t>
            </a:r>
            <a:r>
              <a:rPr lang="nl-NL" altLang="x-none" sz="2800" b="1" smtClean="0">
                <a:latin typeface="Times New Roman" panose="02020603050405020304" pitchFamily="18" charset="0"/>
              </a:rPr>
              <a:t>: Sự thay đổi của cảnh vật khi thời tiết chuyển mùa đông lạnh;</a:t>
            </a:r>
            <a:endParaRPr lang="nl-NL" altLang="x-none" sz="2800" b="1" dirty="0">
              <a:latin typeface="Times New Roman" panose="02020603050405020304" pitchFamily="18" charset="0"/>
            </a:endParaRPr>
          </a:p>
        </p:txBody>
      </p:sp>
      <p:sp>
        <p:nvSpPr>
          <p:cNvPr id="220164" name="Line 4" descr="Blue tissue paper"/>
          <p:cNvSpPr/>
          <p:nvPr/>
        </p:nvSpPr>
        <p:spPr>
          <a:xfrm>
            <a:off x="1905000" y="3276600"/>
            <a:ext cx="533400" cy="2362200"/>
          </a:xfrm>
          <a:prstGeom prst="line">
            <a:avLst/>
          </a:prstGeom>
          <a:ln w="28575" cap="flat" cmpd="sng">
            <a:solidFill>
              <a:srgbClr val="FF0000"/>
            </a:solidFill>
            <a:prstDash val="solid"/>
            <a:headEnd type="none" w="med" len="med"/>
            <a:tailEnd type="triangle" w="med" len="med"/>
          </a:ln>
        </p:spPr>
      </p:sp>
      <p:sp>
        <p:nvSpPr>
          <p:cNvPr id="220165" name="Line 5" descr="Blue tissue paper"/>
          <p:cNvSpPr/>
          <p:nvPr/>
        </p:nvSpPr>
        <p:spPr>
          <a:xfrm>
            <a:off x="1905000" y="3276600"/>
            <a:ext cx="533400" cy="0"/>
          </a:xfrm>
          <a:prstGeom prst="line">
            <a:avLst/>
          </a:prstGeom>
          <a:ln w="28575" cap="flat" cmpd="sng">
            <a:solidFill>
              <a:srgbClr val="FF0000"/>
            </a:solidFill>
            <a:prstDash val="solid"/>
            <a:headEnd type="none" w="med" len="med"/>
            <a:tailEnd type="triangle" w="med" len="med"/>
          </a:ln>
        </p:spPr>
      </p:sp>
      <p:sp>
        <p:nvSpPr>
          <p:cNvPr id="220166" name="Line 6" descr="Blue tissue paper"/>
          <p:cNvSpPr/>
          <p:nvPr/>
        </p:nvSpPr>
        <p:spPr>
          <a:xfrm flipV="1">
            <a:off x="1905000" y="1447800"/>
            <a:ext cx="533400" cy="1828800"/>
          </a:xfrm>
          <a:prstGeom prst="line">
            <a:avLst/>
          </a:prstGeom>
          <a:ln w="28575" cap="flat" cmpd="sng">
            <a:solidFill>
              <a:srgbClr val="FF0000"/>
            </a:solidFill>
            <a:prstDash val="solid"/>
            <a:headEnd type="none" w="med" len="med"/>
            <a:tailEnd type="triangle" w="med" len="med"/>
          </a:ln>
        </p:spPr>
      </p:sp>
      <p:sp>
        <p:nvSpPr>
          <p:cNvPr id="220167" name="Rectangle 7" descr="Blue tissue paper"/>
          <p:cNvSpPr/>
          <p:nvPr/>
        </p:nvSpPr>
        <p:spPr>
          <a:xfrm>
            <a:off x="2438400" y="2604770"/>
            <a:ext cx="6248400" cy="1815882"/>
          </a:xfrm>
          <a:prstGeom prst="rect">
            <a:avLst/>
          </a:prstGeom>
          <a:gradFill rotWithShape="1">
            <a:gsLst>
              <a:gs pos="0">
                <a:srgbClr val="FFFFFF"/>
              </a:gs>
              <a:gs pos="100000">
                <a:schemeClr val="accent1"/>
              </a:gs>
            </a:gsLst>
            <a:lin ang="5400000" scaled="1"/>
            <a:tileRect/>
          </a:gradFill>
          <a:ln w="28575"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FontTx/>
              <a:buChar char="-"/>
            </a:pPr>
            <a:r>
              <a:rPr lang="nl-NL" altLang="x-none" sz="2800" b="1" dirty="0">
                <a:latin typeface="Times New Roman" panose="02020603050405020304" pitchFamily="18" charset="0"/>
              </a:rPr>
              <a:t> Đoạn 2: Tiếp</a:t>
            </a:r>
            <a:r>
              <a:rPr lang="nl-NL" altLang="x-none" sz="2800" b="1">
                <a:latin typeface="Times New Roman" panose="02020603050405020304" pitchFamily="18" charset="0"/>
              </a:rPr>
              <a:t>... </a:t>
            </a:r>
            <a:r>
              <a:rPr lang="nl-NL" altLang="x-none" sz="2800" b="1" smtClean="0">
                <a:latin typeface="Times New Roman" panose="02020603050405020304" pitchFamily="18" charset="0"/>
              </a:rPr>
              <a:t>“</a:t>
            </a:r>
            <a:r>
              <a:rPr lang="nl-NL" altLang="x-none" sz="2800" b="1" i="1" smtClean="0">
                <a:latin typeface="Times New Roman" panose="02020603050405020304" pitchFamily="18" charset="0"/>
              </a:rPr>
              <a:t>trong lòng </a:t>
            </a:r>
            <a:r>
              <a:rPr lang="nl-NL" altLang="x-none" sz="2800" b="1" i="1" dirty="0">
                <a:latin typeface="Times New Roman" panose="02020603050405020304" pitchFamily="18" charset="0"/>
              </a:rPr>
              <a:t>tự nhiên thấy ấm áp </a:t>
            </a:r>
            <a:r>
              <a:rPr lang="nl-NL" altLang="x-none" sz="2800" b="1" i="1">
                <a:latin typeface="Times New Roman" panose="02020603050405020304" pitchFamily="18" charset="0"/>
              </a:rPr>
              <a:t>vui </a:t>
            </a:r>
            <a:r>
              <a:rPr lang="nl-NL" altLang="x-none" sz="2800" b="1" i="1" smtClean="0">
                <a:latin typeface="Times New Roman" panose="02020603050405020304" pitchFamily="18" charset="0"/>
              </a:rPr>
              <a:t>vui</a:t>
            </a:r>
            <a:r>
              <a:rPr lang="nl-NL" altLang="x-none" sz="2800" b="1" smtClean="0">
                <a:latin typeface="Times New Roman" panose="02020603050405020304" pitchFamily="18" charset="0"/>
              </a:rPr>
              <a:t>”: Hai chị em Sơn ra chợ chơi và </a:t>
            </a:r>
            <a:r>
              <a:rPr lang="nl-NL" altLang="x-none" sz="2800" b="1" dirty="0">
                <a:latin typeface="Times New Roman" panose="02020603050405020304" pitchFamily="18" charset="0"/>
              </a:rPr>
              <a:t>quyết định cho bé Hiên </a:t>
            </a:r>
            <a:r>
              <a:rPr lang="nl-NL" altLang="x-none" sz="2800" b="1">
                <a:latin typeface="Times New Roman" panose="02020603050405020304" pitchFamily="18" charset="0"/>
              </a:rPr>
              <a:t>chiếc </a:t>
            </a:r>
            <a:r>
              <a:rPr lang="nl-NL" altLang="x-none" sz="2800" b="1" smtClean="0">
                <a:latin typeface="Times New Roman" panose="02020603050405020304" pitchFamily="18" charset="0"/>
              </a:rPr>
              <a:t>áo bông cũ của em Duyên.</a:t>
            </a:r>
            <a:endParaRPr lang="nl-NL" altLang="x-none" sz="2800" b="1" dirty="0">
              <a:latin typeface="Times New Roman" panose="02020603050405020304" pitchFamily="18" charset="0"/>
            </a:endParaRPr>
          </a:p>
        </p:txBody>
      </p:sp>
      <p:sp>
        <p:nvSpPr>
          <p:cNvPr id="220168" name="Rectangle 8" descr="Blue tissue paper"/>
          <p:cNvSpPr/>
          <p:nvPr/>
        </p:nvSpPr>
        <p:spPr>
          <a:xfrm>
            <a:off x="2438400" y="5181600"/>
            <a:ext cx="6248400" cy="1384995"/>
          </a:xfrm>
          <a:prstGeom prst="rect">
            <a:avLst/>
          </a:prstGeom>
          <a:gradFill rotWithShape="1">
            <a:gsLst>
              <a:gs pos="0">
                <a:srgbClr val="FFFFFF"/>
              </a:gs>
              <a:gs pos="100000">
                <a:schemeClr val="accent1"/>
              </a:gs>
            </a:gsLst>
            <a:lin ang="5400000" scaled="1"/>
            <a:tileRect/>
          </a:gradFill>
          <a:ln w="28575"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buFontTx/>
              <a:buChar char="-"/>
            </a:pPr>
            <a:r>
              <a:rPr lang="nl-NL" altLang="x-none" sz="2800" b="1" dirty="0">
                <a:latin typeface="Times New Roman" panose="02020603050405020304" pitchFamily="18" charset="0"/>
                <a:sym typeface="Wingdings" panose="05000000000000000000" pitchFamily="2" charset="2"/>
              </a:rPr>
              <a:t> Đoạn 3</a:t>
            </a:r>
            <a:r>
              <a:rPr lang="nl-NL" altLang="x-none" sz="2800" b="1">
                <a:latin typeface="Times New Roman" panose="02020603050405020304" pitchFamily="18" charset="0"/>
                <a:sym typeface="Wingdings" panose="05000000000000000000" pitchFamily="2" charset="2"/>
              </a:rPr>
              <a:t>: </a:t>
            </a:r>
            <a:r>
              <a:rPr lang="nl-NL" altLang="x-none" sz="2800" b="1" smtClean="0">
                <a:latin typeface="Times New Roman" panose="02020603050405020304" pitchFamily="18" charset="0"/>
                <a:sym typeface="Wingdings" panose="05000000000000000000" pitchFamily="2" charset="2"/>
              </a:rPr>
              <a:t>Còn </a:t>
            </a:r>
            <a:r>
              <a:rPr lang="nl-NL" altLang="x-none" sz="2800" b="1" dirty="0">
                <a:latin typeface="Times New Roman" panose="02020603050405020304" pitchFamily="18" charset="0"/>
                <a:sym typeface="Wingdings" panose="05000000000000000000" pitchFamily="2" charset="2"/>
              </a:rPr>
              <a:t>lại</a:t>
            </a:r>
            <a:r>
              <a:rPr lang="nl-NL" altLang="x-none" sz="2800" b="1">
                <a:latin typeface="Times New Roman" panose="02020603050405020304" pitchFamily="18" charset="0"/>
                <a:sym typeface="Wingdings" panose="05000000000000000000" pitchFamily="2" charset="2"/>
              </a:rPr>
              <a:t>: </a:t>
            </a:r>
            <a:r>
              <a:rPr lang="nl-NL" altLang="x-none" sz="2800" b="1" smtClean="0">
                <a:latin typeface="Times New Roman" panose="02020603050405020304" pitchFamily="18" charset="0"/>
                <a:sym typeface="Wingdings" panose="05000000000000000000" pitchFamily="2" charset="2"/>
              </a:rPr>
              <a:t>Thái độ và cách ứng xử của mọi người khi phát hiện hành động cho áo của chị em Sơn.</a:t>
            </a:r>
            <a:endParaRPr lang="nl-NL" altLang="x-none" sz="2800" b="1" dirty="0">
              <a:latin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03630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0162"/>
                                        </p:tgtEl>
                                        <p:attrNameLst>
                                          <p:attrName>style.visibility</p:attrName>
                                        </p:attrNameLst>
                                      </p:cBhvr>
                                      <p:to>
                                        <p:strVal val="visible"/>
                                      </p:to>
                                    </p:set>
                                    <p:animEffect transition="in" filter="blinds(horizontal)">
                                      <p:cBhvr>
                                        <p:cTn id="7" dur="500"/>
                                        <p:tgtEl>
                                          <p:spTgt spid="2201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0166"/>
                                        </p:tgtEl>
                                        <p:attrNameLst>
                                          <p:attrName>style.visibility</p:attrName>
                                        </p:attrNameLst>
                                      </p:cBhvr>
                                      <p:to>
                                        <p:strVal val="visible"/>
                                      </p:to>
                                    </p:set>
                                    <p:animEffect transition="in" filter="blinds(horizontal)">
                                      <p:cBhvr>
                                        <p:cTn id="12" dur="500"/>
                                        <p:tgtEl>
                                          <p:spTgt spid="2201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0163"/>
                                        </p:tgtEl>
                                        <p:attrNameLst>
                                          <p:attrName>style.visibility</p:attrName>
                                        </p:attrNameLst>
                                      </p:cBhvr>
                                      <p:to>
                                        <p:strVal val="visible"/>
                                      </p:to>
                                    </p:set>
                                    <p:animEffect transition="in" filter="blinds(horizontal)">
                                      <p:cBhvr>
                                        <p:cTn id="17" dur="500"/>
                                        <p:tgtEl>
                                          <p:spTgt spid="22016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0165"/>
                                        </p:tgtEl>
                                        <p:attrNameLst>
                                          <p:attrName>style.visibility</p:attrName>
                                        </p:attrNameLst>
                                      </p:cBhvr>
                                      <p:to>
                                        <p:strVal val="visible"/>
                                      </p:to>
                                    </p:set>
                                    <p:animEffect transition="in" filter="blinds(horizontal)">
                                      <p:cBhvr>
                                        <p:cTn id="22" dur="500"/>
                                        <p:tgtEl>
                                          <p:spTgt spid="22016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0167"/>
                                        </p:tgtEl>
                                        <p:attrNameLst>
                                          <p:attrName>style.visibility</p:attrName>
                                        </p:attrNameLst>
                                      </p:cBhvr>
                                      <p:to>
                                        <p:strVal val="visible"/>
                                      </p:to>
                                    </p:set>
                                    <p:animEffect transition="in" filter="blinds(horizontal)">
                                      <p:cBhvr>
                                        <p:cTn id="27" dur="500"/>
                                        <p:tgtEl>
                                          <p:spTgt spid="22016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0164"/>
                                        </p:tgtEl>
                                        <p:attrNameLst>
                                          <p:attrName>style.visibility</p:attrName>
                                        </p:attrNameLst>
                                      </p:cBhvr>
                                      <p:to>
                                        <p:strVal val="visible"/>
                                      </p:to>
                                    </p:set>
                                    <p:animEffect transition="in" filter="blinds(horizontal)">
                                      <p:cBhvr>
                                        <p:cTn id="32" dur="500"/>
                                        <p:tgtEl>
                                          <p:spTgt spid="22016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0168"/>
                                        </p:tgtEl>
                                        <p:attrNameLst>
                                          <p:attrName>style.visibility</p:attrName>
                                        </p:attrNameLst>
                                      </p:cBhvr>
                                      <p:to>
                                        <p:strVal val="visible"/>
                                      </p:to>
                                    </p:set>
                                    <p:animEffect transition="in" filter="blinds(horizontal)">
                                      <p:cBhvr>
                                        <p:cTn id="37" dur="500"/>
                                        <p:tgtEl>
                                          <p:spTgt spid="220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animBg="1"/>
      <p:bldP spid="220163" grpId="0" bldLvl="0" animBg="1"/>
      <p:bldP spid="220167" grpId="0" bldLvl="0" animBg="1"/>
      <p:bldP spid="220168" grpId="0" bldLvl="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Edge</Template>
  <TotalTime>544</TotalTime>
  <Words>1618</Words>
  <Application>Microsoft Office PowerPoint</Application>
  <PresentationFormat>On-screen Show (4:3)</PresentationFormat>
  <Paragraphs>102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.VnTime</vt:lpstr>
      <vt:lpstr>Arial</vt:lpstr>
      <vt:lpstr>Calibri</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Tìm hiểu văn bản</vt:lpstr>
      <vt:lpstr>Cặp đôi chia sẻ 3p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TruyÖn KiÒu PhÇn I t¸c gi¶ NguyÔn Du</dc:title>
  <dc:creator>Ngo Minh Do</dc:creator>
  <cp:lastModifiedBy>Admin</cp:lastModifiedBy>
  <cp:revision>547</cp:revision>
  <dcterms:created xsi:type="dcterms:W3CDTF">2007-02-09T05:29:38Z</dcterms:created>
  <dcterms:modified xsi:type="dcterms:W3CDTF">2025-10-31T02:15:37Z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1033-11.2.0.10176</vt:lpwstr>
  </property>
</Properties>
</file>