
<file path=[Content_Types].xml><?xml version="1.0" encoding="utf-8"?>
<Types xmlns="http://schemas.openxmlformats.org/package/2006/content-types">
  <Default Extension="emf" ContentType="image/x-emf"/>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2"/>
  </p:notesMasterIdLst>
  <p:sldIdLst>
    <p:sldId id="270" r:id="rId2"/>
    <p:sldId id="271" r:id="rId3"/>
    <p:sldId id="273" r:id="rId4"/>
    <p:sldId id="274" r:id="rId5"/>
    <p:sldId id="264" r:id="rId6"/>
    <p:sldId id="310" r:id="rId7"/>
    <p:sldId id="315" r:id="rId8"/>
    <p:sldId id="312" r:id="rId9"/>
    <p:sldId id="313" r:id="rId10"/>
    <p:sldId id="309" r:id="rId11"/>
    <p:sldId id="311" r:id="rId12"/>
    <p:sldId id="316" r:id="rId13"/>
    <p:sldId id="266" r:id="rId14"/>
    <p:sldId id="314" r:id="rId15"/>
    <p:sldId id="317" r:id="rId16"/>
    <p:sldId id="322" r:id="rId17"/>
    <p:sldId id="324" r:id="rId18"/>
    <p:sldId id="320" r:id="rId19"/>
    <p:sldId id="321" r:id="rId20"/>
    <p:sldId id="323" r:id="rId21"/>
    <p:sldId id="318" r:id="rId22"/>
    <p:sldId id="262" r:id="rId23"/>
    <p:sldId id="325" r:id="rId24"/>
    <p:sldId id="326" r:id="rId25"/>
    <p:sldId id="327" r:id="rId26"/>
    <p:sldId id="328" r:id="rId27"/>
    <p:sldId id="257" r:id="rId28"/>
    <p:sldId id="329" r:id="rId29"/>
    <p:sldId id="330" r:id="rId30"/>
    <p:sldId id="293" r:id="rId31"/>
  </p:sldIdLst>
  <p:sldSz cx="9144000" cy="5143500" type="screen16x9"/>
  <p:notesSz cx="6858000" cy="9144000"/>
  <p:embeddedFontLst>
    <p:embeddedFont>
      <p:font typeface="Barlow Semi Condensed ExtraBold" panose="00000906000000000000" pitchFamily="2" charset="0"/>
      <p:bold r:id="rId33"/>
      <p:boldItalic r:id="rId34"/>
    </p:embeddedFont>
    <p:embeddedFont>
      <p:font typeface="Calibri" panose="020F0502020204030204" pitchFamily="34" charset="0"/>
      <p:regular r:id="rId35"/>
      <p:bold r:id="rId36"/>
      <p:italic r:id="rId37"/>
      <p:boldItalic r:id="rId38"/>
    </p:embeddedFont>
    <p:embeddedFont>
      <p:font typeface="Catamaran" panose="020B0604020202020204" charset="0"/>
      <p:regular r:id="rId39"/>
      <p:bold r:id="rId40"/>
    </p:embeddedFont>
    <p:embeddedFont>
      <p:font typeface="Open Sans" panose="020B06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0EB"/>
    <a:srgbClr val="008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5083D7-6F62-4840-91AD-EAB627A27F2A}">
  <a:tblStyle styleId="{6A5083D7-6F62-4840-91AD-EAB627A27F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1921" autoAdjust="0"/>
  </p:normalViewPr>
  <p:slideViewPr>
    <p:cSldViewPr snapToGrid="0">
      <p:cViewPr varScale="1">
        <p:scale>
          <a:sx n="149" d="100"/>
          <a:sy n="149" d="100"/>
        </p:scale>
        <p:origin x="66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18078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36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58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c48c152c6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c48c152c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77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48c152c6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48c152c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49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28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69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35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9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4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c48c152c6a_0_39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c48c152c6a_0_39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96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12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0000" y="1474500"/>
            <a:ext cx="4846200" cy="2194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500">
                <a:latin typeface="Barlow Semi Condensed ExtraBold"/>
                <a:ea typeface="Barlow Semi Condensed ExtraBold"/>
                <a:cs typeface="Barlow Semi Condensed ExtraBold"/>
                <a:sym typeface="Barlow Semi Condensed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9"/>
        <p:cNvGrpSpPr/>
        <p:nvPr/>
      </p:nvGrpSpPr>
      <p:grpSpPr>
        <a:xfrm>
          <a:off x="0" y="0"/>
          <a:ext cx="0" cy="0"/>
          <a:chOff x="0" y="0"/>
          <a:chExt cx="0" cy="0"/>
        </a:xfrm>
      </p:grpSpPr>
      <p:sp>
        <p:nvSpPr>
          <p:cNvPr id="50" name="Google Shape;50;p1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720000" y="2034604"/>
            <a:ext cx="28347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3"/>
          <p:cNvSpPr txBox="1">
            <a:spLocks noGrp="1"/>
          </p:cNvSpPr>
          <p:nvPr>
            <p:ph type="title" idx="2" hasCustomPrompt="1"/>
          </p:nvPr>
        </p:nvSpPr>
        <p:spPr>
          <a:xfrm>
            <a:off x="7200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title" idx="3"/>
          </p:nvPr>
        </p:nvSpPr>
        <p:spPr>
          <a:xfrm>
            <a:off x="36639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4" hasCustomPrompt="1"/>
          </p:nvPr>
        </p:nvSpPr>
        <p:spPr>
          <a:xfrm>
            <a:off x="3663888"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title" idx="5"/>
          </p:nvPr>
        </p:nvSpPr>
        <p:spPr>
          <a:xfrm>
            <a:off x="52362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 name="Google Shape;56;p13"/>
          <p:cNvSpPr txBox="1">
            <a:spLocks noGrp="1"/>
          </p:cNvSpPr>
          <p:nvPr>
            <p:ph type="title" idx="6" hasCustomPrompt="1"/>
          </p:nvPr>
        </p:nvSpPr>
        <p:spPr>
          <a:xfrm>
            <a:off x="52362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7"/>
          </p:nvPr>
        </p:nvSpPr>
        <p:spPr>
          <a:xfrm>
            <a:off x="68085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8" hasCustomPrompt="1"/>
          </p:nvPr>
        </p:nvSpPr>
        <p:spPr>
          <a:xfrm>
            <a:off x="68085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title" idx="9"/>
          </p:nvPr>
        </p:nvSpPr>
        <p:spPr>
          <a:xfrm>
            <a:off x="720000" y="3502129"/>
            <a:ext cx="28347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title" idx="13" hasCustomPrompt="1"/>
          </p:nvPr>
        </p:nvSpPr>
        <p:spPr>
          <a:xfrm>
            <a:off x="720000"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title" idx="14"/>
          </p:nvPr>
        </p:nvSpPr>
        <p:spPr>
          <a:xfrm>
            <a:off x="3663888" y="3502129"/>
            <a:ext cx="14631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15" hasCustomPrompt="1"/>
          </p:nvPr>
        </p:nvSpPr>
        <p:spPr>
          <a:xfrm>
            <a:off x="3663888"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title" idx="16"/>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64"/>
        <p:cNvGrpSpPr/>
        <p:nvPr/>
      </p:nvGrpSpPr>
      <p:grpSpPr>
        <a:xfrm>
          <a:off x="0" y="0"/>
          <a:ext cx="0" cy="0"/>
          <a:chOff x="0" y="0"/>
          <a:chExt cx="0" cy="0"/>
        </a:xfrm>
      </p:grpSpPr>
      <p:sp>
        <p:nvSpPr>
          <p:cNvPr id="65" name="Google Shape;65;p14"/>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subTitle" idx="1"/>
          </p:nvPr>
        </p:nvSpPr>
        <p:spPr>
          <a:xfrm>
            <a:off x="720125" y="1352850"/>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4"/>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4"/>
          <p:cNvSpPr txBox="1">
            <a:spLocks noGrp="1"/>
          </p:cNvSpPr>
          <p:nvPr>
            <p:ph type="subTitle" idx="2"/>
          </p:nvPr>
        </p:nvSpPr>
        <p:spPr>
          <a:xfrm>
            <a:off x="720125" y="2251230"/>
            <a:ext cx="2926200" cy="1737300"/>
          </a:xfrm>
          <a:prstGeom prst="rect">
            <a:avLst/>
          </a:prstGeom>
          <a:solidFill>
            <a:srgbClr val="899C00">
              <a:alpha val="16069"/>
            </a:srgbClr>
          </a:solid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4"/>
          <p:cNvSpPr txBox="1">
            <a:spLocks noGrp="1"/>
          </p:cNvSpPr>
          <p:nvPr>
            <p:ph type="subTitle" idx="3"/>
          </p:nvPr>
        </p:nvSpPr>
        <p:spPr>
          <a:xfrm>
            <a:off x="4309200" y="2251225"/>
            <a:ext cx="4114800" cy="1737300"/>
          </a:xfrm>
          <a:prstGeom prst="rect">
            <a:avLst/>
          </a:prstGeom>
          <a:solidFill>
            <a:srgbClr val="ED1B24">
              <a:alpha val="14880"/>
            </a:srgbClr>
          </a:solidFill>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76"/>
        <p:cNvGrpSpPr/>
        <p:nvPr/>
      </p:nvGrpSpPr>
      <p:grpSpPr>
        <a:xfrm>
          <a:off x="0" y="0"/>
          <a:ext cx="0" cy="0"/>
          <a:chOff x="0" y="0"/>
          <a:chExt cx="0" cy="0"/>
        </a:xfrm>
      </p:grpSpPr>
      <p:sp>
        <p:nvSpPr>
          <p:cNvPr id="77" name="Google Shape;77;p1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subTitle" idx="1"/>
          </p:nvPr>
        </p:nvSpPr>
        <p:spPr>
          <a:xfrm>
            <a:off x="3636125" y="1968358"/>
            <a:ext cx="4788000" cy="232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6"/>
          <p:cNvSpPr txBox="1">
            <a:spLocks noGrp="1"/>
          </p:cNvSpPr>
          <p:nvPr>
            <p:ph type="title"/>
          </p:nvPr>
        </p:nvSpPr>
        <p:spPr>
          <a:xfrm>
            <a:off x="3132125" y="1452969"/>
            <a:ext cx="52920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1828800" y="2023050"/>
            <a:ext cx="5486400" cy="109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869725" y="1089725"/>
            <a:ext cx="1404600" cy="93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5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txBox="1">
            <a:spLocks noGrp="1"/>
          </p:cNvSpPr>
          <p:nvPr>
            <p:ph type="title"/>
          </p:nvPr>
        </p:nvSpPr>
        <p:spPr>
          <a:xfrm>
            <a:off x="720000" y="329184"/>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3" name="Google Shape;33;p7"/>
          <p:cNvSpPr>
            <a:spLocks noGrp="1"/>
          </p:cNvSpPr>
          <p:nvPr>
            <p:ph type="pic" idx="2"/>
          </p:nvPr>
        </p:nvSpPr>
        <p:spPr>
          <a:xfrm>
            <a:off x="5585725" y="501750"/>
            <a:ext cx="3077100" cy="40242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720000" y="1180880"/>
            <a:ext cx="5832000" cy="1897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 name="Google Shape;40;p9"/>
          <p:cNvSpPr txBox="1">
            <a:spLocks noGrp="1"/>
          </p:cNvSpPr>
          <p:nvPr>
            <p:ph type="subTitle" idx="1"/>
          </p:nvPr>
        </p:nvSpPr>
        <p:spPr>
          <a:xfrm>
            <a:off x="720000" y="2933618"/>
            <a:ext cx="5212200" cy="118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1pPr>
            <a:lvl2pPr lvl="1"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2pPr>
            <a:lvl3pPr lvl="2"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3pPr>
            <a:lvl4pPr lvl="3"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4pPr>
            <a:lvl5pPr lvl="4"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5pPr>
            <a:lvl6pPr lvl="5"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6pPr>
            <a:lvl7pPr lvl="6"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7pPr>
            <a:lvl8pPr lvl="7"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8pPr>
            <a:lvl9pPr lvl="8"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https://vietjack.com/vat-ly-lop-9/images/bai-tap-thau-kinh-hoi-tu-1.PNG" TargetMode="External"/><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https://vietjack.com/vat-ly-lop-9/images/a-bsung-trac-nghiem-bai-42-thau-kinh-hoi-tu-218689.PNG" TargetMode="External"/><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ctrTitle"/>
          </p:nvPr>
        </p:nvSpPr>
        <p:spPr>
          <a:xfrm>
            <a:off x="490318" y="844042"/>
            <a:ext cx="8120903" cy="2194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a:latin typeface="+mn-lt"/>
              </a:rPr>
              <a:t>CHÀO MỪNG CÁC </a:t>
            </a:r>
            <a:r>
              <a:rPr lang="vi-VN" sz="4000" b="1">
                <a:latin typeface="+mn-lt"/>
              </a:rPr>
              <a:t>EM </a:t>
            </a:r>
            <a:br>
              <a:rPr lang="en-US" sz="4000" b="1">
                <a:latin typeface="+mn-lt"/>
              </a:rPr>
            </a:br>
            <a:r>
              <a:rPr lang="vi-VN" sz="4000" b="1">
                <a:latin typeface="+mn-lt"/>
              </a:rPr>
              <a:t>ĐẾN VỚI BÀI HỌC </a:t>
            </a:r>
            <a:r>
              <a:rPr lang="en-US" sz="4000" b="1">
                <a:latin typeface="+mn-lt"/>
              </a:rPr>
              <a:t>HÔM NAY!</a:t>
            </a:r>
            <a:endParaRPr sz="4000" b="1"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578" y="3039150"/>
            <a:ext cx="1881219" cy="18812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227" y="3039150"/>
            <a:ext cx="1881219" cy="1881219"/>
          </a:xfrm>
          <a:prstGeom prst="rect">
            <a:avLst/>
          </a:prstGeom>
        </p:spPr>
      </p:pic>
      <p:grpSp>
        <p:nvGrpSpPr>
          <p:cNvPr id="88" name="Google Shape;471;p29"/>
          <p:cNvGrpSpPr/>
          <p:nvPr/>
        </p:nvGrpSpPr>
        <p:grpSpPr>
          <a:xfrm flipH="1">
            <a:off x="7808492" y="3304453"/>
            <a:ext cx="1045421" cy="1490866"/>
            <a:chOff x="1385793" y="2639627"/>
            <a:chExt cx="1146310" cy="1582140"/>
          </a:xfrm>
        </p:grpSpPr>
        <p:sp>
          <p:nvSpPr>
            <p:cNvPr id="89" name="Google Shape;472;p29"/>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3;p29"/>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4;p29"/>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5;p29"/>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476;p29"/>
            <p:cNvGrpSpPr/>
            <p:nvPr/>
          </p:nvGrpSpPr>
          <p:grpSpPr>
            <a:xfrm>
              <a:off x="1385793" y="2639627"/>
              <a:ext cx="1146310" cy="1099928"/>
              <a:chOff x="1385793" y="658427"/>
              <a:chExt cx="1146310" cy="1099928"/>
            </a:xfrm>
          </p:grpSpPr>
          <p:sp>
            <p:nvSpPr>
              <p:cNvPr id="94" name="Google Shape;477;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8;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9;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0;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1;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2;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3;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4;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5;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6;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7;p29"/>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p29"/>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9;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90;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91;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92;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93;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94;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95;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96;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97;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98;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9;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00;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01;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02;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03;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04;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05;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06;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07;p29"/>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08;p29"/>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9;p29"/>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10;p29"/>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11;p29"/>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0611672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745827322"/>
              </p:ext>
            </p:extLst>
          </p:nvPr>
        </p:nvGraphicFramePr>
        <p:xfrm>
          <a:off x="1261242" y="1519794"/>
          <a:ext cx="6962052" cy="2894551"/>
        </p:xfrm>
        <a:graphic>
          <a:graphicData uri="http://schemas.openxmlformats.org/drawingml/2006/table">
            <a:tbl>
              <a:tblPr firstRow="1" firstCol="1" bandRow="1">
                <a:tableStyleId>{69CF1AB2-1976-4502-BF36-3FF5EA218861}</a:tableStyleId>
              </a:tblPr>
              <a:tblGrid>
                <a:gridCol w="2320684">
                  <a:extLst>
                    <a:ext uri="{9D8B030D-6E8A-4147-A177-3AD203B41FA5}">
                      <a16:colId xmlns:a16="http://schemas.microsoft.com/office/drawing/2014/main" val="1723280864"/>
                    </a:ext>
                  </a:extLst>
                </a:gridCol>
                <a:gridCol w="2320684">
                  <a:extLst>
                    <a:ext uri="{9D8B030D-6E8A-4147-A177-3AD203B41FA5}">
                      <a16:colId xmlns:a16="http://schemas.microsoft.com/office/drawing/2014/main" val="1145406992"/>
                    </a:ext>
                  </a:extLst>
                </a:gridCol>
                <a:gridCol w="2320684">
                  <a:extLst>
                    <a:ext uri="{9D8B030D-6E8A-4147-A177-3AD203B41FA5}">
                      <a16:colId xmlns:a16="http://schemas.microsoft.com/office/drawing/2014/main" val="3184113156"/>
                    </a:ext>
                  </a:extLst>
                </a:gridCol>
              </a:tblGrid>
              <a:tr h="440790">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hội</a:t>
                      </a:r>
                      <a:r>
                        <a:rPr lang="en-US" sz="2000" dirty="0">
                          <a:effectLst/>
                        </a:rPr>
                        <a:t> </a:t>
                      </a:r>
                      <a:r>
                        <a:rPr lang="en-US" sz="2000" dirty="0" err="1">
                          <a:effectLst/>
                        </a:rPr>
                        <a:t>tụ</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phân</a:t>
                      </a:r>
                      <a:r>
                        <a:rPr lang="en-US" sz="2000" dirty="0">
                          <a:effectLst/>
                        </a:rPr>
                        <a:t> </a:t>
                      </a:r>
                      <a:r>
                        <a:rPr lang="en-US" sz="2000" dirty="0" err="1">
                          <a:effectLst/>
                        </a:rPr>
                        <a:t>kì</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9588655"/>
                  </a:ext>
                </a:extLst>
              </a:tr>
              <a:tr h="687190">
                <a:tc>
                  <a:txBody>
                    <a:bodyPr/>
                    <a:lstStyle/>
                    <a:p>
                      <a:pPr algn="just">
                        <a:lnSpc>
                          <a:spcPct val="107000"/>
                        </a:lnSpc>
                        <a:spcBef>
                          <a:spcPts val="600"/>
                        </a:spcBef>
                        <a:spcAft>
                          <a:spcPts val="600"/>
                        </a:spcAft>
                      </a:pPr>
                      <a:r>
                        <a:rPr lang="en-US" sz="1400">
                          <a:effectLst/>
                        </a:rPr>
                        <a:t>Hình dạng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3651968"/>
                  </a:ext>
                </a:extLst>
              </a:tr>
              <a:tr h="931030">
                <a:tc>
                  <a:txBody>
                    <a:bodyPr/>
                    <a:lstStyle/>
                    <a:p>
                      <a:pPr algn="just">
                        <a:lnSpc>
                          <a:spcPct val="107000"/>
                        </a:lnSpc>
                        <a:spcBef>
                          <a:spcPts val="600"/>
                        </a:spcBef>
                        <a:spcAft>
                          <a:spcPts val="600"/>
                        </a:spcAft>
                      </a:pPr>
                      <a:r>
                        <a:rPr lang="en-US" sz="1400">
                          <a:effectLst/>
                        </a:rPr>
                        <a:t>Đặc điểm chùm tia ló qua thấu kính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7550319"/>
                  </a:ext>
                </a:extLst>
              </a:tr>
              <a:tr h="835541">
                <a:tc>
                  <a:txBody>
                    <a:bodyPr/>
                    <a:lstStyle/>
                    <a:p>
                      <a:pPr algn="just">
                        <a:lnSpc>
                          <a:spcPct val="107000"/>
                        </a:lnSpc>
                        <a:spcBef>
                          <a:spcPts val="600"/>
                        </a:spcBef>
                        <a:spcAft>
                          <a:spcPts val="600"/>
                        </a:spcAft>
                      </a:pPr>
                      <a:r>
                        <a:rPr lang="en-US" sz="1400" dirty="0" err="1">
                          <a:effectLst/>
                        </a:rPr>
                        <a:t>Kí</a:t>
                      </a:r>
                      <a:r>
                        <a:rPr lang="en-US" sz="1400" dirty="0">
                          <a:effectLst/>
                        </a:rPr>
                        <a:t> </a:t>
                      </a:r>
                      <a:r>
                        <a:rPr lang="en-US" sz="1400" dirty="0" err="1">
                          <a:effectLst/>
                        </a:rPr>
                        <a:t>hiệu</a:t>
                      </a:r>
                      <a:endParaRPr lang="en-US" sz="1100" dirty="0">
                        <a:effectLst/>
                      </a:endParaRPr>
                    </a:p>
                    <a:p>
                      <a:pPr algn="just">
                        <a:lnSpc>
                          <a:spcPct val="107000"/>
                        </a:lnSpc>
                        <a:spcBef>
                          <a:spcPts val="600"/>
                        </a:spcBef>
                        <a:spcAft>
                          <a:spcPts val="6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9109670"/>
                  </a:ext>
                </a:extLst>
              </a:tr>
            </a:tbl>
          </a:graphicData>
        </a:graphic>
      </p:graphicFrame>
    </p:spTree>
    <p:extLst>
      <p:ext uri="{BB962C8B-B14F-4D97-AF65-F5344CB8AC3E}">
        <p14:creationId xmlns:p14="http://schemas.microsoft.com/office/powerpoint/2010/main" val="317160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304813" y="254889"/>
            <a:ext cx="3017935" cy="459190"/>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350EB"/>
                </a:solidFill>
              </a:rPr>
              <a:t>1.Các </a:t>
            </a:r>
            <a:r>
              <a:rPr lang="en-US" sz="2400" dirty="0" err="1">
                <a:solidFill>
                  <a:srgbClr val="0350EB"/>
                </a:solidFill>
              </a:rPr>
              <a:t>loại</a:t>
            </a:r>
            <a:r>
              <a:rPr lang="en-US" sz="2400" dirty="0">
                <a:solidFill>
                  <a:srgbClr val="0350EB"/>
                </a:solidFill>
              </a:rPr>
              <a:t> </a:t>
            </a:r>
            <a:r>
              <a:rPr lang="en-US" sz="2400" dirty="0" err="1">
                <a:solidFill>
                  <a:srgbClr val="0350EB"/>
                </a:solidFill>
              </a:rPr>
              <a:t>thấu</a:t>
            </a:r>
            <a:r>
              <a:rPr lang="en-US" sz="2400" dirty="0">
                <a:solidFill>
                  <a:srgbClr val="0350EB"/>
                </a:solidFill>
              </a:rPr>
              <a:t> </a:t>
            </a:r>
            <a:r>
              <a:rPr lang="en-US" sz="2400" dirty="0" err="1">
                <a:solidFill>
                  <a:srgbClr val="0350EB"/>
                </a:solidFill>
              </a:rPr>
              <a:t>kính</a:t>
            </a:r>
            <a:endParaRPr lang="en-US" sz="2400" dirty="0">
              <a:solidFill>
                <a:srgbClr val="0350EB"/>
              </a:solidFill>
            </a:endParaRPr>
          </a:p>
        </p:txBody>
      </p:sp>
      <p:sp>
        <p:nvSpPr>
          <p:cNvPr id="9" name="TextBox 8"/>
          <p:cNvSpPr txBox="1"/>
          <p:nvPr/>
        </p:nvSpPr>
        <p:spPr>
          <a:xfrm>
            <a:off x="304814" y="933020"/>
            <a:ext cx="4123189" cy="1400383"/>
          </a:xfrm>
          <a:prstGeom prst="rect">
            <a:avLst/>
          </a:prstGeom>
          <a:noFill/>
        </p:spPr>
        <p:txBody>
          <a:bodyPr wrap="square" rtlCol="0">
            <a:spAutoFit/>
          </a:bodyPr>
          <a:lstStyle/>
          <a:p>
            <a:r>
              <a:rPr lang="en-US" sz="1700" dirty="0">
                <a:solidFill>
                  <a:schemeClr val="tx1"/>
                </a:solidFill>
              </a:rPr>
              <a:t>+ </a:t>
            </a:r>
            <a:r>
              <a:rPr lang="en-US" sz="1700" dirty="0" err="1">
                <a:solidFill>
                  <a:schemeClr val="tx1"/>
                </a:solidFill>
              </a:rPr>
              <a:t>Thấu</a:t>
            </a:r>
            <a:r>
              <a:rPr lang="en-US" sz="1700" dirty="0">
                <a:solidFill>
                  <a:schemeClr val="tx1"/>
                </a:solidFill>
              </a:rPr>
              <a:t> </a:t>
            </a:r>
            <a:r>
              <a:rPr lang="en-US" sz="1700" dirty="0" err="1">
                <a:solidFill>
                  <a:schemeClr val="tx1"/>
                </a:solidFill>
              </a:rPr>
              <a:t>kính</a:t>
            </a:r>
            <a:r>
              <a:rPr lang="en-US" sz="1700" dirty="0">
                <a:solidFill>
                  <a:schemeClr val="tx1"/>
                </a:solidFill>
              </a:rPr>
              <a:t> </a:t>
            </a:r>
            <a:r>
              <a:rPr lang="en-US" sz="1700" dirty="0" err="1">
                <a:solidFill>
                  <a:schemeClr val="tx1"/>
                </a:solidFill>
              </a:rPr>
              <a:t>hội</a:t>
            </a:r>
            <a:r>
              <a:rPr lang="en-US" sz="1700" dirty="0">
                <a:solidFill>
                  <a:schemeClr val="tx1"/>
                </a:solidFill>
              </a:rPr>
              <a:t> </a:t>
            </a:r>
            <a:r>
              <a:rPr lang="en-US" sz="1700" dirty="0" err="1">
                <a:solidFill>
                  <a:schemeClr val="tx1"/>
                </a:solidFill>
              </a:rPr>
              <a:t>tụ</a:t>
            </a:r>
            <a:r>
              <a:rPr lang="en-US" sz="1700" dirty="0">
                <a:solidFill>
                  <a:schemeClr val="tx1"/>
                </a:solidFill>
              </a:rPr>
              <a:t>: </a:t>
            </a:r>
          </a:p>
          <a:p>
            <a:r>
              <a:rPr lang="en-US" sz="1700" dirty="0">
                <a:solidFill>
                  <a:schemeClr val="tx1"/>
                </a:solidFill>
              </a:rPr>
              <a:t>    -</a:t>
            </a:r>
            <a:r>
              <a:rPr lang="en-US" sz="1700" dirty="0" err="1">
                <a:solidFill>
                  <a:schemeClr val="tx1"/>
                </a:solidFill>
              </a:rPr>
              <a:t>Có</a:t>
            </a:r>
            <a:r>
              <a:rPr lang="en-US" sz="1700" dirty="0">
                <a:solidFill>
                  <a:schemeClr val="tx1"/>
                </a:solidFill>
              </a:rPr>
              <a:t> </a:t>
            </a:r>
            <a:r>
              <a:rPr lang="en-US" sz="1700" dirty="0" err="1">
                <a:solidFill>
                  <a:schemeClr val="tx1"/>
                </a:solidFill>
              </a:rPr>
              <a:t>phần</a:t>
            </a:r>
            <a:r>
              <a:rPr lang="en-US" sz="1700" dirty="0">
                <a:solidFill>
                  <a:schemeClr val="tx1"/>
                </a:solidFill>
              </a:rPr>
              <a:t> </a:t>
            </a:r>
            <a:r>
              <a:rPr lang="en-US" sz="1700" dirty="0" err="1">
                <a:solidFill>
                  <a:schemeClr val="tx1"/>
                </a:solidFill>
              </a:rPr>
              <a:t>rìa</a:t>
            </a:r>
            <a:r>
              <a:rPr lang="en-US" sz="1700" dirty="0">
                <a:solidFill>
                  <a:schemeClr val="tx1"/>
                </a:solidFill>
              </a:rPr>
              <a:t> </a:t>
            </a:r>
            <a:r>
              <a:rPr lang="en-US" sz="1700" dirty="0" err="1">
                <a:solidFill>
                  <a:schemeClr val="tx1"/>
                </a:solidFill>
              </a:rPr>
              <a:t>mỏng</a:t>
            </a:r>
            <a:r>
              <a:rPr lang="en-US" sz="1700" dirty="0">
                <a:solidFill>
                  <a:schemeClr val="tx1"/>
                </a:solidFill>
              </a:rPr>
              <a:t> </a:t>
            </a:r>
            <a:r>
              <a:rPr lang="en-US" sz="1700" dirty="0" err="1">
                <a:solidFill>
                  <a:schemeClr val="tx1"/>
                </a:solidFill>
              </a:rPr>
              <a:t>hơn</a:t>
            </a:r>
            <a:r>
              <a:rPr lang="en-US" sz="1700" dirty="0">
                <a:solidFill>
                  <a:schemeClr val="tx1"/>
                </a:solidFill>
              </a:rPr>
              <a:t> </a:t>
            </a:r>
            <a:r>
              <a:rPr lang="en-US" sz="1700" dirty="0" err="1">
                <a:solidFill>
                  <a:schemeClr val="tx1"/>
                </a:solidFill>
              </a:rPr>
              <a:t>phần</a:t>
            </a:r>
            <a:r>
              <a:rPr lang="en-US" sz="1700" dirty="0">
                <a:solidFill>
                  <a:schemeClr val="tx1"/>
                </a:solidFill>
              </a:rPr>
              <a:t> </a:t>
            </a:r>
            <a:r>
              <a:rPr lang="en-US" sz="1700" dirty="0" err="1">
                <a:solidFill>
                  <a:schemeClr val="tx1"/>
                </a:solidFill>
              </a:rPr>
              <a:t>giữa</a:t>
            </a:r>
            <a:endParaRPr lang="en-US" sz="1700" dirty="0">
              <a:solidFill>
                <a:schemeClr val="tx1"/>
              </a:solidFill>
            </a:endParaRPr>
          </a:p>
          <a:p>
            <a:r>
              <a:rPr lang="en-US" sz="1700" dirty="0">
                <a:solidFill>
                  <a:schemeClr val="tx1"/>
                </a:solidFill>
              </a:rPr>
              <a:t>    -</a:t>
            </a:r>
            <a:r>
              <a:rPr lang="en-US" sz="1700" dirty="0" err="1">
                <a:solidFill>
                  <a:schemeClr val="tx1"/>
                </a:solidFill>
              </a:rPr>
              <a:t>Có</a:t>
            </a:r>
            <a:r>
              <a:rPr lang="en-US" sz="1700" dirty="0">
                <a:solidFill>
                  <a:schemeClr val="tx1"/>
                </a:solidFill>
              </a:rPr>
              <a:t> </a:t>
            </a:r>
            <a:r>
              <a:rPr lang="en-US" sz="1700" dirty="0" err="1">
                <a:solidFill>
                  <a:schemeClr val="tx1"/>
                </a:solidFill>
              </a:rPr>
              <a:t>tác</a:t>
            </a:r>
            <a:r>
              <a:rPr lang="en-US" sz="1700" dirty="0">
                <a:solidFill>
                  <a:schemeClr val="tx1"/>
                </a:solidFill>
              </a:rPr>
              <a:t> </a:t>
            </a:r>
            <a:r>
              <a:rPr lang="en-US" sz="1700" dirty="0" err="1">
                <a:solidFill>
                  <a:schemeClr val="tx1"/>
                </a:solidFill>
              </a:rPr>
              <a:t>dụng</a:t>
            </a:r>
            <a:r>
              <a:rPr lang="en-US" sz="1700" dirty="0">
                <a:solidFill>
                  <a:schemeClr val="tx1"/>
                </a:solidFill>
              </a:rPr>
              <a:t> </a:t>
            </a:r>
            <a:r>
              <a:rPr lang="en-US" sz="1700" dirty="0" err="1">
                <a:solidFill>
                  <a:schemeClr val="tx1"/>
                </a:solidFill>
              </a:rPr>
              <a:t>làm</a:t>
            </a:r>
            <a:r>
              <a:rPr lang="en-US" sz="1700" dirty="0">
                <a:solidFill>
                  <a:schemeClr val="tx1"/>
                </a:solidFill>
              </a:rPr>
              <a:t> </a:t>
            </a:r>
            <a:r>
              <a:rPr lang="en-US" sz="1700" dirty="0" err="1">
                <a:solidFill>
                  <a:schemeClr val="tx1"/>
                </a:solidFill>
              </a:rPr>
              <a:t>hội</a:t>
            </a:r>
            <a:r>
              <a:rPr lang="en-US" sz="1700" dirty="0">
                <a:solidFill>
                  <a:schemeClr val="tx1"/>
                </a:solidFill>
              </a:rPr>
              <a:t> </a:t>
            </a:r>
            <a:r>
              <a:rPr lang="en-US" sz="1700" dirty="0" err="1">
                <a:solidFill>
                  <a:schemeClr val="tx1"/>
                </a:solidFill>
              </a:rPr>
              <a:t>tụ</a:t>
            </a:r>
            <a:r>
              <a:rPr lang="en-US" sz="1700" dirty="0">
                <a:solidFill>
                  <a:schemeClr val="tx1"/>
                </a:solidFill>
              </a:rPr>
              <a:t> </a:t>
            </a:r>
            <a:r>
              <a:rPr lang="en-US" sz="1700" dirty="0" err="1">
                <a:solidFill>
                  <a:schemeClr val="tx1"/>
                </a:solidFill>
              </a:rPr>
              <a:t>chùm</a:t>
            </a:r>
            <a:r>
              <a:rPr lang="en-US" sz="1700" dirty="0">
                <a:solidFill>
                  <a:schemeClr val="tx1"/>
                </a:solidFill>
              </a:rPr>
              <a:t> </a:t>
            </a:r>
            <a:r>
              <a:rPr lang="en-US" sz="1700" dirty="0" err="1">
                <a:solidFill>
                  <a:schemeClr val="tx1"/>
                </a:solidFill>
              </a:rPr>
              <a:t>sáng</a:t>
            </a:r>
            <a:r>
              <a:rPr lang="en-US" sz="1700" dirty="0">
                <a:solidFill>
                  <a:schemeClr val="tx1"/>
                </a:solidFill>
              </a:rPr>
              <a:t> song </a:t>
            </a:r>
            <a:r>
              <a:rPr lang="en-US" sz="1700" dirty="0" err="1">
                <a:solidFill>
                  <a:schemeClr val="tx1"/>
                </a:solidFill>
              </a:rPr>
              <a:t>song</a:t>
            </a:r>
            <a:endParaRPr lang="en-US" sz="1700" dirty="0">
              <a:solidFill>
                <a:schemeClr val="tx1"/>
              </a:solidFill>
            </a:endParaRPr>
          </a:p>
          <a:p>
            <a:endParaRPr lang="en-US" sz="1700" dirty="0">
              <a:solidFill>
                <a:schemeClr val="tx1"/>
              </a:solidFill>
            </a:endParaRPr>
          </a:p>
        </p:txBody>
      </p:sp>
      <p:sp>
        <p:nvSpPr>
          <p:cNvPr id="11" name="Rectangle 10"/>
          <p:cNvSpPr/>
          <p:nvPr/>
        </p:nvSpPr>
        <p:spPr>
          <a:xfrm>
            <a:off x="4732986" y="848059"/>
            <a:ext cx="4063284" cy="1138773"/>
          </a:xfrm>
          <a:prstGeom prst="rect">
            <a:avLst/>
          </a:prstGeom>
        </p:spPr>
        <p:txBody>
          <a:bodyPr wrap="square">
            <a:spAutoFit/>
          </a:bodyPr>
          <a:lstStyle/>
          <a:p>
            <a:r>
              <a:rPr lang="en-US" sz="1700" dirty="0">
                <a:solidFill>
                  <a:schemeClr val="tx1"/>
                </a:solidFill>
              </a:rPr>
              <a:t>+ </a:t>
            </a:r>
            <a:r>
              <a:rPr lang="en-US" sz="1700" dirty="0" err="1">
                <a:solidFill>
                  <a:schemeClr val="tx1"/>
                </a:solidFill>
              </a:rPr>
              <a:t>Thấu</a:t>
            </a:r>
            <a:r>
              <a:rPr lang="en-US" sz="1700" dirty="0">
                <a:solidFill>
                  <a:schemeClr val="tx1"/>
                </a:solidFill>
              </a:rPr>
              <a:t> </a:t>
            </a:r>
            <a:r>
              <a:rPr lang="en-US" sz="1700" dirty="0" err="1">
                <a:solidFill>
                  <a:schemeClr val="tx1"/>
                </a:solidFill>
              </a:rPr>
              <a:t>kính</a:t>
            </a:r>
            <a:r>
              <a:rPr lang="en-US" sz="1700" dirty="0">
                <a:solidFill>
                  <a:schemeClr val="tx1"/>
                </a:solidFill>
              </a:rPr>
              <a:t> </a:t>
            </a:r>
            <a:r>
              <a:rPr lang="en-US" sz="1700" dirty="0" err="1">
                <a:solidFill>
                  <a:schemeClr val="tx1"/>
                </a:solidFill>
              </a:rPr>
              <a:t>phân</a:t>
            </a:r>
            <a:r>
              <a:rPr lang="en-US" sz="1700" dirty="0">
                <a:solidFill>
                  <a:schemeClr val="tx1"/>
                </a:solidFill>
              </a:rPr>
              <a:t> </a:t>
            </a:r>
            <a:r>
              <a:rPr lang="en-US" sz="1700" dirty="0" err="1">
                <a:solidFill>
                  <a:schemeClr val="tx1"/>
                </a:solidFill>
              </a:rPr>
              <a:t>kì</a:t>
            </a:r>
            <a:r>
              <a:rPr lang="en-US" sz="1700" dirty="0">
                <a:solidFill>
                  <a:schemeClr val="tx1"/>
                </a:solidFill>
              </a:rPr>
              <a:t>:</a:t>
            </a:r>
          </a:p>
          <a:p>
            <a:r>
              <a:rPr lang="en-US" sz="1700" dirty="0">
                <a:solidFill>
                  <a:schemeClr val="tx1"/>
                </a:solidFill>
              </a:rPr>
              <a:t>    -</a:t>
            </a:r>
            <a:r>
              <a:rPr lang="en-US" sz="1700" dirty="0" err="1">
                <a:solidFill>
                  <a:schemeClr val="tx1"/>
                </a:solidFill>
              </a:rPr>
              <a:t>Có</a:t>
            </a:r>
            <a:r>
              <a:rPr lang="en-US" sz="1700" dirty="0">
                <a:solidFill>
                  <a:schemeClr val="tx1"/>
                </a:solidFill>
              </a:rPr>
              <a:t> </a:t>
            </a:r>
            <a:r>
              <a:rPr lang="en-US" sz="1700" dirty="0" err="1">
                <a:solidFill>
                  <a:schemeClr val="tx1"/>
                </a:solidFill>
              </a:rPr>
              <a:t>phần</a:t>
            </a:r>
            <a:r>
              <a:rPr lang="en-US" sz="1700" dirty="0">
                <a:solidFill>
                  <a:schemeClr val="tx1"/>
                </a:solidFill>
              </a:rPr>
              <a:t> </a:t>
            </a:r>
            <a:r>
              <a:rPr lang="en-US" sz="1700" dirty="0" err="1">
                <a:solidFill>
                  <a:schemeClr val="tx1"/>
                </a:solidFill>
              </a:rPr>
              <a:t>rìa</a:t>
            </a:r>
            <a:r>
              <a:rPr lang="en-US" sz="1700" dirty="0">
                <a:solidFill>
                  <a:schemeClr val="tx1"/>
                </a:solidFill>
              </a:rPr>
              <a:t> </a:t>
            </a:r>
            <a:r>
              <a:rPr lang="en-US" sz="1700" dirty="0" err="1">
                <a:solidFill>
                  <a:schemeClr val="tx1"/>
                </a:solidFill>
              </a:rPr>
              <a:t>dày</a:t>
            </a:r>
            <a:r>
              <a:rPr lang="en-US" sz="1700" dirty="0">
                <a:solidFill>
                  <a:schemeClr val="tx1"/>
                </a:solidFill>
              </a:rPr>
              <a:t> </a:t>
            </a:r>
            <a:r>
              <a:rPr lang="en-US" sz="1700" dirty="0" err="1">
                <a:solidFill>
                  <a:schemeClr val="tx1"/>
                </a:solidFill>
              </a:rPr>
              <a:t>hơn</a:t>
            </a:r>
            <a:r>
              <a:rPr lang="en-US" sz="1700" dirty="0">
                <a:solidFill>
                  <a:schemeClr val="tx1"/>
                </a:solidFill>
              </a:rPr>
              <a:t> </a:t>
            </a:r>
            <a:r>
              <a:rPr lang="en-US" sz="1700" dirty="0" err="1">
                <a:solidFill>
                  <a:schemeClr val="tx1"/>
                </a:solidFill>
              </a:rPr>
              <a:t>phần</a:t>
            </a:r>
            <a:r>
              <a:rPr lang="en-US" sz="1700" dirty="0">
                <a:solidFill>
                  <a:schemeClr val="tx1"/>
                </a:solidFill>
              </a:rPr>
              <a:t> </a:t>
            </a:r>
            <a:r>
              <a:rPr lang="en-US" sz="1700" dirty="0" err="1">
                <a:solidFill>
                  <a:schemeClr val="tx1"/>
                </a:solidFill>
              </a:rPr>
              <a:t>giữa</a:t>
            </a:r>
            <a:endParaRPr lang="en-US" sz="1700" dirty="0">
              <a:solidFill>
                <a:schemeClr val="tx1"/>
              </a:solidFill>
            </a:endParaRPr>
          </a:p>
          <a:p>
            <a:r>
              <a:rPr lang="en-US" sz="1700" dirty="0">
                <a:solidFill>
                  <a:schemeClr val="tx1"/>
                </a:solidFill>
              </a:rPr>
              <a:t>    -</a:t>
            </a:r>
            <a:r>
              <a:rPr lang="en-US" sz="1700" dirty="0" err="1">
                <a:solidFill>
                  <a:schemeClr val="tx1"/>
                </a:solidFill>
              </a:rPr>
              <a:t>Có</a:t>
            </a:r>
            <a:r>
              <a:rPr lang="en-US" sz="1700" dirty="0">
                <a:solidFill>
                  <a:schemeClr val="tx1"/>
                </a:solidFill>
              </a:rPr>
              <a:t> </a:t>
            </a:r>
            <a:r>
              <a:rPr lang="en-US" sz="1700" dirty="0" err="1">
                <a:solidFill>
                  <a:schemeClr val="tx1"/>
                </a:solidFill>
              </a:rPr>
              <a:t>tác</a:t>
            </a:r>
            <a:r>
              <a:rPr lang="en-US" sz="1700" dirty="0">
                <a:solidFill>
                  <a:schemeClr val="tx1"/>
                </a:solidFill>
              </a:rPr>
              <a:t> </a:t>
            </a:r>
            <a:r>
              <a:rPr lang="en-US" sz="1700" dirty="0" err="1">
                <a:solidFill>
                  <a:schemeClr val="tx1"/>
                </a:solidFill>
              </a:rPr>
              <a:t>dụng</a:t>
            </a:r>
            <a:r>
              <a:rPr lang="en-US" sz="1700" dirty="0">
                <a:solidFill>
                  <a:schemeClr val="tx1"/>
                </a:solidFill>
              </a:rPr>
              <a:t> </a:t>
            </a:r>
            <a:r>
              <a:rPr lang="en-US" sz="1700" dirty="0" err="1">
                <a:solidFill>
                  <a:schemeClr val="tx1"/>
                </a:solidFill>
              </a:rPr>
              <a:t>làm</a:t>
            </a:r>
            <a:r>
              <a:rPr lang="en-US" sz="1700" dirty="0">
                <a:solidFill>
                  <a:schemeClr val="tx1"/>
                </a:solidFill>
              </a:rPr>
              <a:t> </a:t>
            </a:r>
            <a:r>
              <a:rPr lang="en-US" sz="1700" dirty="0" err="1">
                <a:solidFill>
                  <a:schemeClr val="tx1"/>
                </a:solidFill>
              </a:rPr>
              <a:t>phân</a:t>
            </a:r>
            <a:r>
              <a:rPr lang="en-US" sz="1700" dirty="0">
                <a:solidFill>
                  <a:schemeClr val="tx1"/>
                </a:solidFill>
              </a:rPr>
              <a:t> </a:t>
            </a:r>
            <a:r>
              <a:rPr lang="en-US" sz="1700" dirty="0" err="1">
                <a:solidFill>
                  <a:schemeClr val="tx1"/>
                </a:solidFill>
              </a:rPr>
              <a:t>kì</a:t>
            </a:r>
            <a:r>
              <a:rPr lang="en-US" sz="1700" dirty="0">
                <a:solidFill>
                  <a:schemeClr val="tx1"/>
                </a:solidFill>
              </a:rPr>
              <a:t> </a:t>
            </a:r>
            <a:r>
              <a:rPr lang="en-US" sz="1700" dirty="0" err="1">
                <a:solidFill>
                  <a:schemeClr val="tx1"/>
                </a:solidFill>
              </a:rPr>
              <a:t>chùm</a:t>
            </a:r>
            <a:r>
              <a:rPr lang="en-US" sz="1700" dirty="0">
                <a:solidFill>
                  <a:schemeClr val="tx1"/>
                </a:solidFill>
              </a:rPr>
              <a:t> </a:t>
            </a:r>
            <a:r>
              <a:rPr lang="en-US" sz="1700" dirty="0" err="1">
                <a:solidFill>
                  <a:schemeClr val="tx1"/>
                </a:solidFill>
              </a:rPr>
              <a:t>sáng</a:t>
            </a:r>
            <a:r>
              <a:rPr lang="en-US" sz="1700" dirty="0">
                <a:solidFill>
                  <a:schemeClr val="tx1"/>
                </a:solidFill>
              </a:rPr>
              <a:t> song </a:t>
            </a:r>
            <a:r>
              <a:rPr lang="en-US" sz="1700" dirty="0" err="1">
                <a:solidFill>
                  <a:schemeClr val="tx1"/>
                </a:solidFill>
              </a:rPr>
              <a:t>song</a:t>
            </a:r>
            <a:endParaRPr lang="en-US" sz="1700" dirty="0">
              <a:solidFill>
                <a:schemeClr val="tx1"/>
              </a:solidFill>
            </a:endParaRPr>
          </a:p>
        </p:txBody>
      </p:sp>
      <p:sp>
        <p:nvSpPr>
          <p:cNvPr id="12" name="Rectangle 11"/>
          <p:cNvSpPr/>
          <p:nvPr/>
        </p:nvSpPr>
        <p:spPr>
          <a:xfrm>
            <a:off x="3492112" y="344747"/>
            <a:ext cx="2262158" cy="369332"/>
          </a:xfrm>
          <a:prstGeom prst="rect">
            <a:avLst/>
          </a:prstGeom>
        </p:spPr>
        <p:txBody>
          <a:bodyPr wrap="none">
            <a:spAutoFit/>
          </a:bodyPr>
          <a:lstStyle/>
          <a:p>
            <a:r>
              <a:rPr lang="en-US" sz="1800" dirty="0">
                <a:solidFill>
                  <a:srgbClr val="C00000"/>
                </a:solidFill>
              </a:rPr>
              <a:t>*</a:t>
            </a:r>
            <a:r>
              <a:rPr lang="en-US" sz="1800" dirty="0" err="1">
                <a:solidFill>
                  <a:srgbClr val="C00000"/>
                </a:solidFill>
              </a:rPr>
              <a:t>Có</a:t>
            </a:r>
            <a:r>
              <a:rPr lang="en-US" sz="1800" dirty="0">
                <a:solidFill>
                  <a:srgbClr val="C00000"/>
                </a:solidFill>
              </a:rPr>
              <a:t> 2 </a:t>
            </a:r>
            <a:r>
              <a:rPr lang="en-US" sz="1800" dirty="0" err="1">
                <a:solidFill>
                  <a:srgbClr val="C00000"/>
                </a:solidFill>
              </a:rPr>
              <a:t>loại</a:t>
            </a:r>
            <a:r>
              <a:rPr lang="en-US" sz="1800" dirty="0">
                <a:solidFill>
                  <a:srgbClr val="C00000"/>
                </a:solidFill>
              </a:rPr>
              <a:t> </a:t>
            </a:r>
            <a:r>
              <a:rPr lang="en-US" sz="1800" dirty="0" err="1">
                <a:solidFill>
                  <a:srgbClr val="C00000"/>
                </a:solidFill>
              </a:rPr>
              <a:t>thấu</a:t>
            </a:r>
            <a:r>
              <a:rPr lang="en-US" sz="1800" dirty="0">
                <a:solidFill>
                  <a:srgbClr val="C00000"/>
                </a:solidFill>
              </a:rPr>
              <a:t> </a:t>
            </a:r>
            <a:r>
              <a:rPr lang="en-US" sz="1800" dirty="0" err="1">
                <a:solidFill>
                  <a:srgbClr val="C00000"/>
                </a:solidFill>
              </a:rPr>
              <a:t>kính</a:t>
            </a:r>
            <a:r>
              <a:rPr lang="en-US" sz="1800" dirty="0">
                <a:solidFill>
                  <a:srgbClr val="C00000"/>
                </a:solidFill>
              </a:rPr>
              <a:t>:</a:t>
            </a:r>
          </a:p>
        </p:txBody>
      </p:sp>
      <p:cxnSp>
        <p:nvCxnSpPr>
          <p:cNvPr id="15" name="Straight Connector 14"/>
          <p:cNvCxnSpPr/>
          <p:nvPr/>
        </p:nvCxnSpPr>
        <p:spPr>
          <a:xfrm>
            <a:off x="4428003" y="991673"/>
            <a:ext cx="0" cy="3709116"/>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1277845" y="1999711"/>
            <a:ext cx="1667293" cy="1179688"/>
          </a:xfrm>
          <a:prstGeom prst="rect">
            <a:avLst/>
          </a:prstGeom>
        </p:spPr>
      </p:pic>
      <p:pic>
        <p:nvPicPr>
          <p:cNvPr id="18" name="Picture 17"/>
          <p:cNvPicPr>
            <a:picLocks noChangeAspect="1"/>
          </p:cNvPicPr>
          <p:nvPr/>
        </p:nvPicPr>
        <p:blipFill>
          <a:blip r:embed="rId4"/>
          <a:stretch>
            <a:fillRect/>
          </a:stretch>
        </p:blipFill>
        <p:spPr>
          <a:xfrm>
            <a:off x="5910870" y="1891773"/>
            <a:ext cx="1893728" cy="1162714"/>
          </a:xfrm>
          <a:prstGeom prst="rect">
            <a:avLst/>
          </a:prstGeom>
        </p:spPr>
      </p:pic>
      <p:pic>
        <p:nvPicPr>
          <p:cNvPr id="19" name="Picture 18"/>
          <p:cNvPicPr>
            <a:picLocks noChangeAspect="1"/>
          </p:cNvPicPr>
          <p:nvPr/>
        </p:nvPicPr>
        <p:blipFill>
          <a:blip r:embed="rId5"/>
          <a:stretch>
            <a:fillRect/>
          </a:stretch>
        </p:blipFill>
        <p:spPr>
          <a:xfrm>
            <a:off x="1277845" y="3179399"/>
            <a:ext cx="1367978" cy="1623892"/>
          </a:xfrm>
          <a:prstGeom prst="rect">
            <a:avLst/>
          </a:prstGeom>
        </p:spPr>
      </p:pic>
      <p:pic>
        <p:nvPicPr>
          <p:cNvPr id="20" name="Picture 19"/>
          <p:cNvPicPr>
            <a:picLocks noChangeAspect="1"/>
          </p:cNvPicPr>
          <p:nvPr/>
        </p:nvPicPr>
        <p:blipFill>
          <a:blip r:embed="rId6"/>
          <a:stretch>
            <a:fillRect/>
          </a:stretch>
        </p:blipFill>
        <p:spPr>
          <a:xfrm>
            <a:off x="6168447" y="3102789"/>
            <a:ext cx="1378573" cy="1598000"/>
          </a:xfrm>
          <a:prstGeom prst="rect">
            <a:avLst/>
          </a:prstGeom>
        </p:spPr>
      </p:pic>
    </p:spTree>
    <p:extLst>
      <p:ext uri="{BB962C8B-B14F-4D97-AF65-F5344CB8AC3E}">
        <p14:creationId xmlns:p14="http://schemas.microsoft.com/office/powerpoint/2010/main" val="203549193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4560628" y="2496571"/>
            <a:ext cx="3781370" cy="1184776"/>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Thấu</a:t>
            </a:r>
            <a:r>
              <a:rPr lang="en-US" sz="1600" dirty="0">
                <a:solidFill>
                  <a:schemeClr val="tx1"/>
                </a:solidFill>
              </a:rPr>
              <a:t> </a:t>
            </a:r>
            <a:r>
              <a:rPr lang="en-US" sz="1600" dirty="0" err="1">
                <a:solidFill>
                  <a:schemeClr val="tx1"/>
                </a:solidFill>
              </a:rPr>
              <a:t>kính</a:t>
            </a:r>
            <a:r>
              <a:rPr lang="en-US" sz="1600" dirty="0">
                <a:solidFill>
                  <a:schemeClr val="tx1"/>
                </a:solidFill>
              </a:rPr>
              <a:t> </a:t>
            </a:r>
            <a:r>
              <a:rPr lang="en-US" sz="1600" dirty="0" err="1">
                <a:solidFill>
                  <a:schemeClr val="tx1"/>
                </a:solidFill>
              </a:rPr>
              <a:t>mà</a:t>
            </a:r>
            <a:r>
              <a:rPr lang="en-US" sz="1600" dirty="0">
                <a:solidFill>
                  <a:schemeClr val="tx1"/>
                </a:solidFill>
              </a:rPr>
              <a:t> </a:t>
            </a:r>
            <a:r>
              <a:rPr lang="en-US" sz="1600" dirty="0" err="1">
                <a:solidFill>
                  <a:schemeClr val="tx1"/>
                </a:solidFill>
              </a:rPr>
              <a:t>bạn</a:t>
            </a:r>
            <a:r>
              <a:rPr lang="en-US" sz="1600" dirty="0">
                <a:solidFill>
                  <a:schemeClr val="tx1"/>
                </a:solidFill>
              </a:rPr>
              <a:t> </a:t>
            </a:r>
            <a:r>
              <a:rPr lang="en-US" sz="1600" dirty="0" err="1">
                <a:solidFill>
                  <a:schemeClr val="tx1"/>
                </a:solidFill>
              </a:rPr>
              <a:t>cận</a:t>
            </a:r>
            <a:r>
              <a:rPr lang="en-US" sz="1600" dirty="0">
                <a:solidFill>
                  <a:schemeClr val="tx1"/>
                </a:solidFill>
              </a:rPr>
              <a:t> </a:t>
            </a:r>
            <a:r>
              <a:rPr lang="en-US" sz="1600" dirty="0" err="1">
                <a:solidFill>
                  <a:schemeClr val="tx1"/>
                </a:solidFill>
              </a:rPr>
              <a:t>thị</a:t>
            </a:r>
            <a:r>
              <a:rPr lang="en-US" sz="1600" dirty="0">
                <a:solidFill>
                  <a:schemeClr val="tx1"/>
                </a:solidFill>
              </a:rPr>
              <a:t> </a:t>
            </a:r>
            <a:r>
              <a:rPr lang="en-US" sz="1600" dirty="0" err="1">
                <a:solidFill>
                  <a:schemeClr val="tx1"/>
                </a:solidFill>
              </a:rPr>
              <a:t>đang</a:t>
            </a:r>
            <a:r>
              <a:rPr lang="en-US" sz="1600" dirty="0">
                <a:solidFill>
                  <a:schemeClr val="tx1"/>
                </a:solidFill>
              </a:rPr>
              <a:t> </a:t>
            </a:r>
            <a:r>
              <a:rPr lang="en-US" sz="1600" dirty="0" err="1">
                <a:solidFill>
                  <a:schemeClr val="tx1"/>
                </a:solidFill>
              </a:rPr>
              <a:t>đeo</a:t>
            </a:r>
            <a:r>
              <a:rPr lang="en-US" sz="1600" dirty="0">
                <a:solidFill>
                  <a:schemeClr val="tx1"/>
                </a:solidFill>
              </a:rPr>
              <a:t> </a:t>
            </a:r>
            <a:r>
              <a:rPr lang="en-US" sz="1600" dirty="0" err="1">
                <a:solidFill>
                  <a:schemeClr val="tx1"/>
                </a:solidFill>
              </a:rPr>
              <a:t>là</a:t>
            </a:r>
            <a:r>
              <a:rPr lang="en-US" sz="1600" dirty="0">
                <a:solidFill>
                  <a:schemeClr val="tx1"/>
                </a:solidFill>
              </a:rPr>
              <a:t> </a:t>
            </a:r>
            <a:r>
              <a:rPr lang="en-US" sz="1600" dirty="0" err="1">
                <a:solidFill>
                  <a:schemeClr val="tx1"/>
                </a:solidFill>
              </a:rPr>
              <a:t>thấu</a:t>
            </a:r>
            <a:r>
              <a:rPr lang="en-US" sz="1600" dirty="0">
                <a:solidFill>
                  <a:schemeClr val="tx1"/>
                </a:solidFill>
              </a:rPr>
              <a:t> </a:t>
            </a:r>
            <a:r>
              <a:rPr lang="en-US" sz="1600" dirty="0" err="1">
                <a:solidFill>
                  <a:schemeClr val="tx1"/>
                </a:solidFill>
              </a:rPr>
              <a:t>kính</a:t>
            </a:r>
            <a:r>
              <a:rPr lang="en-US" sz="1600" dirty="0">
                <a:solidFill>
                  <a:schemeClr val="tx1"/>
                </a:solidFill>
              </a:rPr>
              <a:t> </a:t>
            </a:r>
            <a:r>
              <a:rPr lang="en-US" sz="1600" dirty="0" err="1">
                <a:solidFill>
                  <a:schemeClr val="tx1"/>
                </a:solidFill>
              </a:rPr>
              <a:t>loại</a:t>
            </a:r>
            <a:r>
              <a:rPr lang="en-US" sz="1600" dirty="0">
                <a:solidFill>
                  <a:schemeClr val="tx1"/>
                </a:solidFill>
              </a:rPr>
              <a:t> </a:t>
            </a:r>
            <a:r>
              <a:rPr lang="en-US" sz="1600" dirty="0" err="1">
                <a:solidFill>
                  <a:schemeClr val="tx1"/>
                </a:solidFill>
              </a:rPr>
              <a:t>nào</a:t>
            </a:r>
            <a:r>
              <a:rPr lang="en-US" sz="1600" dirty="0">
                <a:solidFill>
                  <a:schemeClr val="tx1"/>
                </a:solidFill>
              </a:rPr>
              <a:t>?</a:t>
            </a:r>
          </a:p>
        </p:txBody>
      </p:sp>
      <p:sp>
        <p:nvSpPr>
          <p:cNvPr id="4" name="Cloud Callout 3"/>
          <p:cNvSpPr/>
          <p:nvPr/>
        </p:nvSpPr>
        <p:spPr>
          <a:xfrm>
            <a:off x="450771" y="2767027"/>
            <a:ext cx="2471659" cy="1499347"/>
          </a:xfrm>
          <a:prstGeom prst="cloud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Kính</a:t>
            </a:r>
            <a:r>
              <a:rPr lang="en-US" dirty="0">
                <a:solidFill>
                  <a:schemeClr val="tx1"/>
                </a:solidFill>
              </a:rPr>
              <a:t> </a:t>
            </a:r>
            <a:r>
              <a:rPr lang="en-US" dirty="0" err="1">
                <a:solidFill>
                  <a:schemeClr val="tx1"/>
                </a:solidFill>
              </a:rPr>
              <a:t>lúp</a:t>
            </a:r>
            <a:r>
              <a:rPr lang="en-US" dirty="0">
                <a:solidFill>
                  <a:schemeClr val="tx1"/>
                </a:solidFill>
              </a:rPr>
              <a:t> ở </a:t>
            </a:r>
            <a:r>
              <a:rPr lang="en-US" dirty="0" err="1">
                <a:solidFill>
                  <a:schemeClr val="tx1"/>
                </a:solidFill>
              </a:rPr>
              <a:t>hình</a:t>
            </a:r>
            <a:r>
              <a:rPr lang="en-US" dirty="0">
                <a:solidFill>
                  <a:schemeClr val="tx1"/>
                </a:solidFill>
              </a:rPr>
              <a:t> 5.1 </a:t>
            </a:r>
            <a:r>
              <a:rPr lang="en-US" dirty="0" err="1">
                <a:solidFill>
                  <a:schemeClr val="tx1"/>
                </a:solidFill>
              </a:rPr>
              <a:t>là</a:t>
            </a:r>
            <a:r>
              <a:rPr lang="en-US" dirty="0">
                <a:solidFill>
                  <a:schemeClr val="tx1"/>
                </a:solidFill>
              </a:rPr>
              <a:t> </a:t>
            </a:r>
            <a:r>
              <a:rPr lang="en-US" dirty="0" err="1">
                <a:solidFill>
                  <a:schemeClr val="tx1"/>
                </a:solidFill>
              </a:rPr>
              <a:t>thấu</a:t>
            </a:r>
            <a:r>
              <a:rPr lang="en-US" dirty="0">
                <a:solidFill>
                  <a:schemeClr val="tx1"/>
                </a:solidFill>
              </a:rPr>
              <a:t> </a:t>
            </a:r>
            <a:r>
              <a:rPr lang="en-US" dirty="0" err="1">
                <a:solidFill>
                  <a:schemeClr val="tx1"/>
                </a:solidFill>
              </a:rPr>
              <a:t>kính</a:t>
            </a:r>
            <a:r>
              <a:rPr lang="en-US" dirty="0">
                <a:solidFill>
                  <a:schemeClr val="tx1"/>
                </a:solidFill>
              </a:rPr>
              <a:t> </a:t>
            </a:r>
            <a:r>
              <a:rPr lang="en-US" dirty="0" err="1">
                <a:solidFill>
                  <a:schemeClr val="tx1"/>
                </a:solidFill>
              </a:rPr>
              <a:t>nào</a:t>
            </a:r>
            <a:r>
              <a:rPr lang="en-US" dirty="0">
                <a:solidFill>
                  <a:schemeClr val="tx1"/>
                </a:solidFill>
              </a:rPr>
              <a:t>?</a:t>
            </a:r>
          </a:p>
        </p:txBody>
      </p:sp>
      <p:pic>
        <p:nvPicPr>
          <p:cNvPr id="5" name="Picture 4"/>
          <p:cNvPicPr>
            <a:picLocks noChangeAspect="1"/>
          </p:cNvPicPr>
          <p:nvPr/>
        </p:nvPicPr>
        <p:blipFill>
          <a:blip r:embed="rId2"/>
          <a:stretch>
            <a:fillRect/>
          </a:stretch>
        </p:blipFill>
        <p:spPr>
          <a:xfrm>
            <a:off x="699830" y="450475"/>
            <a:ext cx="2716720" cy="2237299"/>
          </a:xfrm>
          <a:prstGeom prst="rect">
            <a:avLst/>
          </a:prstGeom>
        </p:spPr>
      </p:pic>
      <p:sp>
        <p:nvSpPr>
          <p:cNvPr id="7" name="TextBox 6"/>
          <p:cNvSpPr txBox="1"/>
          <p:nvPr/>
        </p:nvSpPr>
        <p:spPr>
          <a:xfrm>
            <a:off x="3525386" y="798549"/>
            <a:ext cx="2243402" cy="615553"/>
          </a:xfrm>
          <a:prstGeom prst="rect">
            <a:avLst/>
          </a:prstGeom>
          <a:noFill/>
        </p:spPr>
        <p:txBody>
          <a:bodyPr wrap="square" rtlCol="0">
            <a:spAutoFit/>
          </a:bodyPr>
          <a:lstStyle/>
          <a:p>
            <a:r>
              <a:rPr lang="en-US" sz="1700" b="1" dirty="0">
                <a:solidFill>
                  <a:srgbClr val="C00000"/>
                </a:solidFill>
              </a:rPr>
              <a:t>=&gt;</a:t>
            </a:r>
            <a:r>
              <a:rPr lang="en-US" sz="1700" b="1" dirty="0" err="1">
                <a:solidFill>
                  <a:srgbClr val="C00000"/>
                </a:solidFill>
              </a:rPr>
              <a:t>Thấu</a:t>
            </a:r>
            <a:r>
              <a:rPr lang="en-US" sz="1700" b="1" dirty="0">
                <a:solidFill>
                  <a:srgbClr val="C00000"/>
                </a:solidFill>
              </a:rPr>
              <a:t> </a:t>
            </a:r>
            <a:r>
              <a:rPr lang="en-US" sz="1700" b="1" dirty="0" err="1">
                <a:solidFill>
                  <a:srgbClr val="C00000"/>
                </a:solidFill>
              </a:rPr>
              <a:t>kính</a:t>
            </a:r>
            <a:r>
              <a:rPr lang="en-US" sz="1700" b="1" dirty="0">
                <a:solidFill>
                  <a:srgbClr val="C00000"/>
                </a:solidFill>
              </a:rPr>
              <a:t> </a:t>
            </a:r>
            <a:r>
              <a:rPr lang="en-US" sz="1700" b="1" dirty="0" err="1">
                <a:solidFill>
                  <a:srgbClr val="C00000"/>
                </a:solidFill>
              </a:rPr>
              <a:t>hội</a:t>
            </a:r>
            <a:r>
              <a:rPr lang="en-US" sz="1700" b="1" dirty="0">
                <a:solidFill>
                  <a:srgbClr val="C00000"/>
                </a:solidFill>
              </a:rPr>
              <a:t> </a:t>
            </a:r>
            <a:r>
              <a:rPr lang="en-US" sz="1700" b="1" dirty="0" err="1">
                <a:solidFill>
                  <a:srgbClr val="C00000"/>
                </a:solidFill>
              </a:rPr>
              <a:t>tụ</a:t>
            </a:r>
            <a:endParaRPr lang="en-US" sz="1700" b="1" dirty="0">
              <a:solidFill>
                <a:srgbClr val="C00000"/>
              </a:solidFill>
            </a:endParaRPr>
          </a:p>
          <a:p>
            <a:endParaRPr lang="en-US" sz="1700" b="1" dirty="0">
              <a:solidFill>
                <a:srgbClr val="C00000"/>
              </a:solidFill>
            </a:endParaRPr>
          </a:p>
        </p:txBody>
      </p:sp>
      <p:sp>
        <p:nvSpPr>
          <p:cNvPr id="8" name="TextBox 7"/>
          <p:cNvSpPr txBox="1"/>
          <p:nvPr/>
        </p:nvSpPr>
        <p:spPr>
          <a:xfrm>
            <a:off x="5467948" y="4148263"/>
            <a:ext cx="2874049" cy="615553"/>
          </a:xfrm>
          <a:prstGeom prst="rect">
            <a:avLst/>
          </a:prstGeom>
          <a:noFill/>
        </p:spPr>
        <p:txBody>
          <a:bodyPr wrap="square" rtlCol="0">
            <a:spAutoFit/>
          </a:bodyPr>
          <a:lstStyle/>
          <a:p>
            <a:r>
              <a:rPr lang="en-US" sz="1700" b="1" dirty="0">
                <a:solidFill>
                  <a:srgbClr val="C00000"/>
                </a:solidFill>
              </a:rPr>
              <a:t>=&gt;</a:t>
            </a:r>
            <a:r>
              <a:rPr lang="en-US" sz="1700" b="1" dirty="0" err="1">
                <a:solidFill>
                  <a:srgbClr val="C00000"/>
                </a:solidFill>
              </a:rPr>
              <a:t>Thấu</a:t>
            </a:r>
            <a:r>
              <a:rPr lang="en-US" sz="1700" b="1" dirty="0">
                <a:solidFill>
                  <a:srgbClr val="C00000"/>
                </a:solidFill>
              </a:rPr>
              <a:t> </a:t>
            </a:r>
            <a:r>
              <a:rPr lang="en-US" sz="1700" b="1" dirty="0" err="1">
                <a:solidFill>
                  <a:srgbClr val="C00000"/>
                </a:solidFill>
              </a:rPr>
              <a:t>kính</a:t>
            </a:r>
            <a:r>
              <a:rPr lang="en-US" sz="1700" b="1" dirty="0">
                <a:solidFill>
                  <a:srgbClr val="C00000"/>
                </a:solidFill>
              </a:rPr>
              <a:t> </a:t>
            </a:r>
            <a:r>
              <a:rPr lang="en-US" sz="1700" b="1" dirty="0" err="1">
                <a:solidFill>
                  <a:srgbClr val="C00000"/>
                </a:solidFill>
              </a:rPr>
              <a:t>phân</a:t>
            </a:r>
            <a:r>
              <a:rPr lang="en-US" sz="1700" b="1" dirty="0">
                <a:solidFill>
                  <a:srgbClr val="C00000"/>
                </a:solidFill>
              </a:rPr>
              <a:t> </a:t>
            </a:r>
            <a:r>
              <a:rPr lang="en-US" sz="1700" b="1" dirty="0" err="1">
                <a:solidFill>
                  <a:srgbClr val="C00000"/>
                </a:solidFill>
              </a:rPr>
              <a:t>kì</a:t>
            </a:r>
            <a:endParaRPr lang="en-US" sz="1700" b="1" dirty="0">
              <a:solidFill>
                <a:srgbClr val="C00000"/>
              </a:solidFill>
            </a:endParaRPr>
          </a:p>
          <a:p>
            <a:endParaRPr lang="en-US" sz="1700" b="1" dirty="0">
              <a:solidFill>
                <a:srgbClr val="C00000"/>
              </a:solidFill>
            </a:endParaRPr>
          </a:p>
        </p:txBody>
      </p:sp>
    </p:spTree>
    <p:extLst>
      <p:ext uri="{BB962C8B-B14F-4D97-AF65-F5344CB8AC3E}">
        <p14:creationId xmlns:p14="http://schemas.microsoft.com/office/powerpoint/2010/main" val="367686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219915" y="4207488"/>
            <a:ext cx="1013739" cy="850233"/>
          </a:xfrm>
          <a:prstGeom prst="rect">
            <a:avLst/>
          </a:prstGeom>
        </p:spPr>
      </p:pic>
      <p:sp>
        <p:nvSpPr>
          <p:cNvPr id="10" name="Rounded Rectangular Callout 9"/>
          <p:cNvSpPr/>
          <p:nvPr/>
        </p:nvSpPr>
        <p:spPr>
          <a:xfrm>
            <a:off x="391676" y="329921"/>
            <a:ext cx="8245929"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chemeClr val="tx2"/>
                </a:solidFill>
              </a:rPr>
              <a:t>2. </a:t>
            </a:r>
            <a:r>
              <a:rPr lang="en-US" sz="2400" b="1" dirty="0" err="1">
                <a:solidFill>
                  <a:schemeClr val="tx2"/>
                </a:solidFill>
              </a:rPr>
              <a:t>Nguyên</a:t>
            </a:r>
            <a:r>
              <a:rPr lang="en-US" sz="2400" b="1" dirty="0">
                <a:solidFill>
                  <a:schemeClr val="tx2"/>
                </a:solidFill>
              </a:rPr>
              <a:t> </a:t>
            </a:r>
            <a:r>
              <a:rPr lang="en-US" sz="2400" b="1" dirty="0" err="1">
                <a:solidFill>
                  <a:schemeClr val="tx2"/>
                </a:solidFill>
              </a:rPr>
              <a:t>lý</a:t>
            </a:r>
            <a:r>
              <a:rPr lang="en-US" sz="2400" b="1" dirty="0">
                <a:solidFill>
                  <a:schemeClr val="tx2"/>
                </a:solidFill>
              </a:rPr>
              <a:t> </a:t>
            </a:r>
            <a:r>
              <a:rPr lang="en-US" sz="2400" b="1" dirty="0" err="1">
                <a:solidFill>
                  <a:schemeClr val="tx2"/>
                </a:solidFill>
              </a:rPr>
              <a:t>hoạt</a:t>
            </a:r>
            <a:r>
              <a:rPr lang="en-US" sz="2400" b="1" dirty="0">
                <a:solidFill>
                  <a:schemeClr val="tx2"/>
                </a:solidFill>
              </a:rPr>
              <a:t> </a:t>
            </a:r>
            <a:r>
              <a:rPr lang="en-US" sz="2400" b="1" dirty="0" err="1">
                <a:solidFill>
                  <a:schemeClr val="tx2"/>
                </a:solidFill>
              </a:rPr>
              <a:t>động</a:t>
            </a:r>
            <a:r>
              <a:rPr lang="en-US" sz="2400" b="1" dirty="0">
                <a:solidFill>
                  <a:schemeClr val="tx2"/>
                </a:solidFill>
              </a:rPr>
              <a:t> </a:t>
            </a:r>
            <a:r>
              <a:rPr lang="en-US" sz="2400" b="1" dirty="0" err="1">
                <a:solidFill>
                  <a:schemeClr val="tx2"/>
                </a:solidFill>
              </a:rPr>
              <a:t>của</a:t>
            </a:r>
            <a:r>
              <a:rPr lang="en-US" sz="2400" b="1" dirty="0">
                <a:solidFill>
                  <a:schemeClr val="tx2"/>
                </a:solidFill>
              </a:rPr>
              <a:t> </a:t>
            </a:r>
            <a:r>
              <a:rPr lang="en-US" sz="2400" b="1" dirty="0" err="1">
                <a:solidFill>
                  <a:schemeClr val="tx2"/>
                </a:solidFill>
              </a:rPr>
              <a:t>thấu</a:t>
            </a:r>
            <a:r>
              <a:rPr lang="en-US" sz="2400" b="1" dirty="0">
                <a:solidFill>
                  <a:schemeClr val="tx2"/>
                </a:solidFill>
              </a:rPr>
              <a:t> </a:t>
            </a:r>
            <a:r>
              <a:rPr lang="en-US" sz="2400" b="1" dirty="0" err="1">
                <a:solidFill>
                  <a:schemeClr val="tx2"/>
                </a:solidFill>
              </a:rPr>
              <a:t>kính</a:t>
            </a:r>
            <a:endParaRPr lang="en-US" sz="2400" b="1" dirty="0">
              <a:solidFill>
                <a:schemeClr val="tx2"/>
              </a:solidFill>
            </a:endParaRPr>
          </a:p>
        </p:txBody>
      </p:sp>
      <p:sp>
        <p:nvSpPr>
          <p:cNvPr id="2" name="TextBox 1"/>
          <p:cNvSpPr txBox="1"/>
          <p:nvPr/>
        </p:nvSpPr>
        <p:spPr>
          <a:xfrm>
            <a:off x="940144" y="1117802"/>
            <a:ext cx="6014434" cy="369332"/>
          </a:xfrm>
          <a:prstGeom prst="rect">
            <a:avLst/>
          </a:prstGeom>
          <a:noFill/>
        </p:spPr>
        <p:txBody>
          <a:bodyPr wrap="square" rtlCol="0">
            <a:spAutoFit/>
          </a:bodyPr>
          <a:lstStyle/>
          <a:p>
            <a:r>
              <a:rPr lang="en-US" sz="1800" dirty="0"/>
              <a:t>? </a:t>
            </a:r>
            <a:r>
              <a:rPr lang="en-US" sz="1800" dirty="0" err="1"/>
              <a:t>Nhắc</a:t>
            </a:r>
            <a:r>
              <a:rPr lang="en-US" sz="1800" dirty="0"/>
              <a:t> </a:t>
            </a:r>
            <a:r>
              <a:rPr lang="en-US" sz="1800" dirty="0" err="1"/>
              <a:t>lại</a:t>
            </a:r>
            <a:r>
              <a:rPr lang="en-US" sz="1800" dirty="0"/>
              <a:t> </a:t>
            </a:r>
            <a:r>
              <a:rPr lang="en-US" sz="1800" dirty="0" err="1"/>
              <a:t>về</a:t>
            </a:r>
            <a:r>
              <a:rPr lang="en-US" sz="1800" dirty="0"/>
              <a:t> </a:t>
            </a:r>
            <a:r>
              <a:rPr lang="en-US" sz="1800" dirty="0" err="1"/>
              <a:t>đường</a:t>
            </a:r>
            <a:r>
              <a:rPr lang="en-US" sz="1800" dirty="0"/>
              <a:t> </a:t>
            </a:r>
            <a:r>
              <a:rPr lang="en-US" sz="1800" dirty="0" err="1"/>
              <a:t>truyền</a:t>
            </a:r>
            <a:r>
              <a:rPr lang="en-US" sz="1800" dirty="0"/>
              <a:t> </a:t>
            </a:r>
            <a:r>
              <a:rPr lang="en-US" sz="1800" dirty="0" err="1"/>
              <a:t>của</a:t>
            </a:r>
            <a:r>
              <a:rPr lang="en-US" sz="1800" dirty="0"/>
              <a:t> </a:t>
            </a:r>
            <a:r>
              <a:rPr lang="en-US" sz="1800" dirty="0" err="1"/>
              <a:t>tia</a:t>
            </a:r>
            <a:r>
              <a:rPr lang="en-US" sz="1800" dirty="0"/>
              <a:t> </a:t>
            </a:r>
            <a:r>
              <a:rPr lang="en-US" sz="1800" dirty="0" err="1"/>
              <a:t>sáng</a:t>
            </a:r>
            <a:r>
              <a:rPr lang="en-US" sz="1800" dirty="0"/>
              <a:t> qua </a:t>
            </a:r>
            <a:r>
              <a:rPr lang="en-US" sz="1800" dirty="0" err="1"/>
              <a:t>lăng</a:t>
            </a:r>
            <a:r>
              <a:rPr lang="en-US" sz="1800" dirty="0"/>
              <a:t> </a:t>
            </a:r>
            <a:r>
              <a:rPr lang="en-US" sz="1800" dirty="0" err="1"/>
              <a:t>kính</a:t>
            </a:r>
            <a:endParaRPr lang="en-US" sz="1800" dirty="0"/>
          </a:p>
        </p:txBody>
      </p:sp>
      <p:sp>
        <p:nvSpPr>
          <p:cNvPr id="7" name="TextBox 6"/>
          <p:cNvSpPr txBox="1"/>
          <p:nvPr/>
        </p:nvSpPr>
        <p:spPr>
          <a:xfrm>
            <a:off x="830162" y="1792635"/>
            <a:ext cx="6737686" cy="646331"/>
          </a:xfrm>
          <a:prstGeom prst="rect">
            <a:avLst/>
          </a:prstGeom>
          <a:noFill/>
        </p:spPr>
        <p:txBody>
          <a:bodyPr wrap="square" rtlCol="0">
            <a:spAutoFit/>
          </a:bodyPr>
          <a:lstStyle/>
          <a:p>
            <a:r>
              <a:rPr lang="en-US" sz="1800" dirty="0" err="1">
                <a:solidFill>
                  <a:srgbClr val="0350EB"/>
                </a:solidFill>
              </a:rPr>
              <a:t>Coi</a:t>
            </a:r>
            <a:r>
              <a:rPr lang="en-US" sz="1800" dirty="0">
                <a:solidFill>
                  <a:srgbClr val="0350EB"/>
                </a:solidFill>
              </a:rPr>
              <a:t> </a:t>
            </a:r>
            <a:r>
              <a:rPr lang="en-US" sz="1800" dirty="0" err="1">
                <a:solidFill>
                  <a:srgbClr val="0350EB"/>
                </a:solidFill>
              </a:rPr>
              <a:t>mỗi</a:t>
            </a:r>
            <a:r>
              <a:rPr lang="en-US" sz="1800" dirty="0">
                <a:solidFill>
                  <a:srgbClr val="0350EB"/>
                </a:solidFill>
              </a:rPr>
              <a:t> </a:t>
            </a:r>
            <a:r>
              <a:rPr lang="en-US" sz="1800" dirty="0" err="1">
                <a:solidFill>
                  <a:srgbClr val="0350EB"/>
                </a:solidFill>
              </a:rPr>
              <a:t>thấu</a:t>
            </a:r>
            <a:r>
              <a:rPr lang="en-US" sz="1800" dirty="0">
                <a:solidFill>
                  <a:srgbClr val="0350EB"/>
                </a:solidFill>
              </a:rPr>
              <a:t> </a:t>
            </a:r>
            <a:r>
              <a:rPr lang="en-US" sz="1800" dirty="0" err="1">
                <a:solidFill>
                  <a:srgbClr val="0350EB"/>
                </a:solidFill>
              </a:rPr>
              <a:t>kính</a:t>
            </a:r>
            <a:r>
              <a:rPr lang="en-US" sz="1800" dirty="0">
                <a:solidFill>
                  <a:srgbClr val="0350EB"/>
                </a:solidFill>
              </a:rPr>
              <a:t> </a:t>
            </a:r>
            <a:r>
              <a:rPr lang="en-US" sz="1800" dirty="0" err="1">
                <a:solidFill>
                  <a:srgbClr val="0350EB"/>
                </a:solidFill>
              </a:rPr>
              <a:t>được</a:t>
            </a:r>
            <a:r>
              <a:rPr lang="en-US" sz="1800" dirty="0">
                <a:solidFill>
                  <a:srgbClr val="0350EB"/>
                </a:solidFill>
              </a:rPr>
              <a:t> </a:t>
            </a:r>
            <a:r>
              <a:rPr lang="en-US" sz="1800" dirty="0" err="1">
                <a:solidFill>
                  <a:srgbClr val="0350EB"/>
                </a:solidFill>
              </a:rPr>
              <a:t>cắt</a:t>
            </a:r>
            <a:r>
              <a:rPr lang="en-US" sz="1800" dirty="0">
                <a:solidFill>
                  <a:srgbClr val="0350EB"/>
                </a:solidFill>
              </a:rPr>
              <a:t> </a:t>
            </a:r>
            <a:r>
              <a:rPr lang="en-US" sz="1800" dirty="0" err="1">
                <a:solidFill>
                  <a:srgbClr val="0350EB"/>
                </a:solidFill>
              </a:rPr>
              <a:t>thành</a:t>
            </a:r>
            <a:r>
              <a:rPr lang="en-US" sz="1800" dirty="0">
                <a:solidFill>
                  <a:srgbClr val="0350EB"/>
                </a:solidFill>
              </a:rPr>
              <a:t> </a:t>
            </a:r>
            <a:r>
              <a:rPr lang="en-US" sz="1800" dirty="0" err="1">
                <a:solidFill>
                  <a:srgbClr val="0350EB"/>
                </a:solidFill>
              </a:rPr>
              <a:t>các</a:t>
            </a:r>
            <a:r>
              <a:rPr lang="en-US" sz="1800" dirty="0">
                <a:solidFill>
                  <a:srgbClr val="0350EB"/>
                </a:solidFill>
              </a:rPr>
              <a:t> </a:t>
            </a:r>
            <a:r>
              <a:rPr lang="en-US" sz="1800" dirty="0" err="1">
                <a:solidFill>
                  <a:srgbClr val="0350EB"/>
                </a:solidFill>
              </a:rPr>
              <a:t>lăng</a:t>
            </a:r>
            <a:r>
              <a:rPr lang="en-US" sz="1800" dirty="0">
                <a:solidFill>
                  <a:srgbClr val="0350EB"/>
                </a:solidFill>
              </a:rPr>
              <a:t> </a:t>
            </a:r>
            <a:r>
              <a:rPr lang="en-US" sz="1800" dirty="0" err="1">
                <a:solidFill>
                  <a:srgbClr val="0350EB"/>
                </a:solidFill>
              </a:rPr>
              <a:t>kính</a:t>
            </a:r>
            <a:r>
              <a:rPr lang="en-US" sz="1800" dirty="0">
                <a:solidFill>
                  <a:srgbClr val="0350EB"/>
                </a:solidFill>
              </a:rPr>
              <a:t> </a:t>
            </a:r>
            <a:r>
              <a:rPr lang="en-US" sz="1800" dirty="0" err="1">
                <a:solidFill>
                  <a:srgbClr val="0350EB"/>
                </a:solidFill>
              </a:rPr>
              <a:t>nhỏ</a:t>
            </a:r>
            <a:r>
              <a:rPr lang="en-US" sz="1800" dirty="0">
                <a:solidFill>
                  <a:srgbClr val="0350EB"/>
                </a:solidFill>
              </a:rPr>
              <a:t>, </a:t>
            </a:r>
            <a:r>
              <a:rPr lang="en-US" sz="1800" dirty="0" err="1">
                <a:solidFill>
                  <a:srgbClr val="0350EB"/>
                </a:solidFill>
              </a:rPr>
              <a:t>em</a:t>
            </a:r>
            <a:r>
              <a:rPr lang="en-US" sz="1800" dirty="0">
                <a:solidFill>
                  <a:srgbClr val="0350EB"/>
                </a:solidFill>
              </a:rPr>
              <a:t> </a:t>
            </a:r>
            <a:r>
              <a:rPr lang="en-US" sz="1800" dirty="0" err="1">
                <a:solidFill>
                  <a:srgbClr val="0350EB"/>
                </a:solidFill>
              </a:rPr>
              <a:t>hãy</a:t>
            </a:r>
            <a:r>
              <a:rPr lang="en-US" sz="1800" dirty="0">
                <a:solidFill>
                  <a:srgbClr val="0350EB"/>
                </a:solidFill>
              </a:rPr>
              <a:t> </a:t>
            </a:r>
            <a:r>
              <a:rPr lang="en-US" sz="1800" dirty="0" err="1">
                <a:solidFill>
                  <a:srgbClr val="0350EB"/>
                </a:solidFill>
              </a:rPr>
              <a:t>giải</a:t>
            </a:r>
            <a:r>
              <a:rPr lang="en-US" sz="1800" dirty="0">
                <a:solidFill>
                  <a:srgbClr val="0350EB"/>
                </a:solidFill>
              </a:rPr>
              <a:t> </a:t>
            </a:r>
            <a:r>
              <a:rPr lang="en-US" sz="1800" dirty="0" err="1">
                <a:solidFill>
                  <a:srgbClr val="0350EB"/>
                </a:solidFill>
              </a:rPr>
              <a:t>thích</a:t>
            </a:r>
            <a:r>
              <a:rPr lang="en-US" sz="1800" dirty="0">
                <a:solidFill>
                  <a:srgbClr val="0350EB"/>
                </a:solidFill>
              </a:rPr>
              <a:t> </a:t>
            </a:r>
            <a:r>
              <a:rPr lang="en-US" sz="1800" dirty="0" err="1">
                <a:solidFill>
                  <a:srgbClr val="0350EB"/>
                </a:solidFill>
              </a:rPr>
              <a:t>đường</a:t>
            </a:r>
            <a:r>
              <a:rPr lang="en-US" sz="1800" dirty="0">
                <a:solidFill>
                  <a:srgbClr val="0350EB"/>
                </a:solidFill>
              </a:rPr>
              <a:t> </a:t>
            </a:r>
            <a:r>
              <a:rPr lang="en-US" sz="1800" dirty="0" err="1">
                <a:solidFill>
                  <a:srgbClr val="0350EB"/>
                </a:solidFill>
              </a:rPr>
              <a:t>truyền</a:t>
            </a:r>
            <a:r>
              <a:rPr lang="en-US" sz="1800" dirty="0">
                <a:solidFill>
                  <a:srgbClr val="0350EB"/>
                </a:solidFill>
              </a:rPr>
              <a:t> </a:t>
            </a:r>
            <a:r>
              <a:rPr lang="en-US" sz="1800" dirty="0" err="1">
                <a:solidFill>
                  <a:srgbClr val="0350EB"/>
                </a:solidFill>
              </a:rPr>
              <a:t>của</a:t>
            </a:r>
            <a:r>
              <a:rPr lang="en-US" sz="1800" dirty="0">
                <a:solidFill>
                  <a:srgbClr val="0350EB"/>
                </a:solidFill>
              </a:rPr>
              <a:t> </a:t>
            </a:r>
            <a:r>
              <a:rPr lang="en-US" sz="1800" dirty="0" err="1">
                <a:solidFill>
                  <a:srgbClr val="0350EB"/>
                </a:solidFill>
              </a:rPr>
              <a:t>ánh</a:t>
            </a:r>
            <a:r>
              <a:rPr lang="en-US" sz="1800" dirty="0">
                <a:solidFill>
                  <a:srgbClr val="0350EB"/>
                </a:solidFill>
              </a:rPr>
              <a:t> sang qua </a:t>
            </a:r>
            <a:r>
              <a:rPr lang="en-US" sz="1800" dirty="0" err="1">
                <a:solidFill>
                  <a:srgbClr val="0350EB"/>
                </a:solidFill>
              </a:rPr>
              <a:t>thấu</a:t>
            </a:r>
            <a:r>
              <a:rPr lang="en-US" sz="1800" dirty="0">
                <a:solidFill>
                  <a:srgbClr val="0350EB"/>
                </a:solidFill>
              </a:rPr>
              <a:t> </a:t>
            </a:r>
            <a:r>
              <a:rPr lang="en-US" sz="1800" dirty="0" err="1">
                <a:solidFill>
                  <a:srgbClr val="0350EB"/>
                </a:solidFill>
              </a:rPr>
              <a:t>kính</a:t>
            </a:r>
            <a:r>
              <a:rPr lang="en-US" sz="1800" dirty="0">
                <a:solidFill>
                  <a:srgbClr val="0350EB"/>
                </a:solidFill>
              </a:rPr>
              <a:t> </a:t>
            </a:r>
            <a:r>
              <a:rPr lang="en-US" sz="1800" dirty="0" err="1">
                <a:solidFill>
                  <a:srgbClr val="0350EB"/>
                </a:solidFill>
              </a:rPr>
              <a:t>trên</a:t>
            </a:r>
            <a:endParaRPr lang="en-US" sz="1800" dirty="0">
              <a:solidFill>
                <a:srgbClr val="0350EB"/>
              </a:solidFill>
            </a:endParaRPr>
          </a:p>
        </p:txBody>
      </p:sp>
      <p:pic>
        <p:nvPicPr>
          <p:cNvPr id="6" name="Picture 5"/>
          <p:cNvPicPr>
            <a:picLocks noChangeAspect="1"/>
          </p:cNvPicPr>
          <p:nvPr/>
        </p:nvPicPr>
        <p:blipFill>
          <a:blip r:embed="rId4"/>
          <a:stretch>
            <a:fillRect/>
          </a:stretch>
        </p:blipFill>
        <p:spPr>
          <a:xfrm>
            <a:off x="1702628" y="2548056"/>
            <a:ext cx="6134168" cy="1945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219915" y="4207488"/>
            <a:ext cx="1013739" cy="850233"/>
          </a:xfrm>
          <a:prstGeom prst="rect">
            <a:avLst/>
          </a:prstGeom>
        </p:spPr>
      </p:pic>
      <p:sp>
        <p:nvSpPr>
          <p:cNvPr id="10" name="Rounded Rectangular Callout 9"/>
          <p:cNvSpPr/>
          <p:nvPr/>
        </p:nvSpPr>
        <p:spPr>
          <a:xfrm>
            <a:off x="391676" y="223234"/>
            <a:ext cx="8245929"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chemeClr val="tx2"/>
                </a:solidFill>
              </a:rPr>
              <a:t>2. </a:t>
            </a:r>
            <a:r>
              <a:rPr lang="en-US" sz="2400" b="1" dirty="0" err="1">
                <a:solidFill>
                  <a:schemeClr val="tx2"/>
                </a:solidFill>
              </a:rPr>
              <a:t>Nguyên</a:t>
            </a:r>
            <a:r>
              <a:rPr lang="en-US" sz="2400" b="1" dirty="0">
                <a:solidFill>
                  <a:schemeClr val="tx2"/>
                </a:solidFill>
              </a:rPr>
              <a:t> </a:t>
            </a:r>
            <a:r>
              <a:rPr lang="en-US" sz="2400" b="1" dirty="0" err="1">
                <a:solidFill>
                  <a:schemeClr val="tx2"/>
                </a:solidFill>
              </a:rPr>
              <a:t>lý</a:t>
            </a:r>
            <a:r>
              <a:rPr lang="en-US" sz="2400" b="1" dirty="0">
                <a:solidFill>
                  <a:schemeClr val="tx2"/>
                </a:solidFill>
              </a:rPr>
              <a:t> </a:t>
            </a:r>
            <a:r>
              <a:rPr lang="en-US" sz="2400" b="1" dirty="0" err="1">
                <a:solidFill>
                  <a:schemeClr val="tx2"/>
                </a:solidFill>
              </a:rPr>
              <a:t>hoạt</a:t>
            </a:r>
            <a:r>
              <a:rPr lang="en-US" sz="2400" b="1" dirty="0">
                <a:solidFill>
                  <a:schemeClr val="tx2"/>
                </a:solidFill>
              </a:rPr>
              <a:t> </a:t>
            </a:r>
            <a:r>
              <a:rPr lang="en-US" sz="2400" b="1" dirty="0" err="1">
                <a:solidFill>
                  <a:schemeClr val="tx2"/>
                </a:solidFill>
              </a:rPr>
              <a:t>động</a:t>
            </a:r>
            <a:r>
              <a:rPr lang="en-US" sz="2400" b="1" dirty="0">
                <a:solidFill>
                  <a:schemeClr val="tx2"/>
                </a:solidFill>
              </a:rPr>
              <a:t> </a:t>
            </a:r>
            <a:r>
              <a:rPr lang="en-US" sz="2400" b="1" dirty="0" err="1">
                <a:solidFill>
                  <a:schemeClr val="tx2"/>
                </a:solidFill>
              </a:rPr>
              <a:t>của</a:t>
            </a:r>
            <a:r>
              <a:rPr lang="en-US" sz="2400" b="1" dirty="0">
                <a:solidFill>
                  <a:schemeClr val="tx2"/>
                </a:solidFill>
              </a:rPr>
              <a:t> </a:t>
            </a:r>
            <a:r>
              <a:rPr lang="en-US" sz="2400" b="1" dirty="0" err="1">
                <a:solidFill>
                  <a:schemeClr val="tx2"/>
                </a:solidFill>
              </a:rPr>
              <a:t>thấu</a:t>
            </a:r>
            <a:r>
              <a:rPr lang="en-US" sz="2400" b="1" dirty="0">
                <a:solidFill>
                  <a:schemeClr val="tx2"/>
                </a:solidFill>
              </a:rPr>
              <a:t> </a:t>
            </a:r>
            <a:r>
              <a:rPr lang="en-US" sz="2400" b="1" dirty="0" err="1">
                <a:solidFill>
                  <a:schemeClr val="tx2"/>
                </a:solidFill>
              </a:rPr>
              <a:t>kính</a:t>
            </a:r>
            <a:endParaRPr lang="en-US" sz="2400" b="1" dirty="0">
              <a:solidFill>
                <a:schemeClr val="tx2"/>
              </a:solidFill>
            </a:endParaRPr>
          </a:p>
        </p:txBody>
      </p:sp>
      <p:sp>
        <p:nvSpPr>
          <p:cNvPr id="4" name="Rectangle 3"/>
          <p:cNvSpPr/>
          <p:nvPr/>
        </p:nvSpPr>
        <p:spPr>
          <a:xfrm>
            <a:off x="628440" y="1566998"/>
            <a:ext cx="4572000" cy="600101"/>
          </a:xfrm>
          <a:prstGeom prst="rect">
            <a:avLst/>
          </a:prstGeom>
        </p:spPr>
        <p:txBody>
          <a:bodyPr>
            <a:spAutoFit/>
          </a:bodyPr>
          <a:lstStyle/>
          <a:p>
            <a:pPr algn="just">
              <a:lnSpc>
                <a:spcPct val="107000"/>
              </a:lnSpc>
              <a:spcBef>
                <a:spcPts val="600"/>
              </a:spcBef>
              <a:spcAft>
                <a:spcPts val="600"/>
              </a:spcAft>
            </a:pPr>
            <a:r>
              <a:rPr lang="en-US" sz="1600" dirty="0">
                <a:latin typeface="+mj-lt"/>
                <a:ea typeface="Calibri" panose="020F0502020204030204" pitchFamily="34" charset="0"/>
                <a:cs typeface="Times New Roman" panose="02020603050405020304" pitchFamily="18" charset="0"/>
              </a:rPr>
              <a:t>+</a:t>
            </a:r>
            <a:r>
              <a:rPr lang="en-US" sz="1600" dirty="0" err="1">
                <a:latin typeface="+mj-lt"/>
                <a:ea typeface="Calibri" panose="020F0502020204030204" pitchFamily="34" charset="0"/>
                <a:cs typeface="Times New Roman" panose="02020603050405020304" pitchFamily="18" charset="0"/>
              </a:rPr>
              <a:t>Thấu</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kính</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hội</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tụ</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có</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các</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lăng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kính</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đáy</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hướng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về</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phía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trục</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đối</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xứng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nên</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chùm</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tia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ló</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hội</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tụ</a:t>
            </a:r>
            <a:r>
              <a:rPr lang="en-US" sz="1600" dirty="0">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p:txBody>
      </p:sp>
      <p:sp>
        <p:nvSpPr>
          <p:cNvPr id="5" name="Rectangle 4"/>
          <p:cNvSpPr/>
          <p:nvPr/>
        </p:nvSpPr>
        <p:spPr>
          <a:xfrm>
            <a:off x="628440" y="3356480"/>
            <a:ext cx="4572000" cy="600101"/>
          </a:xfrm>
          <a:prstGeom prst="rect">
            <a:avLst/>
          </a:prstGeom>
        </p:spPr>
        <p:txBody>
          <a:bodyPr>
            <a:spAutoFit/>
          </a:bodyPr>
          <a:lstStyle/>
          <a:p>
            <a:pPr algn="just">
              <a:lnSpc>
                <a:spcPct val="107000"/>
              </a:lnSpc>
              <a:spcBef>
                <a:spcPts val="600"/>
              </a:spcBef>
              <a:spcAft>
                <a:spcPts val="600"/>
              </a:spcAft>
            </a:pPr>
            <a:r>
              <a:rPr lang="en-US" sz="1600" dirty="0">
                <a:latin typeface="+mj-lt"/>
                <a:ea typeface="Calibri" panose="020F0502020204030204" pitchFamily="34" charset="0"/>
                <a:cs typeface="Times New Roman" panose="02020603050405020304" pitchFamily="18" charset="0"/>
              </a:rPr>
              <a:t>+</a:t>
            </a:r>
            <a:r>
              <a:rPr lang="en-US" sz="1600" dirty="0" err="1">
                <a:latin typeface="+mj-lt"/>
                <a:ea typeface="Calibri" panose="020F0502020204030204" pitchFamily="34" charset="0"/>
                <a:cs typeface="Times New Roman" panose="02020603050405020304" pitchFamily="18" charset="0"/>
              </a:rPr>
              <a:t>Thấu</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kính</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phân</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kì</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có</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các</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lăng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kính</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đáy</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hướng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ra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xa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trục</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nên</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chùm</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tia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ló</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phân</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kì</a:t>
            </a:r>
            <a:r>
              <a:rPr lang="en-US" sz="1600" dirty="0">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5458602" y="990831"/>
            <a:ext cx="2938423" cy="1619814"/>
          </a:xfrm>
          <a:prstGeom prst="rect">
            <a:avLst/>
          </a:prstGeom>
        </p:spPr>
      </p:pic>
      <p:pic>
        <p:nvPicPr>
          <p:cNvPr id="9" name="Picture 8"/>
          <p:cNvPicPr>
            <a:picLocks noChangeAspect="1"/>
          </p:cNvPicPr>
          <p:nvPr/>
        </p:nvPicPr>
        <p:blipFill>
          <a:blip r:embed="rId5"/>
          <a:stretch>
            <a:fillRect/>
          </a:stretch>
        </p:blipFill>
        <p:spPr>
          <a:xfrm>
            <a:off x="5458602" y="2678971"/>
            <a:ext cx="2693725" cy="1892177"/>
          </a:xfrm>
          <a:prstGeom prst="rect">
            <a:avLst/>
          </a:prstGeom>
        </p:spPr>
      </p:pic>
    </p:spTree>
    <p:extLst>
      <p:ext uri="{BB962C8B-B14F-4D97-AF65-F5344CB8AC3E}">
        <p14:creationId xmlns:p14="http://schemas.microsoft.com/office/powerpoint/2010/main" val="248527691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494" y="302699"/>
            <a:ext cx="8681206" cy="554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II. SỰ KHÚC XẠ CỦA MỘT SỐ TIA SÁNG QUA THẤU KÍNH:</a:t>
            </a:r>
            <a:endParaRPr lang="en-US" sz="2400" dirty="0">
              <a:solidFill>
                <a:srgbClr val="FF0000"/>
              </a:solidFill>
            </a:endParaRPr>
          </a:p>
        </p:txBody>
      </p:sp>
      <p:sp>
        <p:nvSpPr>
          <p:cNvPr id="5" name="Rounded Rectangular Callout 4"/>
          <p:cNvSpPr/>
          <p:nvPr/>
        </p:nvSpPr>
        <p:spPr>
          <a:xfrm>
            <a:off x="253298" y="970365"/>
            <a:ext cx="5262599"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2"/>
                </a:solidFill>
              </a:rPr>
              <a:t>1. Trục chính và quang tâm của thấu kính:</a:t>
            </a:r>
            <a:endParaRPr lang="en-US" sz="2000" dirty="0">
              <a:solidFill>
                <a:schemeClr val="tx2"/>
              </a:solidFill>
            </a:endParaRPr>
          </a:p>
        </p:txBody>
      </p:sp>
      <p:pic>
        <p:nvPicPr>
          <p:cNvPr id="4" name="Picture 3"/>
          <p:cNvPicPr/>
          <p:nvPr/>
        </p:nvPicPr>
        <p:blipFill>
          <a:blip r:embed="rId2"/>
          <a:stretch>
            <a:fillRect/>
          </a:stretch>
        </p:blipFill>
        <p:spPr>
          <a:xfrm>
            <a:off x="441991" y="1987652"/>
            <a:ext cx="4071016" cy="1709277"/>
          </a:xfrm>
          <a:prstGeom prst="rect">
            <a:avLst/>
          </a:prstGeom>
        </p:spPr>
      </p:pic>
      <p:sp>
        <p:nvSpPr>
          <p:cNvPr id="2" name="TextBox 1"/>
          <p:cNvSpPr txBox="1"/>
          <p:nvPr/>
        </p:nvSpPr>
        <p:spPr>
          <a:xfrm>
            <a:off x="4513007" y="1678872"/>
            <a:ext cx="3805083" cy="1015663"/>
          </a:xfrm>
          <a:prstGeom prst="rect">
            <a:avLst/>
          </a:prstGeom>
          <a:noFill/>
        </p:spPr>
        <p:txBody>
          <a:bodyPr wrap="square" rtlCol="0">
            <a:spAutoFit/>
          </a:bodyPr>
          <a:lstStyle/>
          <a:p>
            <a:pPr algn="just"/>
            <a:r>
              <a:rPr lang="en-US" sz="2000"/>
              <a:t>Tìm hiểu khái niệm trục chính, quang tâm của thấu kính và hoàn thành phiếu học tập số 2</a:t>
            </a:r>
          </a:p>
        </p:txBody>
      </p:sp>
    </p:spTree>
    <p:extLst>
      <p:ext uri="{BB962C8B-B14F-4D97-AF65-F5344CB8AC3E}">
        <p14:creationId xmlns:p14="http://schemas.microsoft.com/office/powerpoint/2010/main" val="34720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000" y="331645"/>
            <a:ext cx="7704000" cy="848226"/>
          </a:xfrm>
        </p:spPr>
        <p:txBody>
          <a:bodyPr/>
          <a:lstStyle/>
          <a:p>
            <a:pPr algn="ctr"/>
            <a:r>
              <a:rPr lang="en-US" sz="2000" b="1">
                <a:solidFill>
                  <a:srgbClr val="FF0000"/>
                </a:solidFill>
                <a:latin typeface="+mj-lt"/>
              </a:rPr>
              <a:t>PHIẾU HỌC TẬP SỐ 2</a:t>
            </a:r>
            <a:br>
              <a:rPr lang="en-US" sz="2000">
                <a:solidFill>
                  <a:srgbClr val="FF0000"/>
                </a:solidFill>
                <a:latin typeface="+mj-lt"/>
              </a:rPr>
            </a:br>
            <a:r>
              <a:rPr lang="en-US" sz="2000">
                <a:solidFill>
                  <a:srgbClr val="FF0000"/>
                </a:solidFill>
                <a:latin typeface="+mj-lt"/>
              </a:rPr>
              <a:t>Nhóm:……………………….</a:t>
            </a:r>
            <a:br>
              <a:rPr lang="en-US" sz="2000">
                <a:solidFill>
                  <a:srgbClr val="FF0000"/>
                </a:solidFill>
                <a:latin typeface="+mj-lt"/>
              </a:rPr>
            </a:br>
            <a:endParaRPr lang="en-US" sz="2000">
              <a:solidFill>
                <a:srgbClr val="FF0000"/>
              </a:solidFill>
              <a:latin typeface="+mj-lt"/>
            </a:endParaRPr>
          </a:p>
        </p:txBody>
      </p:sp>
      <p:sp>
        <p:nvSpPr>
          <p:cNvPr id="4" name="TextBox 3"/>
          <p:cNvSpPr txBox="1"/>
          <p:nvPr/>
        </p:nvSpPr>
        <p:spPr>
          <a:xfrm>
            <a:off x="720000" y="1101213"/>
            <a:ext cx="7757652" cy="3354765"/>
          </a:xfrm>
          <a:prstGeom prst="rect">
            <a:avLst/>
          </a:prstGeom>
          <a:noFill/>
        </p:spPr>
        <p:txBody>
          <a:bodyPr wrap="square" rtlCol="0">
            <a:spAutoFit/>
          </a:bodyPr>
          <a:lstStyle/>
          <a:p>
            <a:r>
              <a:rPr lang="en-US" sz="1800"/>
              <a:t>Hoàn thành nội dung dưới đây:</a:t>
            </a:r>
          </a:p>
          <a:p>
            <a:r>
              <a:rPr lang="en-US" sz="1800"/>
              <a:t>- Trục chính là …………………………………………………………………..</a:t>
            </a:r>
          </a:p>
          <a:p>
            <a:r>
              <a:rPr lang="en-US" sz="1800"/>
              <a:t>…………………………………………………………………………………….</a:t>
            </a:r>
          </a:p>
          <a:p>
            <a:r>
              <a:rPr lang="en-US" sz="1800"/>
              <a:t>Vẽ hình:</a:t>
            </a:r>
          </a:p>
          <a:p>
            <a:endParaRPr lang="en-US" sz="1800"/>
          </a:p>
          <a:p>
            <a:endParaRPr lang="en-US" sz="1800"/>
          </a:p>
          <a:p>
            <a:endParaRPr lang="en-US" sz="1800"/>
          </a:p>
          <a:p>
            <a:r>
              <a:rPr lang="en-US" sz="1800"/>
              <a:t>- Quang tâm là …………………………………………………………………..</a:t>
            </a:r>
          </a:p>
          <a:p>
            <a:r>
              <a:rPr lang="en-US" sz="1800"/>
              <a:t>……………………………………………………………………………………..</a:t>
            </a:r>
          </a:p>
          <a:p>
            <a:r>
              <a:rPr lang="en-US" sz="1800"/>
              <a:t>Xác định quang tâm:</a:t>
            </a:r>
          </a:p>
          <a:p>
            <a:endParaRPr lang="en-US" sz="1800"/>
          </a:p>
          <a:p>
            <a:endParaRPr lang="en-US"/>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776077" y="3746295"/>
            <a:ext cx="2038350" cy="1092200"/>
          </a:xfrm>
          <a:prstGeom prst="rect">
            <a:avLst/>
          </a:prstGeom>
          <a:noFill/>
          <a:ln>
            <a:noFill/>
          </a:ln>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5055143" y="3762170"/>
            <a:ext cx="2258695" cy="1076325"/>
          </a:xfrm>
          <a:prstGeom prst="rect">
            <a:avLst/>
          </a:prstGeom>
          <a:noFill/>
          <a:ln>
            <a:noFill/>
          </a:ln>
        </p:spPr>
      </p:pic>
    </p:spTree>
    <p:extLst>
      <p:ext uri="{BB962C8B-B14F-4D97-AF65-F5344CB8AC3E}">
        <p14:creationId xmlns:p14="http://schemas.microsoft.com/office/powerpoint/2010/main" val="288824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494" y="302699"/>
            <a:ext cx="8681206" cy="554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II. SỰ KHÚC XẠ CỦA MỘT SỐ TIA SÁNG QUA THẤU KÍNH:</a:t>
            </a:r>
            <a:endParaRPr lang="en-US" sz="2400" dirty="0">
              <a:solidFill>
                <a:srgbClr val="FF0000"/>
              </a:solidFill>
            </a:endParaRPr>
          </a:p>
        </p:txBody>
      </p:sp>
      <p:sp>
        <p:nvSpPr>
          <p:cNvPr id="5" name="Rounded Rectangular Callout 4"/>
          <p:cNvSpPr/>
          <p:nvPr/>
        </p:nvSpPr>
        <p:spPr>
          <a:xfrm>
            <a:off x="253298" y="970365"/>
            <a:ext cx="5262599"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2"/>
                </a:solidFill>
              </a:rPr>
              <a:t>1. Trục chính và quang tâm của thấu kính:</a:t>
            </a:r>
            <a:endParaRPr lang="en-US" sz="2000" dirty="0">
              <a:solidFill>
                <a:schemeClr val="tx2"/>
              </a:solidFill>
            </a:endParaRPr>
          </a:p>
        </p:txBody>
      </p:sp>
      <p:sp>
        <p:nvSpPr>
          <p:cNvPr id="6" name="TextBox 5"/>
          <p:cNvSpPr txBox="1"/>
          <p:nvPr/>
        </p:nvSpPr>
        <p:spPr>
          <a:xfrm>
            <a:off x="334297" y="1720645"/>
            <a:ext cx="8357419" cy="1631216"/>
          </a:xfrm>
          <a:prstGeom prst="rect">
            <a:avLst/>
          </a:prstGeom>
          <a:noFill/>
        </p:spPr>
        <p:txBody>
          <a:bodyPr wrap="square" rtlCol="0">
            <a:spAutoFit/>
          </a:bodyPr>
          <a:lstStyle/>
          <a:p>
            <a:r>
              <a:rPr lang="en-US" sz="2000"/>
              <a:t>- Trục chính là đường thẳng đi qua quang tâm O và vuông góc với bề mặt thấu kính.</a:t>
            </a:r>
          </a:p>
          <a:p>
            <a:r>
              <a:rPr lang="en-US" sz="2000"/>
              <a:t>- Quang tâm là một điểm nằm trên trục chính ở trong thấu kính sao cho các tia sáng đi qua đó đều truyền thẳng.</a:t>
            </a:r>
          </a:p>
          <a:p>
            <a:endParaRPr lang="en-US" sz="2000"/>
          </a:p>
        </p:txBody>
      </p:sp>
      <p:pic>
        <p:nvPicPr>
          <p:cNvPr id="7" name="Picture 6"/>
          <p:cNvPicPr/>
          <p:nvPr/>
        </p:nvPicPr>
        <p:blipFill>
          <a:blip r:embed="rId2"/>
          <a:stretch>
            <a:fillRect/>
          </a:stretch>
        </p:blipFill>
        <p:spPr>
          <a:xfrm>
            <a:off x="2241294" y="3128194"/>
            <a:ext cx="4071016" cy="1709277"/>
          </a:xfrm>
          <a:prstGeom prst="rect">
            <a:avLst/>
          </a:prstGeom>
        </p:spPr>
      </p:pic>
    </p:spTree>
    <p:extLst>
      <p:ext uri="{BB962C8B-B14F-4D97-AF65-F5344CB8AC3E}">
        <p14:creationId xmlns:p14="http://schemas.microsoft.com/office/powerpoint/2010/main" val="81929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053" y="895586"/>
            <a:ext cx="1757090" cy="411592"/>
          </a:xfrm>
        </p:spPr>
        <p:txBody>
          <a:bodyPr/>
          <a:lstStyle/>
          <a:p>
            <a:r>
              <a:rPr lang="en-US" sz="2000" u="sng" dirty="0">
                <a:solidFill>
                  <a:srgbClr val="C00000"/>
                </a:solidFill>
                <a:latin typeface="+mj-lt"/>
              </a:rPr>
              <a:t>*</a:t>
            </a:r>
            <a:r>
              <a:rPr lang="en-US" sz="2000" u="sng" dirty="0" err="1">
                <a:solidFill>
                  <a:srgbClr val="C00000"/>
                </a:solidFill>
                <a:latin typeface="+mj-lt"/>
              </a:rPr>
              <a:t>Thí</a:t>
            </a:r>
            <a:r>
              <a:rPr lang="en-US" sz="2000" u="sng" dirty="0">
                <a:solidFill>
                  <a:srgbClr val="C00000"/>
                </a:solidFill>
                <a:latin typeface="+mj-lt"/>
              </a:rPr>
              <a:t> </a:t>
            </a:r>
            <a:r>
              <a:rPr lang="en-US" sz="2000" u="sng" dirty="0" err="1">
                <a:solidFill>
                  <a:srgbClr val="C00000"/>
                </a:solidFill>
                <a:latin typeface="+mj-lt"/>
              </a:rPr>
              <a:t>nghiệm</a:t>
            </a:r>
            <a:endParaRPr lang="en-US" sz="2000" u="sng" dirty="0">
              <a:solidFill>
                <a:srgbClr val="C00000"/>
              </a:solidFill>
              <a:latin typeface="+mj-lt"/>
            </a:endParaRPr>
          </a:p>
        </p:txBody>
      </p:sp>
      <p:sp>
        <p:nvSpPr>
          <p:cNvPr id="5" name="TextBox 4"/>
          <p:cNvSpPr txBox="1"/>
          <p:nvPr/>
        </p:nvSpPr>
        <p:spPr>
          <a:xfrm>
            <a:off x="305893" y="1517526"/>
            <a:ext cx="7295189" cy="369332"/>
          </a:xfrm>
          <a:prstGeom prst="rect">
            <a:avLst/>
          </a:prstGeom>
          <a:noFill/>
        </p:spPr>
        <p:txBody>
          <a:bodyPr wrap="square" rtlCol="0">
            <a:spAutoFit/>
          </a:bodyPr>
          <a:lstStyle/>
          <a:p>
            <a:r>
              <a:rPr lang="en-US" sz="1800" dirty="0">
                <a:solidFill>
                  <a:schemeClr val="tx1"/>
                </a:solidFill>
              </a:rPr>
              <a:t>? </a:t>
            </a:r>
            <a:r>
              <a:rPr lang="en-US" sz="1800" dirty="0" err="1">
                <a:solidFill>
                  <a:schemeClr val="tx1"/>
                </a:solidFill>
              </a:rPr>
              <a:t>Nêu</a:t>
            </a:r>
            <a:r>
              <a:rPr lang="en-US" sz="1800" dirty="0">
                <a:solidFill>
                  <a:schemeClr val="tx1"/>
                </a:solidFill>
              </a:rPr>
              <a:t> </a:t>
            </a:r>
            <a:r>
              <a:rPr lang="en-US" sz="1800" dirty="0" err="1">
                <a:solidFill>
                  <a:schemeClr val="tx1"/>
                </a:solidFill>
              </a:rPr>
              <a:t>mục</a:t>
            </a:r>
            <a:r>
              <a:rPr lang="en-US" sz="1800" dirty="0">
                <a:solidFill>
                  <a:schemeClr val="tx1"/>
                </a:solidFill>
              </a:rPr>
              <a:t> </a:t>
            </a:r>
            <a:r>
              <a:rPr lang="en-US" sz="1800" dirty="0" err="1">
                <a:solidFill>
                  <a:schemeClr val="tx1"/>
                </a:solidFill>
              </a:rPr>
              <a:t>đích</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endParaRPr lang="en-US" sz="1800" dirty="0">
              <a:solidFill>
                <a:schemeClr val="tx1"/>
              </a:solidFill>
            </a:endParaRPr>
          </a:p>
        </p:txBody>
      </p:sp>
      <p:sp>
        <p:nvSpPr>
          <p:cNvPr id="7" name="TextBox 6"/>
          <p:cNvSpPr txBox="1"/>
          <p:nvPr/>
        </p:nvSpPr>
        <p:spPr>
          <a:xfrm>
            <a:off x="305893" y="2011841"/>
            <a:ext cx="7295189" cy="369332"/>
          </a:xfrm>
          <a:prstGeom prst="rect">
            <a:avLst/>
          </a:prstGeom>
          <a:noFill/>
        </p:spPr>
        <p:txBody>
          <a:bodyPr wrap="square" rtlCol="0">
            <a:spAutoFit/>
          </a:bodyPr>
          <a:lstStyle/>
          <a:p>
            <a:r>
              <a:rPr lang="en-US" sz="1800" dirty="0" err="1">
                <a:solidFill>
                  <a:schemeClr val="tx1"/>
                </a:solidFill>
              </a:rPr>
              <a:t>Để</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r>
              <a:rPr lang="en-US" sz="1800" dirty="0">
                <a:solidFill>
                  <a:schemeClr val="tx1"/>
                </a:solidFill>
              </a:rPr>
              <a:t> </a:t>
            </a:r>
            <a:r>
              <a:rPr lang="en-US" sz="1800" dirty="0" err="1">
                <a:solidFill>
                  <a:schemeClr val="tx1"/>
                </a:solidFill>
              </a:rPr>
              <a:t>cần</a:t>
            </a:r>
            <a:r>
              <a:rPr lang="en-US" sz="1800" dirty="0">
                <a:solidFill>
                  <a:schemeClr val="tx1"/>
                </a:solidFill>
              </a:rPr>
              <a:t> </a:t>
            </a:r>
            <a:r>
              <a:rPr lang="en-US" sz="1800" dirty="0" err="1">
                <a:solidFill>
                  <a:schemeClr val="tx1"/>
                </a:solidFill>
              </a:rPr>
              <a:t>những</a:t>
            </a:r>
            <a:r>
              <a:rPr lang="en-US" sz="1800" dirty="0">
                <a:solidFill>
                  <a:schemeClr val="tx1"/>
                </a:solidFill>
              </a:rPr>
              <a:t> </a:t>
            </a:r>
            <a:r>
              <a:rPr lang="en-US" sz="1800" dirty="0" err="1">
                <a:solidFill>
                  <a:schemeClr val="tx1"/>
                </a:solidFill>
              </a:rPr>
              <a:t>dụng</a:t>
            </a:r>
            <a:r>
              <a:rPr lang="en-US" sz="1800" dirty="0">
                <a:solidFill>
                  <a:schemeClr val="tx1"/>
                </a:solidFill>
              </a:rPr>
              <a:t> </a:t>
            </a:r>
            <a:r>
              <a:rPr lang="en-US" sz="1800" dirty="0" err="1">
                <a:solidFill>
                  <a:schemeClr val="tx1"/>
                </a:solidFill>
              </a:rPr>
              <a:t>cụ</a:t>
            </a:r>
            <a:r>
              <a:rPr lang="en-US" sz="1800" dirty="0">
                <a:solidFill>
                  <a:schemeClr val="tx1"/>
                </a:solidFill>
              </a:rPr>
              <a:t> </a:t>
            </a:r>
            <a:r>
              <a:rPr lang="en-US" sz="1800" dirty="0" err="1">
                <a:solidFill>
                  <a:schemeClr val="tx1"/>
                </a:solidFill>
              </a:rPr>
              <a:t>gì</a:t>
            </a:r>
            <a:r>
              <a:rPr lang="en-US" sz="1800" dirty="0">
                <a:solidFill>
                  <a:schemeClr val="tx1"/>
                </a:solidFill>
              </a:rPr>
              <a:t>?</a:t>
            </a:r>
          </a:p>
        </p:txBody>
      </p:sp>
      <p:sp>
        <p:nvSpPr>
          <p:cNvPr id="8" name="TextBox 7"/>
          <p:cNvSpPr txBox="1"/>
          <p:nvPr/>
        </p:nvSpPr>
        <p:spPr>
          <a:xfrm>
            <a:off x="458293" y="4100244"/>
            <a:ext cx="7295189" cy="369332"/>
          </a:xfrm>
          <a:prstGeom prst="rect">
            <a:avLst/>
          </a:prstGeom>
          <a:noFill/>
        </p:spPr>
        <p:txBody>
          <a:bodyPr wrap="square" rtlCol="0">
            <a:spAutoFit/>
          </a:bodyPr>
          <a:lstStyle/>
          <a:p>
            <a:r>
              <a:rPr lang="en-US" sz="1800" dirty="0" err="1">
                <a:solidFill>
                  <a:schemeClr val="tx1"/>
                </a:solidFill>
              </a:rPr>
              <a:t>Nêu</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bước</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r>
              <a:rPr lang="en-US" sz="1800" dirty="0">
                <a:solidFill>
                  <a:schemeClr val="tx1"/>
                </a:solidFill>
              </a:rPr>
              <a:t>?</a:t>
            </a:r>
          </a:p>
        </p:txBody>
      </p:sp>
      <p:grpSp>
        <p:nvGrpSpPr>
          <p:cNvPr id="12" name="Group 11"/>
          <p:cNvGrpSpPr/>
          <p:nvPr/>
        </p:nvGrpSpPr>
        <p:grpSpPr>
          <a:xfrm>
            <a:off x="458293" y="2548368"/>
            <a:ext cx="5510777" cy="1409949"/>
            <a:chOff x="368428" y="2475208"/>
            <a:chExt cx="5369693" cy="1294364"/>
          </a:xfrm>
        </p:grpSpPr>
        <p:sp>
          <p:nvSpPr>
            <p:cNvPr id="9" name="Rounded Rectangle 8"/>
            <p:cNvSpPr/>
            <p:nvPr/>
          </p:nvSpPr>
          <p:spPr>
            <a:xfrm>
              <a:off x="368429" y="2501418"/>
              <a:ext cx="5002062" cy="1268154"/>
            </a:xfrm>
            <a:prstGeom prst="roundRec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8428" y="2475208"/>
              <a:ext cx="5369693" cy="1101928"/>
            </a:xfrm>
            <a:prstGeom prst="rect">
              <a:avLst/>
            </a:prstGeom>
            <a:noFill/>
          </p:spPr>
          <p:txBody>
            <a:bodyPr wrap="square" rtlCol="0">
              <a:spAutoFit/>
            </a:bodyPr>
            <a:lstStyle/>
            <a:p>
              <a:r>
                <a:rPr lang="en-US" sz="1800" dirty="0">
                  <a:solidFill>
                    <a:schemeClr val="accent2"/>
                  </a:solidFill>
                </a:rPr>
                <a:t>*</a:t>
              </a:r>
              <a:r>
                <a:rPr lang="en-US" sz="1800" dirty="0" err="1">
                  <a:solidFill>
                    <a:schemeClr val="accent2"/>
                  </a:solidFill>
                </a:rPr>
                <a:t>Dụng</a:t>
              </a:r>
              <a:r>
                <a:rPr lang="en-US" sz="1800" dirty="0">
                  <a:solidFill>
                    <a:schemeClr val="accent2"/>
                  </a:solidFill>
                </a:rPr>
                <a:t> </a:t>
              </a:r>
              <a:r>
                <a:rPr lang="en-US" sz="1800" dirty="0" err="1">
                  <a:solidFill>
                    <a:schemeClr val="accent2"/>
                  </a:solidFill>
                </a:rPr>
                <a:t>cụ</a:t>
              </a:r>
              <a:r>
                <a:rPr lang="en-US" sz="1800" dirty="0">
                  <a:solidFill>
                    <a:schemeClr val="accent2"/>
                  </a:solidFill>
                </a:rPr>
                <a:t>:</a:t>
              </a:r>
            </a:p>
            <a:p>
              <a:r>
                <a:rPr lang="en-US" sz="1800" dirty="0"/>
                <a:t>+ </a:t>
              </a:r>
              <a:r>
                <a:rPr lang="en-US" sz="1800" dirty="0" err="1"/>
                <a:t>Đèn</a:t>
              </a:r>
              <a:r>
                <a:rPr lang="en-US" sz="1800" dirty="0"/>
                <a:t> </a:t>
              </a:r>
              <a:r>
                <a:rPr lang="en-US" sz="1800"/>
                <a:t>laser </a:t>
              </a:r>
            </a:p>
            <a:p>
              <a:r>
                <a:rPr lang="en-US" sz="1800"/>
                <a:t>+ </a:t>
              </a:r>
              <a:r>
                <a:rPr lang="en-US" sz="1800" err="1"/>
                <a:t>Bảng</a:t>
              </a:r>
              <a:r>
                <a:rPr lang="en-US" sz="1800"/>
                <a:t> thép, bút, thước</a:t>
              </a:r>
              <a:endParaRPr lang="en-US" sz="1800" dirty="0"/>
            </a:p>
            <a:p>
              <a:r>
                <a:rPr lang="en-US" sz="1800" dirty="0"/>
                <a:t>+ </a:t>
              </a:r>
              <a:r>
                <a:rPr lang="en-US" sz="1800" dirty="0" err="1"/>
                <a:t>Thấu</a:t>
              </a:r>
              <a:r>
                <a:rPr lang="en-US" sz="1800" dirty="0"/>
                <a:t> </a:t>
              </a:r>
              <a:r>
                <a:rPr lang="en-US" sz="1800" err="1"/>
                <a:t>kính</a:t>
              </a:r>
              <a:r>
                <a:rPr lang="en-US" sz="1800"/>
                <a:t> hội tụ, </a:t>
              </a:r>
              <a:r>
                <a:rPr lang="en-US" sz="1800" dirty="0" err="1"/>
                <a:t>thấu</a:t>
              </a:r>
              <a:r>
                <a:rPr lang="en-US" sz="1800" dirty="0"/>
                <a:t> </a:t>
              </a:r>
              <a:r>
                <a:rPr lang="en-US" sz="1800" err="1"/>
                <a:t>kính</a:t>
              </a:r>
              <a:r>
                <a:rPr lang="en-US" sz="1800"/>
                <a:t> phân kì</a:t>
              </a:r>
              <a:endParaRPr lang="en-US" sz="18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86" y="49105"/>
            <a:ext cx="1290440" cy="953313"/>
          </a:xfrm>
          <a:prstGeom prst="rect">
            <a:avLst/>
          </a:prstGeom>
        </p:spPr>
      </p:pic>
      <p:pic>
        <p:nvPicPr>
          <p:cNvPr id="4" name="Picture 3"/>
          <p:cNvPicPr>
            <a:picLocks noChangeAspect="1"/>
          </p:cNvPicPr>
          <p:nvPr/>
        </p:nvPicPr>
        <p:blipFill>
          <a:blip r:embed="rId3"/>
          <a:stretch>
            <a:fillRect/>
          </a:stretch>
        </p:blipFill>
        <p:spPr>
          <a:xfrm>
            <a:off x="5764505" y="1102447"/>
            <a:ext cx="3030868" cy="1376084"/>
          </a:xfrm>
          <a:prstGeom prst="rect">
            <a:avLst/>
          </a:prstGeom>
        </p:spPr>
      </p:pic>
      <p:sp>
        <p:nvSpPr>
          <p:cNvPr id="14" name="Rounded Rectangular Callout 13"/>
          <p:cNvSpPr/>
          <p:nvPr/>
        </p:nvSpPr>
        <p:spPr>
          <a:xfrm>
            <a:off x="1724779" y="277769"/>
            <a:ext cx="6137670"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2"/>
                </a:solidFill>
              </a:rPr>
              <a:t>2. Đường đi của một số tia sáng qua thấu kính:</a:t>
            </a:r>
            <a:endParaRPr lang="en-US" sz="2000" dirty="0">
              <a:solidFill>
                <a:schemeClr val="tx2"/>
              </a:solidFill>
            </a:endParaRPr>
          </a:p>
        </p:txBody>
      </p:sp>
    </p:spTree>
    <p:extLst>
      <p:ext uri="{BB962C8B-B14F-4D97-AF65-F5344CB8AC3E}">
        <p14:creationId xmlns:p14="http://schemas.microsoft.com/office/powerpoint/2010/main" val="39531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39" y="245313"/>
            <a:ext cx="3852000" cy="454936"/>
          </a:xfrm>
        </p:spPr>
        <p:txBody>
          <a:bodyPr/>
          <a:lstStyle/>
          <a:p>
            <a:r>
              <a:rPr lang="en-US" sz="2000" dirty="0" err="1">
                <a:solidFill>
                  <a:srgbClr val="C00000"/>
                </a:solidFill>
                <a:latin typeface="+mj-lt"/>
              </a:rPr>
              <a:t>Các</a:t>
            </a:r>
            <a:r>
              <a:rPr lang="en-US" sz="2000" dirty="0">
                <a:solidFill>
                  <a:srgbClr val="C00000"/>
                </a:solidFill>
                <a:latin typeface="+mj-lt"/>
              </a:rPr>
              <a:t> </a:t>
            </a:r>
            <a:r>
              <a:rPr lang="en-US" sz="2000" dirty="0" err="1">
                <a:solidFill>
                  <a:srgbClr val="C00000"/>
                </a:solidFill>
                <a:latin typeface="+mj-lt"/>
              </a:rPr>
              <a:t>bước</a:t>
            </a:r>
            <a:r>
              <a:rPr lang="en-US" sz="2000" dirty="0">
                <a:solidFill>
                  <a:srgbClr val="C00000"/>
                </a:solidFill>
                <a:latin typeface="+mj-lt"/>
              </a:rPr>
              <a:t> </a:t>
            </a:r>
            <a:r>
              <a:rPr lang="en-US" sz="2000" dirty="0" err="1">
                <a:solidFill>
                  <a:srgbClr val="C00000"/>
                </a:solidFill>
                <a:latin typeface="+mj-lt"/>
              </a:rPr>
              <a:t>tiến</a:t>
            </a:r>
            <a:r>
              <a:rPr lang="en-US" sz="2000" dirty="0">
                <a:solidFill>
                  <a:srgbClr val="C00000"/>
                </a:solidFill>
                <a:latin typeface="+mj-lt"/>
              </a:rPr>
              <a:t> </a:t>
            </a:r>
            <a:r>
              <a:rPr lang="en-US" sz="2000" dirty="0" err="1">
                <a:solidFill>
                  <a:srgbClr val="C00000"/>
                </a:solidFill>
                <a:latin typeface="+mj-lt"/>
              </a:rPr>
              <a:t>hành</a:t>
            </a:r>
            <a:r>
              <a:rPr lang="en-US" sz="2000" dirty="0">
                <a:solidFill>
                  <a:srgbClr val="C00000"/>
                </a:solidFill>
                <a:latin typeface="+mj-lt"/>
              </a:rPr>
              <a:t> TN:</a:t>
            </a:r>
            <a:endParaRPr lang="en-US" sz="2000" dirty="0">
              <a:solidFill>
                <a:schemeClr val="tx1"/>
              </a:solidFill>
              <a:latin typeface="+mj-lt"/>
            </a:endParaRPr>
          </a:p>
        </p:txBody>
      </p:sp>
      <p:sp>
        <p:nvSpPr>
          <p:cNvPr id="3" name="TextBox 2"/>
          <p:cNvSpPr txBox="1"/>
          <p:nvPr/>
        </p:nvSpPr>
        <p:spPr>
          <a:xfrm>
            <a:off x="441434" y="618415"/>
            <a:ext cx="8486256" cy="646331"/>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1</a:t>
            </a:r>
            <a:r>
              <a:rPr lang="en-US" sz="1800" b="1">
                <a:solidFill>
                  <a:srgbClr val="008000"/>
                </a:solidFill>
              </a:rPr>
              <a:t>: </a:t>
            </a:r>
            <a:r>
              <a:rPr lang="en-US" sz="1800"/>
              <a:t>Vẽ một đường thẳng nằm ngang lên bảng, đặt thấu kính sao cho trục chính của thấu kính trùng với đường thẳng đó.</a:t>
            </a:r>
            <a:endParaRPr lang="en-US" sz="1800" dirty="0"/>
          </a:p>
        </p:txBody>
      </p:sp>
      <p:sp>
        <p:nvSpPr>
          <p:cNvPr id="6" name="TextBox 5"/>
          <p:cNvSpPr txBox="1"/>
          <p:nvPr/>
        </p:nvSpPr>
        <p:spPr>
          <a:xfrm>
            <a:off x="441432" y="1163496"/>
            <a:ext cx="8486257" cy="646331"/>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2</a:t>
            </a:r>
            <a:r>
              <a:rPr lang="en-US" sz="1800" b="1">
                <a:solidFill>
                  <a:srgbClr val="008000"/>
                </a:solidFill>
              </a:rPr>
              <a:t>: </a:t>
            </a:r>
            <a:r>
              <a:rPr lang="en-US" sz="1800"/>
              <a:t>Bật đèn, lần lượt chiếu tia tới theo các phương khác nhau đi qua quang tâm O của thấu kính, quan sát tia ló.</a:t>
            </a:r>
            <a:endParaRPr lang="en-US" sz="1800" dirty="0"/>
          </a:p>
        </p:txBody>
      </p:sp>
      <p:sp>
        <p:nvSpPr>
          <p:cNvPr id="8" name="TextBox 7"/>
          <p:cNvSpPr txBox="1"/>
          <p:nvPr/>
        </p:nvSpPr>
        <p:spPr>
          <a:xfrm>
            <a:off x="441432" y="1757105"/>
            <a:ext cx="8486257" cy="646331"/>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3</a:t>
            </a:r>
            <a:r>
              <a:rPr lang="en-US" sz="1800" b="1">
                <a:solidFill>
                  <a:srgbClr val="008000"/>
                </a:solidFill>
              </a:rPr>
              <a:t>: </a:t>
            </a:r>
            <a:r>
              <a:rPr lang="en-US" sz="1800"/>
              <a:t>Dịch chuyển đèn để chiếu tia tới song song với trục chính của thấu kính, dùng bút đánh dấu vị trí cắt nhau của tia ló và trục chính trên bảng thép.</a:t>
            </a:r>
            <a:endParaRPr lang="en-US" sz="1800" dirty="0"/>
          </a:p>
        </p:txBody>
      </p:sp>
      <p:sp>
        <p:nvSpPr>
          <p:cNvPr id="11" name="TextBox 10"/>
          <p:cNvSpPr txBox="1"/>
          <p:nvPr/>
        </p:nvSpPr>
        <p:spPr>
          <a:xfrm>
            <a:off x="3146884" y="4529272"/>
            <a:ext cx="2252412" cy="369332"/>
          </a:xfrm>
          <a:prstGeom prst="rect">
            <a:avLst/>
          </a:prstGeom>
          <a:noFill/>
        </p:spPr>
        <p:txBody>
          <a:bodyPr wrap="square" rtlCol="0">
            <a:spAutoFit/>
          </a:bodyPr>
          <a:lstStyle/>
          <a:p>
            <a:r>
              <a:rPr lang="en-US" sz="1800" b="1" dirty="0" err="1">
                <a:solidFill>
                  <a:srgbClr val="FF0000"/>
                </a:solidFill>
              </a:rPr>
              <a:t>Thời</a:t>
            </a:r>
            <a:r>
              <a:rPr lang="en-US" sz="1800" b="1" dirty="0">
                <a:solidFill>
                  <a:srgbClr val="FF0000"/>
                </a:solidFill>
              </a:rPr>
              <a:t> </a:t>
            </a:r>
            <a:r>
              <a:rPr lang="en-US" sz="1800" b="1" dirty="0" err="1">
                <a:solidFill>
                  <a:srgbClr val="FF0000"/>
                </a:solidFill>
              </a:rPr>
              <a:t>gian</a:t>
            </a:r>
            <a:r>
              <a:rPr lang="en-US" sz="1800" b="1" dirty="0">
                <a:solidFill>
                  <a:srgbClr val="FF0000"/>
                </a:solidFill>
              </a:rPr>
              <a:t>: 5 </a:t>
            </a:r>
            <a:r>
              <a:rPr lang="en-US" sz="1800" b="1" dirty="0" err="1">
                <a:solidFill>
                  <a:srgbClr val="FF0000"/>
                </a:solidFill>
              </a:rPr>
              <a:t>phút</a:t>
            </a:r>
            <a:endParaRPr lang="en-US" sz="1800" dirty="0">
              <a:solidFill>
                <a:srgbClr val="FF0000"/>
              </a:solidFill>
            </a:endParaRPr>
          </a:p>
        </p:txBody>
      </p:sp>
      <p:pic>
        <p:nvPicPr>
          <p:cNvPr id="12" name="Hẹn giờ đếm ngược 5 phút 5 Minutes Countdown Tim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660632" y="3625837"/>
            <a:ext cx="2133600" cy="1200150"/>
          </a:xfrm>
          <a:prstGeom prst="rect">
            <a:avLst/>
          </a:prstGeom>
        </p:spPr>
      </p:pic>
      <p:sp>
        <p:nvSpPr>
          <p:cNvPr id="13" name="TextBox 12"/>
          <p:cNvSpPr txBox="1"/>
          <p:nvPr/>
        </p:nvSpPr>
        <p:spPr>
          <a:xfrm>
            <a:off x="417362" y="2331682"/>
            <a:ext cx="8510327" cy="646331"/>
          </a:xfrm>
          <a:prstGeom prst="rect">
            <a:avLst/>
          </a:prstGeom>
          <a:noFill/>
        </p:spPr>
        <p:txBody>
          <a:bodyPr wrap="square" rtlCol="0">
            <a:spAutoFit/>
          </a:bodyPr>
          <a:lstStyle/>
          <a:p>
            <a:r>
              <a:rPr lang="en-US" sz="1800" b="1" err="1">
                <a:solidFill>
                  <a:srgbClr val="008000"/>
                </a:solidFill>
              </a:rPr>
              <a:t>Bước</a:t>
            </a:r>
            <a:r>
              <a:rPr lang="en-US" sz="1800" b="1">
                <a:solidFill>
                  <a:srgbClr val="008000"/>
                </a:solidFill>
              </a:rPr>
              <a:t> 4: </a:t>
            </a:r>
            <a:r>
              <a:rPr lang="en-US" sz="1800"/>
              <a:t>Dịch chuyển đèn lên hoặc xuống một chút sao cho tia tới vẫn song song với trục chính của thấu kính, quan sát tia ló.</a:t>
            </a:r>
            <a:endParaRPr lang="en-US" sz="1800" dirty="0"/>
          </a:p>
        </p:txBody>
      </p:sp>
      <p:sp>
        <p:nvSpPr>
          <p:cNvPr id="14" name="TextBox 13"/>
          <p:cNvSpPr txBox="1"/>
          <p:nvPr/>
        </p:nvSpPr>
        <p:spPr>
          <a:xfrm>
            <a:off x="441432" y="2925291"/>
            <a:ext cx="8486257" cy="923330"/>
          </a:xfrm>
          <a:prstGeom prst="rect">
            <a:avLst/>
          </a:prstGeom>
          <a:noFill/>
        </p:spPr>
        <p:txBody>
          <a:bodyPr wrap="square" rtlCol="0">
            <a:spAutoFit/>
          </a:bodyPr>
          <a:lstStyle/>
          <a:p>
            <a:r>
              <a:rPr lang="en-US" sz="1800" b="1" err="1">
                <a:solidFill>
                  <a:srgbClr val="008000"/>
                </a:solidFill>
              </a:rPr>
              <a:t>Bước</a:t>
            </a:r>
            <a:r>
              <a:rPr lang="en-US" sz="1800" b="1">
                <a:solidFill>
                  <a:srgbClr val="008000"/>
                </a:solidFill>
              </a:rPr>
              <a:t> 5: </a:t>
            </a:r>
            <a:r>
              <a:rPr lang="en-US" sz="1800"/>
              <a:t>Thay thấu kính hội tụ bằng thấu kính phân kì và lặp lại các bước thí nghiệm trên. Dùng bút đánh dấu vị trí cắt nhau giữa đường kéo dài của tia ló với trục chính.</a:t>
            </a:r>
            <a:endParaRPr lang="en-US" sz="1800" dirty="0"/>
          </a:p>
        </p:txBody>
      </p:sp>
      <p:sp>
        <p:nvSpPr>
          <p:cNvPr id="15" name="TextBox 14"/>
          <p:cNvSpPr txBox="1"/>
          <p:nvPr/>
        </p:nvSpPr>
        <p:spPr>
          <a:xfrm>
            <a:off x="465503" y="3678559"/>
            <a:ext cx="6195130" cy="923330"/>
          </a:xfrm>
          <a:prstGeom prst="rect">
            <a:avLst/>
          </a:prstGeom>
          <a:noFill/>
        </p:spPr>
        <p:txBody>
          <a:bodyPr wrap="square" rtlCol="0">
            <a:spAutoFit/>
          </a:bodyPr>
          <a:lstStyle/>
          <a:p>
            <a:r>
              <a:rPr lang="en-US" sz="1800" b="1" err="1">
                <a:solidFill>
                  <a:srgbClr val="008000"/>
                </a:solidFill>
              </a:rPr>
              <a:t>Bước</a:t>
            </a:r>
            <a:r>
              <a:rPr lang="en-US" sz="1800" b="1">
                <a:solidFill>
                  <a:srgbClr val="008000"/>
                </a:solidFill>
              </a:rPr>
              <a:t> 6: </a:t>
            </a:r>
            <a:r>
              <a:rPr lang="en-US" sz="1800"/>
              <a:t>Dùng hình vẽ mô tả hiện tượng xảy ra và rút ra nhận xét về đường truyến của tia tới quang tâm thấu kính và tia song song với trục chính của thấu kính.</a:t>
            </a:r>
            <a:endParaRPr lang="en-US" sz="1800" dirty="0"/>
          </a:p>
        </p:txBody>
      </p:sp>
    </p:spTree>
    <p:extLst>
      <p:ext uri="{BB962C8B-B14F-4D97-AF65-F5344CB8AC3E}">
        <p14:creationId xmlns:p14="http://schemas.microsoft.com/office/powerpoint/2010/main" val="29433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childTnLst>
        </p:cTn>
      </p:par>
    </p:tnLst>
    <p:bldLst>
      <p:bldP spid="3" grpId="0"/>
      <p:bldP spid="6" grpId="0"/>
      <p:bldP spid="8" grpId="0"/>
      <p:bldP spid="11"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2" name="TextBox 21"/>
          <p:cNvSpPr txBox="1"/>
          <p:nvPr/>
        </p:nvSpPr>
        <p:spPr>
          <a:xfrm>
            <a:off x="2286938" y="302891"/>
            <a:ext cx="4798088" cy="553998"/>
          </a:xfrm>
          <a:prstGeom prst="rect">
            <a:avLst/>
          </a:prstGeom>
          <a:noFill/>
        </p:spPr>
        <p:txBody>
          <a:bodyPr wrap="square" rtlCol="0">
            <a:spAutoFit/>
          </a:bodyPr>
          <a:lstStyle/>
          <a:p>
            <a:pPr algn="ctr" defTabSz="457200">
              <a:buClrTx/>
            </a:pPr>
            <a:r>
              <a:rPr lang="vi-VN" sz="3000" b="1" kern="1200" dirty="0">
                <a:solidFill>
                  <a:srgbClr val="1B6A6D"/>
                </a:solidFill>
                <a:latin typeface="Arial" panose="020B0604020202020204" pitchFamily="34" charset="0"/>
                <a:ea typeface="+mn-ea"/>
                <a:cs typeface="Arial" panose="020B0604020202020204" pitchFamily="34" charset="0"/>
              </a:rPr>
              <a:t>KHỞI ĐỘNG</a:t>
            </a:r>
            <a:endParaRPr lang="en-US" sz="3000" b="1" kern="1200" dirty="0">
              <a:solidFill>
                <a:srgbClr val="1B6A6D"/>
              </a:solidFill>
              <a:latin typeface="Arial" panose="020B0604020202020204" pitchFamily="34" charset="0"/>
              <a:ea typeface="+mn-ea"/>
              <a:cs typeface="Arial" panose="020B0604020202020204" pitchFamily="34" charset="0"/>
            </a:endParaRPr>
          </a:p>
        </p:txBody>
      </p:sp>
      <p:pic>
        <p:nvPicPr>
          <p:cNvPr id="26" name="Picture 25"/>
          <p:cNvPicPr>
            <a:picLocks noChangeAspect="1"/>
          </p:cNvPicPr>
          <p:nvPr/>
        </p:nvPicPr>
        <p:blipFill>
          <a:blip r:embed="rId3"/>
          <a:stretch>
            <a:fillRect/>
          </a:stretch>
        </p:blipFill>
        <p:spPr>
          <a:xfrm>
            <a:off x="176914" y="164242"/>
            <a:ext cx="688908" cy="597460"/>
          </a:xfrm>
          <a:prstGeom prst="rect">
            <a:avLst/>
          </a:prstGeom>
        </p:spPr>
      </p:pic>
      <p:pic>
        <p:nvPicPr>
          <p:cNvPr id="2" name="Picture 1"/>
          <p:cNvPicPr>
            <a:picLocks noChangeAspect="1"/>
          </p:cNvPicPr>
          <p:nvPr/>
        </p:nvPicPr>
        <p:blipFill>
          <a:blip r:embed="rId4"/>
          <a:stretch>
            <a:fillRect/>
          </a:stretch>
        </p:blipFill>
        <p:spPr>
          <a:xfrm>
            <a:off x="3195704" y="761702"/>
            <a:ext cx="2980556" cy="1864758"/>
          </a:xfrm>
          <a:prstGeom prst="rect">
            <a:avLst/>
          </a:prstGeom>
        </p:spPr>
      </p:pic>
      <p:sp>
        <p:nvSpPr>
          <p:cNvPr id="3" name="TextBox 2"/>
          <p:cNvSpPr txBox="1"/>
          <p:nvPr/>
        </p:nvSpPr>
        <p:spPr>
          <a:xfrm>
            <a:off x="1130710" y="2703871"/>
            <a:ext cx="6902245" cy="1323439"/>
          </a:xfrm>
          <a:prstGeom prst="rect">
            <a:avLst/>
          </a:prstGeom>
          <a:noFill/>
        </p:spPr>
        <p:txBody>
          <a:bodyPr wrap="square" rtlCol="0">
            <a:spAutoFit/>
          </a:bodyPr>
          <a:lstStyle/>
          <a:p>
            <a:pPr algn="just"/>
            <a:r>
              <a:rPr lang="vi-VN" sz="2000">
                <a:solidFill>
                  <a:schemeClr val="tx2"/>
                </a:solidFill>
              </a:rPr>
              <a:t>Ánh sáng mặt trời khi chi</a:t>
            </a:r>
            <a:r>
              <a:rPr lang="en-US" sz="2000">
                <a:solidFill>
                  <a:schemeClr val="tx2"/>
                </a:solidFill>
              </a:rPr>
              <a:t>ế</a:t>
            </a:r>
            <a:r>
              <a:rPr lang="vi-VN" sz="2000">
                <a:solidFill>
                  <a:schemeClr val="tx2"/>
                </a:solidFill>
              </a:rPr>
              <a:t>u tới Trái Đ</a:t>
            </a:r>
            <a:r>
              <a:rPr lang="en-US" sz="2000">
                <a:solidFill>
                  <a:schemeClr val="tx2"/>
                </a:solidFill>
              </a:rPr>
              <a:t>ấ</a:t>
            </a:r>
            <a:r>
              <a:rPr lang="vi-VN" sz="2000">
                <a:solidFill>
                  <a:schemeClr val="tx2"/>
                </a:solidFill>
              </a:rPr>
              <a:t>t không có kh</a:t>
            </a:r>
            <a:r>
              <a:rPr lang="en-US" sz="2000">
                <a:solidFill>
                  <a:schemeClr val="tx2"/>
                </a:solidFill>
              </a:rPr>
              <a:t>ả</a:t>
            </a:r>
            <a:r>
              <a:rPr lang="vi-VN" sz="2000">
                <a:solidFill>
                  <a:schemeClr val="tx2"/>
                </a:solidFill>
              </a:rPr>
              <a:t> năng làm cháy lá khô. Nhưng n</a:t>
            </a:r>
            <a:r>
              <a:rPr lang="en-US" sz="2000">
                <a:solidFill>
                  <a:schemeClr val="tx2"/>
                </a:solidFill>
              </a:rPr>
              <a:t>ế</a:t>
            </a:r>
            <a:r>
              <a:rPr lang="vi-VN" sz="2000">
                <a:solidFill>
                  <a:schemeClr val="tx2"/>
                </a:solidFill>
              </a:rPr>
              <a:t>u ta dùng kính lúp tập trung ánh sáng tại một </a:t>
            </a:r>
            <a:r>
              <a:rPr lang="en-US" sz="2000">
                <a:solidFill>
                  <a:schemeClr val="tx2"/>
                </a:solidFill>
              </a:rPr>
              <a:t>đ</a:t>
            </a:r>
            <a:r>
              <a:rPr lang="vi-VN" sz="2000">
                <a:solidFill>
                  <a:schemeClr val="tx2"/>
                </a:solidFill>
              </a:rPr>
              <a:t>i</a:t>
            </a:r>
            <a:r>
              <a:rPr lang="en-US" sz="2000">
                <a:solidFill>
                  <a:schemeClr val="tx2"/>
                </a:solidFill>
              </a:rPr>
              <a:t>ể</a:t>
            </a:r>
            <a:r>
              <a:rPr lang="vi-VN" sz="2000">
                <a:solidFill>
                  <a:schemeClr val="tx2"/>
                </a:solidFill>
              </a:rPr>
              <a:t>m th</a:t>
            </a:r>
            <a:r>
              <a:rPr lang="en-US" sz="2000">
                <a:solidFill>
                  <a:schemeClr val="tx2"/>
                </a:solidFill>
              </a:rPr>
              <a:t>ì</a:t>
            </a:r>
            <a:r>
              <a:rPr lang="vi-VN" sz="2000">
                <a:solidFill>
                  <a:schemeClr val="tx2"/>
                </a:solidFill>
              </a:rPr>
              <a:t> có th</a:t>
            </a:r>
            <a:r>
              <a:rPr lang="en-US" sz="2000">
                <a:solidFill>
                  <a:schemeClr val="tx2"/>
                </a:solidFill>
              </a:rPr>
              <a:t>ể</a:t>
            </a:r>
            <a:r>
              <a:rPr lang="vi-VN" sz="2000">
                <a:solidFill>
                  <a:schemeClr val="tx2"/>
                </a:solidFill>
              </a:rPr>
              <a:t> làm chá</a:t>
            </a:r>
            <a:r>
              <a:rPr lang="en-US" sz="2000">
                <a:solidFill>
                  <a:schemeClr val="tx2"/>
                </a:solidFill>
              </a:rPr>
              <a:t>y</a:t>
            </a:r>
            <a:r>
              <a:rPr lang="vi-VN" sz="2000">
                <a:solidFill>
                  <a:schemeClr val="tx2"/>
                </a:solidFill>
              </a:rPr>
              <a:t> lá khô. Trong trường hợp này</a:t>
            </a:r>
            <a:r>
              <a:rPr lang="en-US" sz="2000">
                <a:solidFill>
                  <a:schemeClr val="tx2"/>
                </a:solidFill>
              </a:rPr>
              <a:t>,</a:t>
            </a:r>
            <a:r>
              <a:rPr lang="vi-VN" sz="2000">
                <a:solidFill>
                  <a:schemeClr val="tx2"/>
                </a:solidFill>
              </a:rPr>
              <a:t> ánh sáng truyền qua kính lúp như th</a:t>
            </a:r>
            <a:r>
              <a:rPr lang="en-US" sz="2000">
                <a:solidFill>
                  <a:schemeClr val="tx2"/>
                </a:solidFill>
              </a:rPr>
              <a:t>ế</a:t>
            </a:r>
            <a:r>
              <a:rPr lang="vi-VN" sz="2000">
                <a:solidFill>
                  <a:schemeClr val="tx2"/>
                </a:solidFill>
              </a:rPr>
              <a:t> nào?</a:t>
            </a:r>
            <a:endParaRPr lang="en-US" sz="2000">
              <a:solidFill>
                <a:schemeClr val="tx2"/>
              </a:solidFill>
            </a:endParaRPr>
          </a:p>
        </p:txBody>
      </p:sp>
    </p:spTree>
    <p:extLst>
      <p:ext uri="{BB962C8B-B14F-4D97-AF65-F5344CB8AC3E}">
        <p14:creationId xmlns:p14="http://schemas.microsoft.com/office/powerpoint/2010/main" val="42260705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000" y="187321"/>
            <a:ext cx="7704000" cy="848226"/>
          </a:xfrm>
        </p:spPr>
        <p:txBody>
          <a:bodyPr/>
          <a:lstStyle/>
          <a:p>
            <a:pPr algn="ctr"/>
            <a:r>
              <a:rPr lang="en-US" sz="2000" b="1">
                <a:solidFill>
                  <a:srgbClr val="FF0000"/>
                </a:solidFill>
                <a:latin typeface="+mj-lt"/>
              </a:rPr>
              <a:t>PHIẾU HỌC TẬP SỐ 3</a:t>
            </a:r>
            <a:br>
              <a:rPr lang="en-US" sz="2000">
                <a:solidFill>
                  <a:srgbClr val="FF0000"/>
                </a:solidFill>
                <a:latin typeface="+mj-lt"/>
              </a:rPr>
            </a:br>
            <a:r>
              <a:rPr lang="en-US" sz="2000">
                <a:solidFill>
                  <a:srgbClr val="FF0000"/>
                </a:solidFill>
                <a:latin typeface="+mj-lt"/>
              </a:rPr>
              <a:t>Nhóm:……………………….</a:t>
            </a:r>
            <a:br>
              <a:rPr lang="en-US" sz="2000">
                <a:solidFill>
                  <a:srgbClr val="FF0000"/>
                </a:solidFill>
                <a:latin typeface="+mj-lt"/>
              </a:rPr>
            </a:br>
            <a:endParaRPr lang="en-US" sz="2000">
              <a:solidFill>
                <a:srgbClr val="FF0000"/>
              </a:solidFill>
              <a:latin typeface="+mj-lt"/>
            </a:endParaRPr>
          </a:p>
        </p:txBody>
      </p:sp>
      <p:sp>
        <p:nvSpPr>
          <p:cNvPr id="4" name="TextBox 3"/>
          <p:cNvSpPr txBox="1"/>
          <p:nvPr/>
        </p:nvSpPr>
        <p:spPr>
          <a:xfrm>
            <a:off x="720000" y="884904"/>
            <a:ext cx="7757652" cy="3970318"/>
          </a:xfrm>
          <a:prstGeom prst="rect">
            <a:avLst/>
          </a:prstGeom>
          <a:noFill/>
        </p:spPr>
        <p:txBody>
          <a:bodyPr wrap="square" rtlCol="0">
            <a:spAutoFit/>
          </a:bodyPr>
          <a:lstStyle/>
          <a:p>
            <a:r>
              <a:rPr lang="en-US" sz="1800"/>
              <a:t>Hoàn thành nội dung dưới đây:</a:t>
            </a:r>
          </a:p>
          <a:p>
            <a:r>
              <a:rPr lang="en-US" sz="1800" b="1"/>
              <a:t>Đường đi của một số tia sáng qua thấu kính:</a:t>
            </a:r>
            <a:endParaRPr lang="en-US" sz="1800"/>
          </a:p>
          <a:p>
            <a:pPr marL="285750" indent="-285750">
              <a:buFontTx/>
              <a:buChar char="-"/>
            </a:pPr>
            <a:r>
              <a:rPr lang="en-US" sz="1800"/>
              <a:t>Tia tới đi qua quang tâm của thấu kính thì …………………………………</a:t>
            </a:r>
          </a:p>
          <a:p>
            <a:r>
              <a:rPr lang="en-US" sz="1800"/>
              <a:t>…………………………………………………………………………..………….</a:t>
            </a:r>
          </a:p>
          <a:p>
            <a:r>
              <a:rPr lang="en-US" sz="1800"/>
              <a:t>- Tia tới song song trục chính của thấu kính thì ………………………………</a:t>
            </a:r>
          </a:p>
          <a:p>
            <a:r>
              <a:rPr lang="en-US" sz="1800"/>
              <a:t>………………………………………………………………………………………</a:t>
            </a:r>
          </a:p>
          <a:p>
            <a:r>
              <a:rPr lang="en-US" sz="1800"/>
              <a:t>Vẽ hình:</a:t>
            </a:r>
          </a:p>
          <a:p>
            <a:endParaRPr lang="en-US" sz="1800"/>
          </a:p>
          <a:p>
            <a:endParaRPr lang="en-US" sz="1800"/>
          </a:p>
          <a:p>
            <a:endParaRPr lang="en-US" sz="1800"/>
          </a:p>
          <a:p>
            <a:r>
              <a:rPr lang="en-US" sz="1800"/>
              <a:t>- Tiêu điểm chính là ………………………………………………………………</a:t>
            </a:r>
          </a:p>
          <a:p>
            <a:r>
              <a:rPr lang="en-US" sz="1800"/>
              <a:t>……………………………………………………………………………………..</a:t>
            </a:r>
          </a:p>
          <a:p>
            <a:r>
              <a:rPr lang="en-US" sz="1800"/>
              <a:t>- Tiêu cự của thấu kính (f) là  ……………………………………………….......</a:t>
            </a:r>
          </a:p>
          <a:p>
            <a:r>
              <a:rPr lang="en-US" sz="1800"/>
              <a:t>                                                    f =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92403" y="2550027"/>
            <a:ext cx="2114550" cy="104140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198989" y="2351272"/>
            <a:ext cx="2476500" cy="1240155"/>
          </a:xfrm>
          <a:prstGeom prst="rect">
            <a:avLst/>
          </a:prstGeom>
          <a:noFill/>
          <a:ln>
            <a:noFill/>
          </a:ln>
        </p:spPr>
      </p:pic>
    </p:spTree>
    <p:extLst>
      <p:ext uri="{BB962C8B-B14F-4D97-AF65-F5344CB8AC3E}">
        <p14:creationId xmlns:p14="http://schemas.microsoft.com/office/powerpoint/2010/main" val="182619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1580653" y="282107"/>
            <a:ext cx="6137670"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2"/>
                </a:solidFill>
              </a:rPr>
              <a:t>2. Đường đi của một số tia sáng qua thấu kính:</a:t>
            </a:r>
            <a:endParaRPr lang="en-US" sz="2000" dirty="0">
              <a:solidFill>
                <a:schemeClr val="tx2"/>
              </a:solidFill>
            </a:endParaRPr>
          </a:p>
        </p:txBody>
      </p:sp>
      <p:sp>
        <p:nvSpPr>
          <p:cNvPr id="6" name="TextBox 5"/>
          <p:cNvSpPr txBox="1"/>
          <p:nvPr/>
        </p:nvSpPr>
        <p:spPr>
          <a:xfrm>
            <a:off x="377372" y="856818"/>
            <a:ext cx="5805428" cy="1631216"/>
          </a:xfrm>
          <a:prstGeom prst="rect">
            <a:avLst/>
          </a:prstGeom>
          <a:noFill/>
        </p:spPr>
        <p:txBody>
          <a:bodyPr wrap="square" rtlCol="0">
            <a:spAutoFit/>
          </a:bodyPr>
          <a:lstStyle/>
          <a:p>
            <a:pPr algn="just"/>
            <a:r>
              <a:rPr lang="en-US" sz="2000"/>
              <a:t>- Tia tới đi qua quang tâm của thấu kính thì truyền thẳng. </a:t>
            </a:r>
          </a:p>
          <a:p>
            <a:pPr algn="just"/>
            <a:r>
              <a:rPr lang="en-US" sz="2000"/>
              <a:t>- Tia tới song song trục chính của thấu kính thì tia ló (hoặc có đường kéo dài cùa tia ló) đi qua tiêu điểm chính của thấu kính.</a:t>
            </a:r>
          </a:p>
        </p:txBody>
      </p:sp>
      <p:pic>
        <p:nvPicPr>
          <p:cNvPr id="10" name="Picture 9"/>
          <p:cNvPicPr/>
          <p:nvPr/>
        </p:nvPicPr>
        <p:blipFill>
          <a:blip r:embed="rId2"/>
          <a:stretch>
            <a:fillRect/>
          </a:stretch>
        </p:blipFill>
        <p:spPr>
          <a:xfrm>
            <a:off x="6182800" y="856818"/>
            <a:ext cx="2638425" cy="2022475"/>
          </a:xfrm>
          <a:prstGeom prst="rect">
            <a:avLst/>
          </a:prstGeom>
        </p:spPr>
      </p:pic>
      <p:sp>
        <p:nvSpPr>
          <p:cNvPr id="8" name="TextBox 7"/>
          <p:cNvSpPr txBox="1"/>
          <p:nvPr/>
        </p:nvSpPr>
        <p:spPr>
          <a:xfrm>
            <a:off x="377372" y="2674374"/>
            <a:ext cx="5805428" cy="1477328"/>
          </a:xfrm>
          <a:prstGeom prst="rect">
            <a:avLst/>
          </a:prstGeom>
          <a:noFill/>
        </p:spPr>
        <p:txBody>
          <a:bodyPr wrap="square" rtlCol="0">
            <a:spAutoFit/>
          </a:bodyPr>
          <a:lstStyle/>
          <a:p>
            <a:pPr algn="just"/>
            <a:r>
              <a:rPr lang="en-US" sz="1800"/>
              <a:t>- Tiêu điểm chính là điểm cắt nhau (hoặc đường kéo dài cắt nhau) cùa chùm tia ló ứng với chùm tia tới song song với trục chính của thấu kính.</a:t>
            </a:r>
          </a:p>
          <a:p>
            <a:r>
              <a:rPr lang="en-US" sz="1800"/>
              <a:t>- Tiêu cự của thấu kính (f): là  khoảng cách từ tiêu điểm chính đến quang tâm f = OF </a:t>
            </a:r>
          </a:p>
        </p:txBody>
      </p:sp>
    </p:spTree>
    <p:extLst>
      <p:ext uri="{BB962C8B-B14F-4D97-AF65-F5344CB8AC3E}">
        <p14:creationId xmlns:p14="http://schemas.microsoft.com/office/powerpoint/2010/main" val="412419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2" name="Google Shape;462;p29"/>
          <p:cNvGrpSpPr/>
          <p:nvPr/>
        </p:nvGrpSpPr>
        <p:grpSpPr>
          <a:xfrm flipH="1">
            <a:off x="235382" y="1465226"/>
            <a:ext cx="553215" cy="3444444"/>
            <a:chOff x="3007362" y="2728785"/>
            <a:chExt cx="227871" cy="1418827"/>
          </a:xfrm>
        </p:grpSpPr>
        <p:sp>
          <p:nvSpPr>
            <p:cNvPr id="463" name="Google Shape;463;p29"/>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9"/>
          <p:cNvGrpSpPr/>
          <p:nvPr/>
        </p:nvGrpSpPr>
        <p:grpSpPr>
          <a:xfrm flipH="1">
            <a:off x="278882" y="1896684"/>
            <a:ext cx="2182395" cy="3012146"/>
            <a:chOff x="1385793" y="2639627"/>
            <a:chExt cx="1146310" cy="1582140"/>
          </a:xfrm>
        </p:grpSpPr>
        <p:sp>
          <p:nvSpPr>
            <p:cNvPr id="472" name="Google Shape;472;p29"/>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9"/>
            <p:cNvGrpSpPr/>
            <p:nvPr/>
          </p:nvGrpSpPr>
          <p:grpSpPr>
            <a:xfrm>
              <a:off x="1385793" y="2639627"/>
              <a:ext cx="1146310" cy="1099928"/>
              <a:chOff x="1385793" y="658427"/>
              <a:chExt cx="1146310" cy="1099928"/>
            </a:xfrm>
          </p:grpSpPr>
          <p:sp>
            <p:nvSpPr>
              <p:cNvPr id="477" name="Google Shape;477;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29"/>
          <p:cNvGrpSpPr/>
          <p:nvPr/>
        </p:nvGrpSpPr>
        <p:grpSpPr>
          <a:xfrm>
            <a:off x="1965480" y="3660913"/>
            <a:ext cx="760140" cy="1247915"/>
            <a:chOff x="3170406" y="1633711"/>
            <a:chExt cx="373352" cy="612929"/>
          </a:xfrm>
        </p:grpSpPr>
        <p:sp>
          <p:nvSpPr>
            <p:cNvPr id="513" name="Google Shape;513;p29"/>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268;p25"/>
          <p:cNvSpPr txBox="1">
            <a:spLocks noGrp="1"/>
          </p:cNvSpPr>
          <p:nvPr>
            <p:ph type="title"/>
          </p:nvPr>
        </p:nvSpPr>
        <p:spPr>
          <a:xfrm>
            <a:off x="3039668" y="140456"/>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a:solidFill>
                  <a:schemeClr val="tx2">
                    <a:lumMod val="75000"/>
                  </a:schemeClr>
                </a:solidFill>
                <a:latin typeface="+mn-lt"/>
              </a:rPr>
              <a:t>LUYỆN TẬP</a:t>
            </a:r>
            <a:endParaRPr sz="5400" b="1" dirty="0">
              <a:solidFill>
                <a:schemeClr val="tx2">
                  <a:lumMod val="75000"/>
                </a:schemeClr>
              </a:solidFill>
              <a:latin typeface="+mn-lt"/>
            </a:endParaRPr>
          </a:p>
        </p:txBody>
      </p:sp>
      <p:pic>
        <p:nvPicPr>
          <p:cNvPr id="3" name="Picture 2"/>
          <p:cNvPicPr>
            <a:picLocks noChangeAspect="1"/>
          </p:cNvPicPr>
          <p:nvPr/>
        </p:nvPicPr>
        <p:blipFill>
          <a:blip r:embed="rId3"/>
          <a:stretch>
            <a:fillRect/>
          </a:stretch>
        </p:blipFill>
        <p:spPr>
          <a:xfrm rot="231526">
            <a:off x="7299335" y="3601188"/>
            <a:ext cx="1514882" cy="1279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122" y="566748"/>
            <a:ext cx="7957227" cy="3694666"/>
          </a:xfrm>
          <a:prstGeom prst="rect">
            <a:avLst/>
          </a:prstGeom>
        </p:spPr>
        <p:txBody>
          <a:bodyPr wrap="square">
            <a:spAutoFit/>
          </a:bodyPr>
          <a:lstStyle/>
          <a:p>
            <a:pPr algn="just">
              <a:lnSpc>
                <a:spcPct val="107000"/>
              </a:lnSpc>
              <a:spcBef>
                <a:spcPts val="600"/>
              </a:spcBef>
              <a:spcAft>
                <a:spcPts val="600"/>
              </a:spcAft>
            </a:pPr>
            <a:r>
              <a:rPr lang="vi-VN" sz="1600" b="1" dirty="0">
                <a:solidFill>
                  <a:srgbClr val="FF0000"/>
                </a:solidFill>
                <a:latin typeface="Times New Roman" panose="02020603050405020304" pitchFamily="18" charset="0"/>
                <a:ea typeface="Calibri" panose="020F0502020204030204" pitchFamily="34" charset="0"/>
              </a:rPr>
              <a:t>Câu 1. </a:t>
            </a:r>
            <a:r>
              <a:rPr lang="vi-VN" sz="1600" b="1" dirty="0">
                <a:latin typeface="Times New Roman" panose="02020603050405020304" pitchFamily="18" charset="0"/>
                <a:ea typeface="Arial" panose="020B0604020202020204" pitchFamily="34" charset="0"/>
              </a:rPr>
              <a:t>Thấu kính hội tụ có đặc điểm biến đổi chùm tia tới song song thành</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Times New Roman" panose="02020603050405020304" pitchFamily="18" charset="0"/>
              </a:rPr>
              <a:t>A. chùm tia phản xạ.</a:t>
            </a:r>
            <a:r>
              <a:rPr lang="en-US" sz="1600" b="1" dirty="0">
                <a:latin typeface="Times New Roman" panose="02020603050405020304" pitchFamily="18" charset="0"/>
                <a:ea typeface="Times New Roman" panose="02020603050405020304" pitchFamily="18" charset="0"/>
              </a:rPr>
              <a:t>			</a:t>
            </a:r>
            <a:r>
              <a:rPr lang="vi-VN" sz="1600" b="1" dirty="0">
                <a:latin typeface="Times New Roman" panose="02020603050405020304" pitchFamily="18" charset="0"/>
                <a:ea typeface="Times New Roman" panose="02020603050405020304" pitchFamily="18" charset="0"/>
              </a:rPr>
              <a:t>B. chùm tia ló hội tụ.</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Times New Roman" panose="02020603050405020304" pitchFamily="18" charset="0"/>
              </a:rPr>
              <a:t>C. chùm tia ló phân kỳ.</a:t>
            </a:r>
            <a:r>
              <a:rPr lang="en-US" sz="1600" b="1" dirty="0">
                <a:latin typeface="Times New Roman" panose="02020603050405020304" pitchFamily="18" charset="0"/>
                <a:ea typeface="Times New Roman" panose="02020603050405020304" pitchFamily="18" charset="0"/>
              </a:rPr>
              <a:t>		</a:t>
            </a:r>
            <a:r>
              <a:rPr lang="vi-VN" sz="1600" b="1" dirty="0">
                <a:latin typeface="Times New Roman" panose="02020603050405020304" pitchFamily="18" charset="0"/>
                <a:ea typeface="Times New Roman" panose="02020603050405020304" pitchFamily="18" charset="0"/>
              </a:rPr>
              <a:t>D. chùm tia ló song song khác.</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solidFill>
                  <a:srgbClr val="FF0000"/>
                </a:solidFill>
                <a:latin typeface="Times New Roman" panose="02020603050405020304" pitchFamily="18" charset="0"/>
                <a:ea typeface="Arial" panose="020B0604020202020204" pitchFamily="34" charset="0"/>
              </a:rPr>
              <a:t>Câu 2.</a:t>
            </a:r>
            <a:r>
              <a:rPr lang="vi-VN" sz="1600" b="1" dirty="0">
                <a:latin typeface="Times New Roman" panose="02020603050405020304" pitchFamily="18" charset="0"/>
                <a:ea typeface="Arial" panose="020B0604020202020204" pitchFamily="34" charset="0"/>
              </a:rPr>
              <a:t> Tia sáng qua thấu kính phân kì không bị đổi hướng là</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Arial" panose="020B0604020202020204" pitchFamily="34" charset="0"/>
              </a:rPr>
              <a:t>A. tia tới song song trục chính thấu kính.</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Arial" panose="020B0604020202020204" pitchFamily="34" charset="0"/>
              </a:rPr>
              <a:t>B. tia tới bất kì qua quang tâm của</a:t>
            </a:r>
            <a:r>
              <a:rPr lang="en-US" sz="1600" b="1" dirty="0">
                <a:latin typeface="Times New Roman" panose="02020603050405020304" pitchFamily="18" charset="0"/>
                <a:ea typeface="Arial" panose="020B0604020202020204" pitchFamily="34" charset="0"/>
              </a:rPr>
              <a:t> </a:t>
            </a:r>
            <a:r>
              <a:rPr lang="en-US" sz="1600" b="1" dirty="0" err="1">
                <a:latin typeface="Times New Roman" panose="02020603050405020304" pitchFamily="18" charset="0"/>
                <a:ea typeface="Arial" panose="020B0604020202020204" pitchFamily="34" charset="0"/>
              </a:rPr>
              <a:t>thấu</a:t>
            </a:r>
            <a:r>
              <a:rPr lang="en-US" sz="1600" b="1" dirty="0">
                <a:latin typeface="Times New Roman" panose="02020603050405020304" pitchFamily="18" charset="0"/>
                <a:ea typeface="Arial" panose="020B0604020202020204" pitchFamily="34" charset="0"/>
              </a:rPr>
              <a:t> </a:t>
            </a:r>
            <a:r>
              <a:rPr lang="en-US" sz="1600" b="1" dirty="0" err="1">
                <a:latin typeface="Times New Roman" panose="02020603050405020304" pitchFamily="18" charset="0"/>
                <a:ea typeface="Arial" panose="020B0604020202020204" pitchFamily="34" charset="0"/>
              </a:rPr>
              <a:t>kính</a:t>
            </a:r>
            <a:r>
              <a:rPr lang="en-US" sz="1600" b="1" dirty="0">
                <a:latin typeface="Times New Roman" panose="02020603050405020304" pitchFamily="18" charset="0"/>
                <a:ea typeface="Arial" panose="020B0604020202020204" pitchFamily="34" charset="0"/>
              </a:rPr>
              <a:t>.</a:t>
            </a:r>
          </a:p>
          <a:p>
            <a:pPr algn="just">
              <a:lnSpc>
                <a:spcPct val="107000"/>
              </a:lnSpc>
              <a:spcBef>
                <a:spcPts val="600"/>
              </a:spcBef>
              <a:spcAft>
                <a:spcPts val="600"/>
              </a:spcAft>
            </a:pPr>
            <a:r>
              <a:rPr lang="vi-VN" sz="1600" b="1" dirty="0">
                <a:latin typeface="Times New Roman" panose="02020603050405020304" pitchFamily="18" charset="0"/>
                <a:ea typeface="Arial" panose="020B0604020202020204" pitchFamily="34" charset="0"/>
              </a:rPr>
              <a:t>C. tia tới qua tiêu điểm của thấu kính.</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Arial" panose="020B0604020202020204" pitchFamily="34" charset="0"/>
              </a:rPr>
              <a:t>D. tia tới có hướng qua tiêu điểm (khác phía với tia tới so với thấu kính) của thấu kính.</a:t>
            </a:r>
            <a:endParaRPr lang="en-US" sz="1600" b="1" dirty="0">
              <a:latin typeface="Times New Roman" panose="02020603050405020304" pitchFamily="18" charset="0"/>
              <a:ea typeface="Arial" panose="020B0604020202020204" pitchFamily="34" charset="0"/>
            </a:endParaRPr>
          </a:p>
        </p:txBody>
      </p:sp>
      <p:sp>
        <p:nvSpPr>
          <p:cNvPr id="5" name="Oval 4"/>
          <p:cNvSpPr/>
          <p:nvPr/>
        </p:nvSpPr>
        <p:spPr>
          <a:xfrm>
            <a:off x="4487474" y="982494"/>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7122" y="3051242"/>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8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3388" y="850363"/>
            <a:ext cx="7782128" cy="2815643"/>
          </a:xfrm>
          <a:prstGeom prst="rect">
            <a:avLst/>
          </a:prstGeom>
        </p:spPr>
        <p:txBody>
          <a:bodyPr wrap="square">
            <a:spAutoFit/>
          </a:bodyPr>
          <a:lstStyle/>
          <a:p>
            <a:pPr algn="just">
              <a:lnSpc>
                <a:spcPct val="107000"/>
              </a:lnSpc>
              <a:spcBef>
                <a:spcPts val="600"/>
              </a:spcBef>
              <a:spcAft>
                <a:spcPts val="600"/>
              </a:spcAft>
            </a:pPr>
            <a:r>
              <a:rPr lang="vi-VN" sz="1600" b="1" dirty="0">
                <a:solidFill>
                  <a:srgbClr val="FF0000"/>
                </a:solidFill>
                <a:latin typeface="Times New Roman" panose="02020603050405020304" pitchFamily="18" charset="0"/>
                <a:ea typeface="Times New Roman" panose="02020603050405020304" pitchFamily="18" charset="0"/>
              </a:rPr>
              <a:t>Câu 3. </a:t>
            </a:r>
            <a:r>
              <a:rPr lang="vi-VN" sz="1600" b="1" dirty="0">
                <a:latin typeface="Times New Roman" panose="02020603050405020304" pitchFamily="18" charset="0"/>
                <a:ea typeface="Times New Roman" panose="02020603050405020304" pitchFamily="18" charset="0"/>
              </a:rPr>
              <a:t>Cho một thấu kính hội tụ có khoảng cách giữa hai tiêu điểm là 60 cm. Tiêu cự của thấu kính là:</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en-US" sz="1600" b="1" dirty="0">
                <a:latin typeface="Times New Roman" panose="02020603050405020304" pitchFamily="18" charset="0"/>
                <a:ea typeface="Times New Roman" panose="02020603050405020304" pitchFamily="18" charset="0"/>
              </a:rPr>
              <a:t>A. </a:t>
            </a:r>
            <a:r>
              <a:rPr lang="vi-VN" sz="1600" b="1" dirty="0">
                <a:latin typeface="Times New Roman" panose="02020603050405020304" pitchFamily="18" charset="0"/>
                <a:ea typeface="Times New Roman" panose="02020603050405020304" pitchFamily="18" charset="0"/>
              </a:rPr>
              <a:t>60 cm. </a:t>
            </a:r>
            <a:r>
              <a:rPr lang="en-US" sz="1600" b="1" dirty="0">
                <a:latin typeface="Times New Roman" panose="02020603050405020304" pitchFamily="18" charset="0"/>
                <a:ea typeface="Times New Roman" panose="02020603050405020304" pitchFamily="18" charset="0"/>
              </a:rPr>
              <a:t>		</a:t>
            </a:r>
            <a:r>
              <a:rPr lang="vi-VN" sz="1600" b="1" dirty="0">
                <a:latin typeface="Times New Roman" panose="02020603050405020304" pitchFamily="18" charset="0"/>
                <a:ea typeface="Times New Roman" panose="02020603050405020304" pitchFamily="18" charset="0"/>
              </a:rPr>
              <a:t>B. 120 cm.                 </a:t>
            </a:r>
            <a:r>
              <a:rPr lang="en-US" sz="1600" b="1" dirty="0">
                <a:latin typeface="Times New Roman" panose="02020603050405020304" pitchFamily="18" charset="0"/>
                <a:ea typeface="Times New Roman" panose="02020603050405020304" pitchFamily="18" charset="0"/>
              </a:rPr>
              <a:t>		</a:t>
            </a:r>
            <a:r>
              <a:rPr lang="vi-VN" sz="1600" b="1" dirty="0">
                <a:latin typeface="Times New Roman" panose="02020603050405020304" pitchFamily="18" charset="0"/>
                <a:ea typeface="Times New Roman" panose="02020603050405020304" pitchFamily="18" charset="0"/>
              </a:rPr>
              <a:t> C. 30 cm.                   D. 90 cm.</a:t>
            </a:r>
            <a:endParaRPr lang="en-US" sz="1600" b="1" dirty="0">
              <a:latin typeface="Times New Roman" panose="02020603050405020304" pitchFamily="18" charset="0"/>
              <a:ea typeface="Times New Roman" panose="02020603050405020304" pitchFamily="18" charset="0"/>
            </a:endParaRPr>
          </a:p>
          <a:p>
            <a:pPr algn="just">
              <a:lnSpc>
                <a:spcPct val="107000"/>
              </a:lnSpc>
              <a:spcBef>
                <a:spcPts val="600"/>
              </a:spcBef>
              <a:spcAft>
                <a:spcPts val="600"/>
              </a:spcAft>
            </a:pP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pt-BR" sz="1600" b="1" dirty="0">
                <a:solidFill>
                  <a:srgbClr val="FF0000"/>
                </a:solidFill>
                <a:latin typeface="Times New Roman" panose="02020603050405020304" pitchFamily="18" charset="0"/>
                <a:ea typeface="Arial" panose="020B0604020202020204" pitchFamily="34" charset="0"/>
              </a:rPr>
              <a:t>Câu 4. </a:t>
            </a:r>
            <a:r>
              <a:rPr lang="pt-BR" sz="1600" b="1" dirty="0">
                <a:latin typeface="Times New Roman" panose="02020603050405020304" pitchFamily="18" charset="0"/>
                <a:ea typeface="Arial" panose="020B0604020202020204" pitchFamily="34" charset="0"/>
              </a:rPr>
              <a:t>Tia tới song song trục chính một thấu kính phân kì, cho tia ló có đường kéo dài cắt trục chính tại một điểm cách quang tâm O của thấu kính 15cm. Tiêu cự của thấu kính này là</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pt-BR" sz="1600" b="1" dirty="0">
                <a:latin typeface="Times New Roman" panose="02020603050405020304" pitchFamily="18" charset="0"/>
                <a:ea typeface="Arial" panose="020B0604020202020204" pitchFamily="34" charset="0"/>
              </a:rPr>
              <a:t>A. 15cm.		  B. 20cm.			C. 25cm		D. 30cm.</a:t>
            </a:r>
            <a:endParaRPr lang="en-US" sz="1600" b="1" dirty="0">
              <a:latin typeface="Times New Roman" panose="02020603050405020304" pitchFamily="18" charset="0"/>
              <a:ea typeface="Arial" panose="020B0604020202020204" pitchFamily="34" charset="0"/>
            </a:endParaRPr>
          </a:p>
        </p:txBody>
      </p:sp>
      <p:sp>
        <p:nvSpPr>
          <p:cNvPr id="5" name="Oval 4"/>
          <p:cNvSpPr/>
          <p:nvPr/>
        </p:nvSpPr>
        <p:spPr>
          <a:xfrm>
            <a:off x="5262660" y="1527243"/>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3388" y="3294434"/>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40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28609" y="989919"/>
            <a:ext cx="70583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a:ln>
                  <a:noFill/>
                </a:ln>
                <a:solidFill>
                  <a:srgbClr val="FF0000"/>
                </a:solidFill>
                <a:effectLst/>
                <a:latin typeface="+mj-lt"/>
                <a:ea typeface="Arial" panose="020B0604020202020204" pitchFamily="34" charset="0"/>
                <a:cs typeface="Times New Roman" panose="02020603050405020304" pitchFamily="18" charset="0"/>
              </a:rPr>
              <a:t>Câu 5.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Các hình được vẽ cùng tỉ lệ. Hình vẽ nào mô tả tiêu cự của thấu kính hội tụ là lớn nhất?</a:t>
            </a:r>
            <a:endParaRPr kumimoji="0" lang="en-US" altLang="en-US" sz="16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j-lt"/>
            </a:endParaRPr>
          </a:p>
        </p:txBody>
      </p:sp>
      <p:pic>
        <p:nvPicPr>
          <p:cNvPr id="1025" name="Picture 1" descr="Vật Lí lớp 9 | Tổng hợp Lý thuyết - Bài tập Vật Lý 9 có đáp á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8563" y="1721796"/>
            <a:ext cx="7354110" cy="1670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00182" y="3794869"/>
            <a:ext cx="7315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A. Hình 1.                      B. Hình 2.                         C. Hình 3.                D. Hình 4.</a:t>
            </a:r>
            <a:endParaRPr kumimoji="0" lang="vi-VN" altLang="en-US" sz="1600" b="1" i="0" u="none" strike="noStrike" cap="none" normalizeH="0" baseline="0" dirty="0">
              <a:ln>
                <a:noFill/>
              </a:ln>
              <a:solidFill>
                <a:schemeClr val="tx1"/>
              </a:solidFill>
              <a:effectLst/>
              <a:latin typeface="+mj-lt"/>
            </a:endParaRPr>
          </a:p>
        </p:txBody>
      </p:sp>
      <p:sp>
        <p:nvSpPr>
          <p:cNvPr id="7" name="Oval 6"/>
          <p:cNvSpPr/>
          <p:nvPr/>
        </p:nvSpPr>
        <p:spPr>
          <a:xfrm>
            <a:off x="6673171" y="3831867"/>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91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83660" y="599260"/>
            <a:ext cx="733465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a:ln>
                  <a:noFill/>
                </a:ln>
                <a:solidFill>
                  <a:srgbClr val="FF0000"/>
                </a:solidFill>
                <a:effectLst/>
                <a:latin typeface="+mj-lt"/>
                <a:ea typeface="Arial" panose="020B0604020202020204" pitchFamily="34" charset="0"/>
                <a:cs typeface="Times New Roman" panose="02020603050405020304" pitchFamily="18" charset="0"/>
              </a:rPr>
              <a:t>Câu 6.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Ký hiệu của quang tâm và tiêu điểm của thấu kính lần lượt là:</a:t>
            </a:r>
            <a:endParaRPr kumimoji="0" lang="en-US" altLang="en-US" sz="1600" b="1" i="0" u="none" strike="noStrike" cap="none" normalizeH="0" baseline="0" dirty="0">
              <a:ln>
                <a:noFill/>
              </a:ln>
              <a:solidFill>
                <a:schemeClr val="tx1"/>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tabLst/>
            </a:pP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O và F.</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B. f và F.</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C. f và d.</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D. O và f.</a:t>
            </a:r>
            <a:endPar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US" altLang="en-US" sz="1600" b="1" dirty="0">
              <a:solidFill>
                <a:schemeClr val="tx1"/>
              </a:solidFill>
              <a:latin typeface="+mj-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6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a:ln>
                  <a:noFill/>
                </a:ln>
                <a:solidFill>
                  <a:srgbClr val="FF0000"/>
                </a:solidFill>
                <a:effectLst/>
                <a:latin typeface="+mj-lt"/>
                <a:ea typeface="Arial" panose="020B0604020202020204" pitchFamily="34" charset="0"/>
                <a:cs typeface="Times New Roman" panose="02020603050405020304" pitchFamily="18" charset="0"/>
              </a:rPr>
              <a:t>Câu 7.</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Một tia sáng chiếu tới quang tâm của một thấu kính như trong hình vẽ. Tia ló sẽ đi theo hướng.</a:t>
            </a:r>
            <a:endParaRPr kumimoji="0" lang="en-US" altLang="en-US" sz="16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j-lt"/>
            </a:endParaRPr>
          </a:p>
        </p:txBody>
      </p:sp>
      <p:pic>
        <p:nvPicPr>
          <p:cNvPr id="2049" name="Picture 1" descr="Trắc nghiệm Vật Lí 9 Bài 42 (có đáp án): Thấu kính hội tụ"/>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59542" y="2276273"/>
            <a:ext cx="3064212" cy="16208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767783" y="4061747"/>
            <a:ext cx="63049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A. a</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B. </a:t>
            </a:r>
            <a:r>
              <a:rPr kumimoji="0" lang="en-GB"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b</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C. </a:t>
            </a:r>
            <a:r>
              <a:rPr kumimoji="0" lang="en-GB"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c</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D. d</a:t>
            </a:r>
            <a:endParaRPr kumimoji="0" lang="vi-VN" altLang="en-US" sz="1600" b="1" i="0" u="none" strike="noStrike" cap="none" normalizeH="0" baseline="0" dirty="0">
              <a:ln>
                <a:noFill/>
              </a:ln>
              <a:solidFill>
                <a:schemeClr val="tx1"/>
              </a:solidFill>
              <a:effectLst/>
              <a:latin typeface="+mj-lt"/>
            </a:endParaRPr>
          </a:p>
        </p:txBody>
      </p:sp>
      <p:sp>
        <p:nvSpPr>
          <p:cNvPr id="7" name="Oval 6"/>
          <p:cNvSpPr/>
          <p:nvPr/>
        </p:nvSpPr>
        <p:spPr>
          <a:xfrm>
            <a:off x="583660" y="884386"/>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27256" y="4085109"/>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5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5" name="Group 14"/>
          <p:cNvGrpSpPr/>
          <p:nvPr/>
        </p:nvGrpSpPr>
        <p:grpSpPr>
          <a:xfrm>
            <a:off x="5118265" y="2268187"/>
            <a:ext cx="4594854" cy="2715168"/>
            <a:chOff x="4569616" y="1599578"/>
            <a:chExt cx="5369535" cy="3317893"/>
          </a:xfrm>
        </p:grpSpPr>
        <p:grpSp>
          <p:nvGrpSpPr>
            <p:cNvPr id="185" name="Google Shape;185;p24"/>
            <p:cNvGrpSpPr/>
            <p:nvPr/>
          </p:nvGrpSpPr>
          <p:grpSpPr>
            <a:xfrm flipH="1">
              <a:off x="7547718" y="1599578"/>
              <a:ext cx="2391433" cy="3300660"/>
              <a:chOff x="1385793" y="2639627"/>
              <a:chExt cx="1146310" cy="1582140"/>
            </a:xfrm>
          </p:grpSpPr>
          <p:sp>
            <p:nvSpPr>
              <p:cNvPr id="186" name="Google Shape;186;p24"/>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24"/>
              <p:cNvGrpSpPr/>
              <p:nvPr/>
            </p:nvGrpSpPr>
            <p:grpSpPr>
              <a:xfrm>
                <a:off x="1385793" y="2639627"/>
                <a:ext cx="1146310" cy="1099928"/>
                <a:chOff x="1385793" y="658427"/>
                <a:chExt cx="1146310" cy="1099928"/>
              </a:xfrm>
            </p:grpSpPr>
            <p:sp>
              <p:nvSpPr>
                <p:cNvPr id="191" name="Google Shape;191;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 name="Google Shape;239;p24"/>
            <p:cNvGrpSpPr/>
            <p:nvPr/>
          </p:nvGrpSpPr>
          <p:grpSpPr>
            <a:xfrm>
              <a:off x="4569616" y="3065175"/>
              <a:ext cx="4355564" cy="1852296"/>
              <a:chOff x="1699660" y="3778418"/>
              <a:chExt cx="2314696" cy="984373"/>
            </a:xfrm>
          </p:grpSpPr>
          <p:sp>
            <p:nvSpPr>
              <p:cNvPr id="240" name="Google Shape;240;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1917849" y="3778418"/>
                <a:ext cx="948953" cy="750018"/>
              </a:xfrm>
              <a:custGeom>
                <a:avLst/>
                <a:gdLst/>
                <a:ahLst/>
                <a:cxnLst/>
                <a:rect l="l" t="t" r="r" b="b"/>
                <a:pathLst>
                  <a:path w="25778" h="20374" extrusionOk="0">
                    <a:moveTo>
                      <a:pt x="7749" y="1"/>
                    </a:moveTo>
                    <a:lnTo>
                      <a:pt x="1" y="7480"/>
                    </a:lnTo>
                    <a:cubicBezTo>
                      <a:pt x="1" y="7480"/>
                      <a:pt x="1726" y="10933"/>
                      <a:pt x="6904" y="11412"/>
                    </a:cubicBezTo>
                    <a:cubicBezTo>
                      <a:pt x="12083" y="11892"/>
                      <a:pt x="16431" y="12269"/>
                      <a:pt x="18900" y="13650"/>
                    </a:cubicBezTo>
                    <a:cubicBezTo>
                      <a:pt x="21549" y="15134"/>
                      <a:pt x="24699" y="20374"/>
                      <a:pt x="24699" y="20374"/>
                    </a:cubicBezTo>
                    <a:lnTo>
                      <a:pt x="25452" y="19730"/>
                    </a:lnTo>
                    <a:cubicBezTo>
                      <a:pt x="25452" y="19730"/>
                      <a:pt x="25778" y="16897"/>
                      <a:pt x="25202" y="14557"/>
                    </a:cubicBezTo>
                    <a:cubicBezTo>
                      <a:pt x="24626" y="12217"/>
                      <a:pt x="22345" y="10434"/>
                      <a:pt x="19737" y="9265"/>
                    </a:cubicBezTo>
                    <a:cubicBezTo>
                      <a:pt x="17128" y="8095"/>
                      <a:pt x="9399" y="4239"/>
                      <a:pt x="7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1724398" y="4412223"/>
                <a:ext cx="1128119" cy="323582"/>
              </a:xfrm>
              <a:custGeom>
                <a:avLst/>
                <a:gdLst/>
                <a:ahLst/>
                <a:cxnLst/>
                <a:rect l="l" t="t" r="r" b="b"/>
                <a:pathLst>
                  <a:path w="30645" h="8790" extrusionOk="0">
                    <a:moveTo>
                      <a:pt x="20451" y="1"/>
                    </a:moveTo>
                    <a:cubicBezTo>
                      <a:pt x="16578" y="1"/>
                      <a:pt x="13525" y="2097"/>
                      <a:pt x="9398" y="3688"/>
                    </a:cubicBezTo>
                    <a:cubicBezTo>
                      <a:pt x="6385" y="4849"/>
                      <a:pt x="3913" y="5056"/>
                      <a:pt x="2534" y="5056"/>
                    </a:cubicBezTo>
                    <a:cubicBezTo>
                      <a:pt x="1771" y="5056"/>
                      <a:pt x="1343" y="4993"/>
                      <a:pt x="1343" y="4993"/>
                    </a:cubicBezTo>
                    <a:lnTo>
                      <a:pt x="0" y="8790"/>
                    </a:lnTo>
                    <a:cubicBezTo>
                      <a:pt x="0" y="8790"/>
                      <a:pt x="15881" y="8214"/>
                      <a:pt x="17799" y="7907"/>
                    </a:cubicBezTo>
                    <a:cubicBezTo>
                      <a:pt x="19716" y="7601"/>
                      <a:pt x="21020" y="6871"/>
                      <a:pt x="23169" y="6565"/>
                    </a:cubicBezTo>
                    <a:cubicBezTo>
                      <a:pt x="23466" y="6523"/>
                      <a:pt x="23748" y="6505"/>
                      <a:pt x="24015" y="6505"/>
                    </a:cubicBezTo>
                    <a:cubicBezTo>
                      <a:pt x="25682" y="6505"/>
                      <a:pt x="26736" y="7217"/>
                      <a:pt x="26736" y="7217"/>
                    </a:cubicBezTo>
                    <a:lnTo>
                      <a:pt x="27389" y="7178"/>
                    </a:lnTo>
                    <a:cubicBezTo>
                      <a:pt x="27389" y="7178"/>
                      <a:pt x="28233" y="6795"/>
                      <a:pt x="28731" y="6297"/>
                    </a:cubicBezTo>
                    <a:cubicBezTo>
                      <a:pt x="29230" y="5797"/>
                      <a:pt x="30644" y="4600"/>
                      <a:pt x="30644" y="4600"/>
                    </a:cubicBezTo>
                    <a:cubicBezTo>
                      <a:pt x="30644" y="4600"/>
                      <a:pt x="26736" y="811"/>
                      <a:pt x="22056" y="120"/>
                    </a:cubicBezTo>
                    <a:cubicBezTo>
                      <a:pt x="21503" y="39"/>
                      <a:pt x="20970" y="1"/>
                      <a:pt x="20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2293303" y="4585502"/>
                <a:ext cx="440130" cy="96596"/>
              </a:xfrm>
              <a:custGeom>
                <a:avLst/>
                <a:gdLst/>
                <a:ahLst/>
                <a:cxnLst/>
                <a:rect l="l" t="t" r="r" b="b"/>
                <a:pathLst>
                  <a:path w="11956" h="2624" extrusionOk="0">
                    <a:moveTo>
                      <a:pt x="11924" y="1201"/>
                    </a:moveTo>
                    <a:cubicBezTo>
                      <a:pt x="11933" y="1208"/>
                      <a:pt x="11941" y="1214"/>
                      <a:pt x="11950" y="1221"/>
                    </a:cubicBezTo>
                    <a:cubicBezTo>
                      <a:pt x="11950" y="1221"/>
                      <a:pt x="11956" y="1217"/>
                      <a:pt x="11924" y="1201"/>
                    </a:cubicBezTo>
                    <a:close/>
                    <a:moveTo>
                      <a:pt x="8432" y="0"/>
                    </a:moveTo>
                    <a:cubicBezTo>
                      <a:pt x="7761" y="0"/>
                      <a:pt x="7063" y="110"/>
                      <a:pt x="6342" y="329"/>
                    </a:cubicBezTo>
                    <a:cubicBezTo>
                      <a:pt x="4238" y="966"/>
                      <a:pt x="924" y="2273"/>
                      <a:pt x="924" y="2273"/>
                    </a:cubicBezTo>
                    <a:cubicBezTo>
                      <a:pt x="924" y="2273"/>
                      <a:pt x="1" y="2624"/>
                      <a:pt x="28" y="2624"/>
                    </a:cubicBezTo>
                    <a:cubicBezTo>
                      <a:pt x="28" y="2624"/>
                      <a:pt x="30" y="2623"/>
                      <a:pt x="32" y="2623"/>
                    </a:cubicBezTo>
                    <a:cubicBezTo>
                      <a:pt x="117" y="2603"/>
                      <a:pt x="1742" y="2167"/>
                      <a:pt x="2518" y="1890"/>
                    </a:cubicBezTo>
                    <a:cubicBezTo>
                      <a:pt x="3294" y="1614"/>
                      <a:pt x="6979" y="573"/>
                      <a:pt x="7585" y="573"/>
                    </a:cubicBezTo>
                    <a:cubicBezTo>
                      <a:pt x="7915" y="573"/>
                      <a:pt x="8210" y="497"/>
                      <a:pt x="8681" y="497"/>
                    </a:cubicBezTo>
                    <a:cubicBezTo>
                      <a:pt x="9073" y="497"/>
                      <a:pt x="9588" y="550"/>
                      <a:pt x="10346" y="743"/>
                    </a:cubicBezTo>
                    <a:cubicBezTo>
                      <a:pt x="11536" y="1046"/>
                      <a:pt x="11845" y="1160"/>
                      <a:pt x="11924" y="1201"/>
                    </a:cubicBezTo>
                    <a:lnTo>
                      <a:pt x="11924" y="1201"/>
                    </a:lnTo>
                    <a:cubicBezTo>
                      <a:pt x="10883" y="398"/>
                      <a:pt x="9707" y="0"/>
                      <a:pt x="843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1803472" y="4486659"/>
                <a:ext cx="678123" cy="162343"/>
              </a:xfrm>
              <a:custGeom>
                <a:avLst/>
                <a:gdLst/>
                <a:ahLst/>
                <a:cxnLst/>
                <a:rect l="l" t="t" r="r" b="b"/>
                <a:pathLst>
                  <a:path w="18421" h="4410" extrusionOk="0">
                    <a:moveTo>
                      <a:pt x="17599" y="1"/>
                    </a:moveTo>
                    <a:cubicBezTo>
                      <a:pt x="17143" y="1"/>
                      <a:pt x="16453" y="33"/>
                      <a:pt x="15425" y="145"/>
                    </a:cubicBezTo>
                    <a:cubicBezTo>
                      <a:pt x="12940" y="417"/>
                      <a:pt x="9704" y="2425"/>
                      <a:pt x="6804" y="3316"/>
                    </a:cubicBezTo>
                    <a:cubicBezTo>
                      <a:pt x="3905" y="4209"/>
                      <a:pt x="1" y="4289"/>
                      <a:pt x="1" y="4289"/>
                    </a:cubicBezTo>
                    <a:cubicBezTo>
                      <a:pt x="1" y="4289"/>
                      <a:pt x="1209" y="4409"/>
                      <a:pt x="2342" y="4409"/>
                    </a:cubicBezTo>
                    <a:cubicBezTo>
                      <a:pt x="2510" y="4409"/>
                      <a:pt x="2677" y="4407"/>
                      <a:pt x="2838" y="4401"/>
                    </a:cubicBezTo>
                    <a:cubicBezTo>
                      <a:pt x="4080" y="4352"/>
                      <a:pt x="5992" y="4018"/>
                      <a:pt x="7394" y="3523"/>
                    </a:cubicBezTo>
                    <a:cubicBezTo>
                      <a:pt x="8797" y="3029"/>
                      <a:pt x="8844" y="3205"/>
                      <a:pt x="10023" y="2695"/>
                    </a:cubicBezTo>
                    <a:cubicBezTo>
                      <a:pt x="11203" y="2185"/>
                      <a:pt x="14056" y="672"/>
                      <a:pt x="15043" y="481"/>
                    </a:cubicBezTo>
                    <a:cubicBezTo>
                      <a:pt x="16031" y="289"/>
                      <a:pt x="18421" y="67"/>
                      <a:pt x="18421" y="67"/>
                    </a:cubicBezTo>
                    <a:cubicBezTo>
                      <a:pt x="18421" y="67"/>
                      <a:pt x="18246" y="1"/>
                      <a:pt x="17599"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2842477" y="3778418"/>
                <a:ext cx="948953" cy="750018"/>
              </a:xfrm>
              <a:custGeom>
                <a:avLst/>
                <a:gdLst/>
                <a:ahLst/>
                <a:cxnLst/>
                <a:rect l="l" t="t" r="r" b="b"/>
                <a:pathLst>
                  <a:path w="25778" h="20374" extrusionOk="0">
                    <a:moveTo>
                      <a:pt x="18030" y="1"/>
                    </a:moveTo>
                    <a:cubicBezTo>
                      <a:pt x="16380" y="4239"/>
                      <a:pt x="8652" y="8095"/>
                      <a:pt x="6043" y="9265"/>
                    </a:cubicBezTo>
                    <a:cubicBezTo>
                      <a:pt x="3435" y="10434"/>
                      <a:pt x="1152" y="12217"/>
                      <a:pt x="576" y="14557"/>
                    </a:cubicBezTo>
                    <a:cubicBezTo>
                      <a:pt x="1" y="16897"/>
                      <a:pt x="326" y="19730"/>
                      <a:pt x="326" y="19730"/>
                    </a:cubicBezTo>
                    <a:lnTo>
                      <a:pt x="1079" y="20374"/>
                    </a:lnTo>
                    <a:cubicBezTo>
                      <a:pt x="1079" y="20374"/>
                      <a:pt x="4229" y="15134"/>
                      <a:pt x="6880" y="13650"/>
                    </a:cubicBezTo>
                    <a:cubicBezTo>
                      <a:pt x="9347" y="12269"/>
                      <a:pt x="13696" y="11892"/>
                      <a:pt x="18874" y="11412"/>
                    </a:cubicBezTo>
                    <a:cubicBezTo>
                      <a:pt x="24052" y="10933"/>
                      <a:pt x="25778" y="7480"/>
                      <a:pt x="25778" y="7480"/>
                    </a:cubicBezTo>
                    <a:lnTo>
                      <a:pt x="180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2852491" y="4412223"/>
                <a:ext cx="1132426" cy="323582"/>
              </a:xfrm>
              <a:custGeom>
                <a:avLst/>
                <a:gdLst/>
                <a:ahLst/>
                <a:cxnLst/>
                <a:rect l="l" t="t" r="r" b="b"/>
                <a:pathLst>
                  <a:path w="30762" h="8790" extrusionOk="0">
                    <a:moveTo>
                      <a:pt x="10311" y="1"/>
                    </a:moveTo>
                    <a:cubicBezTo>
                      <a:pt x="9792" y="1"/>
                      <a:pt x="9258" y="39"/>
                      <a:pt x="8705" y="120"/>
                    </a:cubicBezTo>
                    <a:cubicBezTo>
                      <a:pt x="4026" y="811"/>
                      <a:pt x="0" y="4600"/>
                      <a:pt x="0" y="4600"/>
                    </a:cubicBezTo>
                    <a:cubicBezTo>
                      <a:pt x="0" y="4600"/>
                      <a:pt x="1531" y="5797"/>
                      <a:pt x="2030" y="6297"/>
                    </a:cubicBezTo>
                    <a:cubicBezTo>
                      <a:pt x="2529" y="6795"/>
                      <a:pt x="3373" y="7178"/>
                      <a:pt x="3373" y="7178"/>
                    </a:cubicBezTo>
                    <a:lnTo>
                      <a:pt x="4026" y="7217"/>
                    </a:lnTo>
                    <a:cubicBezTo>
                      <a:pt x="4026" y="7217"/>
                      <a:pt x="5079" y="6505"/>
                      <a:pt x="6746" y="6505"/>
                    </a:cubicBezTo>
                    <a:cubicBezTo>
                      <a:pt x="7013" y="6505"/>
                      <a:pt x="7296" y="6523"/>
                      <a:pt x="7593" y="6565"/>
                    </a:cubicBezTo>
                    <a:cubicBezTo>
                      <a:pt x="9741" y="6871"/>
                      <a:pt x="11045" y="7601"/>
                      <a:pt x="12962" y="7907"/>
                    </a:cubicBezTo>
                    <a:cubicBezTo>
                      <a:pt x="14881" y="8214"/>
                      <a:pt x="30761" y="8790"/>
                      <a:pt x="30761" y="8790"/>
                    </a:cubicBezTo>
                    <a:lnTo>
                      <a:pt x="29419" y="4993"/>
                    </a:lnTo>
                    <a:cubicBezTo>
                      <a:pt x="29419" y="4993"/>
                      <a:pt x="28990" y="5056"/>
                      <a:pt x="28228" y="5056"/>
                    </a:cubicBezTo>
                    <a:cubicBezTo>
                      <a:pt x="26849" y="5056"/>
                      <a:pt x="24376" y="4849"/>
                      <a:pt x="21363" y="3688"/>
                    </a:cubicBezTo>
                    <a:cubicBezTo>
                      <a:pt x="17236" y="2097"/>
                      <a:pt x="14184" y="1"/>
                      <a:pt x="10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2975850" y="4585502"/>
                <a:ext cx="440130" cy="96596"/>
              </a:xfrm>
              <a:custGeom>
                <a:avLst/>
                <a:gdLst/>
                <a:ahLst/>
                <a:cxnLst/>
                <a:rect l="l" t="t" r="r" b="b"/>
                <a:pathLst>
                  <a:path w="11956" h="2624" extrusionOk="0">
                    <a:moveTo>
                      <a:pt x="33" y="1201"/>
                    </a:moveTo>
                    <a:lnTo>
                      <a:pt x="33" y="1201"/>
                    </a:lnTo>
                    <a:cubicBezTo>
                      <a:pt x="1" y="1217"/>
                      <a:pt x="6" y="1221"/>
                      <a:pt x="6" y="1221"/>
                    </a:cubicBezTo>
                    <a:cubicBezTo>
                      <a:pt x="15" y="1214"/>
                      <a:pt x="24" y="1208"/>
                      <a:pt x="33" y="1201"/>
                    </a:cubicBezTo>
                    <a:close/>
                    <a:moveTo>
                      <a:pt x="3525" y="0"/>
                    </a:moveTo>
                    <a:cubicBezTo>
                      <a:pt x="2250" y="0"/>
                      <a:pt x="1074" y="398"/>
                      <a:pt x="33" y="1201"/>
                    </a:cubicBezTo>
                    <a:lnTo>
                      <a:pt x="33" y="1201"/>
                    </a:lnTo>
                    <a:cubicBezTo>
                      <a:pt x="112" y="1160"/>
                      <a:pt x="421" y="1046"/>
                      <a:pt x="1610" y="743"/>
                    </a:cubicBezTo>
                    <a:cubicBezTo>
                      <a:pt x="2369" y="550"/>
                      <a:pt x="2883" y="497"/>
                      <a:pt x="3276" y="497"/>
                    </a:cubicBezTo>
                    <a:cubicBezTo>
                      <a:pt x="3747" y="497"/>
                      <a:pt x="4042" y="573"/>
                      <a:pt x="4372" y="573"/>
                    </a:cubicBezTo>
                    <a:cubicBezTo>
                      <a:pt x="4977" y="573"/>
                      <a:pt x="8664" y="1614"/>
                      <a:pt x="9440" y="1890"/>
                    </a:cubicBezTo>
                    <a:cubicBezTo>
                      <a:pt x="10214" y="2167"/>
                      <a:pt x="11840" y="2603"/>
                      <a:pt x="11925" y="2623"/>
                    </a:cubicBezTo>
                    <a:cubicBezTo>
                      <a:pt x="11928" y="2623"/>
                      <a:pt x="11929" y="2624"/>
                      <a:pt x="11930" y="2624"/>
                    </a:cubicBezTo>
                    <a:cubicBezTo>
                      <a:pt x="11956" y="2624"/>
                      <a:pt x="11033" y="2273"/>
                      <a:pt x="11033" y="2273"/>
                    </a:cubicBezTo>
                    <a:cubicBezTo>
                      <a:pt x="11033" y="2273"/>
                      <a:pt x="7719" y="966"/>
                      <a:pt x="5614" y="329"/>
                    </a:cubicBezTo>
                    <a:cubicBezTo>
                      <a:pt x="4894" y="110"/>
                      <a:pt x="4196" y="0"/>
                      <a:pt x="352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3227687" y="4486659"/>
                <a:ext cx="678123" cy="162343"/>
              </a:xfrm>
              <a:custGeom>
                <a:avLst/>
                <a:gdLst/>
                <a:ahLst/>
                <a:cxnLst/>
                <a:rect l="l" t="t" r="r" b="b"/>
                <a:pathLst>
                  <a:path w="18421" h="4410" extrusionOk="0">
                    <a:moveTo>
                      <a:pt x="822" y="1"/>
                    </a:moveTo>
                    <a:cubicBezTo>
                      <a:pt x="176" y="1"/>
                      <a:pt x="0" y="67"/>
                      <a:pt x="0" y="67"/>
                    </a:cubicBezTo>
                    <a:cubicBezTo>
                      <a:pt x="0" y="67"/>
                      <a:pt x="2392" y="289"/>
                      <a:pt x="3379" y="481"/>
                    </a:cubicBezTo>
                    <a:cubicBezTo>
                      <a:pt x="4367" y="672"/>
                      <a:pt x="7219" y="2185"/>
                      <a:pt x="8399" y="2695"/>
                    </a:cubicBezTo>
                    <a:cubicBezTo>
                      <a:pt x="9577" y="3205"/>
                      <a:pt x="9626" y="3029"/>
                      <a:pt x="11027" y="3523"/>
                    </a:cubicBezTo>
                    <a:cubicBezTo>
                      <a:pt x="12430" y="4018"/>
                      <a:pt x="14341" y="4352"/>
                      <a:pt x="15584" y="4401"/>
                    </a:cubicBezTo>
                    <a:cubicBezTo>
                      <a:pt x="15745" y="4407"/>
                      <a:pt x="15912" y="4409"/>
                      <a:pt x="16080" y="4409"/>
                    </a:cubicBezTo>
                    <a:cubicBezTo>
                      <a:pt x="17214" y="4409"/>
                      <a:pt x="18421" y="4289"/>
                      <a:pt x="18421" y="4289"/>
                    </a:cubicBezTo>
                    <a:cubicBezTo>
                      <a:pt x="18421" y="4289"/>
                      <a:pt x="14517" y="4209"/>
                      <a:pt x="11617" y="3316"/>
                    </a:cubicBezTo>
                    <a:cubicBezTo>
                      <a:pt x="8717" y="2425"/>
                      <a:pt x="5482" y="417"/>
                      <a:pt x="2996" y="145"/>
                    </a:cubicBezTo>
                    <a:cubicBezTo>
                      <a:pt x="1968" y="33"/>
                      <a:pt x="1278" y="1"/>
                      <a:pt x="82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2706969" y="4580900"/>
                <a:ext cx="292586" cy="111174"/>
              </a:xfrm>
              <a:custGeom>
                <a:avLst/>
                <a:gdLst/>
                <a:ahLst/>
                <a:cxnLst/>
                <a:rect l="l" t="t" r="r" b="b"/>
                <a:pathLst>
                  <a:path w="7948" h="3020" extrusionOk="0">
                    <a:moveTo>
                      <a:pt x="4016" y="1"/>
                    </a:moveTo>
                    <a:cubicBezTo>
                      <a:pt x="3632" y="1"/>
                      <a:pt x="2967" y="608"/>
                      <a:pt x="2520" y="966"/>
                    </a:cubicBezTo>
                    <a:cubicBezTo>
                      <a:pt x="2072" y="1325"/>
                      <a:pt x="1049" y="2591"/>
                      <a:pt x="1" y="2731"/>
                    </a:cubicBezTo>
                    <a:lnTo>
                      <a:pt x="736" y="3019"/>
                    </a:lnTo>
                    <a:cubicBezTo>
                      <a:pt x="736" y="3019"/>
                      <a:pt x="1235" y="2961"/>
                      <a:pt x="2270" y="2002"/>
                    </a:cubicBezTo>
                    <a:cubicBezTo>
                      <a:pt x="3306" y="1043"/>
                      <a:pt x="3593" y="641"/>
                      <a:pt x="4035" y="602"/>
                    </a:cubicBezTo>
                    <a:cubicBezTo>
                      <a:pt x="4038" y="602"/>
                      <a:pt x="4041" y="602"/>
                      <a:pt x="4045" y="602"/>
                    </a:cubicBezTo>
                    <a:cubicBezTo>
                      <a:pt x="4502" y="602"/>
                      <a:pt x="6454" y="3000"/>
                      <a:pt x="7675" y="3000"/>
                    </a:cubicBezTo>
                    <a:cubicBezTo>
                      <a:pt x="7689" y="3000"/>
                      <a:pt x="7703" y="3000"/>
                      <a:pt x="7717" y="2999"/>
                    </a:cubicBezTo>
                    <a:lnTo>
                      <a:pt x="7947" y="2846"/>
                    </a:lnTo>
                    <a:cubicBezTo>
                      <a:pt x="7947" y="2846"/>
                      <a:pt x="6317" y="1542"/>
                      <a:pt x="5532" y="851"/>
                    </a:cubicBezTo>
                    <a:cubicBezTo>
                      <a:pt x="4745" y="161"/>
                      <a:pt x="4399" y="1"/>
                      <a:pt x="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1699660" y="4676466"/>
                <a:ext cx="2314696" cy="86325"/>
              </a:xfrm>
              <a:custGeom>
                <a:avLst/>
                <a:gdLst/>
                <a:ahLst/>
                <a:cxnLst/>
                <a:rect l="l" t="t" r="r" b="b"/>
                <a:pathLst>
                  <a:path w="62878" h="2345" extrusionOk="0">
                    <a:moveTo>
                      <a:pt x="28061" y="0"/>
                    </a:moveTo>
                    <a:lnTo>
                      <a:pt x="71" y="1324"/>
                    </a:lnTo>
                    <a:lnTo>
                      <a:pt x="1" y="2333"/>
                    </a:lnTo>
                    <a:lnTo>
                      <a:pt x="27485" y="1112"/>
                    </a:lnTo>
                    <a:cubicBezTo>
                      <a:pt x="27485" y="1112"/>
                      <a:pt x="29237" y="2344"/>
                      <a:pt x="31239" y="2344"/>
                    </a:cubicBezTo>
                    <a:cubicBezTo>
                      <a:pt x="31306" y="2344"/>
                      <a:pt x="31372" y="2343"/>
                      <a:pt x="31439" y="2340"/>
                    </a:cubicBezTo>
                    <a:cubicBezTo>
                      <a:pt x="31506" y="2343"/>
                      <a:pt x="31572" y="2344"/>
                      <a:pt x="31639" y="2344"/>
                    </a:cubicBezTo>
                    <a:cubicBezTo>
                      <a:pt x="33640" y="2344"/>
                      <a:pt x="35392" y="1112"/>
                      <a:pt x="35392" y="1112"/>
                    </a:cubicBezTo>
                    <a:lnTo>
                      <a:pt x="62877" y="2333"/>
                    </a:lnTo>
                    <a:lnTo>
                      <a:pt x="62877" y="2333"/>
                    </a:lnTo>
                    <a:lnTo>
                      <a:pt x="62806" y="1324"/>
                    </a:lnTo>
                    <a:lnTo>
                      <a:pt x="34816" y="0"/>
                    </a:lnTo>
                    <a:cubicBezTo>
                      <a:pt x="33807" y="1070"/>
                      <a:pt x="32252" y="1178"/>
                      <a:pt x="31662" y="1178"/>
                    </a:cubicBezTo>
                    <a:cubicBezTo>
                      <a:pt x="31565" y="1178"/>
                      <a:pt x="31494" y="1175"/>
                      <a:pt x="31456" y="1173"/>
                    </a:cubicBezTo>
                    <a:lnTo>
                      <a:pt x="31456" y="1170"/>
                    </a:lnTo>
                    <a:cubicBezTo>
                      <a:pt x="31456" y="1170"/>
                      <a:pt x="31446" y="1172"/>
                      <a:pt x="31439" y="1172"/>
                    </a:cubicBezTo>
                    <a:cubicBezTo>
                      <a:pt x="31430" y="1172"/>
                      <a:pt x="31422" y="1170"/>
                      <a:pt x="31422" y="1170"/>
                    </a:cubicBezTo>
                    <a:lnTo>
                      <a:pt x="31422" y="1173"/>
                    </a:lnTo>
                    <a:cubicBezTo>
                      <a:pt x="31384" y="1175"/>
                      <a:pt x="31313" y="1178"/>
                      <a:pt x="31215" y="1178"/>
                    </a:cubicBezTo>
                    <a:cubicBezTo>
                      <a:pt x="30625" y="1178"/>
                      <a:pt x="29069" y="1070"/>
                      <a:pt x="28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2493713" y="4487579"/>
                <a:ext cx="88939" cy="179350"/>
              </a:xfrm>
              <a:custGeom>
                <a:avLst/>
                <a:gdLst/>
                <a:ahLst/>
                <a:cxnLst/>
                <a:rect l="l" t="t" r="r" b="b"/>
                <a:pathLst>
                  <a:path w="2416" h="4872" extrusionOk="0">
                    <a:moveTo>
                      <a:pt x="575" y="1"/>
                    </a:moveTo>
                    <a:cubicBezTo>
                      <a:pt x="380" y="1"/>
                      <a:pt x="186" y="13"/>
                      <a:pt x="1" y="43"/>
                    </a:cubicBezTo>
                    <a:lnTo>
                      <a:pt x="125" y="4871"/>
                    </a:lnTo>
                    <a:lnTo>
                      <a:pt x="1418" y="3470"/>
                    </a:lnTo>
                    <a:lnTo>
                      <a:pt x="2352" y="4747"/>
                    </a:lnTo>
                    <a:lnTo>
                      <a:pt x="2415" y="276"/>
                    </a:lnTo>
                    <a:cubicBezTo>
                      <a:pt x="2415" y="276"/>
                      <a:pt x="1492"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4"/>
            <p:cNvGrpSpPr/>
            <p:nvPr/>
          </p:nvGrpSpPr>
          <p:grpSpPr>
            <a:xfrm>
              <a:off x="7489534" y="3525783"/>
              <a:ext cx="832949" cy="1367445"/>
              <a:chOff x="3170406" y="1633711"/>
              <a:chExt cx="373352" cy="612929"/>
            </a:xfrm>
          </p:grpSpPr>
          <p:sp>
            <p:nvSpPr>
              <p:cNvPr id="256" name="Google Shape;256;p24"/>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268;p25"/>
          <p:cNvSpPr txBox="1">
            <a:spLocks noGrp="1"/>
          </p:cNvSpPr>
          <p:nvPr>
            <p:ph type="title"/>
          </p:nvPr>
        </p:nvSpPr>
        <p:spPr>
          <a:xfrm>
            <a:off x="386045" y="255062"/>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a:solidFill>
                  <a:schemeClr val="tx2">
                    <a:lumMod val="75000"/>
                  </a:schemeClr>
                </a:solidFill>
                <a:latin typeface="+mn-lt"/>
              </a:rPr>
              <a:t>VẬN DỤNG</a:t>
            </a:r>
            <a:endParaRPr sz="5400" b="1" dirty="0">
              <a:solidFill>
                <a:schemeClr val="tx2">
                  <a:lumMod val="7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3115" y="440040"/>
            <a:ext cx="3988340" cy="1409681"/>
          </a:xfrm>
          <a:prstGeom prst="rect">
            <a:avLst/>
          </a:prstGeom>
        </p:spPr>
        <p:txBody>
          <a:bodyPr wrap="square">
            <a:spAutoFit/>
          </a:bodyPr>
          <a:lstStyle/>
          <a:p>
            <a:pPr algn="just">
              <a:lnSpc>
                <a:spcPct val="107000"/>
              </a:lnSpc>
              <a:spcBef>
                <a:spcPts val="600"/>
              </a:spcBef>
              <a:spcAft>
                <a:spcPts val="600"/>
              </a:spcAft>
            </a:pPr>
            <a:r>
              <a:rPr lang="vi-VN" sz="1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1600" b="1" i="1" dirty="0">
                <a:latin typeface="Times New Roman" panose="02020603050405020304" pitchFamily="18" charset="0"/>
                <a:ea typeface="Arial" panose="020B0604020202020204" pitchFamily="34" charset="0"/>
                <a:cs typeface="Times New Roman" panose="02020603050405020304" pitchFamily="18" charset="0"/>
              </a:rPr>
              <a:t>Khi dọn lều trại, giáo viên yêu cầu học sinh không được để chai thuỷ tinh hoặc chai nhựa đựng nước trong rừng vì có thể gây hoả hoạn. Làm thế nào mà chai nước có thể tạo ra được ngọn lửa?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809" y="553056"/>
            <a:ext cx="3948263" cy="3314837"/>
          </a:xfrm>
          <a:prstGeom prst="rect">
            <a:avLst/>
          </a:prstGeom>
        </p:spPr>
      </p:pic>
      <p:sp>
        <p:nvSpPr>
          <p:cNvPr id="17" name="Rectangle 16"/>
          <p:cNvSpPr/>
          <p:nvPr/>
        </p:nvSpPr>
        <p:spPr>
          <a:xfrm>
            <a:off x="544749" y="2029365"/>
            <a:ext cx="4046706" cy="2727029"/>
          </a:xfrm>
          <a:prstGeom prst="rect">
            <a:avLst/>
          </a:prstGeom>
        </p:spPr>
        <p:txBody>
          <a:bodyPr wrap="square">
            <a:spAutoFit/>
          </a:bodyPr>
          <a:lstStyle/>
          <a:p>
            <a:pPr indent="450215" algn="just">
              <a:lnSpc>
                <a:spcPct val="107000"/>
              </a:lnSpc>
              <a:spcBef>
                <a:spcPts val="600"/>
              </a:spcBef>
              <a:spcAft>
                <a:spcPts val="600"/>
              </a:spcAft>
            </a:pPr>
            <a:r>
              <a:rPr lang="en-US" sz="1600" b="1" dirty="0">
                <a:solidFill>
                  <a:srgbClr val="002060"/>
                </a:solidFill>
                <a:latin typeface="Times New Roman" panose="02020603050405020304" pitchFamily="18" charset="0"/>
                <a:ea typeface="Arial" panose="020B0604020202020204" pitchFamily="34" charset="0"/>
              </a:rPr>
              <a:t>Đ</a:t>
            </a:r>
            <a:r>
              <a:rPr lang="vi-VN" sz="1600" b="1" dirty="0">
                <a:solidFill>
                  <a:srgbClr val="002060"/>
                </a:solidFill>
                <a:latin typeface="Times New Roman" panose="02020603050405020304" pitchFamily="18" charset="0"/>
                <a:ea typeface="Arial" panose="020B0604020202020204" pitchFamily="34" charset="0"/>
              </a:rPr>
              <a:t>áy chai thủy tinh hoặc nước dưới đáy chai nhựa sẽ giống như là một thấu kính hội tụ. Khi ánh sáng mặt trời chiếu qua sẽ hội tụ tại một điểm, năng lượng ánh sáng tập trung tại 1 điểm lâu sẽ nóng lên, nếu như tại điểm đó có vật dễ cháy như là rác giấy, cỏ khô lá khô thì sau một thời gian đủ nóng sẽ bốc cháy tại điểm đó. Trong rừng có nhiều cây cối, cành lá khô,… là các vật dễ cháy nên dễ dẫn đến hỏa hoạn.</a:t>
            </a:r>
            <a:endParaRPr lang="en-US" sz="1600" b="1" dirty="0">
              <a:solidFill>
                <a:srgbClr val="002060"/>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26145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70" name="Google Shape;270;p25"/>
          <p:cNvGrpSpPr/>
          <p:nvPr/>
        </p:nvGrpSpPr>
        <p:grpSpPr>
          <a:xfrm>
            <a:off x="8107093" y="1062843"/>
            <a:ext cx="880564" cy="3538697"/>
            <a:chOff x="2645345" y="2728785"/>
            <a:chExt cx="352776" cy="1418827"/>
          </a:xfrm>
        </p:grpSpPr>
        <p:sp>
          <p:nvSpPr>
            <p:cNvPr id="271" name="Google Shape;271;p25"/>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2" name="Google Shape;272;p25"/>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73" name="Google Shape;273;p25"/>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4" name="Google Shape;274;p25"/>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5" name="Google Shape;275;p25"/>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6" name="Google Shape;276;p25"/>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7" name="Google Shape;277;p25"/>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78" name="Google Shape;278;p25"/>
          <p:cNvGrpSpPr/>
          <p:nvPr/>
        </p:nvGrpSpPr>
        <p:grpSpPr>
          <a:xfrm>
            <a:off x="7415856" y="1914574"/>
            <a:ext cx="841126" cy="1379703"/>
            <a:chOff x="3170406" y="1633711"/>
            <a:chExt cx="373352" cy="612929"/>
          </a:xfrm>
        </p:grpSpPr>
        <p:sp>
          <p:nvSpPr>
            <p:cNvPr id="279" name="Google Shape;279;p25"/>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80" name="Google Shape;280;p25"/>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1" name="Google Shape;281;p25"/>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2" name="Google Shape;282;p25"/>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3" name="Google Shape;283;p25"/>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4" name="Google Shape;284;p25"/>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5" name="Google Shape;285;p25"/>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6" name="Google Shape;286;p25"/>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87" name="Google Shape;287;p25"/>
          <p:cNvGrpSpPr/>
          <p:nvPr/>
        </p:nvGrpSpPr>
        <p:grpSpPr>
          <a:xfrm rot="5400000">
            <a:off x="6330249" y="2713242"/>
            <a:ext cx="926654" cy="2855050"/>
            <a:chOff x="2354597" y="2930670"/>
            <a:chExt cx="294723" cy="1144722"/>
          </a:xfrm>
        </p:grpSpPr>
        <p:sp>
          <p:nvSpPr>
            <p:cNvPr id="288" name="Google Shape;288;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9" name="Google Shape;289;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2" name="Google Shape;292;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3" name="Google Shape;293;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4" name="Google Shape;294;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95" name="Google Shape;295;p25"/>
          <p:cNvGrpSpPr/>
          <p:nvPr/>
        </p:nvGrpSpPr>
        <p:grpSpPr>
          <a:xfrm rot="-5400000" flipH="1">
            <a:off x="6683473" y="2139812"/>
            <a:ext cx="789249" cy="2286009"/>
            <a:chOff x="2354597" y="2930670"/>
            <a:chExt cx="294723" cy="1144722"/>
          </a:xfrm>
        </p:grpSpPr>
        <p:sp>
          <p:nvSpPr>
            <p:cNvPr id="296" name="Google Shape;296;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7" name="Google Shape;297;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8" name="Google Shape;298;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9" name="Google Shape;299;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0" name="Google Shape;300;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1" name="Google Shape;301;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2" name="Google Shape;302;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sp>
        <p:nvSpPr>
          <p:cNvPr id="41" name="Google Shape;238;p24"/>
          <p:cNvSpPr txBox="1">
            <a:spLocks noGrp="1"/>
          </p:cNvSpPr>
          <p:nvPr>
            <p:ph type="title" idx="4294967295"/>
          </p:nvPr>
        </p:nvSpPr>
        <p:spPr>
          <a:xfrm>
            <a:off x="647421" y="306504"/>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b="1" dirty="0">
                <a:solidFill>
                  <a:schemeClr val="accent2">
                    <a:lumMod val="75000"/>
                  </a:schemeClr>
                </a:solidFill>
                <a:latin typeface="Arial" panose="020B0604020202020204" pitchFamily="34" charset="0"/>
                <a:cs typeface="Arial" panose="020B0604020202020204" pitchFamily="34" charset="0"/>
              </a:rPr>
              <a:t>HƯỚNG DẪN VỀ NHÀ</a:t>
            </a:r>
            <a:endParaRPr sz="3000" b="1"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873099" y="1548893"/>
            <a:ext cx="2938409" cy="553998"/>
          </a:xfrm>
          <a:prstGeom prst="rect">
            <a:avLst/>
          </a:prstGeom>
          <a:noFill/>
        </p:spPr>
        <p:txBody>
          <a:bodyPr wrap="square" rtlCol="0">
            <a:spAutoFit/>
          </a:bodyPr>
          <a:lstStyle/>
          <a:p>
            <a:pPr>
              <a:lnSpc>
                <a:spcPct val="150000"/>
              </a:lnSpc>
            </a:pPr>
            <a:r>
              <a:rPr lang="vi-VN" sz="2000" dirty="0"/>
              <a:t>Ôn tập kiến thức đã học</a:t>
            </a:r>
            <a:endParaRPr lang="en-US" sz="2000" dirty="0"/>
          </a:p>
        </p:txBody>
      </p:sp>
      <p:cxnSp>
        <p:nvCxnSpPr>
          <p:cNvPr id="14" name="Straight Connector 13"/>
          <p:cNvCxnSpPr/>
          <p:nvPr/>
        </p:nvCxnSpPr>
        <p:spPr>
          <a:xfrm flipV="1">
            <a:off x="3857081" y="1844410"/>
            <a:ext cx="4445666" cy="772"/>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98197" y="3092351"/>
            <a:ext cx="1628886" cy="8680"/>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73099" y="2611193"/>
            <a:ext cx="3585881" cy="1015663"/>
          </a:xfrm>
          <a:prstGeom prst="rect">
            <a:avLst/>
          </a:prstGeom>
          <a:noFill/>
        </p:spPr>
        <p:txBody>
          <a:bodyPr wrap="square" rtlCol="0">
            <a:spAutoFit/>
          </a:bodyPr>
          <a:lstStyle/>
          <a:p>
            <a:pPr>
              <a:lnSpc>
                <a:spcPct val="150000"/>
              </a:lnSpc>
            </a:pPr>
            <a:r>
              <a:rPr lang="en-US" sz="2000" dirty="0" err="1"/>
              <a:t>Làm</a:t>
            </a:r>
            <a:r>
              <a:rPr lang="en-US" sz="2000" dirty="0"/>
              <a:t> </a:t>
            </a:r>
            <a:r>
              <a:rPr lang="en-US" sz="2000" dirty="0" err="1"/>
              <a:t>bài</a:t>
            </a:r>
            <a:r>
              <a:rPr lang="en-US" sz="2000" dirty="0"/>
              <a:t> </a:t>
            </a:r>
            <a:r>
              <a:rPr lang="en-US" sz="2000" dirty="0" err="1"/>
              <a:t>tập</a:t>
            </a:r>
            <a:r>
              <a:rPr lang="en-US" sz="2000" dirty="0"/>
              <a:t> 5.3, 5.4, 5.7, 5.8, 5.9 SBT/18,19 </a:t>
            </a:r>
          </a:p>
        </p:txBody>
      </p:sp>
      <p:cxnSp>
        <p:nvCxnSpPr>
          <p:cNvPr id="40" name="Straight Connector 39"/>
          <p:cNvCxnSpPr/>
          <p:nvPr/>
        </p:nvCxnSpPr>
        <p:spPr>
          <a:xfrm>
            <a:off x="5084226" y="4085673"/>
            <a:ext cx="609248" cy="12384"/>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73100" y="3775201"/>
            <a:ext cx="3925098" cy="1015663"/>
          </a:xfrm>
          <a:prstGeom prst="rect">
            <a:avLst/>
          </a:prstGeom>
          <a:noFill/>
        </p:spPr>
        <p:txBody>
          <a:bodyPr wrap="square" rtlCol="0">
            <a:spAutoFit/>
          </a:bodyPr>
          <a:lstStyle/>
          <a:p>
            <a:pPr>
              <a:lnSpc>
                <a:spcPct val="150000"/>
              </a:lnSpc>
            </a:pPr>
            <a:r>
              <a:rPr lang="en-US" sz="2000" dirty="0" err="1"/>
              <a:t>Chuẩn</a:t>
            </a:r>
            <a:r>
              <a:rPr lang="en-US" sz="2000" dirty="0"/>
              <a:t> </a:t>
            </a:r>
            <a:r>
              <a:rPr lang="en-US" sz="2000" dirty="0" err="1"/>
              <a:t>bị</a:t>
            </a:r>
            <a:r>
              <a:rPr lang="en-US" sz="2000" dirty="0"/>
              <a:t> </a:t>
            </a:r>
            <a:r>
              <a:rPr lang="en-US" sz="2000" dirty="0" err="1"/>
              <a:t>trước</a:t>
            </a:r>
            <a:r>
              <a:rPr lang="en-US" sz="2000" dirty="0"/>
              <a:t> </a:t>
            </a:r>
            <a:r>
              <a:rPr lang="en-US" sz="2000" dirty="0" err="1"/>
              <a:t>bài</a:t>
            </a:r>
            <a:r>
              <a:rPr lang="en-US" sz="2000" dirty="0"/>
              <a:t> 6: </a:t>
            </a:r>
            <a:r>
              <a:rPr lang="en-US" sz="2000" dirty="0" err="1"/>
              <a:t>Sự</a:t>
            </a:r>
            <a:r>
              <a:rPr lang="en-US" sz="2000" dirty="0"/>
              <a:t> </a:t>
            </a:r>
            <a:r>
              <a:rPr lang="en-US" sz="2000" dirty="0" err="1"/>
              <a:t>tạo</a:t>
            </a:r>
            <a:r>
              <a:rPr lang="en-US" sz="2000" dirty="0"/>
              <a:t> </a:t>
            </a:r>
            <a:r>
              <a:rPr lang="en-US" sz="2000" dirty="0" err="1"/>
              <a:t>ảnh</a:t>
            </a:r>
            <a:r>
              <a:rPr lang="en-US" sz="2000" dirty="0"/>
              <a:t> qua </a:t>
            </a:r>
            <a:r>
              <a:rPr lang="en-US" sz="2000" dirty="0" err="1"/>
              <a:t>thấu</a:t>
            </a:r>
            <a:r>
              <a:rPr lang="en-US" sz="2000" dirty="0"/>
              <a:t> </a:t>
            </a:r>
            <a:r>
              <a:rPr lang="en-US" sz="2000" dirty="0" err="1"/>
              <a:t>kính</a:t>
            </a:r>
            <a:r>
              <a:rPr lang="en-US" sz="2000" dirty="0"/>
              <a:t>. </a:t>
            </a:r>
            <a:r>
              <a:rPr lang="en-US" sz="2000" dirty="0" err="1"/>
              <a:t>Kính</a:t>
            </a:r>
            <a:r>
              <a:rPr lang="en-US" sz="2000" dirty="0"/>
              <a:t> </a:t>
            </a:r>
            <a:r>
              <a:rPr lang="en-US" sz="2000" dirty="0" err="1"/>
              <a:t>lúp</a:t>
            </a:r>
            <a:endParaRPr lang="en-US" sz="2000" dirty="0"/>
          </a:p>
        </p:txBody>
      </p:sp>
    </p:spTree>
    <p:extLst>
      <p:ext uri="{BB962C8B-B14F-4D97-AF65-F5344CB8AC3E}">
        <p14:creationId xmlns:p14="http://schemas.microsoft.com/office/powerpoint/2010/main" val="115018166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39"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72676" y="1522587"/>
            <a:ext cx="7103533" cy="2828553"/>
            <a:chOff x="606393" y="674884"/>
            <a:chExt cx="14216113" cy="6188449"/>
          </a:xfrm>
          <a:effectLst>
            <a:outerShdw blurRad="50800" dist="38100" dir="13500000" algn="br" rotWithShape="0">
              <a:prstClr val="black">
                <a:alpha val="40000"/>
              </a:prstClr>
            </a:outerShdw>
          </a:effectLst>
        </p:grpSpPr>
        <p:grpSp>
          <p:nvGrpSpPr>
            <p:cNvPr id="8" name="Group 7"/>
            <p:cNvGrpSpPr/>
            <p:nvPr/>
          </p:nvGrpSpPr>
          <p:grpSpPr>
            <a:xfrm>
              <a:off x="606393" y="674884"/>
              <a:ext cx="14216113" cy="6188449"/>
              <a:chOff x="822557" y="915471"/>
              <a:chExt cx="19283946" cy="8394538"/>
            </a:xfrm>
          </p:grpSpPr>
          <p:sp>
            <p:nvSpPr>
              <p:cNvPr id="10" name="Freeform 8"/>
              <p:cNvSpPr/>
              <p:nvPr/>
            </p:nvSpPr>
            <p:spPr>
              <a:xfrm>
                <a:off x="822557" y="915471"/>
                <a:ext cx="19283946" cy="8394538"/>
              </a:xfrm>
              <a:custGeom>
                <a:avLst/>
                <a:gdLst/>
                <a:ahLst/>
                <a:cxnLst/>
                <a:rect l="l" t="t" r="r" b="b"/>
                <a:pathLst>
                  <a:path w="21266849" h="9708361">
                    <a:moveTo>
                      <a:pt x="20644549" y="9138131"/>
                    </a:moveTo>
                    <a:cubicBezTo>
                      <a:pt x="20644549" y="9131781"/>
                      <a:pt x="20645819" y="9126701"/>
                      <a:pt x="20645819" y="9119081"/>
                    </a:cubicBezTo>
                    <a:lnTo>
                      <a:pt x="20645819" y="490220"/>
                    </a:lnTo>
                    <a:cubicBezTo>
                      <a:pt x="20645819" y="220980"/>
                      <a:pt x="20436269" y="0"/>
                      <a:pt x="20179729" y="0"/>
                    </a:cubicBezTo>
                    <a:lnTo>
                      <a:pt x="467360" y="0"/>
                    </a:lnTo>
                    <a:cubicBezTo>
                      <a:pt x="210820" y="0"/>
                      <a:pt x="0" y="220980"/>
                      <a:pt x="0" y="490220"/>
                    </a:cubicBezTo>
                    <a:lnTo>
                      <a:pt x="0" y="9119081"/>
                    </a:lnTo>
                    <a:cubicBezTo>
                      <a:pt x="0" y="9388322"/>
                      <a:pt x="209550" y="9609301"/>
                      <a:pt x="466090" y="9609301"/>
                    </a:cubicBezTo>
                    <a:lnTo>
                      <a:pt x="20178458" y="9609301"/>
                    </a:lnTo>
                    <a:cubicBezTo>
                      <a:pt x="20291489" y="9609301"/>
                      <a:pt x="20395629" y="9566122"/>
                      <a:pt x="20475639" y="9496272"/>
                    </a:cubicBezTo>
                    <a:cubicBezTo>
                      <a:pt x="20606449" y="9567391"/>
                      <a:pt x="20918869" y="9708361"/>
                      <a:pt x="21265579" y="9501351"/>
                    </a:cubicBezTo>
                    <a:cubicBezTo>
                      <a:pt x="21266849" y="9501351"/>
                      <a:pt x="20954429" y="9502622"/>
                      <a:pt x="20644549" y="9138131"/>
                    </a:cubicBezTo>
                    <a:lnTo>
                      <a:pt x="20644549" y="9138131"/>
                    </a:lnTo>
                    <a:close/>
                  </a:path>
                </a:pathLst>
              </a:custGeom>
              <a:solidFill>
                <a:schemeClr val="accent1">
                  <a:lumMod val="60000"/>
                  <a:lumOff val="40000"/>
                </a:schemeClr>
              </a:solidFill>
            </p:spPr>
          </p:sp>
        </p:grpSp>
        <p:sp>
          <p:nvSpPr>
            <p:cNvPr id="9" name="TextBox 9"/>
            <p:cNvSpPr txBox="1"/>
            <p:nvPr/>
          </p:nvSpPr>
          <p:spPr>
            <a:xfrm>
              <a:off x="1141327" y="1027519"/>
              <a:ext cx="12875124" cy="3888706"/>
            </a:xfrm>
            <a:prstGeom prst="rect">
              <a:avLst/>
            </a:prstGeom>
          </p:spPr>
          <p:txBody>
            <a:bodyPr wrap="square" lIns="0" tIns="0" rIns="0" bIns="0" rtlCol="0" anchor="t">
              <a:spAutoFit/>
            </a:bodyPr>
            <a:lstStyle/>
            <a:p>
              <a:pPr algn="ctr">
                <a:lnSpc>
                  <a:spcPct val="150000"/>
                </a:lnSpc>
                <a:spcBef>
                  <a:spcPct val="0"/>
                </a:spcBef>
              </a:pPr>
              <a:r>
                <a:rPr lang="en-US" sz="4000" b="1" dirty="0" err="1">
                  <a:solidFill>
                    <a:srgbClr val="ED1B24">
                      <a:lumMod val="75000"/>
                    </a:srgbClr>
                  </a:solidFill>
                  <a:latin typeface="Arial" panose="020B0604020202020204" pitchFamily="34" charset="0"/>
                  <a:cs typeface="Arial" panose="020B0604020202020204" pitchFamily="34" charset="0"/>
                </a:rPr>
                <a:t>Bài</a:t>
              </a:r>
              <a:r>
                <a:rPr lang="en-US" sz="4000" b="1" dirty="0">
                  <a:solidFill>
                    <a:srgbClr val="ED1B24">
                      <a:lumMod val="75000"/>
                    </a:srgbClr>
                  </a:solidFill>
                  <a:latin typeface="Arial" panose="020B0604020202020204" pitchFamily="34" charset="0"/>
                  <a:cs typeface="Arial" panose="020B0604020202020204" pitchFamily="34" charset="0"/>
                </a:rPr>
                <a:t> 5.</a:t>
              </a:r>
              <a:r>
                <a:rPr lang="en-US" sz="3700" b="1" dirty="0">
                  <a:solidFill>
                    <a:srgbClr val="024581">
                      <a:lumMod val="75000"/>
                    </a:srgbClr>
                  </a:solidFill>
                  <a:latin typeface="Arial" panose="020B0604020202020204" pitchFamily="34" charset="0"/>
                  <a:cs typeface="Arial" panose="020B0604020202020204" pitchFamily="34" charset="0"/>
                </a:rPr>
                <a:t>SỰ KHÚC XẠ ÁNH SÁNG QUA THẤU KÍNH</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327" y="3310123"/>
            <a:ext cx="1613207" cy="1613207"/>
          </a:xfrm>
          <a:prstGeom prst="rect">
            <a:avLst/>
          </a:prstGeom>
        </p:spPr>
      </p:pic>
      <p:sp>
        <p:nvSpPr>
          <p:cNvPr id="3" name="Rounded Rectangle 2"/>
          <p:cNvSpPr/>
          <p:nvPr/>
        </p:nvSpPr>
        <p:spPr>
          <a:xfrm>
            <a:off x="2481963" y="380746"/>
            <a:ext cx="4149484" cy="64139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5951" y="205583"/>
            <a:ext cx="4486395" cy="854080"/>
          </a:xfrm>
          <a:prstGeom prst="rect">
            <a:avLst/>
          </a:prstGeom>
        </p:spPr>
        <p:txBody>
          <a:bodyPr wrap="square">
            <a:spAutoFit/>
          </a:bodyPr>
          <a:lstStyle/>
          <a:p>
            <a:pPr algn="ctr">
              <a:lnSpc>
                <a:spcPct val="150000"/>
              </a:lnSpc>
            </a:pPr>
            <a:r>
              <a:rPr lang="en-US" sz="3300" b="1" dirty="0" err="1">
                <a:solidFill>
                  <a:srgbClr val="ED1B24">
                    <a:lumMod val="75000"/>
                  </a:srgbClr>
                </a:solidFill>
                <a:latin typeface="Arial" panose="020B0604020202020204" pitchFamily="34" charset="0"/>
                <a:cs typeface="Arial" panose="020B0604020202020204" pitchFamily="34" charset="0"/>
              </a:rPr>
              <a:t>Chủ</a:t>
            </a:r>
            <a:r>
              <a:rPr lang="en-US" sz="3300" b="1" dirty="0">
                <a:solidFill>
                  <a:srgbClr val="ED1B24">
                    <a:lumMod val="75000"/>
                  </a:srgbClr>
                </a:solidFill>
                <a:latin typeface="Arial" panose="020B0604020202020204" pitchFamily="34" charset="0"/>
                <a:cs typeface="Arial" panose="020B0604020202020204" pitchFamily="34" charset="0"/>
              </a:rPr>
              <a:t> </a:t>
            </a:r>
            <a:r>
              <a:rPr lang="en-US" sz="3300" b="1" dirty="0" err="1">
                <a:solidFill>
                  <a:srgbClr val="ED1B24">
                    <a:lumMod val="75000"/>
                  </a:srgbClr>
                </a:solidFill>
                <a:latin typeface="Arial" panose="020B0604020202020204" pitchFamily="34" charset="0"/>
                <a:cs typeface="Arial" panose="020B0604020202020204" pitchFamily="34" charset="0"/>
              </a:rPr>
              <a:t>đề</a:t>
            </a:r>
            <a:r>
              <a:rPr lang="en-US" sz="3300" b="1" dirty="0">
                <a:solidFill>
                  <a:srgbClr val="ED1B24">
                    <a:lumMod val="75000"/>
                  </a:srgbClr>
                </a:solidFill>
                <a:latin typeface="Arial" panose="020B0604020202020204" pitchFamily="34" charset="0"/>
                <a:cs typeface="Arial" panose="020B0604020202020204" pitchFamily="34" charset="0"/>
              </a:rPr>
              <a:t> 2. </a:t>
            </a:r>
            <a:r>
              <a:rPr lang="en-US" sz="3300" b="1" dirty="0" err="1">
                <a:solidFill>
                  <a:srgbClr val="ED1B24">
                    <a:lumMod val="75000"/>
                  </a:srgbClr>
                </a:solidFill>
                <a:latin typeface="Arial" panose="020B0604020202020204" pitchFamily="34" charset="0"/>
                <a:cs typeface="Arial" panose="020B0604020202020204" pitchFamily="34" charset="0"/>
              </a:rPr>
              <a:t>Ánh</a:t>
            </a:r>
            <a:r>
              <a:rPr lang="en-US" sz="3300" b="1" dirty="0">
                <a:solidFill>
                  <a:srgbClr val="ED1B24">
                    <a:lumMod val="75000"/>
                  </a:srgbClr>
                </a:solidFill>
                <a:latin typeface="Arial" panose="020B0604020202020204" pitchFamily="34" charset="0"/>
                <a:cs typeface="Arial" panose="020B0604020202020204" pitchFamily="34" charset="0"/>
              </a:rPr>
              <a:t> </a:t>
            </a:r>
            <a:r>
              <a:rPr lang="en-US" sz="3300" b="1" dirty="0" err="1">
                <a:solidFill>
                  <a:srgbClr val="ED1B24">
                    <a:lumMod val="75000"/>
                  </a:srgbClr>
                </a:solidFill>
                <a:latin typeface="Arial" panose="020B0604020202020204" pitchFamily="34" charset="0"/>
                <a:cs typeface="Arial" panose="020B0604020202020204" pitchFamily="34" charset="0"/>
              </a:rPr>
              <a:t>sáng</a:t>
            </a:r>
            <a:endParaRPr lang="vi-VN" sz="3300" b="1" dirty="0">
              <a:solidFill>
                <a:srgbClr val="ED1B24">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593348"/>
      </p:ext>
    </p:extLst>
  </p:cSld>
  <p:clrMapOvr>
    <a:masterClrMapping/>
  </p:clrMapOvr>
  <mc:AlternateContent xmlns:mc="http://schemas.openxmlformats.org/markup-compatibility/2006" xmlns:p14="http://schemas.microsoft.com/office/powerpoint/2010/main">
    <mc:Choice Requires="p14">
      <p:transition spd="med" p14:dur="700">
        <p:plus/>
      </p:transition>
    </mc:Choice>
    <mc:Fallback xmlns="">
      <p:transition spd="med">
        <p:plu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0"/>
          <p:cNvSpPr txBox="1">
            <a:spLocks noGrp="1"/>
          </p:cNvSpPr>
          <p:nvPr>
            <p:ph type="title"/>
          </p:nvPr>
        </p:nvSpPr>
        <p:spPr>
          <a:xfrm>
            <a:off x="1165188" y="1015927"/>
            <a:ext cx="6751572" cy="1097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a:latin typeface="Arial" panose="020B0604020202020204" pitchFamily="34" charset="0"/>
                <a:cs typeface="Arial" panose="020B0604020202020204" pitchFamily="34" charset="0"/>
              </a:rPr>
              <a:t>HẸN GẶP LẠI CÁC EM TRONG TIẾT HỌC SAU!</a:t>
            </a:r>
            <a:endParaRPr sz="4000" b="1" dirty="0">
              <a:latin typeface="Arial" panose="020B0604020202020204" pitchFamily="34" charset="0"/>
              <a:cs typeface="Arial" panose="020B0604020202020204" pitchFamily="34" charset="0"/>
            </a:endParaRPr>
          </a:p>
        </p:txBody>
      </p:sp>
      <p:grpSp>
        <p:nvGrpSpPr>
          <p:cNvPr id="2" name="Group 1"/>
          <p:cNvGrpSpPr/>
          <p:nvPr/>
        </p:nvGrpSpPr>
        <p:grpSpPr>
          <a:xfrm>
            <a:off x="60234" y="2424400"/>
            <a:ext cx="1762245" cy="2487654"/>
            <a:chOff x="60234" y="434877"/>
            <a:chExt cx="3171616" cy="4477177"/>
          </a:xfrm>
        </p:grpSpPr>
        <p:grpSp>
          <p:nvGrpSpPr>
            <p:cNvPr id="526" name="Google Shape;526;p30"/>
            <p:cNvGrpSpPr/>
            <p:nvPr/>
          </p:nvGrpSpPr>
          <p:grpSpPr>
            <a:xfrm flipH="1">
              <a:off x="60234" y="4243251"/>
              <a:ext cx="3171616" cy="668803"/>
              <a:chOff x="6036728" y="3173699"/>
              <a:chExt cx="1246803" cy="262915"/>
            </a:xfrm>
          </p:grpSpPr>
          <p:sp>
            <p:nvSpPr>
              <p:cNvPr id="527" name="Google Shape;527;p30"/>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8" name="Google Shape;528;p30"/>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29" name="Google Shape;529;p30"/>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30"/>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1" name="Google Shape;531;p30"/>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2" name="Google Shape;532;p30"/>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3" name="Google Shape;533;p30"/>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4" name="Google Shape;534;p30"/>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5" name="Google Shape;535;p30"/>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6" name="Google Shape;536;p30"/>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37" name="Google Shape;537;p30"/>
            <p:cNvGrpSpPr/>
            <p:nvPr/>
          </p:nvGrpSpPr>
          <p:grpSpPr>
            <a:xfrm>
              <a:off x="489272" y="3735535"/>
              <a:ext cx="2629139" cy="507739"/>
              <a:chOff x="6109433" y="2440258"/>
              <a:chExt cx="1033548" cy="199599"/>
            </a:xfrm>
          </p:grpSpPr>
          <p:sp>
            <p:nvSpPr>
              <p:cNvPr id="538" name="Google Shape;538;p30"/>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9" name="Google Shape;539;p30"/>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0" name="Google Shape;540;p30"/>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1" name="Google Shape;541;p30"/>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2" name="Google Shape;542;p30"/>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3" name="Google Shape;543;p30"/>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44" name="Google Shape;544;p30"/>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64" name="Google Shape;564;p30"/>
            <p:cNvGrpSpPr/>
            <p:nvPr/>
          </p:nvGrpSpPr>
          <p:grpSpPr>
            <a:xfrm flipH="1">
              <a:off x="76206" y="434877"/>
              <a:ext cx="2391433" cy="3300660"/>
              <a:chOff x="1385793" y="2639627"/>
              <a:chExt cx="1146310" cy="1582140"/>
            </a:xfrm>
          </p:grpSpPr>
          <p:sp>
            <p:nvSpPr>
              <p:cNvPr id="565" name="Google Shape;565;p30"/>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6" name="Google Shape;566;p30"/>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67" name="Google Shape;567;p30"/>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8" name="Google Shape;568;p30"/>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nvGrpSpPr>
              <p:cNvPr id="569" name="Google Shape;569;p30"/>
              <p:cNvGrpSpPr/>
              <p:nvPr/>
            </p:nvGrpSpPr>
            <p:grpSpPr>
              <a:xfrm>
                <a:off x="1385793" y="2639627"/>
                <a:ext cx="1146310" cy="1099928"/>
                <a:chOff x="1385793" y="658427"/>
                <a:chExt cx="1146310" cy="1099928"/>
              </a:xfrm>
            </p:grpSpPr>
            <p:sp>
              <p:nvSpPr>
                <p:cNvPr id="570" name="Google Shape;570;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1" name="Google Shape;571;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2" name="Google Shape;572;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3" name="Google Shape;573;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4" name="Google Shape;574;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5" name="Google Shape;575;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6" name="Google Shape;576;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7" name="Google Shape;577;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8" name="Google Shape;578;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9" name="Google Shape;579;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80" name="Google Shape;580;p30"/>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1" name="Google Shape;581;p30"/>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2" name="Google Shape;582;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3" name="Google Shape;583;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4" name="Google Shape;584;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5" name="Google Shape;585;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6" name="Google Shape;586;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7" name="Google Shape;587;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8" name="Google Shape;588;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9" name="Google Shape;589;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0" name="Google Shape;590;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1" name="Google Shape;591;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2" name="Google Shape;592;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3" name="Google Shape;593;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4" name="Google Shape;594;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5" name="Google Shape;595;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6" name="Google Shape;596;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7" name="Google Shape;597;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8" name="Google Shape;598;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9" name="Google Shape;599;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00" name="Google Shape;600;p30"/>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1" name="Google Shape;601;p30"/>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2" name="Google Shape;602;p30"/>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3" name="Google Shape;603;p30"/>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4" name="Google Shape;604;p30"/>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grpSp>
        <p:nvGrpSpPr>
          <p:cNvPr id="3" name="Group 2"/>
          <p:cNvGrpSpPr/>
          <p:nvPr/>
        </p:nvGrpSpPr>
        <p:grpSpPr>
          <a:xfrm>
            <a:off x="5827923" y="2048325"/>
            <a:ext cx="3310368" cy="2994098"/>
            <a:chOff x="5652511" y="1889672"/>
            <a:chExt cx="3485780" cy="3152751"/>
          </a:xfrm>
        </p:grpSpPr>
        <p:grpSp>
          <p:nvGrpSpPr>
            <p:cNvPr id="545" name="Google Shape;545;p30"/>
            <p:cNvGrpSpPr/>
            <p:nvPr/>
          </p:nvGrpSpPr>
          <p:grpSpPr>
            <a:xfrm>
              <a:off x="5652511" y="4454524"/>
              <a:ext cx="2273948" cy="587899"/>
              <a:chOff x="6376584" y="2589889"/>
              <a:chExt cx="893918" cy="231111"/>
            </a:xfrm>
          </p:grpSpPr>
          <p:sp>
            <p:nvSpPr>
              <p:cNvPr id="546" name="Google Shape;546;p30"/>
              <p:cNvSpPr/>
              <p:nvPr/>
            </p:nvSpPr>
            <p:spPr>
              <a:xfrm>
                <a:off x="6376584" y="2589889"/>
                <a:ext cx="893918" cy="231109"/>
              </a:xfrm>
              <a:custGeom>
                <a:avLst/>
                <a:gdLst/>
                <a:ahLst/>
                <a:cxnLst/>
                <a:rect l="l" t="t" r="r" b="b"/>
                <a:pathLst>
                  <a:path w="24283" h="6278" extrusionOk="0">
                    <a:moveTo>
                      <a:pt x="36" y="0"/>
                    </a:moveTo>
                    <a:cubicBezTo>
                      <a:pt x="16" y="0"/>
                      <a:pt x="1" y="16"/>
                      <a:pt x="1" y="36"/>
                    </a:cubicBezTo>
                    <a:lnTo>
                      <a:pt x="1" y="6241"/>
                    </a:lnTo>
                    <a:cubicBezTo>
                      <a:pt x="1" y="6261"/>
                      <a:pt x="16" y="6277"/>
                      <a:pt x="36" y="6277"/>
                    </a:cubicBezTo>
                    <a:lnTo>
                      <a:pt x="24246" y="6277"/>
                    </a:lnTo>
                    <a:cubicBezTo>
                      <a:pt x="24266" y="6277"/>
                      <a:pt x="24282" y="6261"/>
                      <a:pt x="24282" y="6241"/>
                    </a:cubicBezTo>
                    <a:lnTo>
                      <a:pt x="24282" y="36"/>
                    </a:lnTo>
                    <a:cubicBezTo>
                      <a:pt x="24282" y="16"/>
                      <a:pt x="24266" y="0"/>
                      <a:pt x="2424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47" name="Google Shape;547;p30"/>
              <p:cNvSpPr/>
              <p:nvPr/>
            </p:nvSpPr>
            <p:spPr>
              <a:xfrm>
                <a:off x="7217978"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8" name="Google Shape;548;p30"/>
              <p:cNvSpPr/>
              <p:nvPr/>
            </p:nvSpPr>
            <p:spPr>
              <a:xfrm>
                <a:off x="7114056"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9" name="Google Shape;549;p30"/>
              <p:cNvSpPr/>
              <p:nvPr/>
            </p:nvSpPr>
            <p:spPr>
              <a:xfrm>
                <a:off x="7223721"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30"/>
              <p:cNvSpPr/>
              <p:nvPr/>
            </p:nvSpPr>
            <p:spPr>
              <a:xfrm>
                <a:off x="7068408"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1" name="Google Shape;551;p30"/>
              <p:cNvSpPr/>
              <p:nvPr/>
            </p:nvSpPr>
            <p:spPr>
              <a:xfrm>
                <a:off x="7074150"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2" name="Google Shape;552;p30"/>
              <p:cNvSpPr/>
              <p:nvPr/>
            </p:nvSpPr>
            <p:spPr>
              <a:xfrm>
                <a:off x="7119798" y="2589889"/>
                <a:ext cx="86068" cy="231109"/>
              </a:xfrm>
              <a:custGeom>
                <a:avLst/>
                <a:gdLst/>
                <a:ahLst/>
                <a:cxnLst/>
                <a:rect l="l" t="t" r="r" b="b"/>
                <a:pathLst>
                  <a:path w="2338" h="6278" extrusionOk="0">
                    <a:moveTo>
                      <a:pt x="0" y="0"/>
                    </a:moveTo>
                    <a:lnTo>
                      <a:pt x="0" y="6277"/>
                    </a:lnTo>
                    <a:lnTo>
                      <a:pt x="2338" y="6277"/>
                    </a:lnTo>
                    <a:lnTo>
                      <a:pt x="233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3" name="Google Shape;553;p30"/>
              <p:cNvSpPr/>
              <p:nvPr/>
            </p:nvSpPr>
            <p:spPr>
              <a:xfrm>
                <a:off x="6555384"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4" name="Google Shape;554;p30"/>
              <p:cNvSpPr/>
              <p:nvPr/>
            </p:nvSpPr>
            <p:spPr>
              <a:xfrm>
                <a:off x="6451461"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5" name="Google Shape;555;p30"/>
              <p:cNvSpPr/>
              <p:nvPr/>
            </p:nvSpPr>
            <p:spPr>
              <a:xfrm>
                <a:off x="6561127"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6" name="Google Shape;556;p30"/>
              <p:cNvSpPr/>
              <p:nvPr/>
            </p:nvSpPr>
            <p:spPr>
              <a:xfrm>
                <a:off x="6405813"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7" name="Google Shape;557;p30"/>
              <p:cNvSpPr/>
              <p:nvPr/>
            </p:nvSpPr>
            <p:spPr>
              <a:xfrm>
                <a:off x="6411556"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8" name="Google Shape;558;p30"/>
              <p:cNvSpPr/>
              <p:nvPr/>
            </p:nvSpPr>
            <p:spPr>
              <a:xfrm>
                <a:off x="6457204" y="2589889"/>
                <a:ext cx="86068" cy="231109"/>
              </a:xfrm>
              <a:custGeom>
                <a:avLst/>
                <a:gdLst/>
                <a:ahLst/>
                <a:cxnLst/>
                <a:rect l="l" t="t" r="r" b="b"/>
                <a:pathLst>
                  <a:path w="2338" h="6278" extrusionOk="0">
                    <a:moveTo>
                      <a:pt x="0" y="0"/>
                    </a:moveTo>
                    <a:lnTo>
                      <a:pt x="0" y="6277"/>
                    </a:lnTo>
                    <a:lnTo>
                      <a:pt x="2337" y="6277"/>
                    </a:lnTo>
                    <a:lnTo>
                      <a:pt x="233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9" name="Google Shape;559;p30"/>
              <p:cNvSpPr/>
              <p:nvPr/>
            </p:nvSpPr>
            <p:spPr>
              <a:xfrm>
                <a:off x="6376584" y="2616026"/>
                <a:ext cx="893918" cy="25069"/>
              </a:xfrm>
              <a:custGeom>
                <a:avLst/>
                <a:gdLst/>
                <a:ahLst/>
                <a:cxnLst/>
                <a:rect l="l" t="t" r="r" b="b"/>
                <a:pathLst>
                  <a:path w="24283" h="681" extrusionOk="0">
                    <a:moveTo>
                      <a:pt x="1" y="0"/>
                    </a:moveTo>
                    <a:lnTo>
                      <a:pt x="1" y="680"/>
                    </a:lnTo>
                    <a:lnTo>
                      <a:pt x="24282" y="680"/>
                    </a:lnTo>
                    <a:lnTo>
                      <a:pt x="2428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60" name="Google Shape;560;p30"/>
              <p:cNvSpPr/>
              <p:nvPr/>
            </p:nvSpPr>
            <p:spPr>
              <a:xfrm>
                <a:off x="6902713" y="2643636"/>
                <a:ext cx="156416" cy="123616"/>
              </a:xfrm>
              <a:custGeom>
                <a:avLst/>
                <a:gdLst/>
                <a:ahLst/>
                <a:cxnLst/>
                <a:rect l="l" t="t" r="r" b="b"/>
                <a:pathLst>
                  <a:path w="4249"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1" name="Google Shape;561;p30"/>
              <p:cNvSpPr/>
              <p:nvPr/>
            </p:nvSpPr>
            <p:spPr>
              <a:xfrm>
                <a:off x="6587926"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2" name="Google Shape;562;p30"/>
              <p:cNvSpPr/>
              <p:nvPr/>
            </p:nvSpPr>
            <p:spPr>
              <a:xfrm>
                <a:off x="6746258"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3" name="Google Shape;563;p30"/>
              <p:cNvSpPr/>
              <p:nvPr/>
            </p:nvSpPr>
            <p:spPr>
              <a:xfrm>
                <a:off x="6376584" y="2740122"/>
                <a:ext cx="893918" cy="80877"/>
              </a:xfrm>
              <a:custGeom>
                <a:avLst/>
                <a:gdLst/>
                <a:ahLst/>
                <a:cxnLst/>
                <a:rect l="l" t="t" r="r" b="b"/>
                <a:pathLst>
                  <a:path w="24283" h="2197" extrusionOk="0">
                    <a:moveTo>
                      <a:pt x="1" y="1"/>
                    </a:moveTo>
                    <a:lnTo>
                      <a:pt x="1" y="1906"/>
                    </a:lnTo>
                    <a:cubicBezTo>
                      <a:pt x="1" y="2066"/>
                      <a:pt x="148" y="2196"/>
                      <a:pt x="331" y="2196"/>
                    </a:cubicBezTo>
                    <a:lnTo>
                      <a:pt x="23952" y="2196"/>
                    </a:lnTo>
                    <a:cubicBezTo>
                      <a:pt x="24135" y="2196"/>
                      <a:pt x="24282" y="2066"/>
                      <a:pt x="24282" y="1906"/>
                    </a:cubicBezTo>
                    <a:lnTo>
                      <a:pt x="24282"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05" name="Google Shape;605;p30"/>
            <p:cNvGrpSpPr/>
            <p:nvPr/>
          </p:nvGrpSpPr>
          <p:grpSpPr>
            <a:xfrm>
              <a:off x="7926443" y="2428649"/>
              <a:ext cx="632817" cy="2613774"/>
              <a:chOff x="7289800" y="2721479"/>
              <a:chExt cx="250730" cy="1035609"/>
            </a:xfrm>
          </p:grpSpPr>
          <p:sp>
            <p:nvSpPr>
              <p:cNvPr id="606" name="Google Shape;606;p30"/>
              <p:cNvSpPr/>
              <p:nvPr/>
            </p:nvSpPr>
            <p:spPr>
              <a:xfrm>
                <a:off x="7290536" y="2721479"/>
                <a:ext cx="249257" cy="1035609"/>
              </a:xfrm>
              <a:custGeom>
                <a:avLst/>
                <a:gdLst/>
                <a:ahLst/>
                <a:cxnLst/>
                <a:rect l="l" t="t" r="r" b="b"/>
                <a:pathLst>
                  <a:path w="6771" h="28132" extrusionOk="0">
                    <a:moveTo>
                      <a:pt x="38" y="0"/>
                    </a:moveTo>
                    <a:cubicBezTo>
                      <a:pt x="17" y="0"/>
                      <a:pt x="1" y="17"/>
                      <a:pt x="1" y="37"/>
                    </a:cubicBezTo>
                    <a:lnTo>
                      <a:pt x="1" y="28096"/>
                    </a:lnTo>
                    <a:cubicBezTo>
                      <a:pt x="1" y="28116"/>
                      <a:pt x="17" y="28131"/>
                      <a:pt x="38" y="28131"/>
                    </a:cubicBezTo>
                    <a:lnTo>
                      <a:pt x="6733" y="28131"/>
                    </a:lnTo>
                    <a:cubicBezTo>
                      <a:pt x="6755" y="28131"/>
                      <a:pt x="6770" y="28116"/>
                      <a:pt x="6770" y="28096"/>
                    </a:cubicBezTo>
                    <a:lnTo>
                      <a:pt x="6770" y="37"/>
                    </a:lnTo>
                    <a:cubicBezTo>
                      <a:pt x="6770" y="17"/>
                      <a:pt x="6755" y="0"/>
                      <a:pt x="673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7" name="Google Shape;607;p30"/>
              <p:cNvSpPr/>
              <p:nvPr/>
            </p:nvSpPr>
            <p:spPr>
              <a:xfrm>
                <a:off x="7289800" y="2759948"/>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8" name="Google Shape;608;p30"/>
              <p:cNvSpPr/>
              <p:nvPr/>
            </p:nvSpPr>
            <p:spPr>
              <a:xfrm>
                <a:off x="7289800" y="2808725"/>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9" name="Google Shape;609;p30"/>
              <p:cNvSpPr/>
              <p:nvPr/>
            </p:nvSpPr>
            <p:spPr>
              <a:xfrm>
                <a:off x="7289800" y="2857392"/>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0" name="Google Shape;610;p30"/>
              <p:cNvSpPr/>
              <p:nvPr/>
            </p:nvSpPr>
            <p:spPr>
              <a:xfrm>
                <a:off x="7289800" y="3585772"/>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1" name="Google Shape;611;p30"/>
              <p:cNvSpPr/>
              <p:nvPr/>
            </p:nvSpPr>
            <p:spPr>
              <a:xfrm>
                <a:off x="7289800" y="3634549"/>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2" name="Google Shape;612;p30"/>
              <p:cNvSpPr/>
              <p:nvPr/>
            </p:nvSpPr>
            <p:spPr>
              <a:xfrm>
                <a:off x="7289800" y="3683216"/>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3" name="Google Shape;613;p30"/>
              <p:cNvSpPr/>
              <p:nvPr/>
            </p:nvSpPr>
            <p:spPr>
              <a:xfrm>
                <a:off x="7319508" y="2937533"/>
                <a:ext cx="191315" cy="258571"/>
              </a:xfrm>
              <a:custGeom>
                <a:avLst/>
                <a:gdLst/>
                <a:ahLst/>
                <a:cxnLst/>
                <a:rect l="l" t="t" r="r" b="b"/>
                <a:pathLst>
                  <a:path w="5197" h="7024" extrusionOk="0">
                    <a:moveTo>
                      <a:pt x="17" y="1"/>
                    </a:moveTo>
                    <a:cubicBezTo>
                      <a:pt x="8" y="1"/>
                      <a:pt x="1" y="8"/>
                      <a:pt x="1" y="17"/>
                    </a:cubicBezTo>
                    <a:lnTo>
                      <a:pt x="1" y="7008"/>
                    </a:lnTo>
                    <a:cubicBezTo>
                      <a:pt x="1" y="7016"/>
                      <a:pt x="8" y="7023"/>
                      <a:pt x="17" y="7023"/>
                    </a:cubicBezTo>
                    <a:lnTo>
                      <a:pt x="5181" y="7023"/>
                    </a:lnTo>
                    <a:cubicBezTo>
                      <a:pt x="5189" y="7023"/>
                      <a:pt x="5196" y="7016"/>
                      <a:pt x="5196" y="7008"/>
                    </a:cubicBezTo>
                    <a:lnTo>
                      <a:pt x="5196" y="17"/>
                    </a:lnTo>
                    <a:cubicBezTo>
                      <a:pt x="5196" y="8"/>
                      <a:pt x="5189" y="1"/>
                      <a:pt x="518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4" name="Google Shape;614;p30"/>
              <p:cNvSpPr/>
              <p:nvPr/>
            </p:nvSpPr>
            <p:spPr>
              <a:xfrm>
                <a:off x="7324883" y="2721479"/>
                <a:ext cx="36702" cy="1035609"/>
              </a:xfrm>
              <a:custGeom>
                <a:avLst/>
                <a:gdLst/>
                <a:ahLst/>
                <a:cxnLst/>
                <a:rect l="l" t="t" r="r" b="b"/>
                <a:pathLst>
                  <a:path w="997" h="28132" extrusionOk="0">
                    <a:moveTo>
                      <a:pt x="1" y="0"/>
                    </a:moveTo>
                    <a:lnTo>
                      <a:pt x="1" y="28131"/>
                    </a:lnTo>
                    <a:lnTo>
                      <a:pt x="996" y="28131"/>
                    </a:lnTo>
                    <a:lnTo>
                      <a:pt x="996"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15" name="Google Shape;615;p30"/>
              <p:cNvSpPr/>
              <p:nvPr/>
            </p:nvSpPr>
            <p:spPr>
              <a:xfrm>
                <a:off x="7415185" y="2721479"/>
                <a:ext cx="124610" cy="1035609"/>
              </a:xfrm>
              <a:custGeom>
                <a:avLst/>
                <a:gdLst/>
                <a:ahLst/>
                <a:cxnLst/>
                <a:rect l="l" t="t" r="r" b="b"/>
                <a:pathLst>
                  <a:path w="3385" h="28132" extrusionOk="0">
                    <a:moveTo>
                      <a:pt x="0" y="0"/>
                    </a:moveTo>
                    <a:lnTo>
                      <a:pt x="0" y="28131"/>
                    </a:lnTo>
                    <a:lnTo>
                      <a:pt x="3384" y="28131"/>
                    </a:lnTo>
                    <a:lnTo>
                      <a:pt x="3384" y="37"/>
                    </a:lnTo>
                    <a:cubicBezTo>
                      <a:pt x="3384" y="17"/>
                      <a:pt x="3369" y="0"/>
                      <a:pt x="334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16" name="Google Shape;616;p30"/>
            <p:cNvGrpSpPr/>
            <p:nvPr/>
          </p:nvGrpSpPr>
          <p:grpSpPr>
            <a:xfrm>
              <a:off x="8563726" y="1889672"/>
              <a:ext cx="574565" cy="3152751"/>
              <a:chOff x="7542299" y="2507927"/>
              <a:chExt cx="227650" cy="1249159"/>
            </a:xfrm>
          </p:grpSpPr>
          <p:sp>
            <p:nvSpPr>
              <p:cNvPr id="617" name="Google Shape;617;p30"/>
              <p:cNvSpPr/>
              <p:nvPr/>
            </p:nvSpPr>
            <p:spPr>
              <a:xfrm>
                <a:off x="7542299" y="2507927"/>
                <a:ext cx="227649" cy="1249159"/>
              </a:xfrm>
              <a:custGeom>
                <a:avLst/>
                <a:gdLst/>
                <a:ahLst/>
                <a:cxnLst/>
                <a:rect l="l" t="t" r="r" b="b"/>
                <a:pathLst>
                  <a:path w="6184" h="33933" extrusionOk="0">
                    <a:moveTo>
                      <a:pt x="36" y="0"/>
                    </a:moveTo>
                    <a:cubicBezTo>
                      <a:pt x="16" y="0"/>
                      <a:pt x="0" y="16"/>
                      <a:pt x="0" y="36"/>
                    </a:cubicBezTo>
                    <a:lnTo>
                      <a:pt x="0" y="33897"/>
                    </a:lnTo>
                    <a:cubicBezTo>
                      <a:pt x="0" y="33917"/>
                      <a:pt x="16" y="33932"/>
                      <a:pt x="36" y="33932"/>
                    </a:cubicBezTo>
                    <a:lnTo>
                      <a:pt x="6148" y="33932"/>
                    </a:lnTo>
                    <a:cubicBezTo>
                      <a:pt x="6168" y="33932"/>
                      <a:pt x="6184" y="33917"/>
                      <a:pt x="6184" y="33897"/>
                    </a:cubicBezTo>
                    <a:lnTo>
                      <a:pt x="6184" y="36"/>
                    </a:lnTo>
                    <a:cubicBezTo>
                      <a:pt x="6184" y="16"/>
                      <a:pt x="6168" y="0"/>
                      <a:pt x="614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8" name="Google Shape;618;p30"/>
              <p:cNvSpPr/>
              <p:nvPr/>
            </p:nvSpPr>
            <p:spPr>
              <a:xfrm>
                <a:off x="7542299" y="2630587"/>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19" name="Google Shape;619;p30"/>
              <p:cNvSpPr/>
              <p:nvPr/>
            </p:nvSpPr>
            <p:spPr>
              <a:xfrm>
                <a:off x="7542299" y="2598744"/>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0" name="Google Shape;620;p30"/>
              <p:cNvSpPr/>
              <p:nvPr/>
            </p:nvSpPr>
            <p:spPr>
              <a:xfrm>
                <a:off x="7542299" y="2612880"/>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1" name="Google Shape;621;p30"/>
              <p:cNvSpPr/>
              <p:nvPr/>
            </p:nvSpPr>
            <p:spPr>
              <a:xfrm>
                <a:off x="7542299" y="2860558"/>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2" name="Google Shape;622;p30"/>
              <p:cNvSpPr/>
              <p:nvPr/>
            </p:nvSpPr>
            <p:spPr>
              <a:xfrm>
                <a:off x="7542299" y="2828751"/>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3" name="Google Shape;623;p30"/>
              <p:cNvSpPr/>
              <p:nvPr/>
            </p:nvSpPr>
            <p:spPr>
              <a:xfrm>
                <a:off x="7542299" y="2842887"/>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4" name="Google Shape;624;p30"/>
              <p:cNvSpPr/>
              <p:nvPr/>
            </p:nvSpPr>
            <p:spPr>
              <a:xfrm>
                <a:off x="7542299" y="3090565"/>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5" name="Google Shape;625;p30"/>
              <p:cNvSpPr/>
              <p:nvPr/>
            </p:nvSpPr>
            <p:spPr>
              <a:xfrm>
                <a:off x="7542299" y="3058722"/>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6" name="Google Shape;626;p30"/>
              <p:cNvSpPr/>
              <p:nvPr/>
            </p:nvSpPr>
            <p:spPr>
              <a:xfrm>
                <a:off x="7542299" y="3072858"/>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7" name="Google Shape;627;p30"/>
              <p:cNvSpPr/>
              <p:nvPr/>
            </p:nvSpPr>
            <p:spPr>
              <a:xfrm>
                <a:off x="7542299" y="3320535"/>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8" name="Google Shape;628;p30"/>
              <p:cNvSpPr/>
              <p:nvPr/>
            </p:nvSpPr>
            <p:spPr>
              <a:xfrm>
                <a:off x="7542299" y="328872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9" name="Google Shape;629;p30"/>
              <p:cNvSpPr/>
              <p:nvPr/>
            </p:nvSpPr>
            <p:spPr>
              <a:xfrm>
                <a:off x="7542299" y="3302865"/>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0" name="Google Shape;630;p30"/>
              <p:cNvSpPr/>
              <p:nvPr/>
            </p:nvSpPr>
            <p:spPr>
              <a:xfrm>
                <a:off x="7542299" y="3550542"/>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1" name="Google Shape;631;p30"/>
              <p:cNvSpPr/>
              <p:nvPr/>
            </p:nvSpPr>
            <p:spPr>
              <a:xfrm>
                <a:off x="7542299" y="351869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2" name="Google Shape;632;p30"/>
              <p:cNvSpPr/>
              <p:nvPr/>
            </p:nvSpPr>
            <p:spPr>
              <a:xfrm>
                <a:off x="7542299" y="3532835"/>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3" name="Google Shape;633;p30"/>
              <p:cNvSpPr/>
              <p:nvPr/>
            </p:nvSpPr>
            <p:spPr>
              <a:xfrm>
                <a:off x="7566559" y="2507927"/>
                <a:ext cx="27352" cy="1249159"/>
              </a:xfrm>
              <a:custGeom>
                <a:avLst/>
                <a:gdLst/>
                <a:ahLst/>
                <a:cxnLst/>
                <a:rect l="l" t="t" r="r" b="b"/>
                <a:pathLst>
                  <a:path w="743" h="33933" extrusionOk="0">
                    <a:moveTo>
                      <a:pt x="1" y="0"/>
                    </a:moveTo>
                    <a:lnTo>
                      <a:pt x="1" y="33932"/>
                    </a:lnTo>
                    <a:lnTo>
                      <a:pt x="742" y="33932"/>
                    </a:lnTo>
                    <a:lnTo>
                      <a:pt x="74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4" name="Google Shape;634;p30"/>
              <p:cNvSpPr/>
              <p:nvPr/>
            </p:nvSpPr>
            <p:spPr>
              <a:xfrm>
                <a:off x="7660653" y="2507927"/>
                <a:ext cx="109296" cy="1249159"/>
              </a:xfrm>
              <a:custGeom>
                <a:avLst/>
                <a:gdLst/>
                <a:ahLst/>
                <a:cxnLst/>
                <a:rect l="l" t="t" r="r" b="b"/>
                <a:pathLst>
                  <a:path w="2969" h="33933" extrusionOk="0">
                    <a:moveTo>
                      <a:pt x="1" y="0"/>
                    </a:moveTo>
                    <a:lnTo>
                      <a:pt x="1" y="33932"/>
                    </a:lnTo>
                    <a:lnTo>
                      <a:pt x="2598" y="33932"/>
                    </a:lnTo>
                    <a:cubicBezTo>
                      <a:pt x="2803" y="33932"/>
                      <a:pt x="2969" y="33782"/>
                      <a:pt x="2969" y="33597"/>
                    </a:cubicBezTo>
                    <a:lnTo>
                      <a:pt x="2969" y="336"/>
                    </a:lnTo>
                    <a:cubicBezTo>
                      <a:pt x="2969" y="150"/>
                      <a:pt x="2803" y="0"/>
                      <a:pt x="259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35" name="Google Shape;635;p30"/>
            <p:cNvGrpSpPr/>
            <p:nvPr/>
          </p:nvGrpSpPr>
          <p:grpSpPr>
            <a:xfrm>
              <a:off x="7164599" y="3087078"/>
              <a:ext cx="832949" cy="1367445"/>
              <a:chOff x="3170406" y="1633711"/>
              <a:chExt cx="373352" cy="612929"/>
            </a:xfrm>
          </p:grpSpPr>
          <p:sp>
            <p:nvSpPr>
              <p:cNvPr id="636" name="Google Shape;636;p30"/>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7" name="Google Shape;637;p30"/>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38" name="Google Shape;638;p30"/>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9" name="Google Shape;639;p30"/>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40" name="Google Shape;640;p30"/>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1" name="Google Shape;641;p30"/>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2" name="Google Shape;642;p30"/>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3" name="Google Shape;643;p30"/>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5" name="TextBox 4">
            <a:extLst>
              <a:ext uri="{FF2B5EF4-FFF2-40B4-BE49-F238E27FC236}">
                <a16:creationId xmlns:a16="http://schemas.microsoft.com/office/drawing/2014/main" id="{31CABED3-F81D-E254-BB7F-42CA8F8CFC56}"/>
              </a:ext>
            </a:extLst>
          </p:cNvPr>
          <p:cNvSpPr txBox="1"/>
          <p:nvPr/>
        </p:nvSpPr>
        <p:spPr>
          <a:xfrm>
            <a:off x="2286000" y="2201219"/>
            <a:ext cx="4572000" cy="738664"/>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extLst>
      <p:ext uri="{BB962C8B-B14F-4D97-AF65-F5344CB8AC3E}">
        <p14:creationId xmlns:p14="http://schemas.microsoft.com/office/powerpoint/2010/main" val="4270743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vi-VN" sz="3000" b="1" dirty="0">
                <a:solidFill>
                  <a:schemeClr val="accent2">
                    <a:lumMod val="75000"/>
                  </a:schemeClr>
                </a:solidFill>
                <a:latin typeface="+mn-lt"/>
              </a:rPr>
              <a:t>NỘI DUNG BÀI HỌC</a:t>
            </a:r>
            <a:endParaRPr lang="en-US" sz="3000" b="1" dirty="0">
              <a:solidFill>
                <a:schemeClr val="accent2">
                  <a:lumMod val="75000"/>
                </a:schemeClr>
              </a:solidFill>
              <a:latin typeface="+mn-lt"/>
            </a:endParaRPr>
          </a:p>
        </p:txBody>
      </p:sp>
      <p:pic>
        <p:nvPicPr>
          <p:cNvPr id="6" name="Picture 5"/>
          <p:cNvPicPr>
            <a:picLocks noChangeAspect="1"/>
          </p:cNvPicPr>
          <p:nvPr/>
        </p:nvPicPr>
        <p:blipFill>
          <a:blip r:embed="rId2"/>
          <a:stretch>
            <a:fillRect/>
          </a:stretch>
        </p:blipFill>
        <p:spPr>
          <a:xfrm flipH="1">
            <a:off x="7885336" y="0"/>
            <a:ext cx="1300615" cy="1210917"/>
          </a:xfrm>
          <a:prstGeom prst="rect">
            <a:avLst/>
          </a:prstGeom>
        </p:spPr>
      </p:pic>
      <p:cxnSp>
        <p:nvCxnSpPr>
          <p:cNvPr id="8" name="Straight Connector 7"/>
          <p:cNvCxnSpPr/>
          <p:nvPr/>
        </p:nvCxnSpPr>
        <p:spPr>
          <a:xfrm>
            <a:off x="256854" y="2036059"/>
            <a:ext cx="863029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3169" y="1315286"/>
            <a:ext cx="1212350" cy="553998"/>
          </a:xfrm>
          <a:prstGeom prst="rect">
            <a:avLst/>
          </a:prstGeom>
          <a:noFill/>
        </p:spPr>
        <p:txBody>
          <a:bodyPr wrap="square" rtlCol="0">
            <a:spAutoFit/>
          </a:bodyPr>
          <a:lstStyle/>
          <a:p>
            <a:pPr algn="ctr"/>
            <a:r>
              <a:rPr lang="vi-VN" sz="3000" b="1" dirty="0"/>
              <a:t>01</a:t>
            </a:r>
            <a:endParaRPr lang="en-US" sz="3000" b="1" dirty="0"/>
          </a:p>
        </p:txBody>
      </p:sp>
      <p:sp>
        <p:nvSpPr>
          <p:cNvPr id="15" name="TextBox 14"/>
          <p:cNvSpPr txBox="1"/>
          <p:nvPr/>
        </p:nvSpPr>
        <p:spPr>
          <a:xfrm>
            <a:off x="2922859" y="1315142"/>
            <a:ext cx="1212350" cy="553998"/>
          </a:xfrm>
          <a:prstGeom prst="rect">
            <a:avLst/>
          </a:prstGeom>
          <a:noFill/>
        </p:spPr>
        <p:txBody>
          <a:bodyPr wrap="square" rtlCol="0">
            <a:spAutoFit/>
          </a:bodyPr>
          <a:lstStyle/>
          <a:p>
            <a:pPr algn="ctr"/>
            <a:r>
              <a:rPr lang="vi-VN" sz="3000" b="1" dirty="0"/>
              <a:t>02</a:t>
            </a:r>
            <a:endParaRPr lang="en-US" sz="3000" b="1" dirty="0"/>
          </a:p>
        </p:txBody>
      </p:sp>
      <p:grpSp>
        <p:nvGrpSpPr>
          <p:cNvPr id="16" name="Group 4"/>
          <p:cNvGrpSpPr/>
          <p:nvPr/>
        </p:nvGrpSpPr>
        <p:grpSpPr>
          <a:xfrm>
            <a:off x="1252847" y="1934330"/>
            <a:ext cx="192996" cy="192996"/>
            <a:chOff x="0" y="0"/>
            <a:chExt cx="812800" cy="812800"/>
          </a:xfrm>
        </p:grpSpPr>
        <p:sp>
          <p:nvSpPr>
            <p:cNvPr id="17"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solidFill>
                <a:schemeClr val="accent6"/>
              </a:solidFill>
            </a:ln>
          </p:spPr>
        </p:sp>
        <p:sp>
          <p:nvSpPr>
            <p:cNvPr id="18"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23" name="Group 4"/>
          <p:cNvGrpSpPr/>
          <p:nvPr/>
        </p:nvGrpSpPr>
        <p:grpSpPr>
          <a:xfrm>
            <a:off x="3408093" y="1941218"/>
            <a:ext cx="192996" cy="192996"/>
            <a:chOff x="0" y="0"/>
            <a:chExt cx="812800" cy="812800"/>
          </a:xfrm>
        </p:grpSpPr>
        <p:sp>
          <p:nvSpPr>
            <p:cNvPr id="24"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50000"/>
              </a:schemeClr>
            </a:solidFill>
            <a:ln>
              <a:solidFill>
                <a:schemeClr val="accent3">
                  <a:lumMod val="50000"/>
                </a:schemeClr>
              </a:solidFill>
            </a:ln>
          </p:spPr>
        </p:sp>
        <p:sp>
          <p:nvSpPr>
            <p:cNvPr id="25"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19" name="Group 18"/>
          <p:cNvGrpSpPr/>
          <p:nvPr/>
        </p:nvGrpSpPr>
        <p:grpSpPr>
          <a:xfrm>
            <a:off x="369808" y="2042240"/>
            <a:ext cx="1960415" cy="2089102"/>
            <a:chOff x="2976886" y="4725632"/>
            <a:chExt cx="5452945" cy="4359463"/>
          </a:xfrm>
        </p:grpSpPr>
        <p:grpSp>
          <p:nvGrpSpPr>
            <p:cNvPr id="20" name="Group 16"/>
            <p:cNvGrpSpPr/>
            <p:nvPr/>
          </p:nvGrpSpPr>
          <p:grpSpPr>
            <a:xfrm rot="5400000">
              <a:off x="3529204" y="4244428"/>
              <a:ext cx="4359463" cy="5321871"/>
              <a:chOff x="0" y="0"/>
              <a:chExt cx="4946574" cy="4965700"/>
            </a:xfrm>
          </p:grpSpPr>
          <p:sp>
            <p:nvSpPr>
              <p:cNvPr id="22"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6"/>
              </a:solidFill>
            </p:spPr>
          </p:sp>
        </p:grpSp>
        <p:sp>
          <p:nvSpPr>
            <p:cNvPr id="21" name="TextBox 20"/>
            <p:cNvSpPr txBox="1"/>
            <p:nvPr/>
          </p:nvSpPr>
          <p:spPr>
            <a:xfrm>
              <a:off x="2976886" y="6080595"/>
              <a:ext cx="5452945" cy="952681"/>
            </a:xfrm>
            <a:prstGeom prst="rect">
              <a:avLst/>
            </a:prstGeom>
            <a:noFill/>
          </p:spPr>
          <p:txBody>
            <a:bodyPr wrap="square" rtlCol="0">
              <a:spAutoFit/>
            </a:bodyPr>
            <a:lstStyle/>
            <a:p>
              <a:pPr algn="ctr">
                <a:lnSpc>
                  <a:spcPct val="150000"/>
                </a:lnSpc>
              </a:pPr>
              <a:r>
                <a:rPr lang="en-US" sz="1800" b="1" dirty="0" err="1">
                  <a:solidFill>
                    <a:srgbClr val="FFFFFF"/>
                  </a:solidFill>
                  <a:latin typeface="Arial" panose="020B0604020202020204" pitchFamily="34" charset="0"/>
                  <a:cs typeface="Arial" panose="020B0604020202020204" pitchFamily="34" charset="0"/>
                </a:rPr>
                <a:t>Thấu</a:t>
              </a:r>
              <a:r>
                <a:rPr lang="en-US" sz="1800" b="1" dirty="0">
                  <a:solidFill>
                    <a:srgbClr val="FFFFFF"/>
                  </a:solidFill>
                  <a:latin typeface="Arial" panose="020B0604020202020204" pitchFamily="34" charset="0"/>
                  <a:cs typeface="Arial" panose="020B0604020202020204" pitchFamily="34" charset="0"/>
                </a:rPr>
                <a:t> </a:t>
              </a:r>
              <a:r>
                <a:rPr lang="en-US" sz="1800" b="1" dirty="0" err="1">
                  <a:solidFill>
                    <a:srgbClr val="FFFFFF"/>
                  </a:solidFill>
                  <a:latin typeface="Arial" panose="020B0604020202020204" pitchFamily="34" charset="0"/>
                  <a:cs typeface="Arial" panose="020B0604020202020204" pitchFamily="34" charset="0"/>
                </a:rPr>
                <a:t>kính</a:t>
              </a:r>
              <a:endParaRPr lang="en-US" sz="1800" b="1" dirty="0">
                <a:solidFill>
                  <a:srgbClr val="FFFFFF"/>
                </a:solidFill>
                <a:latin typeface="Arial" panose="020B0604020202020204" pitchFamily="34" charset="0"/>
                <a:cs typeface="Arial" panose="020B0604020202020204" pitchFamily="34" charset="0"/>
              </a:endParaRPr>
            </a:p>
          </p:txBody>
        </p:sp>
      </p:grpSp>
      <p:grpSp>
        <p:nvGrpSpPr>
          <p:cNvPr id="26" name="Group 25"/>
          <p:cNvGrpSpPr/>
          <p:nvPr/>
        </p:nvGrpSpPr>
        <p:grpSpPr>
          <a:xfrm>
            <a:off x="2528550" y="2043143"/>
            <a:ext cx="2000969" cy="2089102"/>
            <a:chOff x="2983603" y="4725632"/>
            <a:chExt cx="5565746" cy="4359463"/>
          </a:xfrm>
        </p:grpSpPr>
        <p:grpSp>
          <p:nvGrpSpPr>
            <p:cNvPr id="27" name="Group 16"/>
            <p:cNvGrpSpPr/>
            <p:nvPr/>
          </p:nvGrpSpPr>
          <p:grpSpPr>
            <a:xfrm rot="5400000">
              <a:off x="3529204" y="4244428"/>
              <a:ext cx="4359463" cy="5321871"/>
              <a:chOff x="0" y="0"/>
              <a:chExt cx="4946574" cy="4965700"/>
            </a:xfrm>
          </p:grpSpPr>
          <p:sp>
            <p:nvSpPr>
              <p:cNvPr id="29"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3">
                  <a:lumMod val="50000"/>
                </a:schemeClr>
              </a:solidFill>
            </p:spPr>
          </p:sp>
        </p:grpSp>
        <p:sp>
          <p:nvSpPr>
            <p:cNvPr id="28" name="TextBox 27"/>
            <p:cNvSpPr txBox="1"/>
            <p:nvPr/>
          </p:nvSpPr>
          <p:spPr>
            <a:xfrm>
              <a:off x="2983603" y="5485567"/>
              <a:ext cx="5565746" cy="2793818"/>
            </a:xfrm>
            <a:prstGeom prst="rect">
              <a:avLst/>
            </a:prstGeom>
            <a:noFill/>
          </p:spPr>
          <p:txBody>
            <a:bodyPr wrap="square" rtlCol="0">
              <a:spAutoFit/>
            </a:bodyPr>
            <a:lstStyle/>
            <a:p>
              <a:pPr algn="ctr">
                <a:lnSpc>
                  <a:spcPct val="150000"/>
                </a:lnSpc>
              </a:pPr>
              <a:r>
                <a:rPr lang="en-US" sz="1800" b="1" dirty="0" err="1">
                  <a:solidFill>
                    <a:schemeClr val="tx1"/>
                  </a:solidFill>
                  <a:latin typeface="Arial" panose="020B0604020202020204" pitchFamily="34" charset="0"/>
                  <a:cs typeface="Arial" panose="020B0604020202020204" pitchFamily="34" charset="0"/>
                </a:rPr>
                <a:t>Sự</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khúc</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xạ</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của</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một</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số</a:t>
              </a:r>
              <a:r>
                <a:rPr lang="en-US" sz="1800" b="1" dirty="0">
                  <a:solidFill>
                    <a:schemeClr val="tx1"/>
                  </a:solidFill>
                  <a:latin typeface="Arial" panose="020B0604020202020204" pitchFamily="34" charset="0"/>
                  <a:cs typeface="Arial" panose="020B0604020202020204" pitchFamily="34" charset="0"/>
                </a:rPr>
                <a:t> </a:t>
              </a:r>
              <a:r>
                <a:rPr lang="en-US" sz="1800" b="1" err="1">
                  <a:solidFill>
                    <a:schemeClr val="tx1"/>
                  </a:solidFill>
                  <a:latin typeface="Arial" panose="020B0604020202020204" pitchFamily="34" charset="0"/>
                  <a:cs typeface="Arial" panose="020B0604020202020204" pitchFamily="34" charset="0"/>
                </a:rPr>
                <a:t>tia</a:t>
              </a:r>
              <a:r>
                <a:rPr lang="en-US" sz="1800" b="1">
                  <a:solidFill>
                    <a:schemeClr val="tx1"/>
                  </a:solidFill>
                  <a:latin typeface="Arial" panose="020B0604020202020204" pitchFamily="34" charset="0"/>
                  <a:cs typeface="Arial" panose="020B0604020202020204" pitchFamily="34" charset="0"/>
                </a:rPr>
                <a:t> sáng </a:t>
              </a:r>
              <a:r>
                <a:rPr lang="en-US" sz="1800" b="1" dirty="0">
                  <a:solidFill>
                    <a:schemeClr val="tx1"/>
                  </a:solidFill>
                  <a:latin typeface="Arial" panose="020B0604020202020204" pitchFamily="34" charset="0"/>
                  <a:cs typeface="Arial" panose="020B0604020202020204" pitchFamily="34" charset="0"/>
                </a:rPr>
                <a:t>qua </a:t>
              </a:r>
              <a:r>
                <a:rPr lang="en-US" sz="1800" b="1" dirty="0" err="1">
                  <a:solidFill>
                    <a:schemeClr val="tx1"/>
                  </a:solidFill>
                  <a:latin typeface="Arial" panose="020B0604020202020204" pitchFamily="34" charset="0"/>
                  <a:cs typeface="Arial" panose="020B0604020202020204" pitchFamily="34" charset="0"/>
                </a:rPr>
                <a:t>thấu</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kính</a:t>
              </a:r>
              <a:endParaRPr lang="en-US" sz="1800" b="1" dirty="0">
                <a:solidFill>
                  <a:schemeClr val="tx1"/>
                </a:solidFill>
                <a:latin typeface="Arial" panose="020B0604020202020204" pitchFamily="34" charset="0"/>
                <a:cs typeface="Arial" panose="020B0604020202020204" pitchFamily="34" charset="0"/>
              </a:endParaRPr>
            </a:p>
          </p:txBody>
        </p:sp>
      </p:grpSp>
      <p:sp>
        <p:nvSpPr>
          <p:cNvPr id="34" name="TextBox 33"/>
          <p:cNvSpPr txBox="1"/>
          <p:nvPr/>
        </p:nvSpPr>
        <p:spPr>
          <a:xfrm>
            <a:off x="5031645" y="1315142"/>
            <a:ext cx="1212350" cy="553998"/>
          </a:xfrm>
          <a:prstGeom prst="rect">
            <a:avLst/>
          </a:prstGeom>
          <a:noFill/>
        </p:spPr>
        <p:txBody>
          <a:bodyPr wrap="square" rtlCol="0">
            <a:spAutoFit/>
          </a:bodyPr>
          <a:lstStyle/>
          <a:p>
            <a:pPr algn="ctr"/>
            <a:r>
              <a:rPr lang="vi-VN" sz="3000" b="1" dirty="0"/>
              <a:t>03</a:t>
            </a:r>
            <a:endParaRPr lang="en-US" sz="3000" b="1" dirty="0"/>
          </a:p>
        </p:txBody>
      </p:sp>
      <p:grpSp>
        <p:nvGrpSpPr>
          <p:cNvPr id="35" name="Group 4"/>
          <p:cNvGrpSpPr/>
          <p:nvPr/>
        </p:nvGrpSpPr>
        <p:grpSpPr>
          <a:xfrm>
            <a:off x="5541323" y="1902141"/>
            <a:ext cx="192996" cy="192996"/>
            <a:chOff x="0" y="0"/>
            <a:chExt cx="812800" cy="812800"/>
          </a:xfrm>
        </p:grpSpPr>
        <p:sp>
          <p:nvSpPr>
            <p:cNvPr id="36"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50EB"/>
            </a:solidFill>
            <a:ln>
              <a:solidFill>
                <a:srgbClr val="0350EB"/>
              </a:solidFill>
            </a:ln>
          </p:spPr>
        </p:sp>
        <p:sp>
          <p:nvSpPr>
            <p:cNvPr id="37"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38" name="Group 37"/>
          <p:cNvGrpSpPr/>
          <p:nvPr/>
        </p:nvGrpSpPr>
        <p:grpSpPr>
          <a:xfrm>
            <a:off x="4661824" y="2042240"/>
            <a:ext cx="1981927" cy="2089102"/>
            <a:chOff x="2994176" y="4725632"/>
            <a:chExt cx="5512779" cy="4359463"/>
          </a:xfrm>
        </p:grpSpPr>
        <p:grpSp>
          <p:nvGrpSpPr>
            <p:cNvPr id="39" name="Group 16"/>
            <p:cNvGrpSpPr/>
            <p:nvPr/>
          </p:nvGrpSpPr>
          <p:grpSpPr>
            <a:xfrm rot="5400000">
              <a:off x="3529204" y="4244428"/>
              <a:ext cx="4359463" cy="5321871"/>
              <a:chOff x="0" y="0"/>
              <a:chExt cx="4946574" cy="4965700"/>
            </a:xfrm>
          </p:grpSpPr>
          <p:sp>
            <p:nvSpPr>
              <p:cNvPr id="41"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rgbClr val="0350EB"/>
              </a:solidFill>
              <a:ln>
                <a:solidFill>
                  <a:srgbClr val="0350EB"/>
                </a:solidFill>
              </a:ln>
            </p:spPr>
          </p:sp>
        </p:grpSp>
        <p:sp>
          <p:nvSpPr>
            <p:cNvPr id="40" name="TextBox 39"/>
            <p:cNvSpPr txBox="1"/>
            <p:nvPr/>
          </p:nvSpPr>
          <p:spPr>
            <a:xfrm>
              <a:off x="2994176" y="5766205"/>
              <a:ext cx="5512779" cy="952681"/>
            </a:xfrm>
            <a:prstGeom prst="rect">
              <a:avLst/>
            </a:prstGeom>
            <a:noFill/>
          </p:spPr>
          <p:txBody>
            <a:bodyPr wrap="square" rtlCol="0">
              <a:spAutoFit/>
            </a:bodyPr>
            <a:lstStyle/>
            <a:p>
              <a:pPr algn="ctr">
                <a:lnSpc>
                  <a:spcPct val="150000"/>
                </a:lnSpc>
              </a:pPr>
              <a:r>
                <a:rPr lang="en-US" sz="1800" b="1" dirty="0" err="1">
                  <a:solidFill>
                    <a:srgbClr val="FFFFFF"/>
                  </a:solidFill>
                  <a:latin typeface="Arial" panose="020B0604020202020204" pitchFamily="34" charset="0"/>
                  <a:cs typeface="Arial" panose="020B0604020202020204" pitchFamily="34" charset="0"/>
                </a:rPr>
                <a:t>Luyện</a:t>
              </a:r>
              <a:r>
                <a:rPr lang="en-US" sz="1800" b="1" dirty="0">
                  <a:solidFill>
                    <a:srgbClr val="FFFFFF"/>
                  </a:solidFill>
                  <a:latin typeface="Arial" panose="020B0604020202020204" pitchFamily="34" charset="0"/>
                  <a:cs typeface="Arial" panose="020B0604020202020204" pitchFamily="34" charset="0"/>
                </a:rPr>
                <a:t> </a:t>
              </a:r>
              <a:r>
                <a:rPr lang="en-US" sz="1800" b="1" dirty="0" err="1">
                  <a:solidFill>
                    <a:srgbClr val="FFFFFF"/>
                  </a:solidFill>
                  <a:latin typeface="Arial" panose="020B0604020202020204" pitchFamily="34" charset="0"/>
                  <a:cs typeface="Arial" panose="020B0604020202020204" pitchFamily="34" charset="0"/>
                </a:rPr>
                <a:t>tập</a:t>
              </a:r>
              <a:endParaRPr lang="en-US" sz="1800" b="1" dirty="0">
                <a:solidFill>
                  <a:srgbClr val="FFFFFF"/>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56854" y="4422546"/>
            <a:ext cx="1149002" cy="525398"/>
          </a:xfrm>
          <a:prstGeom prst="rect">
            <a:avLst/>
          </a:prstGeom>
        </p:spPr>
      </p:pic>
      <p:sp>
        <p:nvSpPr>
          <p:cNvPr id="30" name="TextBox 29"/>
          <p:cNvSpPr txBox="1"/>
          <p:nvPr/>
        </p:nvSpPr>
        <p:spPr>
          <a:xfrm>
            <a:off x="7264919" y="1321607"/>
            <a:ext cx="1078681" cy="553998"/>
          </a:xfrm>
          <a:prstGeom prst="rect">
            <a:avLst/>
          </a:prstGeom>
          <a:noFill/>
        </p:spPr>
        <p:txBody>
          <a:bodyPr wrap="square" rtlCol="0">
            <a:spAutoFit/>
          </a:bodyPr>
          <a:lstStyle/>
          <a:p>
            <a:pPr algn="ctr"/>
            <a:r>
              <a:rPr lang="vi-VN" sz="3000" b="1"/>
              <a:t>0</a:t>
            </a:r>
            <a:r>
              <a:rPr lang="en-US" sz="3000" b="1"/>
              <a:t>4</a:t>
            </a:r>
            <a:endParaRPr lang="en-US" sz="3000" b="1" dirty="0"/>
          </a:p>
        </p:txBody>
      </p:sp>
      <p:grpSp>
        <p:nvGrpSpPr>
          <p:cNvPr id="42" name="Group 41"/>
          <p:cNvGrpSpPr/>
          <p:nvPr/>
        </p:nvGrpSpPr>
        <p:grpSpPr>
          <a:xfrm>
            <a:off x="6776056" y="2032175"/>
            <a:ext cx="1981927" cy="2089102"/>
            <a:chOff x="2945174" y="4725632"/>
            <a:chExt cx="5512779" cy="4359463"/>
          </a:xfrm>
        </p:grpSpPr>
        <p:grpSp>
          <p:nvGrpSpPr>
            <p:cNvPr id="43" name="Group 16"/>
            <p:cNvGrpSpPr/>
            <p:nvPr/>
          </p:nvGrpSpPr>
          <p:grpSpPr>
            <a:xfrm rot="5400000">
              <a:off x="3529204" y="4244428"/>
              <a:ext cx="4359463" cy="5321871"/>
              <a:chOff x="0" y="0"/>
              <a:chExt cx="4946574" cy="4965700"/>
            </a:xfrm>
          </p:grpSpPr>
          <p:sp>
            <p:nvSpPr>
              <p:cNvPr id="45"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2">
                  <a:lumMod val="60000"/>
                  <a:lumOff val="40000"/>
                </a:schemeClr>
              </a:solidFill>
              <a:ln>
                <a:solidFill>
                  <a:schemeClr val="accent2">
                    <a:lumMod val="60000"/>
                    <a:lumOff val="40000"/>
                  </a:schemeClr>
                </a:solidFill>
              </a:ln>
            </p:spPr>
          </p:sp>
        </p:grpSp>
        <p:sp>
          <p:nvSpPr>
            <p:cNvPr id="44" name="TextBox 43"/>
            <p:cNvSpPr txBox="1"/>
            <p:nvPr/>
          </p:nvSpPr>
          <p:spPr>
            <a:xfrm>
              <a:off x="2945174" y="5901133"/>
              <a:ext cx="5512779" cy="952681"/>
            </a:xfrm>
            <a:prstGeom prst="rect">
              <a:avLst/>
            </a:prstGeom>
            <a:noFill/>
            <a:ln>
              <a:noFill/>
            </a:ln>
          </p:spPr>
          <p:txBody>
            <a:bodyPr wrap="square" rtlCol="0">
              <a:spAutoFit/>
            </a:bodyPr>
            <a:lstStyle/>
            <a:p>
              <a:pPr algn="ctr">
                <a:lnSpc>
                  <a:spcPct val="150000"/>
                </a:lnSpc>
              </a:pPr>
              <a:r>
                <a:rPr lang="en-US" sz="1800" b="1" dirty="0" err="1">
                  <a:solidFill>
                    <a:srgbClr val="FFFFFF"/>
                  </a:solidFill>
                  <a:latin typeface="Arial" panose="020B0604020202020204" pitchFamily="34" charset="0"/>
                  <a:cs typeface="Arial" panose="020B0604020202020204" pitchFamily="34" charset="0"/>
                </a:rPr>
                <a:t>Vận</a:t>
              </a:r>
              <a:r>
                <a:rPr lang="en-US" sz="1800" b="1" dirty="0">
                  <a:solidFill>
                    <a:srgbClr val="FFFFFF"/>
                  </a:solidFill>
                  <a:latin typeface="Arial" panose="020B0604020202020204" pitchFamily="34" charset="0"/>
                  <a:cs typeface="Arial" panose="020B0604020202020204" pitchFamily="34" charset="0"/>
                </a:rPr>
                <a:t> </a:t>
              </a:r>
              <a:r>
                <a:rPr lang="en-US" sz="1800" b="1" dirty="0" err="1">
                  <a:solidFill>
                    <a:srgbClr val="FFFFFF"/>
                  </a:solidFill>
                  <a:latin typeface="Arial" panose="020B0604020202020204" pitchFamily="34" charset="0"/>
                  <a:cs typeface="Arial" panose="020B0604020202020204" pitchFamily="34" charset="0"/>
                </a:rPr>
                <a:t>dụng</a:t>
              </a:r>
              <a:endParaRPr lang="en-US" sz="1800" b="1" dirty="0">
                <a:solidFill>
                  <a:srgbClr val="FFFFFF"/>
                </a:solidFill>
                <a:latin typeface="Arial" panose="020B0604020202020204" pitchFamily="34" charset="0"/>
                <a:cs typeface="Arial" panose="020B0604020202020204" pitchFamily="34" charset="0"/>
              </a:endParaRPr>
            </a:p>
          </p:txBody>
        </p:sp>
      </p:grpSp>
      <p:sp>
        <p:nvSpPr>
          <p:cNvPr id="47" name="Freeform 5"/>
          <p:cNvSpPr/>
          <p:nvPr/>
        </p:nvSpPr>
        <p:spPr>
          <a:xfrm>
            <a:off x="7708191" y="1895070"/>
            <a:ext cx="192135" cy="192996"/>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60000"/>
              <a:lumOff val="40000"/>
            </a:schemeClr>
          </a:solidFill>
          <a:ln>
            <a:solidFill>
              <a:schemeClr val="accent2">
                <a:lumMod val="60000"/>
                <a:lumOff val="40000"/>
              </a:schemeClr>
            </a:solidFill>
          </a:ln>
        </p:spPr>
      </p:sp>
    </p:spTree>
    <p:extLst>
      <p:ext uri="{BB962C8B-B14F-4D97-AF65-F5344CB8AC3E}">
        <p14:creationId xmlns:p14="http://schemas.microsoft.com/office/powerpoint/2010/main" val="363912523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up)">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34"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253298" y="970365"/>
            <a:ext cx="3346347"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350EB"/>
                </a:solidFill>
              </a:rPr>
              <a:t>1.Các </a:t>
            </a:r>
            <a:r>
              <a:rPr lang="en-US" sz="2400" dirty="0" err="1">
                <a:solidFill>
                  <a:srgbClr val="0350EB"/>
                </a:solidFill>
              </a:rPr>
              <a:t>loại</a:t>
            </a:r>
            <a:r>
              <a:rPr lang="en-US" sz="2400" dirty="0">
                <a:solidFill>
                  <a:srgbClr val="0350EB"/>
                </a:solidFill>
              </a:rPr>
              <a:t> </a:t>
            </a:r>
            <a:r>
              <a:rPr lang="en-US" sz="2400" dirty="0" err="1">
                <a:solidFill>
                  <a:srgbClr val="0350EB"/>
                </a:solidFill>
              </a:rPr>
              <a:t>thấu</a:t>
            </a:r>
            <a:r>
              <a:rPr lang="en-US" sz="2400" dirty="0">
                <a:solidFill>
                  <a:srgbClr val="0350EB"/>
                </a:solidFill>
              </a:rPr>
              <a:t> </a:t>
            </a:r>
            <a:r>
              <a:rPr lang="en-US" sz="2400" dirty="0" err="1">
                <a:solidFill>
                  <a:srgbClr val="0350EB"/>
                </a:solidFill>
              </a:rPr>
              <a:t>kính</a:t>
            </a:r>
            <a:endParaRPr lang="en-US" sz="2400" dirty="0">
              <a:solidFill>
                <a:srgbClr val="0350EB"/>
              </a:solidFill>
            </a:endParaRPr>
          </a:p>
        </p:txBody>
      </p:sp>
      <p:sp>
        <p:nvSpPr>
          <p:cNvPr id="3" name="Rectangle 2"/>
          <p:cNvSpPr/>
          <p:nvPr/>
        </p:nvSpPr>
        <p:spPr>
          <a:xfrm>
            <a:off x="315310" y="302699"/>
            <a:ext cx="2923727" cy="554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C00000"/>
                </a:solidFill>
              </a:rPr>
              <a:t>I. THẤU KÍNH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869" y="566896"/>
            <a:ext cx="1363967" cy="1148680"/>
          </a:xfrm>
          <a:prstGeom prst="rect">
            <a:avLst/>
          </a:prstGeom>
        </p:spPr>
      </p:pic>
      <p:sp>
        <p:nvSpPr>
          <p:cNvPr id="8" name="TextBox 7"/>
          <p:cNvSpPr txBox="1"/>
          <p:nvPr/>
        </p:nvSpPr>
        <p:spPr>
          <a:xfrm>
            <a:off x="548639" y="1715576"/>
            <a:ext cx="4672899" cy="707886"/>
          </a:xfrm>
          <a:prstGeom prst="rect">
            <a:avLst/>
          </a:prstGeom>
          <a:noFill/>
        </p:spPr>
        <p:txBody>
          <a:bodyPr wrap="square" rtlCol="0">
            <a:spAutoFit/>
          </a:bodyPr>
          <a:lstStyle/>
          <a:p>
            <a:r>
              <a:rPr lang="en-US" sz="2000" dirty="0" err="1"/>
              <a:t>Quan</a:t>
            </a:r>
            <a:r>
              <a:rPr lang="en-US" sz="2000" dirty="0"/>
              <a:t> </a:t>
            </a:r>
            <a:r>
              <a:rPr lang="en-US" sz="2000" dirty="0" err="1"/>
              <a:t>sát</a:t>
            </a:r>
            <a:r>
              <a:rPr lang="en-US" sz="2000" dirty="0"/>
              <a:t> </a:t>
            </a:r>
            <a:r>
              <a:rPr lang="en-US" sz="2000" dirty="0" err="1"/>
              <a:t>thấu</a:t>
            </a:r>
            <a:r>
              <a:rPr lang="en-US" sz="2000" dirty="0"/>
              <a:t> </a:t>
            </a:r>
            <a:r>
              <a:rPr lang="en-US" sz="2000" dirty="0" err="1"/>
              <a:t>kính</a:t>
            </a:r>
            <a:r>
              <a:rPr lang="en-US" sz="2000" dirty="0"/>
              <a:t> </a:t>
            </a:r>
            <a:r>
              <a:rPr lang="en-US" sz="2000" dirty="0" err="1"/>
              <a:t>trong</a:t>
            </a:r>
            <a:r>
              <a:rPr lang="en-US" sz="2000" dirty="0"/>
              <a:t> </a:t>
            </a:r>
            <a:r>
              <a:rPr lang="en-US" sz="2000" dirty="0" err="1"/>
              <a:t>hình</a:t>
            </a:r>
            <a:r>
              <a:rPr lang="en-US" sz="2000" dirty="0"/>
              <a:t> </a:t>
            </a:r>
            <a:r>
              <a:rPr lang="en-US" sz="2000" dirty="0" err="1"/>
              <a:t>bên</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đặc</a:t>
            </a:r>
            <a:r>
              <a:rPr lang="en-US" sz="2000" dirty="0"/>
              <a:t> </a:t>
            </a:r>
            <a:r>
              <a:rPr lang="en-US" sz="2000" dirty="0" err="1"/>
              <a:t>điểm</a:t>
            </a:r>
            <a:r>
              <a:rPr lang="en-US" sz="2000" dirty="0"/>
              <a:t> </a:t>
            </a:r>
            <a:r>
              <a:rPr lang="en-US" sz="2000" dirty="0" err="1"/>
              <a:t>của</a:t>
            </a:r>
            <a:r>
              <a:rPr lang="en-US" sz="2000" dirty="0"/>
              <a:t> </a:t>
            </a:r>
            <a:r>
              <a:rPr lang="en-US" sz="2000" dirty="0" err="1"/>
              <a:t>thấu</a:t>
            </a:r>
            <a:r>
              <a:rPr lang="en-US" sz="2000" dirty="0"/>
              <a:t> </a:t>
            </a:r>
            <a:r>
              <a:rPr lang="en-US" sz="2000" dirty="0" err="1"/>
              <a:t>kính</a:t>
            </a:r>
            <a:r>
              <a:rPr lang="en-US" sz="2000" dirty="0"/>
              <a:t>?</a:t>
            </a:r>
          </a:p>
        </p:txBody>
      </p:sp>
      <p:sp>
        <p:nvSpPr>
          <p:cNvPr id="14" name="TextBox 13"/>
          <p:cNvSpPr txBox="1"/>
          <p:nvPr/>
        </p:nvSpPr>
        <p:spPr>
          <a:xfrm>
            <a:off x="548638" y="2423462"/>
            <a:ext cx="4672899" cy="1015663"/>
          </a:xfrm>
          <a:prstGeom prst="rect">
            <a:avLst/>
          </a:prstGeom>
          <a:noFill/>
        </p:spPr>
        <p:txBody>
          <a:bodyPr wrap="square" rtlCol="0">
            <a:spAutoFit/>
          </a:bodyPr>
          <a:lstStyle/>
          <a:p>
            <a:r>
              <a:rPr lang="en-US" sz="2000" dirty="0">
                <a:solidFill>
                  <a:srgbClr val="C00000"/>
                </a:solidFill>
              </a:rPr>
              <a:t>-</a:t>
            </a:r>
            <a:r>
              <a:rPr lang="en-US" sz="2000" dirty="0" err="1">
                <a:solidFill>
                  <a:srgbClr val="C00000"/>
                </a:solidFill>
              </a:rPr>
              <a:t>Thấu</a:t>
            </a:r>
            <a:r>
              <a:rPr lang="en-US" sz="2000" dirty="0">
                <a:solidFill>
                  <a:srgbClr val="C00000"/>
                </a:solidFill>
              </a:rPr>
              <a:t> </a:t>
            </a:r>
            <a:r>
              <a:rPr lang="en-US" sz="2000" dirty="0" err="1">
                <a:solidFill>
                  <a:srgbClr val="C00000"/>
                </a:solidFill>
              </a:rPr>
              <a:t>kính</a:t>
            </a:r>
            <a:r>
              <a:rPr lang="en-US" sz="2000" dirty="0">
                <a:solidFill>
                  <a:srgbClr val="C00000"/>
                </a:solidFill>
              </a:rPr>
              <a:t> </a:t>
            </a:r>
            <a:r>
              <a:rPr lang="en-US" sz="2000" dirty="0" err="1">
                <a:solidFill>
                  <a:srgbClr val="C00000"/>
                </a:solidFill>
              </a:rPr>
              <a:t>là</a:t>
            </a:r>
            <a:r>
              <a:rPr lang="en-US" sz="2000" dirty="0">
                <a:solidFill>
                  <a:srgbClr val="C00000"/>
                </a:solidFill>
              </a:rPr>
              <a:t> </a:t>
            </a:r>
            <a:r>
              <a:rPr lang="en-US" sz="2000" dirty="0" err="1">
                <a:solidFill>
                  <a:srgbClr val="C00000"/>
                </a:solidFill>
              </a:rPr>
              <a:t>một</a:t>
            </a:r>
            <a:r>
              <a:rPr lang="en-US" sz="2000" dirty="0">
                <a:solidFill>
                  <a:srgbClr val="C00000"/>
                </a:solidFill>
              </a:rPr>
              <a:t> </a:t>
            </a:r>
            <a:r>
              <a:rPr lang="en-US" sz="2000" dirty="0" err="1">
                <a:solidFill>
                  <a:srgbClr val="C00000"/>
                </a:solidFill>
              </a:rPr>
              <a:t>khối</a:t>
            </a:r>
            <a:r>
              <a:rPr lang="en-US" sz="2000" dirty="0">
                <a:solidFill>
                  <a:srgbClr val="C00000"/>
                </a:solidFill>
              </a:rPr>
              <a:t> </a:t>
            </a:r>
            <a:r>
              <a:rPr lang="en-US" sz="2000" dirty="0" err="1">
                <a:solidFill>
                  <a:srgbClr val="C00000"/>
                </a:solidFill>
              </a:rPr>
              <a:t>trong</a:t>
            </a:r>
            <a:r>
              <a:rPr lang="en-US" sz="2000" dirty="0">
                <a:solidFill>
                  <a:srgbClr val="C00000"/>
                </a:solidFill>
              </a:rPr>
              <a:t> </a:t>
            </a:r>
            <a:r>
              <a:rPr lang="en-US" sz="2000" dirty="0" err="1">
                <a:solidFill>
                  <a:srgbClr val="C00000"/>
                </a:solidFill>
              </a:rPr>
              <a:t>suốt</a:t>
            </a:r>
            <a:r>
              <a:rPr lang="en-US" sz="2000" dirty="0">
                <a:solidFill>
                  <a:srgbClr val="C00000"/>
                </a:solidFill>
              </a:rPr>
              <a:t>, </a:t>
            </a:r>
            <a:r>
              <a:rPr lang="en-US" sz="2000" dirty="0" err="1">
                <a:solidFill>
                  <a:srgbClr val="C00000"/>
                </a:solidFill>
              </a:rPr>
              <a:t>giới</a:t>
            </a:r>
            <a:r>
              <a:rPr lang="en-US" sz="2000" dirty="0">
                <a:solidFill>
                  <a:srgbClr val="C00000"/>
                </a:solidFill>
              </a:rPr>
              <a:t> </a:t>
            </a:r>
            <a:r>
              <a:rPr lang="en-US" sz="2000" dirty="0" err="1">
                <a:solidFill>
                  <a:srgbClr val="C00000"/>
                </a:solidFill>
              </a:rPr>
              <a:t>hạn</a:t>
            </a:r>
            <a:r>
              <a:rPr lang="en-US" sz="2000" dirty="0">
                <a:solidFill>
                  <a:srgbClr val="C00000"/>
                </a:solidFill>
              </a:rPr>
              <a:t> </a:t>
            </a:r>
            <a:r>
              <a:rPr lang="en-US" sz="2000" dirty="0" err="1">
                <a:solidFill>
                  <a:srgbClr val="C00000"/>
                </a:solidFill>
              </a:rPr>
              <a:t>bởi</a:t>
            </a:r>
            <a:r>
              <a:rPr lang="en-US" sz="2000" dirty="0">
                <a:solidFill>
                  <a:srgbClr val="C00000"/>
                </a:solidFill>
              </a:rPr>
              <a:t> </a:t>
            </a:r>
            <a:r>
              <a:rPr lang="en-US" sz="2000" dirty="0" err="1">
                <a:solidFill>
                  <a:srgbClr val="C00000"/>
                </a:solidFill>
              </a:rPr>
              <a:t>hai</a:t>
            </a:r>
            <a:r>
              <a:rPr lang="en-US" sz="2000" dirty="0">
                <a:solidFill>
                  <a:srgbClr val="C00000"/>
                </a:solidFill>
              </a:rPr>
              <a:t> </a:t>
            </a:r>
            <a:r>
              <a:rPr lang="en-US" sz="2000" dirty="0" err="1">
                <a:solidFill>
                  <a:srgbClr val="C00000"/>
                </a:solidFill>
              </a:rPr>
              <a:t>mặt</a:t>
            </a:r>
            <a:r>
              <a:rPr lang="en-US" sz="2000" dirty="0">
                <a:solidFill>
                  <a:srgbClr val="C00000"/>
                </a:solidFill>
              </a:rPr>
              <a:t> </a:t>
            </a:r>
            <a:r>
              <a:rPr lang="en-US" sz="2000" dirty="0" err="1">
                <a:solidFill>
                  <a:srgbClr val="C00000"/>
                </a:solidFill>
              </a:rPr>
              <a:t>cong</a:t>
            </a:r>
            <a:r>
              <a:rPr lang="en-US" sz="2000" dirty="0">
                <a:solidFill>
                  <a:srgbClr val="C00000"/>
                </a:solidFill>
              </a:rPr>
              <a:t> </a:t>
            </a:r>
            <a:r>
              <a:rPr lang="en-US" sz="2000" dirty="0" err="1">
                <a:solidFill>
                  <a:srgbClr val="C00000"/>
                </a:solidFill>
              </a:rPr>
              <a:t>hoặc</a:t>
            </a:r>
            <a:r>
              <a:rPr lang="en-US" sz="2000" dirty="0">
                <a:solidFill>
                  <a:srgbClr val="C00000"/>
                </a:solidFill>
              </a:rPr>
              <a:t> </a:t>
            </a:r>
            <a:r>
              <a:rPr lang="en-US" sz="2000" dirty="0" err="1">
                <a:solidFill>
                  <a:srgbClr val="C00000"/>
                </a:solidFill>
              </a:rPr>
              <a:t>một</a:t>
            </a:r>
            <a:r>
              <a:rPr lang="en-US" sz="2000" dirty="0">
                <a:solidFill>
                  <a:srgbClr val="C00000"/>
                </a:solidFill>
              </a:rPr>
              <a:t> </a:t>
            </a:r>
            <a:r>
              <a:rPr lang="en-US" sz="2000" dirty="0" err="1">
                <a:solidFill>
                  <a:srgbClr val="C00000"/>
                </a:solidFill>
              </a:rPr>
              <a:t>mặt</a:t>
            </a:r>
            <a:r>
              <a:rPr lang="en-US" sz="2000" dirty="0">
                <a:solidFill>
                  <a:srgbClr val="C00000"/>
                </a:solidFill>
              </a:rPr>
              <a:t> </a:t>
            </a:r>
            <a:r>
              <a:rPr lang="en-US" sz="2000" dirty="0" err="1">
                <a:solidFill>
                  <a:srgbClr val="C00000"/>
                </a:solidFill>
              </a:rPr>
              <a:t>phẳng</a:t>
            </a:r>
            <a:r>
              <a:rPr lang="en-US" sz="2000" dirty="0">
                <a:solidFill>
                  <a:srgbClr val="C00000"/>
                </a:solidFill>
              </a:rPr>
              <a:t>, </a:t>
            </a:r>
            <a:r>
              <a:rPr lang="en-US" sz="2000" dirty="0" err="1">
                <a:solidFill>
                  <a:srgbClr val="C00000"/>
                </a:solidFill>
              </a:rPr>
              <a:t>một</a:t>
            </a:r>
            <a:r>
              <a:rPr lang="en-US" sz="2000" dirty="0">
                <a:solidFill>
                  <a:srgbClr val="C00000"/>
                </a:solidFill>
              </a:rPr>
              <a:t> </a:t>
            </a:r>
            <a:r>
              <a:rPr lang="en-US" sz="2000" dirty="0" err="1">
                <a:solidFill>
                  <a:srgbClr val="C00000"/>
                </a:solidFill>
              </a:rPr>
              <a:t>mặt</a:t>
            </a:r>
            <a:r>
              <a:rPr lang="en-US" sz="2000" dirty="0">
                <a:solidFill>
                  <a:srgbClr val="C00000"/>
                </a:solidFill>
              </a:rPr>
              <a:t> cong.</a:t>
            </a:r>
          </a:p>
        </p:txBody>
      </p:sp>
      <p:pic>
        <p:nvPicPr>
          <p:cNvPr id="2" name="Picture 1"/>
          <p:cNvPicPr>
            <a:picLocks noChangeAspect="1"/>
          </p:cNvPicPr>
          <p:nvPr/>
        </p:nvPicPr>
        <p:blipFill>
          <a:blip r:embed="rId4"/>
          <a:stretch>
            <a:fillRect/>
          </a:stretch>
        </p:blipFill>
        <p:spPr>
          <a:xfrm>
            <a:off x="6593357" y="435188"/>
            <a:ext cx="2128905" cy="1645063"/>
          </a:xfrm>
          <a:prstGeom prst="rect">
            <a:avLst/>
          </a:prstGeom>
        </p:spPr>
      </p:pic>
      <p:pic>
        <p:nvPicPr>
          <p:cNvPr id="5" name="Picture 4"/>
          <p:cNvPicPr>
            <a:picLocks noChangeAspect="1"/>
          </p:cNvPicPr>
          <p:nvPr/>
        </p:nvPicPr>
        <p:blipFill>
          <a:blip r:embed="rId5"/>
          <a:stretch>
            <a:fillRect/>
          </a:stretch>
        </p:blipFill>
        <p:spPr>
          <a:xfrm>
            <a:off x="5371058" y="2069519"/>
            <a:ext cx="2797466" cy="2694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317692" y="332861"/>
            <a:ext cx="3030815"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350EB"/>
                </a:solidFill>
              </a:rPr>
              <a:t>1.Các </a:t>
            </a:r>
            <a:r>
              <a:rPr lang="en-US" sz="2400" dirty="0" err="1">
                <a:solidFill>
                  <a:srgbClr val="0350EB"/>
                </a:solidFill>
              </a:rPr>
              <a:t>loại</a:t>
            </a:r>
            <a:r>
              <a:rPr lang="en-US" sz="2400" dirty="0">
                <a:solidFill>
                  <a:srgbClr val="0350EB"/>
                </a:solidFill>
              </a:rPr>
              <a:t> </a:t>
            </a:r>
            <a:r>
              <a:rPr lang="en-US" sz="2400" dirty="0" err="1">
                <a:solidFill>
                  <a:srgbClr val="0350EB"/>
                </a:solidFill>
              </a:rPr>
              <a:t>thấu</a:t>
            </a:r>
            <a:r>
              <a:rPr lang="en-US" sz="2400" dirty="0">
                <a:solidFill>
                  <a:srgbClr val="0350EB"/>
                </a:solidFill>
              </a:rPr>
              <a:t> </a:t>
            </a:r>
            <a:r>
              <a:rPr lang="en-US" sz="2400" dirty="0" err="1">
                <a:solidFill>
                  <a:srgbClr val="0350EB"/>
                </a:solidFill>
              </a:rPr>
              <a:t>kính</a:t>
            </a:r>
            <a:endParaRPr lang="en-US" sz="2400" dirty="0">
              <a:solidFill>
                <a:srgbClr val="0350EB"/>
              </a:solidFill>
            </a:endParaRPr>
          </a:p>
        </p:txBody>
      </p:sp>
      <p:sp>
        <p:nvSpPr>
          <p:cNvPr id="8" name="TextBox 7"/>
          <p:cNvSpPr txBox="1"/>
          <p:nvPr/>
        </p:nvSpPr>
        <p:spPr>
          <a:xfrm>
            <a:off x="394092" y="975040"/>
            <a:ext cx="3487333" cy="923330"/>
          </a:xfrm>
          <a:prstGeom prst="rect">
            <a:avLst/>
          </a:prstGeom>
          <a:noFill/>
        </p:spPr>
        <p:txBody>
          <a:bodyPr wrap="square" rtlCol="0">
            <a:spAutoFit/>
          </a:bodyPr>
          <a:lstStyle/>
          <a:p>
            <a:r>
              <a:rPr lang="en-US" sz="1800" dirty="0" err="1"/>
              <a:t>Hãy</a:t>
            </a:r>
            <a:r>
              <a:rPr lang="en-US" sz="1800" dirty="0"/>
              <a:t> </a:t>
            </a:r>
            <a:r>
              <a:rPr lang="en-US" sz="1800" dirty="0" err="1"/>
              <a:t>quan</a:t>
            </a:r>
            <a:r>
              <a:rPr lang="en-US" sz="1800" dirty="0"/>
              <a:t> </a:t>
            </a:r>
            <a:r>
              <a:rPr lang="en-US" sz="1800" dirty="0" err="1"/>
              <a:t>sát</a:t>
            </a:r>
            <a:r>
              <a:rPr lang="en-US" sz="1800" dirty="0"/>
              <a:t> 2 </a:t>
            </a:r>
            <a:r>
              <a:rPr lang="en-US" sz="1800" dirty="0" err="1"/>
              <a:t>loại</a:t>
            </a:r>
            <a:r>
              <a:rPr lang="en-US" sz="1800" dirty="0"/>
              <a:t> </a:t>
            </a:r>
            <a:r>
              <a:rPr lang="en-US" sz="1800" dirty="0" err="1"/>
              <a:t>thấu</a:t>
            </a:r>
            <a:r>
              <a:rPr lang="en-US" sz="1800" dirty="0"/>
              <a:t> </a:t>
            </a:r>
            <a:r>
              <a:rPr lang="en-US" sz="1800" dirty="0" err="1"/>
              <a:t>kính</a:t>
            </a:r>
            <a:r>
              <a:rPr lang="en-US" sz="1800" dirty="0"/>
              <a:t>  </a:t>
            </a:r>
            <a:r>
              <a:rPr lang="en-US" sz="1800" dirty="0" err="1"/>
              <a:t>hoàn</a:t>
            </a:r>
            <a:r>
              <a:rPr lang="en-US" sz="1800" dirty="0"/>
              <a:t> </a:t>
            </a:r>
            <a:r>
              <a:rPr lang="en-US" sz="1800" dirty="0" err="1"/>
              <a:t>thành</a:t>
            </a:r>
            <a:r>
              <a:rPr lang="en-US" sz="1800" dirty="0"/>
              <a:t> ý 1 </a:t>
            </a:r>
            <a:r>
              <a:rPr lang="en-US" sz="1800" dirty="0" err="1"/>
              <a:t>trong</a:t>
            </a:r>
            <a:r>
              <a:rPr lang="en-US" sz="1800" dirty="0"/>
              <a:t> </a:t>
            </a:r>
            <a:r>
              <a:rPr lang="en-US" sz="1800" dirty="0" err="1"/>
              <a:t>phiếu</a:t>
            </a:r>
            <a:r>
              <a:rPr lang="en-US" sz="1800" dirty="0"/>
              <a:t> </a:t>
            </a:r>
            <a:r>
              <a:rPr lang="en-US" sz="1800" dirty="0" err="1"/>
              <a:t>học</a:t>
            </a:r>
            <a:r>
              <a:rPr lang="en-US" sz="1800" dirty="0"/>
              <a:t> </a:t>
            </a:r>
            <a:r>
              <a:rPr lang="en-US" sz="1800" dirty="0" err="1"/>
              <a:t>tập</a:t>
            </a:r>
            <a:r>
              <a:rPr lang="en-US" sz="1800" dirty="0"/>
              <a:t> </a:t>
            </a:r>
            <a:r>
              <a:rPr lang="en-US" sz="1800" dirty="0" err="1"/>
              <a:t>số</a:t>
            </a:r>
            <a:r>
              <a:rPr lang="en-US" sz="1800" dirty="0"/>
              <a:t> 1</a:t>
            </a:r>
          </a:p>
        </p:txBody>
      </p:sp>
      <p:pic>
        <p:nvPicPr>
          <p:cNvPr id="6" name="Picture 5"/>
          <p:cNvPicPr>
            <a:picLocks noChangeAspect="1"/>
          </p:cNvPicPr>
          <p:nvPr/>
        </p:nvPicPr>
        <p:blipFill>
          <a:blip r:embed="rId3"/>
          <a:stretch>
            <a:fillRect/>
          </a:stretch>
        </p:blipFill>
        <p:spPr>
          <a:xfrm>
            <a:off x="3648966" y="332861"/>
            <a:ext cx="5295265" cy="1940594"/>
          </a:xfrm>
          <a:prstGeom prst="rect">
            <a:avLst/>
          </a:prstGeom>
        </p:spPr>
      </p:pic>
      <p:sp>
        <p:nvSpPr>
          <p:cNvPr id="5" name="TextBox 4"/>
          <p:cNvSpPr txBox="1"/>
          <p:nvPr/>
        </p:nvSpPr>
        <p:spPr>
          <a:xfrm>
            <a:off x="538410" y="3116587"/>
            <a:ext cx="6429949" cy="923330"/>
          </a:xfrm>
          <a:prstGeom prst="rect">
            <a:avLst/>
          </a:prstGeom>
          <a:noFill/>
        </p:spPr>
        <p:txBody>
          <a:bodyPr wrap="square" rtlCol="0">
            <a:spAutoFit/>
          </a:bodyPr>
          <a:lstStyle/>
          <a:p>
            <a:r>
              <a:rPr lang="en-US" sz="1800" dirty="0">
                <a:solidFill>
                  <a:srgbClr val="FF0000"/>
                </a:solidFill>
              </a:rPr>
              <a:t>Theo </a:t>
            </a:r>
            <a:r>
              <a:rPr lang="en-US" sz="1800" dirty="0" err="1">
                <a:solidFill>
                  <a:srgbClr val="FF0000"/>
                </a:solidFill>
              </a:rPr>
              <a:t>em</a:t>
            </a:r>
            <a:r>
              <a:rPr lang="en-US" sz="1800" dirty="0">
                <a:solidFill>
                  <a:srgbClr val="FF0000"/>
                </a:solidFill>
              </a:rPr>
              <a:t>, </a:t>
            </a:r>
            <a:r>
              <a:rPr lang="en-US" sz="1800" dirty="0" err="1">
                <a:solidFill>
                  <a:srgbClr val="FF0000"/>
                </a:solidFill>
              </a:rPr>
              <a:t>ngoài</a:t>
            </a:r>
            <a:r>
              <a:rPr lang="en-US" sz="1800" dirty="0">
                <a:solidFill>
                  <a:srgbClr val="FF0000"/>
                </a:solidFill>
              </a:rPr>
              <a:t> </a:t>
            </a:r>
            <a:r>
              <a:rPr lang="en-US" sz="1800" dirty="0" err="1">
                <a:solidFill>
                  <a:srgbClr val="FF0000"/>
                </a:solidFill>
              </a:rPr>
              <a:t>cách</a:t>
            </a:r>
            <a:r>
              <a:rPr lang="en-US" sz="1800" dirty="0">
                <a:solidFill>
                  <a:srgbClr val="FF0000"/>
                </a:solidFill>
              </a:rPr>
              <a:t> </a:t>
            </a:r>
            <a:r>
              <a:rPr lang="en-US" sz="1800" dirty="0" err="1">
                <a:solidFill>
                  <a:srgbClr val="FF0000"/>
                </a:solidFill>
              </a:rPr>
              <a:t>phân</a:t>
            </a:r>
            <a:r>
              <a:rPr lang="en-US" sz="1800" dirty="0">
                <a:solidFill>
                  <a:srgbClr val="FF0000"/>
                </a:solidFill>
              </a:rPr>
              <a:t> </a:t>
            </a:r>
            <a:r>
              <a:rPr lang="en-US" sz="1800" dirty="0" err="1">
                <a:solidFill>
                  <a:srgbClr val="FF0000"/>
                </a:solidFill>
              </a:rPr>
              <a:t>loại</a:t>
            </a:r>
            <a:r>
              <a:rPr lang="en-US" sz="1800" dirty="0">
                <a:solidFill>
                  <a:srgbClr val="FF0000"/>
                </a:solidFill>
              </a:rPr>
              <a:t> </a:t>
            </a:r>
            <a:r>
              <a:rPr lang="en-US" sz="1800" dirty="0" err="1">
                <a:solidFill>
                  <a:srgbClr val="FF0000"/>
                </a:solidFill>
              </a:rPr>
              <a:t>dựa</a:t>
            </a:r>
            <a:r>
              <a:rPr lang="en-US" sz="1800" dirty="0">
                <a:solidFill>
                  <a:srgbClr val="FF0000"/>
                </a:solidFill>
              </a:rPr>
              <a:t> </a:t>
            </a:r>
            <a:r>
              <a:rPr lang="en-US" sz="1800" dirty="0" err="1">
                <a:solidFill>
                  <a:srgbClr val="FF0000"/>
                </a:solidFill>
              </a:rPr>
              <a:t>vào</a:t>
            </a:r>
            <a:r>
              <a:rPr lang="en-US" sz="1800" dirty="0">
                <a:solidFill>
                  <a:srgbClr val="FF0000"/>
                </a:solidFill>
              </a:rPr>
              <a:t> </a:t>
            </a:r>
            <a:r>
              <a:rPr lang="en-US" sz="1800" dirty="0" err="1">
                <a:solidFill>
                  <a:srgbClr val="FF0000"/>
                </a:solidFill>
              </a:rPr>
              <a:t>thành</a:t>
            </a:r>
            <a:r>
              <a:rPr lang="en-US" sz="1800" dirty="0">
                <a:solidFill>
                  <a:srgbClr val="FF0000"/>
                </a:solidFill>
              </a:rPr>
              <a:t> </a:t>
            </a:r>
            <a:r>
              <a:rPr lang="en-US" sz="1800" dirty="0" err="1">
                <a:solidFill>
                  <a:srgbClr val="FF0000"/>
                </a:solidFill>
              </a:rPr>
              <a:t>thấu</a:t>
            </a:r>
            <a:r>
              <a:rPr lang="en-US" sz="1800" dirty="0">
                <a:solidFill>
                  <a:srgbClr val="FF0000"/>
                </a:solidFill>
              </a:rPr>
              <a:t> </a:t>
            </a:r>
            <a:r>
              <a:rPr lang="en-US" sz="1800" dirty="0" err="1">
                <a:solidFill>
                  <a:srgbClr val="FF0000"/>
                </a:solidFill>
              </a:rPr>
              <a:t>kính</a:t>
            </a:r>
            <a:r>
              <a:rPr lang="en-US" sz="1800" dirty="0">
                <a:solidFill>
                  <a:srgbClr val="FF0000"/>
                </a:solidFill>
              </a:rPr>
              <a:t> </a:t>
            </a:r>
            <a:r>
              <a:rPr lang="en-US" sz="1800" dirty="0" err="1">
                <a:solidFill>
                  <a:srgbClr val="FF0000"/>
                </a:solidFill>
              </a:rPr>
              <a:t>dày</a:t>
            </a:r>
            <a:r>
              <a:rPr lang="en-US" sz="1800" dirty="0">
                <a:solidFill>
                  <a:srgbClr val="FF0000"/>
                </a:solidFill>
              </a:rPr>
              <a:t>, </a:t>
            </a:r>
            <a:r>
              <a:rPr lang="en-US" sz="1800" dirty="0" err="1">
                <a:solidFill>
                  <a:srgbClr val="FF0000"/>
                </a:solidFill>
              </a:rPr>
              <a:t>mỏng</a:t>
            </a:r>
            <a:r>
              <a:rPr lang="en-US" sz="1800" dirty="0">
                <a:solidFill>
                  <a:srgbClr val="FF0000"/>
                </a:solidFill>
              </a:rPr>
              <a:t>, </a:t>
            </a:r>
            <a:r>
              <a:rPr lang="en-US" sz="1800" dirty="0" err="1">
                <a:solidFill>
                  <a:srgbClr val="FF0000"/>
                </a:solidFill>
              </a:rPr>
              <a:t>dựa</a:t>
            </a:r>
            <a:r>
              <a:rPr lang="en-US" sz="1800" dirty="0">
                <a:solidFill>
                  <a:srgbClr val="FF0000"/>
                </a:solidFill>
              </a:rPr>
              <a:t> </a:t>
            </a:r>
            <a:r>
              <a:rPr lang="en-US" sz="1800" dirty="0" err="1">
                <a:solidFill>
                  <a:srgbClr val="FF0000"/>
                </a:solidFill>
              </a:rPr>
              <a:t>vào</a:t>
            </a:r>
            <a:r>
              <a:rPr lang="en-US" sz="1800" dirty="0">
                <a:solidFill>
                  <a:srgbClr val="FF0000"/>
                </a:solidFill>
              </a:rPr>
              <a:t> </a:t>
            </a:r>
            <a:r>
              <a:rPr lang="en-US" sz="1800" dirty="0" err="1">
                <a:solidFill>
                  <a:srgbClr val="FF0000"/>
                </a:solidFill>
              </a:rPr>
              <a:t>thí</a:t>
            </a:r>
            <a:r>
              <a:rPr lang="en-US" sz="1800" dirty="0">
                <a:solidFill>
                  <a:srgbClr val="FF0000"/>
                </a:solidFill>
              </a:rPr>
              <a:t> </a:t>
            </a:r>
            <a:r>
              <a:rPr lang="en-US" sz="1800" dirty="0" err="1">
                <a:solidFill>
                  <a:srgbClr val="FF0000"/>
                </a:solidFill>
              </a:rPr>
              <a:t>nghiệm</a:t>
            </a:r>
            <a:r>
              <a:rPr lang="en-US" sz="1800" dirty="0">
                <a:solidFill>
                  <a:srgbClr val="FF0000"/>
                </a:solidFill>
              </a:rPr>
              <a:t> </a:t>
            </a:r>
            <a:r>
              <a:rPr lang="en-US" sz="1800" dirty="0" err="1">
                <a:solidFill>
                  <a:srgbClr val="FF0000"/>
                </a:solidFill>
              </a:rPr>
              <a:t>em</a:t>
            </a:r>
            <a:r>
              <a:rPr lang="en-US" sz="1800" dirty="0">
                <a:solidFill>
                  <a:srgbClr val="FF0000"/>
                </a:solidFill>
              </a:rPr>
              <a:t> </a:t>
            </a:r>
            <a:r>
              <a:rPr lang="en-US" sz="1800" dirty="0" err="1">
                <a:solidFill>
                  <a:srgbClr val="FF0000"/>
                </a:solidFill>
              </a:rPr>
              <a:t>còn</a:t>
            </a:r>
            <a:r>
              <a:rPr lang="en-US" sz="1800" dirty="0">
                <a:solidFill>
                  <a:srgbClr val="FF0000"/>
                </a:solidFill>
              </a:rPr>
              <a:t> </a:t>
            </a:r>
            <a:r>
              <a:rPr lang="en-US" sz="1800" dirty="0" err="1">
                <a:solidFill>
                  <a:srgbClr val="FF0000"/>
                </a:solidFill>
              </a:rPr>
              <a:t>có</a:t>
            </a:r>
            <a:r>
              <a:rPr lang="en-US" sz="1800" dirty="0">
                <a:solidFill>
                  <a:srgbClr val="FF0000"/>
                </a:solidFill>
              </a:rPr>
              <a:t> </a:t>
            </a:r>
            <a:r>
              <a:rPr lang="en-US" sz="1800" dirty="0" err="1">
                <a:solidFill>
                  <a:srgbClr val="FF0000"/>
                </a:solidFill>
              </a:rPr>
              <a:t>cách</a:t>
            </a:r>
            <a:r>
              <a:rPr lang="en-US" sz="1800" dirty="0">
                <a:solidFill>
                  <a:srgbClr val="FF0000"/>
                </a:solidFill>
              </a:rPr>
              <a:t> </a:t>
            </a:r>
            <a:r>
              <a:rPr lang="en-US" sz="1800" dirty="0" err="1">
                <a:solidFill>
                  <a:srgbClr val="FF0000"/>
                </a:solidFill>
              </a:rPr>
              <a:t>nào</a:t>
            </a:r>
            <a:r>
              <a:rPr lang="en-US" sz="1800" dirty="0">
                <a:solidFill>
                  <a:srgbClr val="FF0000"/>
                </a:solidFill>
              </a:rPr>
              <a:t> </a:t>
            </a:r>
            <a:r>
              <a:rPr lang="en-US" sz="1800" dirty="0" err="1">
                <a:solidFill>
                  <a:srgbClr val="FF0000"/>
                </a:solidFill>
              </a:rPr>
              <a:t>khác</a:t>
            </a:r>
            <a:r>
              <a:rPr lang="en-US" sz="1800" dirty="0">
                <a:solidFill>
                  <a:srgbClr val="FF0000"/>
                </a:solidFill>
              </a:rPr>
              <a:t> </a:t>
            </a:r>
            <a:r>
              <a:rPr lang="en-US" sz="1800" dirty="0" err="1">
                <a:solidFill>
                  <a:srgbClr val="FF0000"/>
                </a:solidFill>
              </a:rPr>
              <a:t>phân</a:t>
            </a:r>
            <a:r>
              <a:rPr lang="en-US" sz="1800" dirty="0">
                <a:solidFill>
                  <a:srgbClr val="FF0000"/>
                </a:solidFill>
              </a:rPr>
              <a:t> </a:t>
            </a:r>
            <a:r>
              <a:rPr lang="en-US" sz="1800" dirty="0" err="1">
                <a:solidFill>
                  <a:srgbClr val="FF0000"/>
                </a:solidFill>
              </a:rPr>
              <a:t>biệt</a:t>
            </a:r>
            <a:r>
              <a:rPr lang="en-US" sz="1800" dirty="0">
                <a:solidFill>
                  <a:srgbClr val="FF0000"/>
                </a:solidFill>
              </a:rPr>
              <a:t> </a:t>
            </a:r>
            <a:r>
              <a:rPr lang="en-US" sz="1800" dirty="0" err="1">
                <a:solidFill>
                  <a:srgbClr val="FF0000"/>
                </a:solidFill>
              </a:rPr>
              <a:t>thấu</a:t>
            </a:r>
            <a:r>
              <a:rPr lang="en-US" sz="1800" dirty="0">
                <a:solidFill>
                  <a:srgbClr val="FF0000"/>
                </a:solidFill>
              </a:rPr>
              <a:t> </a:t>
            </a:r>
            <a:r>
              <a:rPr lang="en-US" sz="1800" dirty="0" err="1">
                <a:solidFill>
                  <a:srgbClr val="FF0000"/>
                </a:solidFill>
              </a:rPr>
              <a:t>kính</a:t>
            </a:r>
            <a:r>
              <a:rPr lang="en-US" sz="1800" dirty="0">
                <a:solidFill>
                  <a:srgbClr val="FF0000"/>
                </a:solidFill>
              </a:rPr>
              <a:t> </a:t>
            </a:r>
            <a:r>
              <a:rPr lang="en-US" sz="1800" dirty="0" err="1">
                <a:solidFill>
                  <a:srgbClr val="FF0000"/>
                </a:solidFill>
              </a:rPr>
              <a:t>không</a:t>
            </a:r>
            <a:r>
              <a:rPr lang="en-US" sz="1800" dirty="0">
                <a:solidFill>
                  <a:srgbClr val="FF0000"/>
                </a:solidFill>
              </a:rPr>
              <a:t>?</a:t>
            </a:r>
          </a:p>
        </p:txBody>
      </p:sp>
    </p:spTree>
    <p:extLst>
      <p:ext uri="{BB962C8B-B14F-4D97-AF65-F5344CB8AC3E}">
        <p14:creationId xmlns:p14="http://schemas.microsoft.com/office/powerpoint/2010/main" val="406445855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PHIẾU HỌC TẬP SỐ 1</a:t>
            </a:r>
          </a:p>
        </p:txBody>
      </p:sp>
      <p:graphicFrame>
        <p:nvGraphicFramePr>
          <p:cNvPr id="5" name="Table 4"/>
          <p:cNvGraphicFramePr>
            <a:graphicFrameLocks noGrp="1"/>
          </p:cNvGraphicFramePr>
          <p:nvPr/>
        </p:nvGraphicFramePr>
        <p:xfrm>
          <a:off x="1261242" y="1519794"/>
          <a:ext cx="6962052" cy="2894551"/>
        </p:xfrm>
        <a:graphic>
          <a:graphicData uri="http://schemas.openxmlformats.org/drawingml/2006/table">
            <a:tbl>
              <a:tblPr firstRow="1" firstCol="1" bandRow="1">
                <a:tableStyleId>{69CF1AB2-1976-4502-BF36-3FF5EA218861}</a:tableStyleId>
              </a:tblPr>
              <a:tblGrid>
                <a:gridCol w="2320684">
                  <a:extLst>
                    <a:ext uri="{9D8B030D-6E8A-4147-A177-3AD203B41FA5}">
                      <a16:colId xmlns:a16="http://schemas.microsoft.com/office/drawing/2014/main" val="1723280864"/>
                    </a:ext>
                  </a:extLst>
                </a:gridCol>
                <a:gridCol w="2320684">
                  <a:extLst>
                    <a:ext uri="{9D8B030D-6E8A-4147-A177-3AD203B41FA5}">
                      <a16:colId xmlns:a16="http://schemas.microsoft.com/office/drawing/2014/main" val="1145406992"/>
                    </a:ext>
                  </a:extLst>
                </a:gridCol>
                <a:gridCol w="2320684">
                  <a:extLst>
                    <a:ext uri="{9D8B030D-6E8A-4147-A177-3AD203B41FA5}">
                      <a16:colId xmlns:a16="http://schemas.microsoft.com/office/drawing/2014/main" val="3184113156"/>
                    </a:ext>
                  </a:extLst>
                </a:gridCol>
              </a:tblGrid>
              <a:tr h="440790">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hội</a:t>
                      </a:r>
                      <a:r>
                        <a:rPr lang="en-US" sz="2000" dirty="0">
                          <a:effectLst/>
                        </a:rPr>
                        <a:t> </a:t>
                      </a:r>
                      <a:r>
                        <a:rPr lang="en-US" sz="2000" dirty="0" err="1">
                          <a:effectLst/>
                        </a:rPr>
                        <a:t>tụ</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phân</a:t>
                      </a:r>
                      <a:r>
                        <a:rPr lang="en-US" sz="2000" dirty="0">
                          <a:effectLst/>
                        </a:rPr>
                        <a:t> </a:t>
                      </a:r>
                      <a:r>
                        <a:rPr lang="en-US" sz="2000" dirty="0" err="1">
                          <a:effectLst/>
                        </a:rPr>
                        <a:t>kì</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9588655"/>
                  </a:ext>
                </a:extLst>
              </a:tr>
              <a:tr h="687190">
                <a:tc>
                  <a:txBody>
                    <a:bodyPr/>
                    <a:lstStyle/>
                    <a:p>
                      <a:pPr algn="just">
                        <a:lnSpc>
                          <a:spcPct val="107000"/>
                        </a:lnSpc>
                        <a:spcBef>
                          <a:spcPts val="600"/>
                        </a:spcBef>
                        <a:spcAft>
                          <a:spcPts val="600"/>
                        </a:spcAft>
                      </a:pPr>
                      <a:r>
                        <a:rPr lang="en-US" sz="1400">
                          <a:effectLst/>
                        </a:rPr>
                        <a:t>Hình dạng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3651968"/>
                  </a:ext>
                </a:extLst>
              </a:tr>
              <a:tr h="931030">
                <a:tc>
                  <a:txBody>
                    <a:bodyPr/>
                    <a:lstStyle/>
                    <a:p>
                      <a:pPr algn="just">
                        <a:lnSpc>
                          <a:spcPct val="107000"/>
                        </a:lnSpc>
                        <a:spcBef>
                          <a:spcPts val="600"/>
                        </a:spcBef>
                        <a:spcAft>
                          <a:spcPts val="600"/>
                        </a:spcAft>
                      </a:pPr>
                      <a:r>
                        <a:rPr lang="en-US" sz="1400">
                          <a:effectLst/>
                        </a:rPr>
                        <a:t>Đặc điểm chùm tia ló qua thấu kính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7550319"/>
                  </a:ext>
                </a:extLst>
              </a:tr>
              <a:tr h="835541">
                <a:tc>
                  <a:txBody>
                    <a:bodyPr/>
                    <a:lstStyle/>
                    <a:p>
                      <a:pPr algn="just">
                        <a:lnSpc>
                          <a:spcPct val="107000"/>
                        </a:lnSpc>
                        <a:spcBef>
                          <a:spcPts val="600"/>
                        </a:spcBef>
                        <a:spcAft>
                          <a:spcPts val="600"/>
                        </a:spcAft>
                      </a:pPr>
                      <a:r>
                        <a:rPr lang="en-US" sz="1400" dirty="0" err="1">
                          <a:effectLst/>
                        </a:rPr>
                        <a:t>Kí</a:t>
                      </a:r>
                      <a:r>
                        <a:rPr lang="en-US" sz="1400" dirty="0">
                          <a:effectLst/>
                        </a:rPr>
                        <a:t> </a:t>
                      </a:r>
                      <a:r>
                        <a:rPr lang="en-US" sz="1400" dirty="0" err="1">
                          <a:effectLst/>
                        </a:rPr>
                        <a:t>hiệu</a:t>
                      </a:r>
                      <a:endParaRPr lang="en-US" sz="1100" dirty="0">
                        <a:effectLst/>
                      </a:endParaRPr>
                    </a:p>
                    <a:p>
                      <a:pPr algn="just">
                        <a:lnSpc>
                          <a:spcPct val="107000"/>
                        </a:lnSpc>
                        <a:spcBef>
                          <a:spcPts val="600"/>
                        </a:spcBef>
                        <a:spcAft>
                          <a:spcPts val="6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9109670"/>
                  </a:ext>
                </a:extLst>
              </a:tr>
            </a:tbl>
          </a:graphicData>
        </a:graphic>
      </p:graphicFrame>
    </p:spTree>
    <p:extLst>
      <p:ext uri="{BB962C8B-B14F-4D97-AF65-F5344CB8AC3E}">
        <p14:creationId xmlns:p14="http://schemas.microsoft.com/office/powerpoint/2010/main" val="253411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33" y="363748"/>
            <a:ext cx="2157859" cy="608097"/>
          </a:xfrm>
        </p:spPr>
        <p:txBody>
          <a:bodyPr/>
          <a:lstStyle/>
          <a:p>
            <a:r>
              <a:rPr lang="en-US" sz="2800" u="sng" dirty="0">
                <a:solidFill>
                  <a:srgbClr val="C00000"/>
                </a:solidFill>
                <a:latin typeface="+mj-lt"/>
              </a:rPr>
              <a:t>*</a:t>
            </a:r>
            <a:r>
              <a:rPr lang="en-US" sz="2800" u="sng" dirty="0" err="1">
                <a:solidFill>
                  <a:srgbClr val="C00000"/>
                </a:solidFill>
                <a:latin typeface="+mj-lt"/>
              </a:rPr>
              <a:t>Thí</a:t>
            </a:r>
            <a:r>
              <a:rPr lang="en-US" sz="2800" u="sng" dirty="0">
                <a:solidFill>
                  <a:srgbClr val="C00000"/>
                </a:solidFill>
                <a:latin typeface="+mj-lt"/>
              </a:rPr>
              <a:t> </a:t>
            </a:r>
            <a:r>
              <a:rPr lang="en-US" sz="2800" u="sng" dirty="0" err="1">
                <a:solidFill>
                  <a:srgbClr val="C00000"/>
                </a:solidFill>
                <a:latin typeface="+mj-lt"/>
              </a:rPr>
              <a:t>nghiệm</a:t>
            </a:r>
            <a:endParaRPr lang="en-US" sz="2800" u="sng" dirty="0">
              <a:solidFill>
                <a:srgbClr val="C00000"/>
              </a:solidFill>
              <a:latin typeface="+mj-lt"/>
            </a:endParaRPr>
          </a:p>
        </p:txBody>
      </p:sp>
      <p:sp>
        <p:nvSpPr>
          <p:cNvPr id="5" name="TextBox 4"/>
          <p:cNvSpPr txBox="1"/>
          <p:nvPr/>
        </p:nvSpPr>
        <p:spPr>
          <a:xfrm>
            <a:off x="260697" y="1307177"/>
            <a:ext cx="7295189" cy="369332"/>
          </a:xfrm>
          <a:prstGeom prst="rect">
            <a:avLst/>
          </a:prstGeom>
          <a:noFill/>
        </p:spPr>
        <p:txBody>
          <a:bodyPr wrap="square" rtlCol="0">
            <a:spAutoFit/>
          </a:bodyPr>
          <a:lstStyle/>
          <a:p>
            <a:r>
              <a:rPr lang="en-US" sz="1800" dirty="0">
                <a:solidFill>
                  <a:schemeClr val="tx1"/>
                </a:solidFill>
              </a:rPr>
              <a:t>? </a:t>
            </a:r>
            <a:r>
              <a:rPr lang="en-US" sz="1800" dirty="0" err="1">
                <a:solidFill>
                  <a:schemeClr val="tx1"/>
                </a:solidFill>
              </a:rPr>
              <a:t>Nêu</a:t>
            </a:r>
            <a:r>
              <a:rPr lang="en-US" sz="1800" dirty="0">
                <a:solidFill>
                  <a:schemeClr val="tx1"/>
                </a:solidFill>
              </a:rPr>
              <a:t> </a:t>
            </a:r>
            <a:r>
              <a:rPr lang="en-US" sz="1800" dirty="0" err="1">
                <a:solidFill>
                  <a:schemeClr val="tx1"/>
                </a:solidFill>
              </a:rPr>
              <a:t>mục</a:t>
            </a:r>
            <a:r>
              <a:rPr lang="en-US" sz="1800" dirty="0">
                <a:solidFill>
                  <a:schemeClr val="tx1"/>
                </a:solidFill>
              </a:rPr>
              <a:t> </a:t>
            </a:r>
            <a:r>
              <a:rPr lang="en-US" sz="1800" dirty="0" err="1">
                <a:solidFill>
                  <a:schemeClr val="tx1"/>
                </a:solidFill>
              </a:rPr>
              <a:t>đích</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endParaRPr lang="en-US" sz="1800" dirty="0">
              <a:solidFill>
                <a:schemeClr val="tx1"/>
              </a:solidFill>
            </a:endParaRPr>
          </a:p>
        </p:txBody>
      </p:sp>
      <p:sp>
        <p:nvSpPr>
          <p:cNvPr id="7" name="TextBox 6"/>
          <p:cNvSpPr txBox="1"/>
          <p:nvPr/>
        </p:nvSpPr>
        <p:spPr>
          <a:xfrm>
            <a:off x="305893" y="2011841"/>
            <a:ext cx="7295189" cy="369332"/>
          </a:xfrm>
          <a:prstGeom prst="rect">
            <a:avLst/>
          </a:prstGeom>
          <a:noFill/>
        </p:spPr>
        <p:txBody>
          <a:bodyPr wrap="square" rtlCol="0">
            <a:spAutoFit/>
          </a:bodyPr>
          <a:lstStyle/>
          <a:p>
            <a:r>
              <a:rPr lang="en-US" sz="1800" dirty="0" err="1">
                <a:solidFill>
                  <a:schemeClr val="tx1"/>
                </a:solidFill>
              </a:rPr>
              <a:t>Để</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r>
              <a:rPr lang="en-US" sz="1800" dirty="0">
                <a:solidFill>
                  <a:schemeClr val="tx1"/>
                </a:solidFill>
              </a:rPr>
              <a:t> </a:t>
            </a:r>
            <a:r>
              <a:rPr lang="en-US" sz="1800" dirty="0" err="1">
                <a:solidFill>
                  <a:schemeClr val="tx1"/>
                </a:solidFill>
              </a:rPr>
              <a:t>cần</a:t>
            </a:r>
            <a:r>
              <a:rPr lang="en-US" sz="1800" dirty="0">
                <a:solidFill>
                  <a:schemeClr val="tx1"/>
                </a:solidFill>
              </a:rPr>
              <a:t> </a:t>
            </a:r>
            <a:r>
              <a:rPr lang="en-US" sz="1800" dirty="0" err="1">
                <a:solidFill>
                  <a:schemeClr val="tx1"/>
                </a:solidFill>
              </a:rPr>
              <a:t>những</a:t>
            </a:r>
            <a:r>
              <a:rPr lang="en-US" sz="1800" dirty="0">
                <a:solidFill>
                  <a:schemeClr val="tx1"/>
                </a:solidFill>
              </a:rPr>
              <a:t> </a:t>
            </a:r>
            <a:r>
              <a:rPr lang="en-US" sz="1800" dirty="0" err="1">
                <a:solidFill>
                  <a:schemeClr val="tx1"/>
                </a:solidFill>
              </a:rPr>
              <a:t>dụng</a:t>
            </a:r>
            <a:r>
              <a:rPr lang="en-US" sz="1800" dirty="0">
                <a:solidFill>
                  <a:schemeClr val="tx1"/>
                </a:solidFill>
              </a:rPr>
              <a:t> </a:t>
            </a:r>
            <a:r>
              <a:rPr lang="en-US" sz="1800" dirty="0" err="1">
                <a:solidFill>
                  <a:schemeClr val="tx1"/>
                </a:solidFill>
              </a:rPr>
              <a:t>cụ</a:t>
            </a:r>
            <a:r>
              <a:rPr lang="en-US" sz="1800" dirty="0">
                <a:solidFill>
                  <a:schemeClr val="tx1"/>
                </a:solidFill>
              </a:rPr>
              <a:t> </a:t>
            </a:r>
            <a:r>
              <a:rPr lang="en-US" sz="1800" dirty="0" err="1">
                <a:solidFill>
                  <a:schemeClr val="tx1"/>
                </a:solidFill>
              </a:rPr>
              <a:t>gì</a:t>
            </a:r>
            <a:r>
              <a:rPr lang="en-US" sz="1800" dirty="0">
                <a:solidFill>
                  <a:schemeClr val="tx1"/>
                </a:solidFill>
              </a:rPr>
              <a:t>?</a:t>
            </a:r>
          </a:p>
        </p:txBody>
      </p:sp>
      <p:sp>
        <p:nvSpPr>
          <p:cNvPr id="8" name="TextBox 7"/>
          <p:cNvSpPr txBox="1"/>
          <p:nvPr/>
        </p:nvSpPr>
        <p:spPr>
          <a:xfrm>
            <a:off x="458293" y="4100244"/>
            <a:ext cx="7295189" cy="369332"/>
          </a:xfrm>
          <a:prstGeom prst="rect">
            <a:avLst/>
          </a:prstGeom>
          <a:noFill/>
        </p:spPr>
        <p:txBody>
          <a:bodyPr wrap="square" rtlCol="0">
            <a:spAutoFit/>
          </a:bodyPr>
          <a:lstStyle/>
          <a:p>
            <a:r>
              <a:rPr lang="en-US" sz="1800" dirty="0" err="1">
                <a:solidFill>
                  <a:schemeClr val="tx1"/>
                </a:solidFill>
              </a:rPr>
              <a:t>Nêu</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bước</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r>
              <a:rPr lang="en-US" sz="1800" dirty="0">
                <a:solidFill>
                  <a:schemeClr val="tx1"/>
                </a:solidFill>
              </a:rPr>
              <a:t>?</a:t>
            </a:r>
          </a:p>
        </p:txBody>
      </p:sp>
      <p:grpSp>
        <p:nvGrpSpPr>
          <p:cNvPr id="12" name="Group 11"/>
          <p:cNvGrpSpPr/>
          <p:nvPr/>
        </p:nvGrpSpPr>
        <p:grpSpPr>
          <a:xfrm>
            <a:off x="368428" y="2475207"/>
            <a:ext cx="5510777" cy="1409949"/>
            <a:chOff x="368428" y="2475208"/>
            <a:chExt cx="5369693" cy="1294364"/>
          </a:xfrm>
        </p:grpSpPr>
        <p:sp>
          <p:nvSpPr>
            <p:cNvPr id="9" name="Rounded Rectangle 8"/>
            <p:cNvSpPr/>
            <p:nvPr/>
          </p:nvSpPr>
          <p:spPr>
            <a:xfrm>
              <a:off x="368429" y="2501418"/>
              <a:ext cx="5002062" cy="1268154"/>
            </a:xfrm>
            <a:prstGeom prst="roundRec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8428" y="2475208"/>
              <a:ext cx="5369693" cy="1200329"/>
            </a:xfrm>
            <a:prstGeom prst="rect">
              <a:avLst/>
            </a:prstGeom>
            <a:noFill/>
          </p:spPr>
          <p:txBody>
            <a:bodyPr wrap="square" rtlCol="0">
              <a:spAutoFit/>
            </a:bodyPr>
            <a:lstStyle/>
            <a:p>
              <a:r>
                <a:rPr lang="en-US" sz="1800" dirty="0">
                  <a:solidFill>
                    <a:schemeClr val="accent2"/>
                  </a:solidFill>
                </a:rPr>
                <a:t>*</a:t>
              </a:r>
              <a:r>
                <a:rPr lang="en-US" sz="1800" dirty="0" err="1">
                  <a:solidFill>
                    <a:schemeClr val="accent2"/>
                  </a:solidFill>
                </a:rPr>
                <a:t>Dụng</a:t>
              </a:r>
              <a:r>
                <a:rPr lang="en-US" sz="1800" dirty="0">
                  <a:solidFill>
                    <a:schemeClr val="accent2"/>
                  </a:solidFill>
                </a:rPr>
                <a:t> </a:t>
              </a:r>
              <a:r>
                <a:rPr lang="en-US" sz="1800" dirty="0" err="1">
                  <a:solidFill>
                    <a:schemeClr val="accent2"/>
                  </a:solidFill>
                </a:rPr>
                <a:t>cụ</a:t>
              </a:r>
              <a:r>
                <a:rPr lang="en-US" sz="1800" dirty="0">
                  <a:solidFill>
                    <a:schemeClr val="accent2"/>
                  </a:solidFill>
                </a:rPr>
                <a:t>:</a:t>
              </a:r>
            </a:p>
            <a:p>
              <a:r>
                <a:rPr lang="en-US" sz="1800" dirty="0"/>
                <a:t>+ </a:t>
              </a:r>
              <a:r>
                <a:rPr lang="en-US" sz="1800" dirty="0" err="1"/>
                <a:t>Đèn</a:t>
              </a:r>
              <a:r>
                <a:rPr lang="en-US" sz="1800" dirty="0"/>
                <a:t> laser </a:t>
              </a:r>
              <a:r>
                <a:rPr lang="en-US" sz="1800" dirty="0" err="1"/>
                <a:t>tạo</a:t>
              </a:r>
              <a:r>
                <a:rPr lang="en-US" sz="1800" dirty="0"/>
                <a:t> </a:t>
              </a:r>
              <a:r>
                <a:rPr lang="en-US" sz="1800" dirty="0" err="1"/>
                <a:t>các</a:t>
              </a:r>
              <a:r>
                <a:rPr lang="en-US" sz="1800" dirty="0"/>
                <a:t> </a:t>
              </a:r>
              <a:r>
                <a:rPr lang="en-US" sz="1800" dirty="0" err="1"/>
                <a:t>chùm</a:t>
              </a:r>
              <a:r>
                <a:rPr lang="en-US" sz="1800" dirty="0"/>
                <a:t> </a:t>
              </a:r>
              <a:r>
                <a:rPr lang="en-US" sz="1800" dirty="0" err="1"/>
                <a:t>tia</a:t>
              </a:r>
              <a:r>
                <a:rPr lang="en-US" sz="1800" dirty="0"/>
                <a:t> </a:t>
              </a:r>
              <a:r>
                <a:rPr lang="en-US" sz="1800" dirty="0" err="1"/>
                <a:t>sáng</a:t>
              </a:r>
              <a:r>
                <a:rPr lang="en-US" sz="1800" dirty="0"/>
                <a:t> song </a:t>
              </a:r>
              <a:r>
                <a:rPr lang="en-US" sz="1800" dirty="0" err="1"/>
                <a:t>song</a:t>
              </a:r>
              <a:endParaRPr lang="en-US" sz="1800" dirty="0"/>
            </a:p>
            <a:p>
              <a:r>
                <a:rPr lang="en-US" sz="1800" dirty="0"/>
                <a:t>+ </a:t>
              </a:r>
              <a:r>
                <a:rPr lang="en-US" sz="1800" dirty="0" err="1"/>
                <a:t>Bảng</a:t>
              </a:r>
              <a:r>
                <a:rPr lang="en-US" sz="1800" dirty="0"/>
                <a:t> </a:t>
              </a:r>
              <a:r>
                <a:rPr lang="en-US" sz="1800" dirty="0" err="1"/>
                <a:t>thép</a:t>
              </a:r>
              <a:endParaRPr lang="en-US" sz="1800" dirty="0"/>
            </a:p>
            <a:p>
              <a:r>
                <a:rPr lang="en-US" sz="1800" dirty="0"/>
                <a:t>+ </a:t>
              </a:r>
              <a:r>
                <a:rPr lang="en-US" sz="1800" dirty="0" err="1"/>
                <a:t>Thấu</a:t>
              </a:r>
              <a:r>
                <a:rPr lang="en-US" sz="1800" dirty="0"/>
                <a:t> </a:t>
              </a:r>
              <a:r>
                <a:rPr lang="en-US" sz="1800" dirty="0" err="1"/>
                <a:t>kính</a:t>
              </a:r>
              <a:r>
                <a:rPr lang="en-US" sz="1800" dirty="0"/>
                <a:t> </a:t>
              </a:r>
              <a:r>
                <a:rPr lang="en-US" sz="1800" dirty="0" err="1"/>
                <a:t>rì</a:t>
              </a:r>
              <a:r>
                <a:rPr lang="en-US" sz="1800" dirty="0"/>
                <a:t> </a:t>
              </a:r>
              <a:r>
                <a:rPr lang="en-US" sz="1800" dirty="0" err="1"/>
                <a:t>mỏng</a:t>
              </a:r>
              <a:r>
                <a:rPr lang="en-US" sz="1800" dirty="0"/>
                <a:t>, </a:t>
              </a:r>
              <a:r>
                <a:rPr lang="en-US" sz="1800" dirty="0" err="1"/>
                <a:t>thấu</a:t>
              </a:r>
              <a:r>
                <a:rPr lang="en-US" sz="1800" dirty="0"/>
                <a:t> </a:t>
              </a:r>
              <a:r>
                <a:rPr lang="en-US" sz="1800" dirty="0" err="1"/>
                <a:t>kính</a:t>
              </a:r>
              <a:r>
                <a:rPr lang="en-US" sz="1800" dirty="0"/>
                <a:t> </a:t>
              </a:r>
              <a:r>
                <a:rPr lang="en-US" sz="1800" dirty="0" err="1"/>
                <a:t>rìa</a:t>
              </a:r>
              <a:r>
                <a:rPr lang="en-US" sz="1800" dirty="0"/>
                <a:t> </a:t>
              </a:r>
              <a:r>
                <a:rPr lang="en-US" sz="1800" dirty="0" err="1"/>
                <a:t>dày</a:t>
              </a:r>
              <a:endParaRPr lang="en-US" sz="1800" dirty="0"/>
            </a:p>
          </p:txBody>
        </p:sp>
      </p:grpSp>
      <p:pic>
        <p:nvPicPr>
          <p:cNvPr id="10" name="Picture 9"/>
          <p:cNvPicPr>
            <a:picLocks noChangeAspect="1"/>
          </p:cNvPicPr>
          <p:nvPr/>
        </p:nvPicPr>
        <p:blipFill>
          <a:blip r:embed="rId2"/>
          <a:stretch>
            <a:fillRect/>
          </a:stretch>
        </p:blipFill>
        <p:spPr>
          <a:xfrm>
            <a:off x="4338503" y="525762"/>
            <a:ext cx="4535041" cy="136583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86" y="49105"/>
            <a:ext cx="1290440" cy="953313"/>
          </a:xfrm>
          <a:prstGeom prst="rect">
            <a:avLst/>
          </a:prstGeom>
        </p:spPr>
      </p:pic>
    </p:spTree>
    <p:extLst>
      <p:ext uri="{BB962C8B-B14F-4D97-AF65-F5344CB8AC3E}">
        <p14:creationId xmlns:p14="http://schemas.microsoft.com/office/powerpoint/2010/main" val="405967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err="1">
                <a:solidFill>
                  <a:srgbClr val="C00000"/>
                </a:solidFill>
                <a:latin typeface="+mj-lt"/>
              </a:rPr>
              <a:t>Các</a:t>
            </a:r>
            <a:r>
              <a:rPr lang="en-US" sz="2500" dirty="0">
                <a:solidFill>
                  <a:srgbClr val="C00000"/>
                </a:solidFill>
                <a:latin typeface="+mj-lt"/>
              </a:rPr>
              <a:t> </a:t>
            </a:r>
            <a:r>
              <a:rPr lang="en-US" sz="2500" dirty="0" err="1">
                <a:solidFill>
                  <a:srgbClr val="C00000"/>
                </a:solidFill>
                <a:latin typeface="+mj-lt"/>
              </a:rPr>
              <a:t>bước</a:t>
            </a:r>
            <a:r>
              <a:rPr lang="en-US" sz="2500" dirty="0">
                <a:solidFill>
                  <a:srgbClr val="C00000"/>
                </a:solidFill>
                <a:latin typeface="+mj-lt"/>
              </a:rPr>
              <a:t> </a:t>
            </a:r>
            <a:r>
              <a:rPr lang="en-US" sz="2500" dirty="0" err="1">
                <a:solidFill>
                  <a:srgbClr val="C00000"/>
                </a:solidFill>
                <a:latin typeface="+mj-lt"/>
              </a:rPr>
              <a:t>tiến</a:t>
            </a:r>
            <a:r>
              <a:rPr lang="en-US" sz="2500" dirty="0">
                <a:solidFill>
                  <a:srgbClr val="C00000"/>
                </a:solidFill>
                <a:latin typeface="+mj-lt"/>
              </a:rPr>
              <a:t> </a:t>
            </a:r>
            <a:r>
              <a:rPr lang="en-US" sz="2500" dirty="0" err="1">
                <a:solidFill>
                  <a:srgbClr val="C00000"/>
                </a:solidFill>
                <a:latin typeface="+mj-lt"/>
              </a:rPr>
              <a:t>hành</a:t>
            </a:r>
            <a:r>
              <a:rPr lang="en-US" sz="2500" dirty="0">
                <a:solidFill>
                  <a:srgbClr val="C00000"/>
                </a:solidFill>
                <a:latin typeface="+mj-lt"/>
              </a:rPr>
              <a:t> TN:</a:t>
            </a:r>
            <a:endParaRPr lang="en-US" sz="2500" dirty="0">
              <a:solidFill>
                <a:schemeClr val="tx1"/>
              </a:solidFill>
              <a:latin typeface="+mj-lt"/>
            </a:endParaRPr>
          </a:p>
        </p:txBody>
      </p:sp>
      <p:sp>
        <p:nvSpPr>
          <p:cNvPr id="3" name="TextBox 2"/>
          <p:cNvSpPr txBox="1"/>
          <p:nvPr/>
        </p:nvSpPr>
        <p:spPr>
          <a:xfrm>
            <a:off x="441434" y="1176775"/>
            <a:ext cx="7285998" cy="923330"/>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1: </a:t>
            </a:r>
            <a:r>
              <a:rPr lang="en-US" sz="1800" dirty="0" err="1"/>
              <a:t>Dùng</a:t>
            </a:r>
            <a:r>
              <a:rPr lang="en-US" sz="1800" dirty="0"/>
              <a:t> </a:t>
            </a:r>
            <a:r>
              <a:rPr lang="en-US" sz="1800" dirty="0" err="1"/>
              <a:t>đèn</a:t>
            </a:r>
            <a:r>
              <a:rPr lang="en-US" sz="1800" dirty="0"/>
              <a:t> </a:t>
            </a:r>
            <a:r>
              <a:rPr lang="en-US" sz="1800" dirty="0" err="1"/>
              <a:t>chiếu</a:t>
            </a:r>
            <a:r>
              <a:rPr lang="en-US" sz="1800" dirty="0"/>
              <a:t> </a:t>
            </a:r>
            <a:r>
              <a:rPr lang="en-US" sz="1800" dirty="0" err="1"/>
              <a:t>các</a:t>
            </a:r>
            <a:r>
              <a:rPr lang="en-US" sz="1800" dirty="0"/>
              <a:t> </a:t>
            </a:r>
            <a:r>
              <a:rPr lang="en-US" sz="1800" dirty="0" err="1"/>
              <a:t>tia</a:t>
            </a:r>
            <a:r>
              <a:rPr lang="en-US" sz="1800" dirty="0"/>
              <a:t> </a:t>
            </a:r>
            <a:r>
              <a:rPr lang="en-US" sz="1800" dirty="0" err="1"/>
              <a:t>sáng</a:t>
            </a:r>
            <a:r>
              <a:rPr lang="en-US" sz="1800" dirty="0"/>
              <a:t> song </a:t>
            </a:r>
            <a:r>
              <a:rPr lang="en-US" sz="1800" dirty="0" err="1"/>
              <a:t>song</a:t>
            </a:r>
            <a:r>
              <a:rPr lang="en-US" sz="1800" dirty="0"/>
              <a:t> </a:t>
            </a:r>
            <a:r>
              <a:rPr lang="en-US" sz="1800" dirty="0" err="1"/>
              <a:t>tới</a:t>
            </a:r>
            <a:r>
              <a:rPr lang="en-US" sz="1800" dirty="0"/>
              <a:t> </a:t>
            </a:r>
            <a:r>
              <a:rPr lang="en-US" sz="1800" dirty="0" err="1"/>
              <a:t>thấu</a:t>
            </a:r>
            <a:r>
              <a:rPr lang="en-US" sz="1800" dirty="0"/>
              <a:t> </a:t>
            </a:r>
            <a:r>
              <a:rPr lang="en-US" sz="1800" dirty="0" err="1"/>
              <a:t>kính</a:t>
            </a:r>
            <a:r>
              <a:rPr lang="en-US" sz="1800" dirty="0"/>
              <a:t> </a:t>
            </a:r>
            <a:r>
              <a:rPr lang="en-US" sz="1800" dirty="0" err="1"/>
              <a:t>rìa</a:t>
            </a:r>
            <a:r>
              <a:rPr lang="en-US" sz="1800" dirty="0"/>
              <a:t> </a:t>
            </a:r>
            <a:r>
              <a:rPr lang="en-US" sz="1800" dirty="0" err="1"/>
              <a:t>dày</a:t>
            </a:r>
            <a:endParaRPr lang="en-US" sz="1800" dirty="0"/>
          </a:p>
          <a:p>
            <a:r>
              <a:rPr lang="en-US" sz="1800" dirty="0"/>
              <a:t>=&gt; </a:t>
            </a:r>
            <a:r>
              <a:rPr lang="en-US" sz="1800" dirty="0" err="1"/>
              <a:t>Sau</a:t>
            </a:r>
            <a:r>
              <a:rPr lang="en-US" sz="1800" dirty="0"/>
              <a:t> </a:t>
            </a:r>
            <a:r>
              <a:rPr lang="en-US" sz="1800" dirty="0" err="1"/>
              <a:t>đó</a:t>
            </a:r>
            <a:r>
              <a:rPr lang="en-US" sz="1800" dirty="0"/>
              <a:t> </a:t>
            </a:r>
            <a:r>
              <a:rPr lang="en-US" sz="1800" dirty="0" err="1"/>
              <a:t>dịch</a:t>
            </a:r>
            <a:r>
              <a:rPr lang="en-US" sz="1800" dirty="0"/>
              <a:t> </a:t>
            </a:r>
            <a:r>
              <a:rPr lang="en-US" sz="1800" dirty="0" err="1"/>
              <a:t>chuyển</a:t>
            </a:r>
            <a:r>
              <a:rPr lang="en-US" sz="1800" dirty="0"/>
              <a:t> </a:t>
            </a:r>
            <a:r>
              <a:rPr lang="en-US" sz="1800" dirty="0" err="1"/>
              <a:t>đèn</a:t>
            </a:r>
            <a:r>
              <a:rPr lang="en-US" sz="1800" dirty="0"/>
              <a:t> </a:t>
            </a:r>
            <a:r>
              <a:rPr lang="en-US" sz="1800" dirty="0" err="1"/>
              <a:t>tới</a:t>
            </a:r>
            <a:r>
              <a:rPr lang="en-US" sz="1800" dirty="0"/>
              <a:t> </a:t>
            </a:r>
            <a:r>
              <a:rPr lang="en-US" sz="1800" dirty="0" err="1"/>
              <a:t>các</a:t>
            </a:r>
            <a:r>
              <a:rPr lang="en-US" sz="1800" dirty="0"/>
              <a:t> </a:t>
            </a:r>
            <a:r>
              <a:rPr lang="en-US" sz="1800" dirty="0" err="1"/>
              <a:t>vị</a:t>
            </a:r>
            <a:r>
              <a:rPr lang="en-US" sz="1800" dirty="0"/>
              <a:t> </a:t>
            </a:r>
            <a:r>
              <a:rPr lang="en-US" sz="1800" dirty="0" err="1"/>
              <a:t>trí</a:t>
            </a:r>
            <a:r>
              <a:rPr lang="en-US" sz="1800" dirty="0"/>
              <a:t> </a:t>
            </a:r>
            <a:r>
              <a:rPr lang="en-US" sz="1800" dirty="0" err="1"/>
              <a:t>khác</a:t>
            </a:r>
            <a:r>
              <a:rPr lang="en-US" sz="1800" dirty="0"/>
              <a:t> </a:t>
            </a:r>
            <a:r>
              <a:rPr lang="en-US" sz="1800" dirty="0" err="1"/>
              <a:t>nhau</a:t>
            </a:r>
            <a:r>
              <a:rPr lang="en-US" sz="1800" dirty="0"/>
              <a:t>, </a:t>
            </a:r>
            <a:r>
              <a:rPr lang="en-US" sz="1800" dirty="0" err="1"/>
              <a:t>quan</a:t>
            </a:r>
            <a:r>
              <a:rPr lang="en-US" sz="1800" dirty="0"/>
              <a:t> </a:t>
            </a:r>
            <a:r>
              <a:rPr lang="en-US" sz="1800" dirty="0" err="1"/>
              <a:t>sát</a:t>
            </a:r>
            <a:r>
              <a:rPr lang="en-US" sz="1800" dirty="0"/>
              <a:t> </a:t>
            </a:r>
            <a:r>
              <a:rPr lang="en-US" sz="1800" dirty="0" err="1"/>
              <a:t>chùm</a:t>
            </a:r>
            <a:r>
              <a:rPr lang="en-US" sz="1800" dirty="0"/>
              <a:t> </a:t>
            </a:r>
            <a:r>
              <a:rPr lang="en-US" sz="1800" dirty="0" err="1"/>
              <a:t>tia</a:t>
            </a:r>
            <a:r>
              <a:rPr lang="en-US" sz="1800" dirty="0"/>
              <a:t> </a:t>
            </a:r>
            <a:r>
              <a:rPr lang="en-US" sz="1800" dirty="0" err="1"/>
              <a:t>ló</a:t>
            </a:r>
            <a:r>
              <a:rPr lang="en-US" sz="1800" dirty="0"/>
              <a:t> </a:t>
            </a:r>
            <a:r>
              <a:rPr lang="en-US" sz="1800" dirty="0" err="1"/>
              <a:t>và</a:t>
            </a:r>
            <a:r>
              <a:rPr lang="en-US" sz="1800" dirty="0"/>
              <a:t> </a:t>
            </a:r>
            <a:r>
              <a:rPr lang="en-US" sz="1800" dirty="0" err="1"/>
              <a:t>ghi</a:t>
            </a:r>
            <a:r>
              <a:rPr lang="en-US" sz="1800" dirty="0"/>
              <a:t> </a:t>
            </a:r>
            <a:r>
              <a:rPr lang="en-US" sz="1800" dirty="0" err="1"/>
              <a:t>kết</a:t>
            </a:r>
            <a:r>
              <a:rPr lang="en-US" sz="1800" dirty="0"/>
              <a:t> </a:t>
            </a:r>
            <a:r>
              <a:rPr lang="en-US" sz="1800" dirty="0" err="1"/>
              <a:t>quả</a:t>
            </a:r>
            <a:r>
              <a:rPr lang="en-US" sz="1800" dirty="0"/>
              <a:t> </a:t>
            </a:r>
            <a:r>
              <a:rPr lang="en-US" sz="1800" dirty="0" err="1"/>
              <a:t>vào</a:t>
            </a:r>
            <a:r>
              <a:rPr lang="en-US" sz="1800" dirty="0"/>
              <a:t> PHT 1</a:t>
            </a:r>
          </a:p>
        </p:txBody>
      </p:sp>
      <p:sp>
        <p:nvSpPr>
          <p:cNvPr id="6" name="TextBox 5"/>
          <p:cNvSpPr txBox="1"/>
          <p:nvPr/>
        </p:nvSpPr>
        <p:spPr>
          <a:xfrm>
            <a:off x="441433" y="2587285"/>
            <a:ext cx="7485987" cy="923330"/>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2: </a:t>
            </a:r>
            <a:r>
              <a:rPr lang="en-US" sz="1800" dirty="0" err="1"/>
              <a:t>Dùng</a:t>
            </a:r>
            <a:r>
              <a:rPr lang="en-US" sz="1800" dirty="0"/>
              <a:t> </a:t>
            </a:r>
            <a:r>
              <a:rPr lang="en-US" sz="1800" dirty="0" err="1"/>
              <a:t>đèn</a:t>
            </a:r>
            <a:r>
              <a:rPr lang="en-US" sz="1800" dirty="0"/>
              <a:t> </a:t>
            </a:r>
            <a:r>
              <a:rPr lang="en-US" sz="1800" dirty="0" err="1"/>
              <a:t>chiếu</a:t>
            </a:r>
            <a:r>
              <a:rPr lang="en-US" sz="1800" dirty="0"/>
              <a:t> </a:t>
            </a:r>
            <a:r>
              <a:rPr lang="en-US" sz="1800" dirty="0" err="1"/>
              <a:t>các</a:t>
            </a:r>
            <a:r>
              <a:rPr lang="en-US" sz="1800" dirty="0"/>
              <a:t> </a:t>
            </a:r>
            <a:r>
              <a:rPr lang="en-US" sz="1800" dirty="0" err="1"/>
              <a:t>tia</a:t>
            </a:r>
            <a:r>
              <a:rPr lang="en-US" sz="1800" dirty="0"/>
              <a:t> </a:t>
            </a:r>
            <a:r>
              <a:rPr lang="en-US" sz="1800" dirty="0" err="1"/>
              <a:t>sáng</a:t>
            </a:r>
            <a:r>
              <a:rPr lang="en-US" sz="1800" dirty="0"/>
              <a:t> song </a:t>
            </a:r>
            <a:r>
              <a:rPr lang="en-US" sz="1800" dirty="0" err="1"/>
              <a:t>song</a:t>
            </a:r>
            <a:r>
              <a:rPr lang="en-US" sz="1800" dirty="0"/>
              <a:t> </a:t>
            </a:r>
            <a:r>
              <a:rPr lang="en-US" sz="1800" dirty="0" err="1"/>
              <a:t>tới</a:t>
            </a:r>
            <a:r>
              <a:rPr lang="en-US" sz="1800" dirty="0"/>
              <a:t> </a:t>
            </a:r>
            <a:r>
              <a:rPr lang="en-US" sz="1800" dirty="0" err="1"/>
              <a:t>thấu</a:t>
            </a:r>
            <a:r>
              <a:rPr lang="en-US" sz="1800" dirty="0"/>
              <a:t> </a:t>
            </a:r>
            <a:r>
              <a:rPr lang="en-US" sz="1800" dirty="0" err="1"/>
              <a:t>kính</a:t>
            </a:r>
            <a:r>
              <a:rPr lang="en-US" sz="1800" dirty="0"/>
              <a:t> </a:t>
            </a:r>
            <a:r>
              <a:rPr lang="en-US" sz="1800" dirty="0" err="1"/>
              <a:t>rìa</a:t>
            </a:r>
            <a:r>
              <a:rPr lang="en-US" sz="1800" dirty="0"/>
              <a:t> </a:t>
            </a:r>
            <a:r>
              <a:rPr lang="en-US" sz="1800" dirty="0" err="1"/>
              <a:t>mỏng</a:t>
            </a:r>
            <a:endParaRPr lang="en-US" sz="1800" dirty="0"/>
          </a:p>
          <a:p>
            <a:r>
              <a:rPr lang="en-US" sz="1800" dirty="0"/>
              <a:t>=&gt; </a:t>
            </a:r>
            <a:r>
              <a:rPr lang="en-US" sz="1800" dirty="0" err="1"/>
              <a:t>Sau</a:t>
            </a:r>
            <a:r>
              <a:rPr lang="en-US" sz="1800" dirty="0"/>
              <a:t> </a:t>
            </a:r>
            <a:r>
              <a:rPr lang="en-US" sz="1800" dirty="0" err="1"/>
              <a:t>đó</a:t>
            </a:r>
            <a:r>
              <a:rPr lang="en-US" sz="1800" dirty="0"/>
              <a:t> </a:t>
            </a:r>
            <a:r>
              <a:rPr lang="en-US" sz="1800" dirty="0" err="1"/>
              <a:t>dịch</a:t>
            </a:r>
            <a:r>
              <a:rPr lang="en-US" sz="1800" dirty="0"/>
              <a:t> </a:t>
            </a:r>
            <a:r>
              <a:rPr lang="en-US" sz="1800" dirty="0" err="1"/>
              <a:t>chuyển</a:t>
            </a:r>
            <a:r>
              <a:rPr lang="en-US" sz="1800" dirty="0"/>
              <a:t> </a:t>
            </a:r>
            <a:r>
              <a:rPr lang="en-US" sz="1800" dirty="0" err="1"/>
              <a:t>đèn</a:t>
            </a:r>
            <a:r>
              <a:rPr lang="en-US" sz="1800" dirty="0"/>
              <a:t> </a:t>
            </a:r>
            <a:r>
              <a:rPr lang="en-US" sz="1800" dirty="0" err="1"/>
              <a:t>tới</a:t>
            </a:r>
            <a:r>
              <a:rPr lang="en-US" sz="1800" dirty="0"/>
              <a:t> </a:t>
            </a:r>
            <a:r>
              <a:rPr lang="en-US" sz="1800" dirty="0" err="1"/>
              <a:t>các</a:t>
            </a:r>
            <a:r>
              <a:rPr lang="en-US" sz="1800" dirty="0"/>
              <a:t> </a:t>
            </a:r>
            <a:r>
              <a:rPr lang="en-US" sz="1800" dirty="0" err="1"/>
              <a:t>vị</a:t>
            </a:r>
            <a:r>
              <a:rPr lang="en-US" sz="1800" dirty="0"/>
              <a:t> </a:t>
            </a:r>
            <a:r>
              <a:rPr lang="en-US" sz="1800" dirty="0" err="1"/>
              <a:t>trí</a:t>
            </a:r>
            <a:r>
              <a:rPr lang="en-US" sz="1800" dirty="0"/>
              <a:t> </a:t>
            </a:r>
            <a:r>
              <a:rPr lang="en-US" sz="1800" dirty="0" err="1"/>
              <a:t>khác</a:t>
            </a:r>
            <a:r>
              <a:rPr lang="en-US" sz="1800" dirty="0"/>
              <a:t> </a:t>
            </a:r>
            <a:r>
              <a:rPr lang="en-US" sz="1800" dirty="0" err="1"/>
              <a:t>nhau</a:t>
            </a:r>
            <a:r>
              <a:rPr lang="en-US" sz="1800" dirty="0"/>
              <a:t>, </a:t>
            </a:r>
            <a:r>
              <a:rPr lang="en-US" sz="1800" dirty="0" err="1"/>
              <a:t>quan</a:t>
            </a:r>
            <a:r>
              <a:rPr lang="en-US" sz="1800" dirty="0"/>
              <a:t> </a:t>
            </a:r>
            <a:r>
              <a:rPr lang="en-US" sz="1800" dirty="0" err="1"/>
              <a:t>sát</a:t>
            </a:r>
            <a:r>
              <a:rPr lang="en-US" sz="1800" dirty="0"/>
              <a:t> </a:t>
            </a:r>
            <a:r>
              <a:rPr lang="en-US" sz="1800" dirty="0" err="1"/>
              <a:t>chùm</a:t>
            </a:r>
            <a:r>
              <a:rPr lang="en-US" sz="1800" dirty="0"/>
              <a:t> </a:t>
            </a:r>
            <a:r>
              <a:rPr lang="en-US" sz="1800" dirty="0" err="1"/>
              <a:t>tia</a:t>
            </a:r>
            <a:r>
              <a:rPr lang="en-US" sz="1800" dirty="0"/>
              <a:t> </a:t>
            </a:r>
            <a:r>
              <a:rPr lang="en-US" sz="1800" dirty="0" err="1"/>
              <a:t>ló</a:t>
            </a:r>
            <a:r>
              <a:rPr lang="en-US" sz="1800" dirty="0"/>
              <a:t> </a:t>
            </a:r>
            <a:r>
              <a:rPr lang="en-US" sz="1800" dirty="0" err="1"/>
              <a:t>và</a:t>
            </a:r>
            <a:r>
              <a:rPr lang="en-US" sz="1800" dirty="0"/>
              <a:t> </a:t>
            </a:r>
            <a:r>
              <a:rPr lang="en-US" sz="1800" dirty="0" err="1"/>
              <a:t>ghi</a:t>
            </a:r>
            <a:r>
              <a:rPr lang="en-US" sz="1800" dirty="0"/>
              <a:t> </a:t>
            </a:r>
            <a:r>
              <a:rPr lang="en-US" sz="1800" dirty="0" err="1"/>
              <a:t>kết</a:t>
            </a:r>
            <a:r>
              <a:rPr lang="en-US" sz="1800" dirty="0"/>
              <a:t> </a:t>
            </a:r>
            <a:r>
              <a:rPr lang="en-US" sz="1800" dirty="0" err="1"/>
              <a:t>quả</a:t>
            </a:r>
            <a:r>
              <a:rPr lang="en-US" sz="1800" dirty="0"/>
              <a:t> </a:t>
            </a:r>
            <a:r>
              <a:rPr lang="en-US" sz="1800" dirty="0" err="1"/>
              <a:t>vào</a:t>
            </a:r>
            <a:r>
              <a:rPr lang="en-US" sz="1800" dirty="0"/>
              <a:t> PHT 1</a:t>
            </a:r>
          </a:p>
        </p:txBody>
      </p:sp>
      <p:sp>
        <p:nvSpPr>
          <p:cNvPr id="8" name="TextBox 7"/>
          <p:cNvSpPr txBox="1"/>
          <p:nvPr/>
        </p:nvSpPr>
        <p:spPr>
          <a:xfrm>
            <a:off x="467178" y="3741060"/>
            <a:ext cx="5804834" cy="646331"/>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3: </a:t>
            </a:r>
            <a:r>
              <a:rPr lang="en-US" sz="1800" dirty="0" err="1"/>
              <a:t>Mô</a:t>
            </a:r>
            <a:r>
              <a:rPr lang="en-US" sz="1800" dirty="0"/>
              <a:t> </a:t>
            </a:r>
            <a:r>
              <a:rPr lang="en-US" sz="1800" dirty="0" err="1"/>
              <a:t>tả</a:t>
            </a:r>
            <a:r>
              <a:rPr lang="en-US" sz="1800" dirty="0"/>
              <a:t> </a:t>
            </a:r>
            <a:r>
              <a:rPr lang="en-US" sz="1800" dirty="0" err="1"/>
              <a:t>lại</a:t>
            </a:r>
            <a:r>
              <a:rPr lang="en-US" sz="1800" dirty="0"/>
              <a:t> </a:t>
            </a:r>
            <a:r>
              <a:rPr lang="en-US" sz="1800" dirty="0" err="1"/>
              <a:t>bằng</a:t>
            </a:r>
            <a:r>
              <a:rPr lang="en-US" sz="1800" dirty="0"/>
              <a:t> </a:t>
            </a:r>
            <a:r>
              <a:rPr lang="en-US" sz="1800" dirty="0" err="1"/>
              <a:t>hình</a:t>
            </a:r>
            <a:r>
              <a:rPr lang="en-US" sz="1800" dirty="0"/>
              <a:t> </a:t>
            </a:r>
            <a:r>
              <a:rPr lang="en-US" sz="1800" dirty="0" err="1"/>
              <a:t>ảnh</a:t>
            </a:r>
            <a:r>
              <a:rPr lang="en-US" sz="1800" dirty="0"/>
              <a:t> </a:t>
            </a:r>
            <a:r>
              <a:rPr lang="en-US" sz="1800" dirty="0" err="1"/>
              <a:t>hiện</a:t>
            </a:r>
            <a:r>
              <a:rPr lang="en-US" sz="1800" dirty="0"/>
              <a:t> </a:t>
            </a:r>
            <a:r>
              <a:rPr lang="en-US" sz="1800" dirty="0" err="1"/>
              <a:t>tượng</a:t>
            </a:r>
            <a:r>
              <a:rPr lang="en-US" sz="1800" dirty="0"/>
              <a:t> </a:t>
            </a:r>
            <a:r>
              <a:rPr lang="en-US" sz="1800" dirty="0" err="1"/>
              <a:t>xảy</a:t>
            </a:r>
            <a:r>
              <a:rPr lang="en-US" sz="1800" dirty="0"/>
              <a:t> </a:t>
            </a:r>
            <a:r>
              <a:rPr lang="en-US" sz="1800" dirty="0" err="1"/>
              <a:t>ra</a:t>
            </a:r>
            <a:r>
              <a:rPr lang="en-US" sz="1800" dirty="0"/>
              <a:t> </a:t>
            </a:r>
            <a:r>
              <a:rPr lang="en-US" sz="1800" dirty="0" err="1"/>
              <a:t>với</a:t>
            </a:r>
            <a:r>
              <a:rPr lang="en-US" sz="1800" dirty="0"/>
              <a:t> </a:t>
            </a:r>
            <a:r>
              <a:rPr lang="en-US" sz="1800" dirty="0" err="1"/>
              <a:t>cả</a:t>
            </a:r>
            <a:r>
              <a:rPr lang="en-US" sz="1800" dirty="0"/>
              <a:t> 2 </a:t>
            </a:r>
            <a:r>
              <a:rPr lang="en-US" sz="1800" dirty="0" err="1"/>
              <a:t>loại</a:t>
            </a:r>
            <a:r>
              <a:rPr lang="en-US" sz="1800" dirty="0"/>
              <a:t> </a:t>
            </a:r>
            <a:r>
              <a:rPr lang="en-US" sz="1800" dirty="0" err="1"/>
              <a:t>thấu</a:t>
            </a:r>
            <a:r>
              <a:rPr lang="en-US" sz="1800" dirty="0"/>
              <a:t> </a:t>
            </a:r>
            <a:r>
              <a:rPr lang="en-US" sz="1800" dirty="0" err="1"/>
              <a:t>kính</a:t>
            </a:r>
            <a:endParaRPr lang="en-US" sz="1800" dirty="0"/>
          </a:p>
        </p:txBody>
      </p:sp>
      <p:pic>
        <p:nvPicPr>
          <p:cNvPr id="9" name="Picture 8"/>
          <p:cNvPicPr>
            <a:picLocks noChangeAspect="1"/>
          </p:cNvPicPr>
          <p:nvPr/>
        </p:nvPicPr>
        <p:blipFill>
          <a:blip r:embed="rId4"/>
          <a:stretch>
            <a:fillRect/>
          </a:stretch>
        </p:blipFill>
        <p:spPr>
          <a:xfrm>
            <a:off x="7802942" y="2442543"/>
            <a:ext cx="1229530" cy="1089583"/>
          </a:xfrm>
          <a:prstGeom prst="rect">
            <a:avLst/>
          </a:prstGeom>
        </p:spPr>
      </p:pic>
      <p:pic>
        <p:nvPicPr>
          <p:cNvPr id="10" name="Picture 9"/>
          <p:cNvPicPr>
            <a:picLocks noChangeAspect="1"/>
          </p:cNvPicPr>
          <p:nvPr/>
        </p:nvPicPr>
        <p:blipFill>
          <a:blip r:embed="rId5"/>
          <a:stretch>
            <a:fillRect/>
          </a:stretch>
        </p:blipFill>
        <p:spPr>
          <a:xfrm>
            <a:off x="7854311" y="1022876"/>
            <a:ext cx="1126793" cy="1132263"/>
          </a:xfrm>
          <a:prstGeom prst="rect">
            <a:avLst/>
          </a:prstGeom>
        </p:spPr>
      </p:pic>
      <p:sp>
        <p:nvSpPr>
          <p:cNvPr id="11" name="TextBox 10"/>
          <p:cNvSpPr txBox="1"/>
          <p:nvPr/>
        </p:nvSpPr>
        <p:spPr>
          <a:xfrm>
            <a:off x="3156716" y="4387391"/>
            <a:ext cx="2252412" cy="369332"/>
          </a:xfrm>
          <a:prstGeom prst="rect">
            <a:avLst/>
          </a:prstGeom>
          <a:noFill/>
        </p:spPr>
        <p:txBody>
          <a:bodyPr wrap="square" rtlCol="0">
            <a:spAutoFit/>
          </a:bodyPr>
          <a:lstStyle/>
          <a:p>
            <a:r>
              <a:rPr lang="en-US" sz="1800" b="1" dirty="0" err="1">
                <a:solidFill>
                  <a:srgbClr val="FF0000"/>
                </a:solidFill>
              </a:rPr>
              <a:t>Thời</a:t>
            </a:r>
            <a:r>
              <a:rPr lang="en-US" sz="1800" b="1" dirty="0">
                <a:solidFill>
                  <a:srgbClr val="FF0000"/>
                </a:solidFill>
              </a:rPr>
              <a:t> </a:t>
            </a:r>
            <a:r>
              <a:rPr lang="en-US" sz="1800" b="1" dirty="0" err="1">
                <a:solidFill>
                  <a:srgbClr val="FF0000"/>
                </a:solidFill>
              </a:rPr>
              <a:t>gian</a:t>
            </a:r>
            <a:r>
              <a:rPr lang="en-US" sz="1800" b="1" dirty="0">
                <a:solidFill>
                  <a:srgbClr val="FF0000"/>
                </a:solidFill>
              </a:rPr>
              <a:t>: 5 </a:t>
            </a:r>
            <a:r>
              <a:rPr lang="en-US" sz="1800" b="1" dirty="0" err="1">
                <a:solidFill>
                  <a:srgbClr val="FF0000"/>
                </a:solidFill>
              </a:rPr>
              <a:t>phút</a:t>
            </a:r>
            <a:endParaRPr lang="en-US" sz="1800" dirty="0">
              <a:solidFill>
                <a:srgbClr val="FF0000"/>
              </a:solidFill>
            </a:endParaRPr>
          </a:p>
        </p:txBody>
      </p:sp>
      <p:pic>
        <p:nvPicPr>
          <p:cNvPr id="12" name="Hẹn giờ đếm ngược 5 phút 5 Minutes Countdown Tim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660632" y="3625837"/>
            <a:ext cx="2133600" cy="1200150"/>
          </a:xfrm>
          <a:prstGeom prst="rect">
            <a:avLst/>
          </a:prstGeom>
        </p:spPr>
      </p:pic>
    </p:spTree>
    <p:extLst>
      <p:ext uri="{BB962C8B-B14F-4D97-AF65-F5344CB8AC3E}">
        <p14:creationId xmlns:p14="http://schemas.microsoft.com/office/powerpoint/2010/main" val="180881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2"/>
                                        </p:tgtEl>
                                      </p:cBhvr>
                                    </p:cmd>
                                  </p:childTnLst>
                                </p:cTn>
                              </p:par>
                            </p:childTnLst>
                          </p:cTn>
                        </p:par>
                      </p:childTnLst>
                    </p:cTn>
                  </p:par>
                </p:childTnLst>
              </p:cTn>
              <p:nextCondLst>
                <p:cond evt="onClick" delay="0">
                  <p:tgtEl>
                    <p:spTgt spid="12"/>
                  </p:tgtEl>
                </p:cond>
              </p:nextCondLst>
            </p:seq>
            <p:video>
              <p:cMediaNode vol="80000">
                <p:cTn id="28" fill="hold" display="0">
                  <p:stCondLst>
                    <p:cond delay="indefinite"/>
                  </p:stCondLst>
                </p:cTn>
                <p:tgtEl>
                  <p:spTgt spid="12"/>
                </p:tgtEl>
              </p:cMediaNode>
            </p:video>
          </p:childTnLst>
        </p:cTn>
      </p:par>
    </p:tnLst>
    <p:bldLst>
      <p:bldP spid="3" grpId="0"/>
      <p:bldP spid="6" grpId="0"/>
      <p:bldP spid="8" grpId="0"/>
      <p:bldP spid="11" grpId="0"/>
    </p:bldLst>
  </p:timing>
</p:sld>
</file>

<file path=ppt/theme/theme1.xml><?xml version="1.0" encoding="utf-8"?>
<a:theme xmlns:a="http://schemas.openxmlformats.org/drawingml/2006/main" name="Accentuation Rules by Slidesgo">
  <a:themeElements>
    <a:clrScheme name="Simple Light">
      <a:dk1>
        <a:srgbClr val="191919"/>
      </a:dk1>
      <a:lt1>
        <a:srgbClr val="FFFFFF"/>
      </a:lt1>
      <a:dk2>
        <a:srgbClr val="7EB2FE"/>
      </a:dk2>
      <a:lt2>
        <a:srgbClr val="024581"/>
      </a:lt2>
      <a:accent1>
        <a:srgbClr val="FDB813"/>
      </a:accent1>
      <a:accent2>
        <a:srgbClr val="ED1B24"/>
      </a:accent2>
      <a:accent3>
        <a:srgbClr val="FFF0CF"/>
      </a:accent3>
      <a:accent4>
        <a:srgbClr val="DACDB3"/>
      </a:accent4>
      <a:accent5>
        <a:srgbClr val="7F4822"/>
      </a:accent5>
      <a:accent6>
        <a:srgbClr val="899C00"/>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1885</Words>
  <Application>Microsoft Office PowerPoint</Application>
  <PresentationFormat>On-screen Show (16:9)</PresentationFormat>
  <Paragraphs>171</Paragraphs>
  <Slides>30</Slides>
  <Notes>11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Times New Roman</vt:lpstr>
      <vt:lpstr>Calibri</vt:lpstr>
      <vt:lpstr>Open Sans</vt:lpstr>
      <vt:lpstr>Barlow Semi Condensed ExtraBold</vt:lpstr>
      <vt:lpstr>Catamaran</vt:lpstr>
      <vt:lpstr>Accentuation Rules by Slidesgo</vt:lpstr>
      <vt:lpstr>CHÀO MỪNG CÁC EM  ĐẾN VỚI BÀI HỌC HÔM NAY!</vt:lpstr>
      <vt:lpstr>PowerPoint Presentation</vt:lpstr>
      <vt:lpstr>PowerPoint Presentation</vt:lpstr>
      <vt:lpstr>NỘI DUNG BÀI HỌC</vt:lpstr>
      <vt:lpstr>PowerPoint Presentation</vt:lpstr>
      <vt:lpstr>PowerPoint Presentation</vt:lpstr>
      <vt:lpstr>PHIẾU HỌC TẬP SỐ 1</vt:lpstr>
      <vt:lpstr>*Thí nghiệm</vt:lpstr>
      <vt:lpstr>Các bước tiến hành TN:</vt:lpstr>
      <vt:lpstr>PHIẾU HỌC TẬP SỐ 1</vt:lpstr>
      <vt:lpstr>PowerPoint Presentation</vt:lpstr>
      <vt:lpstr>PowerPoint Presentation</vt:lpstr>
      <vt:lpstr>PowerPoint Presentation</vt:lpstr>
      <vt:lpstr>PowerPoint Presentation</vt:lpstr>
      <vt:lpstr>PowerPoint Presentation</vt:lpstr>
      <vt:lpstr>PHIẾU HỌC TẬP SỐ 2 Nhóm:………………………. </vt:lpstr>
      <vt:lpstr>PowerPoint Presentation</vt:lpstr>
      <vt:lpstr>*Thí nghiệm</vt:lpstr>
      <vt:lpstr>Các bước tiến hành TN:</vt:lpstr>
      <vt:lpstr>PHIẾU HỌC TẬP SỐ 3 Nhóm:………………………. </vt:lpstr>
      <vt:lpstr>PowerPoint Presentation</vt:lpstr>
      <vt:lpstr>LUYỆN TẬP</vt:lpstr>
      <vt:lpstr>PowerPoint Presentation</vt:lpstr>
      <vt:lpstr>PowerPoint Presentation</vt:lpstr>
      <vt:lpstr>PowerPoint Presentation</vt:lpstr>
      <vt:lpstr>PowerPoint Presentation</vt:lpstr>
      <vt:lpstr>VẬN DỤNG</vt:lpstr>
      <vt:lpstr>PowerPoint Presentation</vt:lpstr>
      <vt:lpstr>HƯỚNG DẪN VỀ NHÀ</vt:lpstr>
      <vt:lpstr>HẸN GẶP LẠI CÁC EM TRONG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VnTeach.Com</dc:creator>
  <cp:keywords>VnTeach.Com</cp:keywords>
  <cp:lastModifiedBy>Admin</cp:lastModifiedBy>
  <cp:revision>1</cp:revision>
  <dcterms:modified xsi:type="dcterms:W3CDTF">2024-08-29T11:18:57Z</dcterms:modified>
</cp:coreProperties>
</file>