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33"/>
  </p:notesMasterIdLst>
  <p:sldIdLst>
    <p:sldId id="260" r:id="rId5"/>
    <p:sldId id="261" r:id="rId6"/>
    <p:sldId id="262" r:id="rId7"/>
    <p:sldId id="263" r:id="rId8"/>
    <p:sldId id="264" r:id="rId9"/>
    <p:sldId id="275" r:id="rId10"/>
    <p:sldId id="276" r:id="rId11"/>
    <p:sldId id="272" r:id="rId12"/>
    <p:sldId id="273" r:id="rId13"/>
    <p:sldId id="277" r:id="rId14"/>
    <p:sldId id="278" r:id="rId15"/>
    <p:sldId id="266" r:id="rId16"/>
    <p:sldId id="274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68" r:id="rId28"/>
    <p:sldId id="289" r:id="rId29"/>
    <p:sldId id="290" r:id="rId30"/>
    <p:sldId id="270" r:id="rId31"/>
    <p:sldId id="271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gJnqeGlOuTiXtNJq6q7sNP86uL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lcome" initials="W" lastIdx="39" clrIdx="0">
    <p:extLst>
      <p:ext uri="{19B8F6BF-5375-455C-9EA6-DF929625EA0E}">
        <p15:presenceInfo xmlns:p15="http://schemas.microsoft.com/office/powerpoint/2012/main" userId="Welcome" providerId="None"/>
      </p:ext>
    </p:extLst>
  </p:cmAuthor>
  <p:cmAuthor id="2" name="Admin" initials="A" lastIdx="0" clrIdx="1"/>
  <p:cmAuthor id="3" name="Administrator" initials="A" lastIdx="5" clrIdx="2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customschemas.google.com/relationships/presentationmetadata" Target="meta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0543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13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882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539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312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576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039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942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88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99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9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1DA883-16F8-45D2-9BF4-EB0B9CE939E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251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895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481" name="Google Shape;48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750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23295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9907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911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28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51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382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141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067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03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6704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5192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4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4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4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5"/>
          <p:cNvSpPr txBox="1"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0" name="Google Shape;170;p4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6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6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4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4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7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4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4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8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89" name="Google Shape;189;p4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48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1" name="Google Shape;191;p48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9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9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9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07" name="Google Shape;207;p5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08" name="Google Shape;208;p5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14" name="Google Shape;214;p5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4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4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5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5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6"/>
          <p:cNvPicPr preferRelativeResize="0"/>
          <p:nvPr/>
        </p:nvPicPr>
        <p:blipFill rotWithShape="1">
          <a:blip r:embed="rId2">
            <a:alphaModFix/>
          </a:blip>
          <a:srcRect t="10460" b="16308"/>
          <a:stretch/>
        </p:blipFill>
        <p:spPr>
          <a:xfrm>
            <a:off x="7991500" y="4324350"/>
            <a:ext cx="604818" cy="44291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5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5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4" name="Google Shape;244;p5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5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5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5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5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5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5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5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5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69" name="Google Shape;269;p5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5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71" name="Google Shape;271;p5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5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6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6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6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83" name="Google Shape;283;p6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84" name="Google Shape;284;p6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6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6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6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6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91" name="Google Shape;291;p6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6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6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6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6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6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6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6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6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1639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65"/>
          <p:cNvSpPr txBox="1">
            <a:spLocks noGrp="1"/>
          </p:cNvSpPr>
          <p:nvPr>
            <p:ph type="body" idx="3"/>
          </p:nvPr>
        </p:nvSpPr>
        <p:spPr>
          <a:xfrm>
            <a:off x="457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65"/>
          <p:cNvSpPr txBox="1">
            <a:spLocks noGrp="1"/>
          </p:cNvSpPr>
          <p:nvPr>
            <p:ph type="body" idx="4"/>
          </p:nvPr>
        </p:nvSpPr>
        <p:spPr>
          <a:xfrm>
            <a:off x="4648200" y="2953942"/>
            <a:ext cx="4038600" cy="164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6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6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6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7"/>
          <p:cNvSpPr txBox="1"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67"/>
          <p:cNvSpPr txBox="1"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4" name="Google Shape;324;p6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6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6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6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6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9"/>
          <p:cNvSpPr txBox="1"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69"/>
          <p:cNvSpPr txBox="1"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6" name="Google Shape;336;p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7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70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70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7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7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7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71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71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9" name="Google Shape;349;p71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71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1" name="Google Shape;351;p71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7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7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7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7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2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7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7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7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7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7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4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74"/>
          <p:cNvSpPr txBox="1">
            <a:spLocks noGrp="1"/>
          </p:cNvSpPr>
          <p:nvPr>
            <p:ph type="body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67" name="Google Shape;367;p74"/>
          <p:cNvSpPr txBox="1">
            <a:spLocks noGrp="1"/>
          </p:cNvSpPr>
          <p:nvPr>
            <p:ph type="body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8" name="Google Shape;368;p7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5"/>
          <p:cNvSpPr txBox="1"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75"/>
          <p:cNvSpPr>
            <a:spLocks noGrp="1"/>
          </p:cNvSpPr>
          <p:nvPr>
            <p:ph type="pic" idx="2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  <a:noFill/>
          <a:ln>
            <a:noFill/>
          </a:ln>
        </p:spPr>
      </p:sp>
      <p:sp>
        <p:nvSpPr>
          <p:cNvPr id="374" name="Google Shape;374;p75"/>
          <p:cNvSpPr txBox="1">
            <a:spLocks noGrp="1"/>
          </p:cNvSpPr>
          <p:nvPr>
            <p:ph type="body" idx="1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5" name="Google Shape;375;p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6"/>
          <p:cNvSpPr txBox="1">
            <a:spLocks noGrp="1"/>
          </p:cNvSpPr>
          <p:nvPr>
            <p:ph type="body" idx="1"/>
          </p:nvPr>
        </p:nvSpPr>
        <p:spPr>
          <a:xfrm rot="5400000">
            <a:off x="2940844" y="-942181"/>
            <a:ext cx="3262312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1" name="Google Shape;381;p7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7"/>
          <p:cNvSpPr txBox="1">
            <a:spLocks noGrp="1"/>
          </p:cNvSpPr>
          <p:nvPr>
            <p:ph type="title"/>
          </p:nvPr>
        </p:nvSpPr>
        <p:spPr>
          <a:xfrm rot="5400000">
            <a:off x="5350669" y="1467644"/>
            <a:ext cx="4357687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7"/>
          <p:cNvSpPr txBox="1">
            <a:spLocks noGrp="1"/>
          </p:cNvSpPr>
          <p:nvPr>
            <p:ph type="body" idx="1"/>
          </p:nvPr>
        </p:nvSpPr>
        <p:spPr>
          <a:xfrm rot="5400000">
            <a:off x="1331119" y="-427831"/>
            <a:ext cx="4357687" cy="57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7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8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1" name="Google Shape;111;p38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9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8" name="Google Shape;118;p39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19" name="Google Shape;119;p39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0" name="Google Shape;120;p39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21" name="Google Shape;12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2" name="Google Shape;132;p41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33" name="Google Shape;133;p4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4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140" name="Google Shape;140;p4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Google Shape;233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Google Shape;234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6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66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6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9" name="Google Shape;319;p6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0" name="Google Shape;320;p6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4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6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3" Type="http://schemas.openxmlformats.org/officeDocument/2006/relationships/audio" Target="../media/audio2.wav"/><Relationship Id="rId7" Type="http://schemas.openxmlformats.org/officeDocument/2006/relationships/image" Target="../media/image320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0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7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0.png"/><Relationship Id="rId11" Type="http://schemas.openxmlformats.org/officeDocument/2006/relationships/image" Target="../media/image43.png"/><Relationship Id="rId5" Type="http://schemas.openxmlformats.org/officeDocument/2006/relationships/image" Target="../media/image31.jpg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4.png"/><Relationship Id="rId5" Type="http://schemas.openxmlformats.org/officeDocument/2006/relationships/image" Target="../media/image29.gif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0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50.png"/><Relationship Id="rId4" Type="http://schemas.openxmlformats.org/officeDocument/2006/relationships/audio" Target="../media/audio3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openxmlformats.org/officeDocument/2006/relationships/image" Target="../media/image31.jp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image" Target="../media/image5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7.png"/><Relationship Id="rId4" Type="http://schemas.openxmlformats.org/officeDocument/2006/relationships/video" Target="../media/media5.mp4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"/>
          <p:cNvSpPr/>
          <p:nvPr/>
        </p:nvSpPr>
        <p:spPr>
          <a:xfrm>
            <a:off x="685800" y="235118"/>
            <a:ext cx="3143250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29" name="Google Shape;429;p5"/>
          <p:cNvSpPr txBox="1"/>
          <p:nvPr/>
        </p:nvSpPr>
        <p:spPr>
          <a:xfrm>
            <a:off x="3962400" y="1518024"/>
            <a:ext cx="4648200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MỞ ĐẦU/ KHỞI ĐỘNG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Google Shape;430;p5"/>
          <p:cNvPicPr preferRelativeResize="0"/>
          <p:nvPr/>
        </p:nvPicPr>
        <p:blipFill rotWithShape="1">
          <a:blip r:embed="rId3">
            <a:alphaModFix/>
          </a:blip>
          <a:srcRect l="18710" t="12221" r="20015" b="20370"/>
          <a:stretch/>
        </p:blipFill>
        <p:spPr>
          <a:xfrm>
            <a:off x="4572000" y="2190750"/>
            <a:ext cx="1752600" cy="169666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8EE3E9-D044-1AB2-BDE7-FC7C29CF391D}"/>
              </a:ext>
            </a:extLst>
          </p:cNvPr>
          <p:cNvSpPr txBox="1"/>
          <p:nvPr/>
        </p:nvSpPr>
        <p:spPr>
          <a:xfrm>
            <a:off x="61471" y="843481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9BDB8C0-DA0E-79E8-EC20-4D332311E111}"/>
                  </a:ext>
                </a:extLst>
              </p:cNvPr>
              <p:cNvSpPr txBox="1"/>
              <p:nvPr/>
            </p:nvSpPr>
            <p:spPr>
              <a:xfrm>
                <a:off x="61471" y="1246155"/>
                <a:ext cx="8729061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9BDB8C0-DA0E-79E8-EC20-4D332311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1" y="1246155"/>
                <a:ext cx="8729061" cy="470000"/>
              </a:xfrm>
              <a:prstGeom prst="rect">
                <a:avLst/>
              </a:prstGeom>
              <a:blipFill rotWithShape="0">
                <a:blip r:embed="rId3"/>
                <a:stretch>
                  <a:fillRect l="-1047" t="-7692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4B49847-5576-2329-4FDC-08C8C3CAA0E9}"/>
                  </a:ext>
                </a:extLst>
              </p:cNvPr>
              <p:cNvSpPr txBox="1"/>
              <p:nvPr/>
            </p:nvSpPr>
            <p:spPr>
              <a:xfrm>
                <a:off x="65313" y="1668146"/>
                <a:ext cx="9013373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=−2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b="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</a:endParaRPr>
              </a:p>
              <a:p>
                <a:r>
                  <a:rPr lang="en-US" sz="2400" b="0" dirty="0">
                    <a:latin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+2=0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+2=0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=−2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</a:rPr>
                  <a:t>. </a:t>
                </a:r>
                <a:endParaRPr lang="en-US" sz="24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B49847-5576-2329-4FDC-08C8C3CA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" y="1668146"/>
                <a:ext cx="9013373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1083" t="-1429" b="-3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8EC7B9-DB36-4F70-60E4-29DFE1B8347C}"/>
              </a:ext>
            </a:extLst>
          </p:cNvPr>
          <p:cNvSpPr txBox="1"/>
          <p:nvPr/>
        </p:nvSpPr>
        <p:spPr>
          <a:xfrm>
            <a:off x="3838175" y="2209159"/>
            <a:ext cx="6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7DAA8F-7DB9-AECA-2FEF-BAF27F97D0CB}"/>
              </a:ext>
            </a:extLst>
          </p:cNvPr>
          <p:cNvSpPr txBox="1"/>
          <p:nvPr/>
        </p:nvSpPr>
        <p:spPr>
          <a:xfrm>
            <a:off x="6220324" y="2119933"/>
            <a:ext cx="2796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485BF82-303D-902B-5749-C6469774EAFF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7AD864-09C7-C13B-FA98-3F609D122878}"/>
              </a:ext>
            </a:extLst>
          </p:cNvPr>
          <p:cNvSpPr txBox="1"/>
          <p:nvPr/>
        </p:nvSpPr>
        <p:spPr>
          <a:xfrm>
            <a:off x="0" y="885630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6000B6B-8A19-80F9-F6AC-7C3C6144B1C0}"/>
                  </a:ext>
                </a:extLst>
              </p:cNvPr>
              <p:cNvSpPr txBox="1"/>
              <p:nvPr/>
            </p:nvSpPr>
            <p:spPr>
              <a:xfrm>
                <a:off x="107577" y="1480410"/>
                <a:ext cx="8882741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:r>
                  <a:rPr lang="en-US" sz="2800" b="1" i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b="1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ta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việc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=0;</m:t>
                    </m:r>
                  </m:oMath>
                </a14:m>
                <a:endParaRPr lang="en-US" sz="2800" b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800" i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2.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6000B6B-8A19-80F9-F6AC-7C3C6144B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7" y="1480410"/>
                <a:ext cx="8882741" cy="2246769"/>
              </a:xfrm>
              <a:prstGeom prst="rect">
                <a:avLst/>
              </a:prstGeom>
              <a:blipFill rotWithShape="0">
                <a:blip r:embed="rId3"/>
                <a:stretch>
                  <a:fillRect l="-1441" t="-2989" r="-480" b="-6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C7C3314-7A18-A1CA-10D2-7D90DEA078F5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1"/>
          <p:cNvSpPr/>
          <p:nvPr/>
        </p:nvSpPr>
        <p:spPr>
          <a:xfrm>
            <a:off x="726621" y="996042"/>
            <a:ext cx="3249386" cy="3099707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</a:t>
            </a:r>
            <a:endParaRPr/>
          </a:p>
        </p:txBody>
      </p:sp>
      <p:sp>
        <p:nvSpPr>
          <p:cNvPr id="470" name="Google Shape;470;p11"/>
          <p:cNvSpPr txBox="1"/>
          <p:nvPr/>
        </p:nvSpPr>
        <p:spPr>
          <a:xfrm>
            <a:off x="5105400" y="1710018"/>
            <a:ext cx="30948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200" y="2294793"/>
            <a:ext cx="4762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119C35-62E4-A833-EB2F-4431CD05A032}"/>
              </a:ext>
            </a:extLst>
          </p:cNvPr>
          <p:cNvSpPr txBox="1"/>
          <p:nvPr/>
        </p:nvSpPr>
        <p:spPr>
          <a:xfrm>
            <a:off x="53788" y="875734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53788" y="1321657"/>
                <a:ext cx="9036423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8" y="1321657"/>
                <a:ext cx="9036423" cy="963854"/>
              </a:xfrm>
              <a:prstGeom prst="rect">
                <a:avLst/>
              </a:prstGeom>
              <a:blipFill rotWithShape="0">
                <a:blip r:embed="rId7"/>
                <a:stretch>
                  <a:fillRect l="-1417" t="-6962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1B35F6-6968-13D0-3A6E-11D43B0505AF}"/>
              </a:ext>
            </a:extLst>
          </p:cNvPr>
          <p:cNvSpPr txBox="1"/>
          <p:nvPr/>
        </p:nvSpPr>
        <p:spPr>
          <a:xfrm>
            <a:off x="184418" y="2597204"/>
            <a:ext cx="55632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ĐÔI: 7 PHÚT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PHÚT HOẠT ĐỘNG CÁ NHÂN  </a:t>
            </a:r>
          </a:p>
          <a:p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PHÚT THẢO LUẬN CẶP ĐÔI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A3109A-31CC-2841-468E-8440762282FC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 Minute Timer (Nh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3943" y="874464"/>
            <a:ext cx="1439097" cy="808860"/>
          </a:xfrm>
          <a:prstGeom prst="rect">
            <a:avLst/>
          </a:prstGeom>
        </p:spPr>
      </p:pic>
      <p:pic>
        <p:nvPicPr>
          <p:cNvPr id="7" name="4 Minute Timer (Nho) (2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74294" y="2404111"/>
            <a:ext cx="1363026" cy="76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119C35-62E4-A833-EB2F-4431CD05A032}"/>
              </a:ext>
            </a:extLst>
          </p:cNvPr>
          <p:cNvSpPr txBox="1"/>
          <p:nvPr/>
        </p:nvSpPr>
        <p:spPr>
          <a:xfrm>
            <a:off x="84526" y="873682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84526" y="1314398"/>
                <a:ext cx="9036423" cy="963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26" y="1314398"/>
                <a:ext cx="9036423" cy="963854"/>
              </a:xfrm>
              <a:prstGeom prst="rect">
                <a:avLst/>
              </a:prstGeom>
              <a:blipFill rotWithShape="0">
                <a:blip r:embed="rId3"/>
                <a:stretch>
                  <a:fillRect l="-1417" t="-6962" b="-17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C212E00-B0EB-40E9-BBB8-669261350DE8}"/>
                  </a:ext>
                </a:extLst>
              </p:cNvPr>
              <p:cNvSpPr txBox="1"/>
              <p:nvPr/>
            </p:nvSpPr>
            <p:spPr>
              <a:xfrm>
                <a:off x="130629" y="2268505"/>
                <a:ext cx="8990320" cy="2399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C212E00-B0EB-40E9-BBB8-66926135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29" y="2268505"/>
                <a:ext cx="8990320" cy="2399375"/>
              </a:xfrm>
              <a:prstGeom prst="rect">
                <a:avLst/>
              </a:prstGeom>
              <a:blipFill rotWithShape="0">
                <a:blip r:embed="rId4"/>
                <a:stretch>
                  <a:fillRect l="-1017" t="-2030" b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5F02F8-4D3D-A037-4965-12BAF986CFD5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2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119C35-62E4-A833-EB2F-4431CD05A032}"/>
              </a:ext>
            </a:extLst>
          </p:cNvPr>
          <p:cNvSpPr txBox="1"/>
          <p:nvPr/>
        </p:nvSpPr>
        <p:spPr>
          <a:xfrm>
            <a:off x="30736" y="775157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4BA36920-C205-E169-E56F-821309EE14BE}"/>
                  </a:ext>
                </a:extLst>
              </p:cNvPr>
              <p:cNvSpPr txBox="1"/>
              <p:nvPr/>
            </p:nvSpPr>
            <p:spPr>
              <a:xfrm>
                <a:off x="30736" y="1059778"/>
                <a:ext cx="9036423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BA36920-C205-E169-E56F-821309EE1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6" y="1059778"/>
                <a:ext cx="9036423" cy="839332"/>
              </a:xfrm>
              <a:prstGeom prst="rect">
                <a:avLst/>
              </a:prstGeom>
              <a:blipFill rotWithShape="0">
                <a:blip r:embed="rId3"/>
                <a:stretch>
                  <a:fillRect l="-1012" t="-5797" b="-15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4C212E00-B0EB-40E9-BBB8-669261350DE8}"/>
                  </a:ext>
                </a:extLst>
              </p:cNvPr>
              <p:cNvSpPr txBox="1"/>
              <p:nvPr/>
            </p:nvSpPr>
            <p:spPr>
              <a:xfrm>
                <a:off x="108216" y="1727180"/>
                <a:ext cx="7697638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GIẢI</a:t>
                </a:r>
                <a:r>
                  <a:rPr lang="en-US" sz="24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uy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uy </a:t>
                </a:r>
                <a:r>
                  <a:rPr lang="en-US" sz="2400" b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4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. </a:t>
                </a: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C212E00-B0EB-40E9-BBB8-669261350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16" y="1727180"/>
                <a:ext cx="7697638" cy="3416320"/>
              </a:xfrm>
              <a:prstGeom prst="rect">
                <a:avLst/>
              </a:prstGeom>
              <a:blipFill rotWithShape="0">
                <a:blip r:embed="rId4"/>
                <a:stretch>
                  <a:fillRect l="-1268" t="-1426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83354E9-88D5-BB98-C814-BBE3E6C20DF8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4"/>
          <a:srcRect l="-292" t="-354" r="-141" b="28447"/>
          <a:stretch/>
        </p:blipFill>
        <p:spPr>
          <a:xfrm>
            <a:off x="0" y="-43406"/>
            <a:ext cx="9144000" cy="5254403"/>
          </a:xfrm>
          <a:prstGeom prst="rect">
            <a:avLst/>
          </a:prstGeom>
        </p:spPr>
      </p:pic>
      <p:pic>
        <p:nvPicPr>
          <p:cNvPr id="22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7" y="2742769"/>
            <a:ext cx="3239234" cy="2212397"/>
          </a:xfrm>
          <a:prstGeom prst="rect">
            <a:avLst/>
          </a:prstGeom>
        </p:spPr>
      </p:pic>
      <p:grpSp>
        <p:nvGrpSpPr>
          <p:cNvPr id="23" name="Group 22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0" y="59693"/>
            <a:ext cx="8610670" cy="640808"/>
            <a:chOff x="697251" y="497775"/>
            <a:chExt cx="11480893" cy="854410"/>
          </a:xfrm>
        </p:grpSpPr>
        <p:sp>
          <p:nvSpPr>
            <p:cNvPr id="24" name="Rectangle 23"/>
            <p:cNvSpPr/>
            <p:nvPr/>
          </p:nvSpPr>
          <p:spPr>
            <a:xfrm>
              <a:off x="3883884" y="497775"/>
              <a:ext cx="5643419" cy="854410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97251" y="664124"/>
              <a:ext cx="11480893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1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VƯỢT CHƯỚNG NGẠI VẬT</a:t>
              </a:r>
            </a:p>
          </p:txBody>
        </p:sp>
      </p:grpSp>
      <p:grpSp>
        <p:nvGrpSpPr>
          <p:cNvPr id="26" name="Group 25" descr="OPL20U25GSXzBJYl68kk8uQGfFKzs7yb1M4KJWUiLk6ZEvGF+qCIPSnY57AbBFCvTW$100.22.04$4+K4lPs7H94VUqPe2XwIsfPRnrXQE//QTEXxb8/8N4CNc6FpgZahzpTjFhMzSA7T/nHJa11DE8Ng2TP3iAmRczFlmslSuUNOgUeb6yRvs0="/>
          <p:cNvGrpSpPr/>
          <p:nvPr/>
        </p:nvGrpSpPr>
        <p:grpSpPr>
          <a:xfrm>
            <a:off x="7170598" y="236922"/>
            <a:ext cx="1387253" cy="1039091"/>
            <a:chOff x="1780171" y="2419927"/>
            <a:chExt cx="1849671" cy="1385455"/>
          </a:xfrm>
        </p:grpSpPr>
        <p:sp>
          <p:nvSpPr>
            <p:cNvPr id="27" name="Oval 26">
              <a:hlinkClick r:id="" action="ppaction://noaction"/>
            </p:cNvPr>
            <p:cNvSpPr/>
            <p:nvPr/>
          </p:nvSpPr>
          <p:spPr>
            <a:xfrm>
              <a:off x="1911927" y="2419927"/>
              <a:ext cx="1450109" cy="1385455"/>
            </a:xfrm>
            <a:prstGeom prst="ellipse">
              <a:avLst/>
            </a:prstGeom>
            <a:solidFill>
              <a:srgbClr val="C05236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hlinkClick r:id="" action="ppaction://noaction"/>
            </p:cNvPr>
            <p:cNvSpPr txBox="1"/>
            <p:nvPr/>
          </p:nvSpPr>
          <p:spPr>
            <a:xfrm>
              <a:off x="1780171" y="2574044"/>
              <a:ext cx="184967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BẮT</a:t>
              </a:r>
              <a:r>
                <a:rPr lang="en-US" sz="2400" kern="1200" dirty="0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ĐẦU</a:t>
              </a:r>
              <a:endParaRPr lang="en-US" sz="2400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: Rounded Corners 15" descr="OPL20U25GSXzBJYl68kk8uQGfFKzs7yb1M4KJWUiLk6ZEvGF+qCIPSnY57AbBFCvTW$100.22.04$4+K4lPs7H94VUqPe2XwIsfPRnrXQE//QTEXxb8/8N4CNc6FpgZahzpTjFhMzSA7T/nHJa11DE8Ng2TP3iAmRczFlmslSuUNOgUeb6yRvs0="/>
          <p:cNvSpPr/>
          <p:nvPr/>
        </p:nvSpPr>
        <p:spPr bwMode="auto">
          <a:xfrm>
            <a:off x="115145" y="38570"/>
            <a:ext cx="2159685" cy="795834"/>
          </a:xfrm>
          <a:prstGeom prst="roundRect">
            <a:avLst/>
          </a:prstGeom>
          <a:solidFill>
            <a:srgbClr val="FF505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hangingPunct="0">
              <a:buClrTx/>
              <a:defRPr/>
            </a:pPr>
            <a:r>
              <a:rPr 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18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18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 descr="OPL20U25GSXzBJYl68kk8uQGfFKzs7yb1M4KJWUiLk6ZEvGF+qCIPSnY57AbBFCvTW$100.22.04$4+K4lPs7H94VUqPe2XwIsfPRnrXQE//QTEXxb8/8N4CNc6FpgZahzpTjFhMzSA7T/nHJa11DE8Ng2TP3iAmRczFlmslSuUNOgUeb6yRvs0="/>
          <p:cNvSpPr/>
          <p:nvPr/>
        </p:nvSpPr>
        <p:spPr>
          <a:xfrm>
            <a:off x="42633" y="885517"/>
            <a:ext cx="592122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  <a:defRPr/>
            </a:pP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Khi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b="1" kern="1200" dirty="0" err="1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sz="2100" b="1" kern="12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Yankee Doodle" descr="OPL20U25GSXzBJYl68kk8uQGfFKzs7yb1M4KJWUiLk6ZEvGF+qCIPSnY57AbBFCvTW$100.22.04$4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4954"/>
            <a:ext cx="18288000" cy="5138546"/>
            <a:chOff x="-19812000" y="181103"/>
            <a:chExt cx="24384000" cy="68513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Vào http://fb.com/nkpowerskills tải game miễn phí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0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383" y="3564295"/>
            <a:ext cx="2643144" cy="1224485"/>
          </a:xfrm>
          <a:prstGeom prst="rect">
            <a:avLst/>
          </a:prstGeom>
        </p:spPr>
      </p:pic>
      <p:pic>
        <p:nvPicPr>
          <p:cNvPr id="11" name="Vào http://fb.com/nkpowerskills tải game miễn phí" descr="OPL20U25GSXzBJYl68kk8uQGfFKzs7yb1M4KJWUiLk6ZEvGF+qCIPSnY57AbBFCvTW$100.22.04$4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xmlns="" id="{480BD20A-4EA3-4057-B30A-41708969BB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4784191" y="3778112"/>
            <a:ext cx="769050" cy="796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04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9"/>
    </mc:Choice>
    <mc:Fallback xmlns="">
      <p:transition spd="slow" advTm="20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-0.25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8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80961" y="105874"/>
                <a:ext cx="8247461" cy="10772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32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 1</a:t>
                </a:r>
                <a:r>
                  <a:rPr lang="en-US" sz="32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>
                  <a:buClrTx/>
                  <a:defRPr/>
                </a:pPr>
                <a:endParaRPr lang="en-US" sz="3200" i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1" y="105874"/>
                <a:ext cx="8247461" cy="1077218"/>
              </a:xfrm>
              <a:prstGeom prst="rect">
                <a:avLst/>
              </a:prstGeom>
              <a:blipFill>
                <a:blip r:embed="rId6"/>
                <a:stretch>
                  <a:fillRect l="-1035" t="-7910" r="-1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80699" y="1105038"/>
                <a:ext cx="6153470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9" y="1105038"/>
                <a:ext cx="6153470" cy="584775"/>
              </a:xfrm>
              <a:prstGeom prst="rect">
                <a:avLst/>
              </a:prstGeom>
              <a:blipFill>
                <a:blip r:embed="rId7"/>
                <a:stretch>
                  <a:fillRect l="-2475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2077079"/>
                <a:ext cx="6208484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2077079"/>
                <a:ext cx="6208484" cy="584775"/>
              </a:xfrm>
              <a:prstGeom prst="rect">
                <a:avLst/>
              </a:prstGeom>
              <a:blipFill>
                <a:blip r:embed="rId8"/>
                <a:stretch>
                  <a:fillRect l="-2554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3064919"/>
                <a:ext cx="6226943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=−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3064919"/>
                <a:ext cx="6226943" cy="584775"/>
              </a:xfrm>
              <a:prstGeom prst="rect">
                <a:avLst/>
              </a:prstGeom>
              <a:blipFill>
                <a:blip r:embed="rId9"/>
                <a:stretch>
                  <a:fillRect l="-254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915399"/>
                <a:ext cx="6176983" cy="584775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𝟐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𝟎</m:t>
                    </m:r>
                  </m:oMath>
                </a14:m>
                <a:r>
                  <a: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915399"/>
                <a:ext cx="6176983" cy="584775"/>
              </a:xfrm>
              <a:prstGeom prst="rect">
                <a:avLst/>
              </a:prstGeom>
              <a:blipFill>
                <a:blip r:embed="rId10"/>
                <a:stretch>
                  <a:fillRect l="-2567"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xmlns="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xmlns="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xmlns="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xmlns="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xmlns="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xmlns="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xmlns="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xmlns="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xmlns="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xmlns="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xmlns="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xmlns="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xmlns="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xmlns="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xmlns="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xmlns="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xmlns="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xmlns="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xmlns="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xmlns="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83963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0" y="4930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08" y="3663614"/>
            <a:ext cx="2643144" cy="1224485"/>
          </a:xfrm>
          <a:prstGeom prst="rect">
            <a:avLst/>
          </a:prstGeom>
        </p:spPr>
      </p:pic>
      <p:sp>
        <p:nvSpPr>
          <p:cNvPr id="29" name="TextBox 28" descr="OPL20U25GSXzBJYl68kk8uQGfFKzs7yb1M4KJWUiLk6ZEvGF+qCIPSnY57AbBFCvTW$100.22.04$4+K4lPs7H94VUqPe2XwIsfPRnrXQE//QTEXxb8/8N4CNc6FpgZahzpTjFhMzSA7T/nHJa11DE8Ng2TP3iAmRczFlmslSuUNOgUeb6yRvs0="/>
          <p:cNvSpPr txBox="1"/>
          <p:nvPr/>
        </p:nvSpPr>
        <p:spPr>
          <a:xfrm>
            <a:off x="602159" y="474698"/>
            <a:ext cx="13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1800" kern="1200" dirty="0">
                <a:solidFill>
                  <a:prstClr val="white"/>
                </a:solidFill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0" name="CAUDI" descr="OPL20U25GSXzBJYl68kk8uQGfFKzs7yb1M4KJWUiLk6ZEvGF+qCIPSnY57AbBFCvTW$100.22.04$4+K4lPs7H94VUqPe2XwIsfPRnrXQE//QTEXxb8/8N4CNc6FpgZahzpTjFhMzSA7T/nHJa11DE8Ng2TP3iAmRczFlmslSuUNOgUeb6yRvs0=">
            <a:hlinkClick r:id="rId7" action="ppaction://hlinksldjump"/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06" y="2692593"/>
            <a:ext cx="3003230" cy="2372868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$100.22.04$4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906" y="3512257"/>
            <a:ext cx="964582" cy="103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1"/>
    </mc:Choice>
    <mc:Fallback xmlns="">
      <p:transition spd="slow" advTm="20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Google Shape;435;p6"/>
              <p:cNvSpPr txBox="1"/>
              <p:nvPr/>
            </p:nvSpPr>
            <p:spPr>
              <a:xfrm>
                <a:off x="380744" y="590550"/>
                <a:ext cx="5179039" cy="27532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Trong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khu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bằng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15 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người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ta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làm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xung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quanh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bề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(</m:t>
                    </m:r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(H.2.1).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Để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169</m:t>
                    </m:r>
                    <m:r>
                      <a:rPr lang="vi-VN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sSup>
                      <m:sSupPr>
                        <m:ctrlPr>
                          <a:rPr lang="ar-AE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ar-A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  <m:sup>
                        <m:r>
                          <a:rPr lang="ar-AE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thì b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ề</a:t>
                </a:r>
                <a:r>
                  <a:rPr lang="vi-VN" sz="2800" dirty="0">
                    <a:solidFill>
                      <a:srgbClr val="FF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 </a:t>
                </a:r>
                <a14:m>
                  <m:oMath xmlns:m="http://schemas.openxmlformats.org/officeDocument/2006/math">
                    <m:r>
                      <a:rPr lang="vi-V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bao </a:t>
                </a:r>
                <a:r>
                  <a:rPr lang="vi-VN" sz="28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nhiêu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?</a:t>
                </a:r>
              </a:p>
            </p:txBody>
          </p:sp>
        </mc:Choice>
        <mc:Fallback xmlns="">
          <p:sp>
            <p:nvSpPr>
              <p:cNvPr id="435" name="Google Shape;435;p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744" y="590550"/>
                <a:ext cx="5179039" cy="2753214"/>
              </a:xfrm>
              <a:prstGeom prst="rect">
                <a:avLst/>
              </a:prstGeom>
              <a:blipFill rotWithShape="0">
                <a:blip r:embed="rId3"/>
                <a:stretch>
                  <a:fillRect l="-2353" t="-2434" r="-2471" b="-24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880" y="208269"/>
            <a:ext cx="3611880" cy="3494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3680" y="3359332"/>
            <a:ext cx="147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2.1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-204979" y="76839"/>
                <a:ext cx="9765166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3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nghiệm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endPara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4979" y="76839"/>
                <a:ext cx="9765166" cy="523220"/>
              </a:xfrm>
              <a:prstGeom prst="rect">
                <a:avLst/>
              </a:prstGeom>
              <a:blipFill rotWithShape="0">
                <a:blip r:embed="rId6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960602"/>
                <a:ext cx="6226942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960602"/>
                <a:ext cx="6226942" cy="803682"/>
              </a:xfrm>
              <a:prstGeom prst="rect">
                <a:avLst/>
              </a:prstGeom>
              <a:blipFill>
                <a:blip r:embed="rId7"/>
                <a:stretch>
                  <a:fillRect l="-2547" b="-10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1933961"/>
                <a:ext cx="6208484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933961"/>
                <a:ext cx="6208484" cy="803682"/>
              </a:xfrm>
              <a:prstGeom prst="rect">
                <a:avLst/>
              </a:prstGeom>
              <a:blipFill>
                <a:blip r:embed="rId8"/>
                <a:stretch>
                  <a:fillRect l="-2554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2913850"/>
                <a:ext cx="6226943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endParaRPr lang="en-US" sz="3200" b="1" kern="1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2913850"/>
                <a:ext cx="6226943" cy="803682"/>
              </a:xfrm>
              <a:prstGeom prst="rect">
                <a:avLst/>
              </a:prstGeom>
              <a:blipFill>
                <a:blip r:embed="rId9"/>
                <a:stretch>
                  <a:fillRect l="-254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915399"/>
                <a:ext cx="6176983" cy="803682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3200" b="1" kern="1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𝒙</m:t>
                    </m:r>
                    <m:r>
                      <a:rPr lang="en-US" sz="32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=−</m:t>
                    </m:r>
                    <m:f>
                      <m:fPr>
                        <m:ctrlP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lang="en-US" sz="32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915399"/>
                <a:ext cx="6176983" cy="803682"/>
              </a:xfrm>
              <a:prstGeom prst="rect">
                <a:avLst/>
              </a:prstGeom>
              <a:blipFill>
                <a:blip r:embed="rId10"/>
                <a:stretch>
                  <a:fillRect l="-2567"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xmlns="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xmlns="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xmlns="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xmlns="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xmlns="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xmlns="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xmlns="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xmlns="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xmlns="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xmlns="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xmlns="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xmlns="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xmlns="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xmlns="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xmlns="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xmlns="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xmlns="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xmlns="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xmlns="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xmlns="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9649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2" grpId="1" animBg="1"/>
      <p:bldP spid="14" grpId="0" animBg="1"/>
      <p:bldP spid="16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85738" y="-55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sp>
        <p:nvSpPr>
          <p:cNvPr id="2" name="Title 1" descr="OPL20U25GSXzBJYl68kk8uQGfFKzs7yb1M4KJWUiLk6ZEvGF+qCIPSnY57AbBFCvTW$100.22.04$4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9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61" y="2730502"/>
            <a:ext cx="3006339" cy="2375324"/>
          </a:xfrm>
          <a:prstGeom prst="rect">
            <a:avLst/>
          </a:prstGeom>
        </p:spPr>
      </p:pic>
      <p:pic>
        <p:nvPicPr>
          <p:cNvPr id="11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861" y="2919515"/>
            <a:ext cx="2309195" cy="2180907"/>
          </a:xfrm>
          <a:prstGeom prst="rect">
            <a:avLst/>
          </a:prstGeom>
        </p:spPr>
      </p:pic>
      <p:pic>
        <p:nvPicPr>
          <p:cNvPr id="34" name="c2 2" descr="OPL20U25GSXzBJYl68kk8uQGfFKzs7yb1M4KJWUiLk6ZEvGF+qCIPSnY57AbBFCvTW$100.22.04$4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xmlns="" id="{A5E21DA6-4E2A-4ACC-8623-37530437A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853" y="3685312"/>
            <a:ext cx="964582" cy="10018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58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1 3.7037E-7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2153 L -0.98177 0.0092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9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ẤM BUÔN BÁN, CẤM REUP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47027" y="-1082465"/>
            <a:ext cx="16389545" cy="6319087"/>
            <a:chOff x="-19812000" y="181103"/>
            <a:chExt cx="24384000" cy="6851394"/>
          </a:xfrm>
          <a:solidFill>
            <a:schemeClr val="accent4"/>
          </a:solidFill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  <a:grpFill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127221" y="11896"/>
                <a:ext cx="8194773" cy="95410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en-US" sz="2800" b="1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Câu 3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−4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𝑥</m:t>
                    </m:r>
                    <m:d>
                      <m:dPr>
                        <m:ctrlP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𝑥</m:t>
                        </m:r>
                        <m:r>
                          <a:rPr lang="en-US" sz="2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−2</m:t>
                        </m:r>
                      </m:e>
                    </m:d>
                    <m:r>
                      <a:rPr lang="en-US" sz="28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+mn-cs"/>
                      </a:rPr>
                      <m:t>=0</m:t>
                    </m:r>
                  </m:oMath>
                </a14:m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đưa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về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phương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trình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8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800" kern="1200" dirty="0" err="1">
                    <a:solidFill>
                      <a:prstClr val="black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là</a:t>
                </a:r>
                <a:endParaRPr lang="en-US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21" y="11896"/>
                <a:ext cx="8194773" cy="954107"/>
              </a:xfrm>
              <a:prstGeom prst="rect">
                <a:avLst/>
              </a:prstGeom>
              <a:blipFill>
                <a:blip r:embed="rId6"/>
                <a:stretch>
                  <a:fillRect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80699" y="1105038"/>
                <a:ext cx="6153470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Rectangle 9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699" y="1105038"/>
                <a:ext cx="6153470" cy="523220"/>
              </a:xfrm>
              <a:prstGeom prst="rect">
                <a:avLst/>
              </a:prstGeom>
              <a:blipFill>
                <a:blip r:embed="rId7"/>
                <a:stretch>
                  <a:fillRect l="-1980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7" y="1862402"/>
                <a:ext cx="6208484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 11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" y="1862402"/>
                <a:ext cx="6208484" cy="523220"/>
              </a:xfrm>
              <a:prstGeom prst="rect">
                <a:avLst/>
              </a:prstGeom>
              <a:blipFill>
                <a:blip r:embed="rId8"/>
                <a:stretch>
                  <a:fillRect l="-2063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38728" y="2595801"/>
                <a:ext cx="6226943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algn="just"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𝟒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4" name="Rectangle 13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728" y="2595801"/>
                <a:ext cx="6226943" cy="523220"/>
              </a:xfrm>
              <a:prstGeom prst="rect">
                <a:avLst/>
              </a:prstGeom>
              <a:blipFill>
                <a:blip r:embed="rId9"/>
                <a:stretch>
                  <a:fillRect l="-205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/>
              <p:nvPr/>
            </p:nvSpPr>
            <p:spPr>
              <a:xfrm>
                <a:off x="357186" y="3334961"/>
                <a:ext cx="6176983" cy="523220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>
                <a:spAutoFit/>
              </a:bodyPr>
              <a:lstStyle/>
              <a:p>
                <a:pPr defTabSz="685800">
                  <a:buClrTx/>
                  <a:defRPr/>
                </a:pPr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𝒙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r>
                          <a:rPr lang="en-US" sz="2800" b="1" i="1" kern="12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𝟐</m:t>
                        </m:r>
                      </m:e>
                    </m:d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r>
                      <a:rPr lang="en-US" sz="2800" b="1" i="1" kern="12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𝟎</m:t>
                    </m:r>
                  </m:oMath>
                </a14:m>
                <a:r>
                  <a:rPr lang="en-US" sz="2800" b="1" kern="1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 15" descr="OPL20U25GSXzBJYl68kk8uQGfFKzs7yb1M4KJWUiLk6ZEvGF+qCIPSnY57AbBFCvTW$100.22.04$4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6" y="3334961"/>
                <a:ext cx="6176983" cy="523220"/>
              </a:xfrm>
              <a:prstGeom prst="rect">
                <a:avLst/>
              </a:prstGeom>
              <a:blipFill>
                <a:blip r:embed="rId10"/>
                <a:stretch>
                  <a:fillRect l="-2073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OPL20U25GSXzBJYl68kk8uQGfFKzs7yb1M4KJWUiLk6ZEvGF+qCIPSnY57AbBFCvTW$100.22.04$4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120" y="3739399"/>
            <a:ext cx="390293" cy="424931"/>
          </a:xfrm>
          <a:prstGeom prst="rect">
            <a:avLst/>
          </a:prstGeom>
        </p:spPr>
      </p:pic>
      <p:sp>
        <p:nvSpPr>
          <p:cNvPr id="21" name="Oval 14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BB984C3-E1A5-4C4C-B226-359B2E18A0E9}"/>
              </a:ext>
            </a:extLst>
          </p:cNvPr>
          <p:cNvSpPr>
            <a:spLocks noChangeArrowheads="1"/>
          </p:cNvSpPr>
          <p:nvPr/>
        </p:nvSpPr>
        <p:spPr bwMode="auto">
          <a:xfrm rot="20666588">
            <a:off x="7206533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2" name="Oval 15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8D876BBD-33F6-4EE4-923F-702281760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362" y="4910518"/>
            <a:ext cx="1257300" cy="132159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0000"/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3" name="Oval 16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4338A24E-A749-4677-A4D3-79B9A0CD4BC2}"/>
              </a:ext>
            </a:extLst>
          </p:cNvPr>
          <p:cNvSpPr>
            <a:spLocks noChangeArrowheads="1"/>
          </p:cNvSpPr>
          <p:nvPr/>
        </p:nvSpPr>
        <p:spPr bwMode="auto">
          <a:xfrm rot="546664">
            <a:off x="8032827" y="3294833"/>
            <a:ext cx="323850" cy="264319"/>
          </a:xfrm>
          <a:prstGeom prst="ellipse">
            <a:avLst/>
          </a:prstGeom>
          <a:gradFill rotWithShape="1">
            <a:gsLst>
              <a:gs pos="0">
                <a:srgbClr val="007400"/>
              </a:gs>
              <a:gs pos="50000">
                <a:srgbClr val="009900"/>
              </a:gs>
              <a:gs pos="100000">
                <a:srgbClr val="007400"/>
              </a:gs>
            </a:gsLst>
            <a:lin ang="0" scaled="1"/>
          </a:gra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4" name="Oval 17">
            <a:extLst>
              <a:ext uri="{FF2B5EF4-FFF2-40B4-BE49-F238E27FC236}">
                <a16:creationId xmlns:a16="http://schemas.microsoft.com/office/drawing/2014/main" xmlns="" id="{7F5F6B44-A124-4EDB-BA8B-3DBE57B574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8065" y="3957170"/>
            <a:ext cx="259766" cy="4219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00CC66"/>
              </a:gs>
              <a:gs pos="100000">
                <a:srgbClr val="FFFFFF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5" name="Oval 18">
            <a:extLst>
              <a:ext uri="{FF2B5EF4-FFF2-40B4-BE49-F238E27FC236}">
                <a16:creationId xmlns:a16="http://schemas.microsoft.com/office/drawing/2014/main" xmlns="" id="{B3555185-97DF-408A-BE2C-1E92ACEF4D71}"/>
              </a:ext>
            </a:extLst>
          </p:cNvPr>
          <p:cNvSpPr>
            <a:spLocks noChangeArrowheads="1"/>
          </p:cNvSpPr>
          <p:nvPr/>
        </p:nvSpPr>
        <p:spPr bwMode="gray">
          <a:xfrm>
            <a:off x="6991030" y="3953345"/>
            <a:ext cx="259766" cy="421972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0000">
                  <a:alpha val="89998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6" name="Oval 19">
            <a:extLst>
              <a:ext uri="{FF2B5EF4-FFF2-40B4-BE49-F238E27FC236}">
                <a16:creationId xmlns:a16="http://schemas.microsoft.com/office/drawing/2014/main" xmlns="" id="{B8A78720-9377-4E52-ADF2-10DB134B90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4615" y="3957170"/>
            <a:ext cx="1393031" cy="421972"/>
          </a:xfrm>
          <a:prstGeom prst="ellipse">
            <a:avLst/>
          </a:prstGeom>
          <a:gradFill rotWithShape="1">
            <a:gsLst>
              <a:gs pos="0">
                <a:srgbClr val="006E37"/>
              </a:gs>
              <a:gs pos="50000">
                <a:srgbClr val="00CC66"/>
              </a:gs>
              <a:gs pos="100000">
                <a:srgbClr val="006E37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7" name="Oval 20">
            <a:extLst>
              <a:ext uri="{FF2B5EF4-FFF2-40B4-BE49-F238E27FC236}">
                <a16:creationId xmlns:a16="http://schemas.microsoft.com/office/drawing/2014/main" xmlns="" id="{5719B3DE-8910-4698-84AA-A1659B120D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096996" y="3957170"/>
            <a:ext cx="1390650" cy="421972"/>
          </a:xfrm>
          <a:prstGeom prst="ellipse">
            <a:avLst/>
          </a:prstGeom>
          <a:gradFill rotWithShape="1">
            <a:gsLst>
              <a:gs pos="0">
                <a:srgbClr val="008241"/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8" name="Oval 21">
            <a:extLst>
              <a:ext uri="{FF2B5EF4-FFF2-40B4-BE49-F238E27FC236}">
                <a16:creationId xmlns:a16="http://schemas.microsoft.com/office/drawing/2014/main" xmlns="" id="{DD270419-B631-427D-92C3-EC3EF9E7BC5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70814" y="3957170"/>
            <a:ext cx="1251347" cy="421972"/>
          </a:xfrm>
          <a:prstGeom prst="ellipse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29" name="Oval 22">
            <a:extLst>
              <a:ext uri="{FF2B5EF4-FFF2-40B4-BE49-F238E27FC236}">
                <a16:creationId xmlns:a16="http://schemas.microsoft.com/office/drawing/2014/main" xmlns="" id="{48013F0A-480A-437F-B97B-A9158F9EB1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1055" y="3574630"/>
            <a:ext cx="1213247" cy="1189434"/>
          </a:xfrm>
          <a:prstGeom prst="ellipse">
            <a:avLst/>
          </a:prstGeom>
          <a:gradFill rotWithShape="1">
            <a:gsLst>
              <a:gs pos="0">
                <a:srgbClr val="595959"/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0" name="Oval 23">
            <a:extLst>
              <a:ext uri="{FF2B5EF4-FFF2-40B4-BE49-F238E27FC236}">
                <a16:creationId xmlns:a16="http://schemas.microsoft.com/office/drawing/2014/main" xmlns="" id="{D554B168-7649-4AF3-A3FB-CDACFC814F7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06534" y="3580583"/>
            <a:ext cx="1182290" cy="1159669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E9E9E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1" name="Oval 24">
            <a:extLst>
              <a:ext uri="{FF2B5EF4-FFF2-40B4-BE49-F238E27FC236}">
                <a16:creationId xmlns:a16="http://schemas.microsoft.com/office/drawing/2014/main" xmlns="" id="{10F525AC-846C-45E7-9B97-C5B056E0BF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19630" y="3592489"/>
            <a:ext cx="1125141" cy="1083469"/>
          </a:xfrm>
          <a:prstGeom prst="ellipse">
            <a:avLst/>
          </a:prstGeom>
          <a:gradFill rotWithShape="1">
            <a:gsLst>
              <a:gs pos="0">
                <a:srgbClr val="989898"/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2" name="Oval 25">
            <a:extLst>
              <a:ext uri="{FF2B5EF4-FFF2-40B4-BE49-F238E27FC236}">
                <a16:creationId xmlns:a16="http://schemas.microsoft.com/office/drawing/2014/main" xmlns="" id="{E8195F23-B665-4938-9198-ACDCD0B29D2E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83924" y="3623446"/>
            <a:ext cx="1001316" cy="879872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C0C0C0">
                  <a:alpha val="37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342900">
              <a:spcBef>
                <a:spcPct val="0"/>
              </a:spcBef>
              <a:buClrTx/>
              <a:buNone/>
              <a:defRPr/>
            </a:pPr>
            <a:endParaRPr lang="en-US" altLang="en-US" sz="1350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33" name="Oval 26">
            <a:extLst>
              <a:ext uri="{FF2B5EF4-FFF2-40B4-BE49-F238E27FC236}">
                <a16:creationId xmlns:a16="http://schemas.microsoft.com/office/drawing/2014/main" xmlns="" id="{61A3102F-3E3E-4232-BDFD-86A643FF7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2721" y="3571058"/>
            <a:ext cx="1221581" cy="1168553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3600" b="1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Oval 27">
            <a:extLst>
              <a:ext uri="{FF2B5EF4-FFF2-40B4-BE49-F238E27FC236}">
                <a16:creationId xmlns:a16="http://schemas.microsoft.com/office/drawing/2014/main" xmlns="" id="{659319CC-FEBC-43E7-B2F9-1D5B62FCD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47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5" name="Oval 28">
            <a:extLst>
              <a:ext uri="{FF2B5EF4-FFF2-40B4-BE49-F238E27FC236}">
                <a16:creationId xmlns:a16="http://schemas.microsoft.com/office/drawing/2014/main" xmlns="" id="{A4A3A7E9-A651-4152-9760-CB5E4E5C4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450" y="356890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6" name="Oval 29">
            <a:extLst>
              <a:ext uri="{FF2B5EF4-FFF2-40B4-BE49-F238E27FC236}">
                <a16:creationId xmlns:a16="http://schemas.microsoft.com/office/drawing/2014/main" xmlns="" id="{C1A070EF-1A79-43F4-940A-B5208CDE7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4892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7" name="Oval 30">
            <a:extLst>
              <a:ext uri="{FF2B5EF4-FFF2-40B4-BE49-F238E27FC236}">
                <a16:creationId xmlns:a16="http://schemas.microsoft.com/office/drawing/2014/main" xmlns="" id="{CCE49B87-6454-43FE-8441-4966F6EEB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975" y="3577011"/>
            <a:ext cx="1221581" cy="1208484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8" name="Oval 31">
            <a:extLst>
              <a:ext uri="{FF2B5EF4-FFF2-40B4-BE49-F238E27FC236}">
                <a16:creationId xmlns:a16="http://schemas.microsoft.com/office/drawing/2014/main" xmlns="" id="{BA6801AE-BDA7-4CC4-972B-0377110DD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912" y="3576958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xmlns="" id="{705A7E8F-D680-4A65-B3ED-CB477E9DE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4076" y="357717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xmlns="" id="{46FBE722-1DD1-4A10-AF97-A3DCD7E64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42" y="3580583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41" name="Oval 34">
            <a:extLst>
              <a:ext uri="{FF2B5EF4-FFF2-40B4-BE49-F238E27FC236}">
                <a16:creationId xmlns:a16="http://schemas.microsoft.com/office/drawing/2014/main" xmlns="" id="{ABEC902B-F56C-44D3-8521-81B9ABAC8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9845" y="3573551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42" name="Oval 35">
            <a:extLst>
              <a:ext uri="{FF2B5EF4-FFF2-40B4-BE49-F238E27FC236}">
                <a16:creationId xmlns:a16="http://schemas.microsoft.com/office/drawing/2014/main" xmlns="" id="{B5FED604-EDAE-4EA7-B548-4EF1232B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0559" y="3566626"/>
            <a:ext cx="1221581" cy="1208485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3" name="Oval 36">
            <a:extLst>
              <a:ext uri="{FF2B5EF4-FFF2-40B4-BE49-F238E27FC236}">
                <a16:creationId xmlns:a16="http://schemas.microsoft.com/office/drawing/2014/main" xmlns="" id="{A8CDB817-04A1-455B-B87A-D312BA61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5568" y="3579704"/>
            <a:ext cx="1217729" cy="1205957"/>
          </a:xfrm>
          <a:prstGeom prst="ellipse">
            <a:avLst/>
          </a:prstGeom>
          <a:solidFill>
            <a:sysClr val="window" lastClr="FFFFFF">
              <a:alpha val="81175"/>
            </a:sysClr>
          </a:solidFill>
          <a:ln w="76200">
            <a:solidFill>
              <a:srgbClr val="C0C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  <a:defRPr/>
            </a:pPr>
            <a:r>
              <a:rPr lang="en-US" altLang="en-US" sz="7500" dirty="0">
                <a:solidFill>
                  <a:srgbClr val="FF3300"/>
                </a:solidFill>
                <a:latin typeface=".VnVogue" panose="020B7200000000000000" pitchFamily="34" charset="0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1637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0"/>
                            </p:stCondLst>
                            <p:childTnLst>
                              <p:par>
                                <p:cTn id="6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  <p:bldP spid="14" grpId="0" animBg="1"/>
      <p:bldP spid="16" grpId="0" animBg="1"/>
      <p:bldP spid="16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A771E4F9-3621-4EF0-8FFB-115BC918F0F9}"/>
              </a:ext>
            </a:extLst>
          </p:cNvPr>
          <p:cNvGrpSpPr/>
          <p:nvPr/>
        </p:nvGrpSpPr>
        <p:grpSpPr>
          <a:xfrm>
            <a:off x="-1693496" y="4954"/>
            <a:ext cx="18288000" cy="5138546"/>
            <a:chOff x="-19812000" y="181103"/>
            <a:chExt cx="24384000" cy="68513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30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399" y="2898936"/>
            <a:ext cx="2992745" cy="2111320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$100.22.04$4+K4lPs7H94VUqPe2XwIsfPRnrXQE//QTEXxb8/8N4CNc6FpgZahzpTjFhMzSA7T/nHJa11DE8Ng2TP3iAmRczFlmslSuUNOgUeb6yRvs0=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ngdung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97351C5B-F110-4AF2-BF84-EDE3C290C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4" y="3231160"/>
            <a:ext cx="2280557" cy="1557620"/>
          </a:xfrm>
          <a:prstGeom prst="rect">
            <a:avLst/>
          </a:prstGeom>
        </p:spPr>
      </p:pic>
      <p:pic>
        <p:nvPicPr>
          <p:cNvPr id="13" name="CAUDI" descr="OPL20U25GSXzBJYl68kk8uQGfFKzs7yb1M4KJWUiLk6ZEvGF+qCIPSnY57AbBFCvTW$100.22.04$4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xmlns="" id="{C3B0B4C0-EF19-4ECD-A454-77453237E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45" y="2507456"/>
            <a:ext cx="1674562" cy="2125266"/>
          </a:xfrm>
          <a:prstGeom prst="rect">
            <a:avLst/>
          </a:prstGeom>
        </p:spPr>
      </p:pic>
      <p:pic>
        <p:nvPicPr>
          <p:cNvPr id="35" name="Picture 12" descr="OPL20U25GSXzBJYl68kk8uQGfFKzs7yb1M4KJWUiLk6ZEvGF+qCIPSnY57AbBFCvTW$100.22.04$4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707" y="814603"/>
            <a:ext cx="3638119" cy="36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3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>
        <p:sndAc>
          <p:stSnd>
            <p:snd r:embed="rId4" name="applause.wav"/>
          </p:stSnd>
        </p:sndAc>
      </p:transition>
    </mc:Choice>
    <mc:Fallback xmlns="">
      <p:transition spd="slow" advTm="21427">
        <p:sndAc>
          <p:stSnd>
            <p:snd r:embed="rId10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-1 1.11022E-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3"/>
          <p:cNvSpPr/>
          <p:nvPr/>
        </p:nvSpPr>
        <p:spPr>
          <a:xfrm>
            <a:off x="609600" y="514350"/>
            <a:ext cx="3235960" cy="318516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pic>
        <p:nvPicPr>
          <p:cNvPr id="484" name="Google Shape;484;p13" descr="Ảnh có chứa văn bản, đồ chơi, đồ họa véc-tơ, danh thiếp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9225" y="2676087"/>
            <a:ext cx="2320220" cy="223497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3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VẬN DỤNG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119C35-62E4-A833-EB2F-4431CD05A032}"/>
              </a:ext>
            </a:extLst>
          </p:cNvPr>
          <p:cNvSpPr txBox="1"/>
          <p:nvPr/>
        </p:nvSpPr>
        <p:spPr>
          <a:xfrm>
            <a:off x="-11525" y="858334"/>
            <a:ext cx="51098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73E1935-92DD-EC6F-0FEA-7748D8E5C543}"/>
              </a:ext>
            </a:extLst>
          </p:cNvPr>
          <p:cNvSpPr txBox="1"/>
          <p:nvPr/>
        </p:nvSpPr>
        <p:spPr>
          <a:xfrm>
            <a:off x="-63607" y="1303071"/>
            <a:ext cx="62656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xmlns="" id="{64EDBC31-55EE-7AD9-645F-BA0163987886}"/>
                  </a:ext>
                </a:extLst>
              </p:cNvPr>
              <p:cNvSpPr txBox="1"/>
              <p:nvPr/>
            </p:nvSpPr>
            <p:spPr>
              <a:xfrm>
                <a:off x="283384" y="1778893"/>
                <a:ext cx="5736726" cy="21630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Trong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một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khu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vườn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bằng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người ta làm một l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ố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i đi xung quanh vườn có bề rộng là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vi-V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(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  <m:r>
                      <a:rPr lang="vi-VN" sz="2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)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(H.2.1).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Để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169</m:t>
                    </m:r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sSup>
                      <m:sSupPr>
                        <m:ctrlPr>
                          <a:rPr lang="ar-AE" sz="2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ar-AE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  <m:sup>
                        <m:r>
                          <a:rPr lang="ar-AE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thì b</a:t>
                </a:r>
                <a:r>
                  <a:rPr lang="en-US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ề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rộng </a:t>
                </a:r>
                <a14:m>
                  <m:oMath xmlns:m="http://schemas.openxmlformats.org/officeDocument/2006/math">
                    <m:r>
                      <a:rPr lang="vi-VN" sz="2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bao </a:t>
                </a:r>
                <a:r>
                  <a:rPr lang="vi-VN" sz="26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nhiêu</a:t>
                </a:r>
                <a:r>
                  <a:rPr lang="vi-VN" sz="26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?</a:t>
                </a:r>
              </a:p>
            </p:txBody>
          </p:sp>
        </mc:Choice>
        <mc:Fallback xmlns="">
          <p:sp>
            <p:nvSpPr>
              <p:cNvPr id="7" name="Google Shape;435;p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EDBC31-55EE-7AD9-645F-BA016398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384" y="1778893"/>
                <a:ext cx="5736726" cy="2163052"/>
              </a:xfrm>
              <a:prstGeom prst="rect">
                <a:avLst/>
              </a:prstGeom>
              <a:blipFill rotWithShape="0">
                <a:blip r:embed="rId7"/>
                <a:stretch>
                  <a:fillRect l="-1911" t="-2535" r="-1805" b="-28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3B8E13-C63A-ECDB-CAFE-8CF86820B6DE}"/>
              </a:ext>
            </a:extLst>
          </p:cNvPr>
          <p:cNvSpPr txBox="1"/>
          <p:nvPr/>
        </p:nvSpPr>
        <p:spPr>
          <a:xfrm>
            <a:off x="293865" y="3837406"/>
            <a:ext cx="48672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5 PHÚT</a:t>
            </a:r>
          </a:p>
          <a:p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: 2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dirty="0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solidFill>
                  <a:srgbClr val="FF0000"/>
                </a:solidFill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600" dirty="0">
              <a:solidFill>
                <a:srgbClr val="FF0000"/>
              </a:solidFill>
              <a:highlight>
                <a:srgbClr val="C0C0C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373" y="1259113"/>
            <a:ext cx="2955310" cy="28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F99542-E97D-AAFF-AF9E-F981728DC67B}"/>
              </a:ext>
            </a:extLst>
          </p:cNvPr>
          <p:cNvSpPr txBox="1"/>
          <p:nvPr/>
        </p:nvSpPr>
        <p:spPr>
          <a:xfrm>
            <a:off x="6861968" y="3904105"/>
            <a:ext cx="14391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4CB066-46A1-3EEE-7FDD-273A9D930A0B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2 Minute Timer (T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7175" y="858334"/>
            <a:ext cx="963508" cy="541973"/>
          </a:xfrm>
          <a:prstGeom prst="rect">
            <a:avLst/>
          </a:prstGeom>
        </p:spPr>
      </p:pic>
      <p:pic>
        <p:nvPicPr>
          <p:cNvPr id="11" name="3 Minute Timer-T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27175" y="4483737"/>
            <a:ext cx="963508" cy="5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8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7" grpId="0" animBg="1"/>
      <p:bldP spid="8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119C35-62E4-A833-EB2F-4431CD05A032}"/>
              </a:ext>
            </a:extLst>
          </p:cNvPr>
          <p:cNvSpPr txBox="1"/>
          <p:nvPr/>
        </p:nvSpPr>
        <p:spPr>
          <a:xfrm>
            <a:off x="0" y="751489"/>
            <a:ext cx="5109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xmlns="" id="{64EDBC31-55EE-7AD9-645F-BA0163987886}"/>
                  </a:ext>
                </a:extLst>
              </p:cNvPr>
              <p:cNvSpPr txBox="1"/>
              <p:nvPr/>
            </p:nvSpPr>
            <p:spPr>
              <a:xfrm>
                <a:off x="723166" y="1609097"/>
                <a:ext cx="8503849" cy="32051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Cạnh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hình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vuông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15−2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/>
                            <a:cs typeface="Times New Roman"/>
                            <a:sym typeface="Times New Roman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/>
                            <a:cs typeface="Times New Roman"/>
                            <a:sym typeface="Times New Roman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sz="2400" b="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 </a:t>
                </a: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	            (ĐK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0&lt;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&lt;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15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/>
                  <a:cs typeface="Times New Roman" panose="02020603050405020304" pitchFamily="18" charset="0"/>
                  <a:sym typeface="Times New Roman"/>
                </a:endParaRP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Diện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tích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phần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đất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còn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lại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(15−2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  <a:sym typeface="Times New Roman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0" marR="0" lvl="0" indent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Theo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bài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ta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(15−2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𝑥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)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  <a:sym typeface="Times New Roman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/>
                        <a:sym typeface="Times New Roman"/>
                      </a:rPr>
                      <m:t>=169</m:t>
                    </m:r>
                  </m:oMath>
                </a14:m>
                <a:endParaRPr lang="en-US" sz="2400" b="0" dirty="0">
                  <a:solidFill>
                    <a:schemeClr val="tx1"/>
                  </a:solidFill>
                  <a:latin typeface="Times New Roman"/>
                  <a:cs typeface="Times New Roman"/>
                  <a:sym typeface="Times New Roman"/>
                </a:endParaRP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15−2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hoặc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15−2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=−13</m:t>
                    </m:r>
                  </m:oMath>
                </a14:m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15−2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=1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(</a:t>
                </a:r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TMĐK)</a:t>
                </a:r>
                <a:endParaRPr lang="en-US" sz="2400" dirty="0">
                  <a:solidFill>
                    <a:schemeClr val="tx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15−2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=−13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nên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2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=28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,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suy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𝑥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=14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(không TMĐK)</a:t>
                </a:r>
              </a:p>
              <a:p>
                <a:pPr lvl="0"/>
                <a:r>
                  <a:rPr lang="en-US" sz="240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       Vậy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bề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rộng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lối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đi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1 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/>
                        <a:cs typeface="Times New Roman"/>
                        <a:sym typeface="Times New Roman"/>
                      </a:rPr>
                      <m:t>𝑚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rPr>
                  <a:t>.</a:t>
                </a:r>
              </a:p>
            </p:txBody>
          </p:sp>
        </mc:Choice>
        <mc:Fallback xmlns="">
          <p:sp>
            <p:nvSpPr>
              <p:cNvPr id="7" name="Google Shape;435;p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4EDBC31-55EE-7AD9-645F-BA0163987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166" y="1609097"/>
                <a:ext cx="8503849" cy="3205196"/>
              </a:xfrm>
              <a:prstGeom prst="rect">
                <a:avLst/>
              </a:prstGeom>
              <a:blipFill rotWithShape="0">
                <a:blip r:embed="rId3"/>
                <a:stretch>
                  <a:fillRect l="-1147" t="-1521" b="-34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A034C0-B963-00C3-3632-3D18837E8FFD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536BE-BE69-FC37-668E-E04FF925BBBF}"/>
              </a:ext>
            </a:extLst>
          </p:cNvPr>
          <p:cNvSpPr txBox="1"/>
          <p:nvPr/>
        </p:nvSpPr>
        <p:spPr>
          <a:xfrm>
            <a:off x="11525" y="1147432"/>
            <a:ext cx="14232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9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 b="8819"/>
          <a:stretch/>
        </p:blipFill>
        <p:spPr>
          <a:xfrm>
            <a:off x="8382000" y="61457"/>
            <a:ext cx="940866" cy="940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5" descr="Ngôi nhà hoạt hình, phim hoạt hình png | Klipartz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" y="1123950"/>
            <a:ext cx="3071795" cy="243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5"/>
          <p:cNvSpPr txBox="1"/>
          <p:nvPr/>
        </p:nvSpPr>
        <p:spPr>
          <a:xfrm>
            <a:off x="2438400" y="251059"/>
            <a:ext cx="5777166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HỌC Ở NHÀ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15"/>
          <p:cNvSpPr/>
          <p:nvPr/>
        </p:nvSpPr>
        <p:spPr>
          <a:xfrm>
            <a:off x="3147995" y="1313552"/>
            <a:ext cx="5891074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Nắm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vững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cách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giải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đưa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được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về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dạng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tích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Làm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2.1; 2.2 ; 2.4 (SGK –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trang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30)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Nghiên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cứu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2.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Phương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trình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chứa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ẩn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 ở </a:t>
            </a:r>
            <a:r>
              <a:rPr lang="en-US" sz="2400" dirty="0" err="1">
                <a:latin typeface="Times New Roman"/>
                <a:ea typeface="Times New Roman"/>
                <a:cs typeface="Times New Roman"/>
                <a:sym typeface="Times New Roman"/>
              </a:rPr>
              <a:t>mẫu</a:t>
            </a:r>
            <a:r>
              <a:rPr lang="en-US" sz="24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6"/>
          <p:cNvSpPr/>
          <p:nvPr/>
        </p:nvSpPr>
        <p:spPr>
          <a:xfrm>
            <a:off x="1746826" y="1091467"/>
            <a:ext cx="5981446" cy="198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</a:t>
            </a:r>
            <a:r>
              <a:rPr lang="en-US" sz="12450" b="1">
                <a:solidFill>
                  <a:srgbClr val="00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H</a:t>
            </a:r>
            <a:r>
              <a:rPr lang="en-US" sz="12450" b="1">
                <a:solidFill>
                  <a:srgbClr val="00B0F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r>
              <a:rPr lang="en-US" sz="12450" b="1">
                <a:solidFill>
                  <a:srgbClr val="CCFF33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12450" b="1">
                <a:solidFill>
                  <a:srgbClr val="0070C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N</a:t>
            </a:r>
            <a:r>
              <a:rPr lang="en-US" sz="12450" b="1">
                <a:solidFill>
                  <a:srgbClr val="FF0000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"/>
          <p:cNvSpPr/>
          <p:nvPr/>
        </p:nvSpPr>
        <p:spPr>
          <a:xfrm>
            <a:off x="530199" y="1783229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 4: PHƯƠNG TRÌNH QUY VỀ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PHƯƠNG TRÌNH BẬC NHẤT MỘT ẨN (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1)</a:t>
            </a:r>
            <a:endParaRPr sz="2800" dirty="0"/>
          </a:p>
        </p:txBody>
      </p:sp>
      <p:sp>
        <p:nvSpPr>
          <p:cNvPr id="442" name="Google Shape;442;p7"/>
          <p:cNvSpPr/>
          <p:nvPr/>
        </p:nvSpPr>
        <p:spPr>
          <a:xfrm>
            <a:off x="368835" y="5270108"/>
            <a:ext cx="8183494" cy="930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II. PHƯƠNG TRÌNH VÀ BẤT PHƯƠNG TRÌNH BẬC NHẤT MỘT ẨN</a:t>
            </a:r>
            <a:endParaRPr sz="2800" dirty="0"/>
          </a:p>
        </p:txBody>
      </p:sp>
      <p:sp>
        <p:nvSpPr>
          <p:cNvPr id="2" name="Google Shape;441;p7">
            <a:extLst>
              <a:ext uri="{FF2B5EF4-FFF2-40B4-BE49-F238E27FC236}">
                <a16:creationId xmlns:a16="http://schemas.microsoft.com/office/drawing/2014/main" xmlns="" id="{2ABBA9E0-C363-FB06-C10B-1EB04976E4C3}"/>
              </a:ext>
            </a:extLst>
          </p:cNvPr>
          <p:cNvSpPr/>
          <p:nvPr/>
        </p:nvSpPr>
        <p:spPr>
          <a:xfrm>
            <a:off x="513551" y="813794"/>
            <a:ext cx="8098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CHƯƠNG II: PHƯƠNG TRÌNH VÀ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BẤT PHƯƠNG TRÌNH BẬC NHẤT MỘT ẨN </a:t>
            </a:r>
            <a:endParaRPr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"/>
          <p:cNvSpPr/>
          <p:nvPr/>
        </p:nvSpPr>
        <p:spPr>
          <a:xfrm>
            <a:off x="234277" y="454668"/>
            <a:ext cx="3237355" cy="3086100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114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</a:t>
            </a:r>
            <a:endParaRPr/>
          </a:p>
        </p:txBody>
      </p:sp>
      <p:sp>
        <p:nvSpPr>
          <p:cNvPr id="448" name="Google Shape;448;p8"/>
          <p:cNvSpPr txBox="1"/>
          <p:nvPr/>
        </p:nvSpPr>
        <p:spPr>
          <a:xfrm>
            <a:off x="3735374" y="1662149"/>
            <a:ext cx="586582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9" name="Google Shape;449;p8" descr="Ảnh có chứa văn bản, bảng trắng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073" y="2674299"/>
            <a:ext cx="2186740" cy="218674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8"/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8"/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60796-63B8-66E9-A768-7AF172C6A75B}"/>
              </a:ext>
            </a:extLst>
          </p:cNvPr>
          <p:cNvSpPr txBox="1"/>
          <p:nvPr/>
        </p:nvSpPr>
        <p:spPr>
          <a:xfrm>
            <a:off x="30736" y="911399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30737" y="1349702"/>
                <a:ext cx="91132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thành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nhân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tử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7" y="1349702"/>
                <a:ext cx="9113264" cy="954107"/>
              </a:xfrm>
              <a:prstGeom prst="rect">
                <a:avLst/>
              </a:prstGeom>
              <a:blipFill rotWithShape="0">
                <a:blip r:embed="rId3"/>
                <a:stretch>
                  <a:fillRect l="-1338" t="-6369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53787" y="2800350"/>
                <a:ext cx="9013373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1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+1)(3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7" y="2800350"/>
                <a:ext cx="9013373" cy="2246769"/>
              </a:xfrm>
              <a:prstGeom prst="rect">
                <a:avLst/>
              </a:prstGeom>
              <a:blipFill rotWithShape="0">
                <a:blip r:embed="rId4"/>
                <a:stretch>
                  <a:fillRect l="-1421" t="-2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087" y="2262932"/>
                <a:ext cx="533620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latin typeface="Times New Roman" pitchFamily="18" charset="0"/>
                    <a:cs typeface="Times New Roman" panose="02020603050405020304" pitchFamily="18" charset="0"/>
                  </a:rPr>
                  <a:t>HĐ 2: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7" y="2262932"/>
                <a:ext cx="5336204" cy="523220"/>
              </a:xfrm>
              <a:prstGeom prst="rect">
                <a:avLst/>
              </a:prstGeom>
              <a:blipFill rotWithShape="0">
                <a:blip r:embed="rId5"/>
                <a:stretch>
                  <a:fillRect l="-2400" t="-11628" r="-171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-5633" y="-5814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60796-63B8-66E9-A768-7AF172C6A75B}"/>
              </a:ext>
            </a:extLst>
          </p:cNvPr>
          <p:cNvSpPr txBox="1"/>
          <p:nvPr/>
        </p:nvSpPr>
        <p:spPr>
          <a:xfrm>
            <a:off x="57875" y="833698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026F24D6-C029-C7B3-411A-98D356BA290A}"/>
                  </a:ext>
                </a:extLst>
              </p:cNvPr>
              <p:cNvSpPr txBox="1"/>
              <p:nvPr/>
            </p:nvSpPr>
            <p:spPr>
              <a:xfrm>
                <a:off x="72752" y="1255527"/>
                <a:ext cx="88430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2: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26F24D6-C029-C7B3-411A-98D356BA2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52" y="1255527"/>
                <a:ext cx="8843058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44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57875" y="1728434"/>
                <a:ext cx="9013373" cy="3467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 2:	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   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𝑃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−1=0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5" y="1728434"/>
                <a:ext cx="9013373" cy="3467872"/>
              </a:xfrm>
              <a:prstGeom prst="rect">
                <a:avLst/>
              </a:prstGeom>
              <a:blipFill rotWithShape="0">
                <a:blip r:embed="rId4"/>
                <a:stretch>
                  <a:fillRect l="-1352" t="-1937" r="-1082" b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2701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2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360796-63B8-66E9-A768-7AF172C6A75B}"/>
              </a:ext>
            </a:extLst>
          </p:cNvPr>
          <p:cNvSpPr txBox="1"/>
          <p:nvPr/>
        </p:nvSpPr>
        <p:spPr>
          <a:xfrm>
            <a:off x="-73002" y="868705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ECBF16C8-51AD-90B2-AC35-CEC947C71F3B}"/>
                  </a:ext>
                </a:extLst>
              </p:cNvPr>
              <p:cNvSpPr txBox="1"/>
              <p:nvPr/>
            </p:nvSpPr>
            <p:spPr>
              <a:xfrm>
                <a:off x="135167" y="2062273"/>
                <a:ext cx="9013373" cy="26060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>
                    <a:latin typeface="Times New Roman" panose="02020603050405020304" pitchFamily="18" charset="0"/>
                  </a:rPr>
                  <a:t>ên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CBF16C8-51AD-90B2-AC35-CEC947C71F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67" y="2062273"/>
                <a:ext cx="9013373" cy="2606098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082" b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3B3276DA-ECA9-8545-23A6-59072534A0D7}"/>
                  </a:ext>
                </a:extLst>
              </p:cNvPr>
              <p:cNvSpPr txBox="1"/>
              <p:nvPr/>
            </p:nvSpPr>
            <p:spPr>
              <a:xfrm>
                <a:off x="135167" y="1399876"/>
                <a:ext cx="900883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B3276DA-ECA9-8545-23A6-59072534A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67" y="1399876"/>
                <a:ext cx="9008833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1353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C60744-2EB9-26A4-9C77-3C37956089F7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7AD864-09C7-C13B-FA98-3F609D122878}"/>
              </a:ext>
            </a:extLst>
          </p:cNvPr>
          <p:cNvSpPr txBox="1"/>
          <p:nvPr/>
        </p:nvSpPr>
        <p:spPr>
          <a:xfrm>
            <a:off x="-11525" y="946612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6000B6B-8A19-80F9-F6AC-7C3C6144B1C0}"/>
                  </a:ext>
                </a:extLst>
              </p:cNvPr>
              <p:cNvSpPr txBox="1"/>
              <p:nvPr/>
            </p:nvSpPr>
            <p:spPr>
              <a:xfrm>
                <a:off x="279829" y="1585447"/>
                <a:ext cx="8598432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𝑐𝑥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𝑎𝑥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𝑐𝑥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Sau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lấy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tất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000B6B-8A19-80F9-F6AC-7C3C6144B1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29" y="1585447"/>
                <a:ext cx="8598432" cy="1384995"/>
              </a:xfrm>
              <a:prstGeom prst="rect">
                <a:avLst/>
              </a:prstGeom>
              <a:blipFill>
                <a:blip r:embed="rId3"/>
                <a:stretch>
                  <a:fillRect l="-1489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AD8F86A-CAF1-A49C-D31E-2C00AA8B8A2A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8EE3E9-D044-1AB2-BDE7-FC7C29CF391D}"/>
              </a:ext>
            </a:extLst>
          </p:cNvPr>
          <p:cNvSpPr txBox="1"/>
          <p:nvPr/>
        </p:nvSpPr>
        <p:spPr>
          <a:xfrm>
            <a:off x="0" y="872696"/>
            <a:ext cx="5109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PHƯƠNG TRÌNH TÍCH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F9BDB8C0-DA0E-79E8-EC20-4D332311E111}"/>
                  </a:ext>
                </a:extLst>
              </p:cNvPr>
              <p:cNvSpPr txBox="1"/>
              <p:nvPr/>
            </p:nvSpPr>
            <p:spPr>
              <a:xfrm>
                <a:off x="128758" y="1387909"/>
                <a:ext cx="872906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1.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</m:d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9BDB8C0-DA0E-79E8-EC20-4D332311E1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58" y="1387909"/>
                <a:ext cx="8729061" cy="523220"/>
              </a:xfrm>
              <a:prstGeom prst="rect">
                <a:avLst/>
              </a:prstGeom>
              <a:blipFill rotWithShape="0">
                <a:blip r:embed="rId3"/>
                <a:stretch>
                  <a:fillRect l="-1397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14B49847-5576-2329-4FDC-08C8C3CAA0E9}"/>
                  </a:ext>
                </a:extLst>
              </p:cNvPr>
              <p:cNvSpPr txBox="1"/>
              <p:nvPr/>
            </p:nvSpPr>
            <p:spPr>
              <a:xfrm>
                <a:off x="65313" y="1929030"/>
                <a:ext cx="9013373" cy="3214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GIẢI: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2800" b="1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  <m:r>
                      <a:rPr lang="en-US" sz="28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</a:endParaRP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n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ên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hoặc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b="0" dirty="0">
                  <a:latin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>
                    <a:latin typeface="Times New Roman" panose="02020603050405020304" pitchFamily="18" charset="0"/>
                  </a:rPr>
                  <a:t>h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ay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,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suy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b="0" dirty="0" err="1">
                    <a:latin typeface="Times New Roman" panose="02020603050405020304" pitchFamily="18" charset="0"/>
                  </a:rPr>
                  <a:t>ra</a:t>
                </a:r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0" dirty="0">
                    <a:latin typeface="Times New Roman" panose="02020603050405020304" pitchFamily="18" charset="0"/>
                  </a:rPr>
                  <a:t> </a:t>
                </a:r>
              </a:p>
              <a:p>
                <a:r>
                  <a:rPr lang="en-US" sz="2800" dirty="0" err="1">
                    <a:latin typeface="Times New Roman" panose="02020603050405020304" pitchFamily="18" charset="0"/>
                  </a:rPr>
                  <a:t>Vậy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trình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cho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nghiệm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</a:rPr>
                  <a:t> . </a:t>
                </a:r>
                <a:endParaRPr lang="en-US" sz="2800" b="0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4B49847-5576-2329-4FDC-08C8C3CAA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" y="1929030"/>
                <a:ext cx="9013373" cy="3214470"/>
              </a:xfrm>
              <a:prstGeom prst="rect">
                <a:avLst/>
              </a:prstGeom>
              <a:blipFill rotWithShape="0">
                <a:blip r:embed="rId4"/>
                <a:stretch>
                  <a:fillRect l="-1421" t="-1894" r="-1286" b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25064D0-DF42-C9D2-CDE4-A88F22CE0690}"/>
              </a:ext>
            </a:extLst>
          </p:cNvPr>
          <p:cNvSpPr/>
          <p:nvPr/>
        </p:nvSpPr>
        <p:spPr>
          <a:xfrm>
            <a:off x="-11525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PHƯƠNG TRÌNH QUY VỀ PHƯƠNG TRÌNH BẬC NHẤT MỘT ẨN (</a:t>
            </a:r>
            <a:r>
              <a:rPr lang="en-US" sz="2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Bắt đầu trò chơi"/>
  <p:tag name="GENSWF_ADVANCE_TIME" val="20.809"/>
  <p:tag name="ISPRING_SLIDE_ID_2" val="{B9521DAA-EE25-40BF-9AB8-C1B87082C5E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20.021"/>
  <p:tag name="ISPRING_SLIDE_ID_2" val="{5FBA0969-B196-48B2-B31A-272B5AD5B4EA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chuyển"/>
  <p:tag name="GENSWF_ADVANCE_TIME" val="15.844"/>
  <p:tag name="ISPRING_SLIDE_ID_2" val="{88422D68-4AB1-4725-9670-06E5F422376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GENSWF_SLIDE_TITLE" val="Slide kết thúc trò chơi"/>
  <p:tag name="GENSWF_ADVANCE_TIME" val="21.427"/>
  <p:tag name="ISPRING_SLIDE_ID_2" val="{3139B9BD-4BBF-4341-9659-B9AEBDC0D0FA}"/>
</p:tagLst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876</Words>
  <Application>Microsoft Office PowerPoint</Application>
  <PresentationFormat>On-screen Show (16:9)</PresentationFormat>
  <Paragraphs>192</Paragraphs>
  <Slides>28</Slides>
  <Notes>24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.VnVogue</vt:lpstr>
      <vt:lpstr>Arial</vt:lpstr>
      <vt:lpstr>Calibri</vt:lpstr>
      <vt:lpstr>Cambria Math</vt:lpstr>
      <vt:lpstr>Montserrat Alternates Black</vt:lpstr>
      <vt:lpstr>Noto Sans Symbols</vt:lpstr>
      <vt:lpstr>Times New Roman</vt:lpstr>
      <vt:lpstr>Twentieth Century</vt:lpstr>
      <vt:lpstr>2_Office Theme</vt:lpstr>
      <vt:lpstr>3_Office Theme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Thuan Nguyen Thi My</dc:creator>
  <cp:lastModifiedBy>Admin</cp:lastModifiedBy>
  <cp:revision>80</cp:revision>
  <dcterms:created xsi:type="dcterms:W3CDTF">2021-07-22T17:31:00Z</dcterms:created>
  <dcterms:modified xsi:type="dcterms:W3CDTF">2024-07-03T23:35:17Z</dcterms:modified>
</cp:coreProperties>
</file>