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660" r:id="rId2"/>
    <p:sldMasterId id="2147483685" r:id="rId3"/>
    <p:sldMasterId id="2147483697" r:id="rId4"/>
    <p:sldMasterId id="2147483734" r:id="rId5"/>
  </p:sldMasterIdLst>
  <p:notesMasterIdLst>
    <p:notesMasterId r:id="rId31"/>
  </p:notesMasterIdLst>
  <p:handoutMasterIdLst>
    <p:handoutMasterId r:id="rId32"/>
  </p:handoutMasterIdLst>
  <p:sldIdLst>
    <p:sldId id="609" r:id="rId6"/>
    <p:sldId id="1213" r:id="rId7"/>
    <p:sldId id="1214" r:id="rId8"/>
    <p:sldId id="256" r:id="rId9"/>
    <p:sldId id="1215" r:id="rId10"/>
    <p:sldId id="1216" r:id="rId11"/>
    <p:sldId id="265" r:id="rId12"/>
    <p:sldId id="266" r:id="rId13"/>
    <p:sldId id="621" r:id="rId14"/>
    <p:sldId id="611" r:id="rId15"/>
    <p:sldId id="1212" r:id="rId16"/>
    <p:sldId id="1210" r:id="rId17"/>
    <p:sldId id="1218" r:id="rId18"/>
    <p:sldId id="1211" r:id="rId19"/>
    <p:sldId id="1220" r:id="rId20"/>
    <p:sldId id="1205" r:id="rId21"/>
    <p:sldId id="1221" r:id="rId22"/>
    <p:sldId id="1190" r:id="rId23"/>
    <p:sldId id="1222" r:id="rId24"/>
    <p:sldId id="616" r:id="rId25"/>
    <p:sldId id="1208" r:id="rId26"/>
    <p:sldId id="1206" r:id="rId27"/>
    <p:sldId id="641" r:id="rId28"/>
    <p:sldId id="351" r:id="rId29"/>
    <p:sldId id="625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  <p:cmAuthor id="3" name="PHUNG VAN TOI" initials="PVT" lastIdx="29" clrIdx="2">
    <p:extLst>
      <p:ext uri="{19B8F6BF-5375-455C-9EA6-DF929625EA0E}">
        <p15:presenceInfo xmlns:p15="http://schemas.microsoft.com/office/powerpoint/2012/main" userId="PHUNG VAN TOI" providerId="None"/>
      </p:ext>
    </p:extLst>
  </p:cmAuthor>
  <p:cmAuthor id="4" name="Tran Cuong" initials="TC" lastIdx="7" clrIdx="3">
    <p:extLst>
      <p:ext uri="{19B8F6BF-5375-455C-9EA6-DF929625EA0E}">
        <p15:presenceInfo xmlns:p15="http://schemas.microsoft.com/office/powerpoint/2012/main" userId="724cbabe6125f48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0000FF"/>
    <a:srgbClr val="8BCD43"/>
    <a:srgbClr val="DE4654"/>
    <a:srgbClr val="000099"/>
    <a:srgbClr val="02023C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56" autoAdjust="0"/>
    <p:restoredTop sz="90557" autoAdjust="0"/>
  </p:normalViewPr>
  <p:slideViewPr>
    <p:cSldViewPr>
      <p:cViewPr varScale="1">
        <p:scale>
          <a:sx n="80" d="100"/>
          <a:sy n="80" d="100"/>
        </p:scale>
        <p:origin x="66" y="2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5" d="100"/>
          <a:sy n="65" d="100"/>
        </p:scale>
        <p:origin x="3082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DD7B6-791E-4961-8FEC-29CCD62ED843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77F45-4311-46EF-82D0-374612DCB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74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56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53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12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1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ưa ra bài toán thực tế có kèm hướng dẫn ban đầu đối với bài toán để học sinh về nhà tư duy tiếp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29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778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878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12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1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ưa ra bài toán thực tế có kèm hướng dẫn ban đầu đối với bài toán để học sinh về nhà tư duy tiếp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631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41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56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21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49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77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53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03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01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47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20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32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05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85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25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43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384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70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876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69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27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27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911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68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127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790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123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0381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97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21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2746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770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18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032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976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958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208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5629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13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4F02A1-B26A-442C-8043-20939094B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07AF29A-2711-4980-9047-A30692EEB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E25823-4349-4C0C-9C60-C8830C217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81C8EE-B6FD-4D3D-9749-91C215B7A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53EBF7-A85D-462A-A26F-298794063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843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ED88E6-1A59-4639-9BE0-7D3C26A13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A3A75A-0986-4475-84C6-2C502A914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C29051-336D-45A2-A120-8930EB209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1E883A-D7A0-454F-90A1-236CD7066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BAD1F0-16CA-45C2-A115-C245814D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8521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FD0066-9B8C-46A5-B63A-34FBC8C56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48C94A-8603-4485-8882-00CECE388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7F8E6D-E95D-4E37-BCD5-F8BC56A92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C51CB1-1AE6-4D2A-B788-93F5FDDE4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6E9BC3-E641-4CA3-84FF-52518677F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355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1A154B-C485-4D2C-A8E2-9011E01F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46B929-FA5B-4D72-A0AE-91F28E858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2CF512-C379-4F32-8AB1-006B8CB1E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5B5EF2-CDFE-4575-AFED-23BFB76A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CDD91E0-D7EB-440B-B598-969E92CCE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B72F3F9-9A95-4C61-9332-9219C1282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2378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18E5B4-2018-4D7A-B6E0-8B8FF8C91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738C1F-A330-4AA9-ACB2-15F9B8784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44CAEA-B371-4824-8A78-B404C6C80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BC2FF8D-4E0F-4034-941F-BE283F54B9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2F1FEC4-DFCB-4DA4-AD5D-81C7BB602E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157B981-E0CC-454A-9463-E646F1BBF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770CF36-89D2-4848-9F9A-5677B5866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D0A8D33-4A74-4825-ADB1-EB36A1F43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134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1B2C41-E69A-496B-87CD-63E7B5BEC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BD6003D-63CF-4B98-B9FC-24D413772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4E18784-9069-4F47-B9C6-84DE1E4B2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DB07E85-F927-40D2-B882-821905252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1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438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1" b="16308"/>
          <a:stretch/>
        </p:blipFill>
        <p:spPr>
          <a:xfrm>
            <a:off x="7991500" y="4324350"/>
            <a:ext cx="604818" cy="44291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BEC5B7D-3DC9-42DC-9CCD-411A9122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F521E20-5994-43AD-AF9B-E6F96212A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9291151-A9E1-42A7-B87C-9269516F7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596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514253-4BBB-4EB4-956C-48464B484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7517DA-39BD-4628-BF95-5D48B4CA5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B21316-EEA9-467A-A5A6-6436C84C8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1242373-C567-4EB3-A04B-7306F8DF1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11C6653-CDE6-4F88-A231-47AE03E0D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1E0521-358A-43CE-A798-88D5BB534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518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97FE89-79AF-4CF4-B3B3-1E42589EF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28BE7B3-5B04-47C3-823B-9309DBC3C8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EC53C0-448F-4251-8720-6C83F076D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1BEA20-9EC0-4F07-9790-03CA5361F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54A513-6AC0-407F-9F93-65C1C2208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C356E2-EE42-442F-A12C-CE61EF7D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04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DC183B-798F-4ACE-83B5-F517176A5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66986F-4925-46FF-A2A9-36E6FED76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B379ED-C54C-4361-98B1-7142BAF23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61EE85-E5B4-4A3C-8BFE-6FE68B790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8DA28C-14C8-410C-B148-46EFF853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578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1FB38A4-9833-4DE5-BB39-D48AAE5600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24594D6-D85A-4500-BB5E-02728C0B0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33696A-06B9-40DA-899C-7D16FF36A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848B26-878F-4F0F-B2DD-83EEDF676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190F93-45AB-446E-B9C1-834218C8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8411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1B50A-7B53-46BF-AD99-3534BF84E6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337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547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874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241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28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198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816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072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588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551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894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511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91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24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64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08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2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F6400-53A4-4C9B-9D25-EA5D415A60BF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8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009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24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657921C-1A63-40CE-B002-10F051D20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187463-95D8-4CF7-B8FC-8C8E384B2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F52185-48FC-4136-90CF-85D79EA36E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C52ED5-D41F-443F-9025-F578956BD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AC1018-225C-494D-A645-99E7115F9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09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31E5-9C54-4096-9F33-FBA5205F893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0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5" Type="http://schemas.openxmlformats.org/officeDocument/2006/relationships/image" Target="../media/image580.png"/><Relationship Id="rId4" Type="http://schemas.openxmlformats.org/officeDocument/2006/relationships/image" Target="../media/image5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0.png"/><Relationship Id="rId4" Type="http://schemas.openxmlformats.org/officeDocument/2006/relationships/image" Target="../media/image4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openxmlformats.org/officeDocument/2006/relationships/image" Target="../media/image4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microsoft.com/office/2007/relationships/hdphoto" Target="../media/hdphoto2.wdp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0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0.png"/><Relationship Id="rId5" Type="http://schemas.openxmlformats.org/officeDocument/2006/relationships/image" Target="../media/image68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6.png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9.png"/><Relationship Id="rId18" Type="http://schemas.openxmlformats.org/officeDocument/2006/relationships/image" Target="../media/image21.gif"/><Relationship Id="rId3" Type="http://schemas.microsoft.com/office/2007/relationships/hdphoto" Target="../media/hdphoto1.wdp"/><Relationship Id="rId21" Type="http://schemas.openxmlformats.org/officeDocument/2006/relationships/image" Target="../media/image22.png"/><Relationship Id="rId7" Type="http://schemas.openxmlformats.org/officeDocument/2006/relationships/image" Target="../media/image17.png"/><Relationship Id="rId12" Type="http://schemas.openxmlformats.org/officeDocument/2006/relationships/slide" Target="slide7.xml"/><Relationship Id="rId17" Type="http://schemas.microsoft.com/office/2007/relationships/hdphoto" Target="../media/hdphoto10.wdp"/><Relationship Id="rId25" Type="http://schemas.openxmlformats.org/officeDocument/2006/relationships/slide" Target="slide9.xml"/><Relationship Id="rId2" Type="http://schemas.openxmlformats.org/officeDocument/2006/relationships/image" Target="../media/image4.png"/><Relationship Id="rId16" Type="http://schemas.openxmlformats.org/officeDocument/2006/relationships/image" Target="../media/image20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46.xml"/><Relationship Id="rId6" Type="http://schemas.openxmlformats.org/officeDocument/2006/relationships/slide" Target="slide5.xml"/><Relationship Id="rId11" Type="http://schemas.microsoft.com/office/2007/relationships/hdphoto" Target="../media/hdphoto8.wdp"/><Relationship Id="rId24" Type="http://schemas.openxmlformats.org/officeDocument/2006/relationships/image" Target="../media/image24.png"/><Relationship Id="rId5" Type="http://schemas.microsoft.com/office/2007/relationships/hdphoto" Target="../media/hdphoto2.wdp"/><Relationship Id="rId15" Type="http://schemas.openxmlformats.org/officeDocument/2006/relationships/slide" Target="slide8.xml"/><Relationship Id="rId23" Type="http://schemas.openxmlformats.org/officeDocument/2006/relationships/image" Target="../media/image12.png"/><Relationship Id="rId10" Type="http://schemas.openxmlformats.org/officeDocument/2006/relationships/image" Target="../media/image18.png"/><Relationship Id="rId19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slide" Target="slide6.xml"/><Relationship Id="rId14" Type="http://schemas.microsoft.com/office/2007/relationships/hdphoto" Target="../media/hdphoto9.wdp"/><Relationship Id="rId22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slide" Target="slide4.xml"/><Relationship Id="rId11" Type="http://schemas.openxmlformats.org/officeDocument/2006/relationships/image" Target="../media/image27.png"/><Relationship Id="rId5" Type="http://schemas.openxmlformats.org/officeDocument/2006/relationships/image" Target="../media/image14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microsoft.com/office/2007/relationships/hdphoto" Target="../media/hdphoto6.wdp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5.png"/><Relationship Id="rId12" Type="http://schemas.openxmlformats.org/officeDocument/2006/relationships/image" Target="../media/image30.png"/><Relationship Id="rId17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38.png"/><Relationship Id="rId20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330.png"/><Relationship Id="rId5" Type="http://schemas.openxmlformats.org/officeDocument/2006/relationships/slide" Target="slide4.xml"/><Relationship Id="rId15" Type="http://schemas.openxmlformats.org/officeDocument/2006/relationships/image" Target="../media/image37.png"/><Relationship Id="rId19" Type="http://schemas.openxmlformats.org/officeDocument/2006/relationships/image" Target="../media/image320.png"/><Relationship Id="rId4" Type="http://schemas.openxmlformats.org/officeDocument/2006/relationships/image" Target="../media/image14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44.png"/><Relationship Id="rId2" Type="http://schemas.openxmlformats.org/officeDocument/2006/relationships/audio" Target="../media/media1.mp3"/><Relationship Id="rId16" Type="http://schemas.openxmlformats.org/officeDocument/2006/relationships/image" Target="../media/image43.png"/><Relationship Id="rId20" Type="http://schemas.openxmlformats.org/officeDocument/2006/relationships/image" Target="../media/image40.png"/><Relationship Id="rId1" Type="http://schemas.microsoft.com/office/2007/relationships/media" Target="../media/media1.mp3"/><Relationship Id="rId6" Type="http://schemas.openxmlformats.org/officeDocument/2006/relationships/slide" Target="slide4.xml"/><Relationship Id="rId11" Type="http://schemas.openxmlformats.org/officeDocument/2006/relationships/image" Target="../media/image341.png"/><Relationship Id="rId5" Type="http://schemas.openxmlformats.org/officeDocument/2006/relationships/image" Target="../media/image14.png"/><Relationship Id="rId15" Type="http://schemas.openxmlformats.org/officeDocument/2006/relationships/image" Target="../media/image42.png"/><Relationship Id="rId19" Type="http://schemas.openxmlformats.org/officeDocument/2006/relationships/image" Target="../media/image340.png"/><Relationship Id="rId4" Type="http://schemas.openxmlformats.org/officeDocument/2006/relationships/notesSlide" Target="../notesSlides/notesSlide3.xml"/><Relationship Id="rId9" Type="http://schemas.microsoft.com/office/2007/relationships/hdphoto" Target="../media/hdphoto6.wdp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0.png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46.xml"/><Relationship Id="rId21" Type="http://schemas.openxmlformats.org/officeDocument/2006/relationships/image" Target="../media/image45.png"/><Relationship Id="rId7" Type="http://schemas.openxmlformats.org/officeDocument/2006/relationships/image" Target="../media/image25.png"/><Relationship Id="rId12" Type="http://schemas.openxmlformats.org/officeDocument/2006/relationships/image" Target="../media/image350.png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image" Target="../media/image360.png"/><Relationship Id="rId20" Type="http://schemas.openxmlformats.org/officeDocument/2006/relationships/image" Target="../media/image50.png"/><Relationship Id="rId1" Type="http://schemas.microsoft.com/office/2007/relationships/media" Target="../media/media1.mp3"/><Relationship Id="rId6" Type="http://schemas.openxmlformats.org/officeDocument/2006/relationships/slide" Target="slide4.xml"/><Relationship Id="rId5" Type="http://schemas.openxmlformats.org/officeDocument/2006/relationships/image" Target="../media/image14.png"/><Relationship Id="rId15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notesSlide" Target="../notesSlides/notesSlide4.xml"/><Relationship Id="rId9" Type="http://schemas.microsoft.com/office/2007/relationships/hdphoto" Target="../media/hdphoto6.wdp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685800" y="235118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3962400" y="1518024"/>
            <a:ext cx="46482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ĐẦU/ KHỞI ĐỘNG</a:t>
            </a:r>
            <a:endParaRPr lang="en-US" sz="3200" dirty="0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4572000" y="2190750"/>
            <a:ext cx="1752600" cy="169666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49209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234277" y="454668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3735374" y="1662149"/>
            <a:ext cx="58658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THÀNH KIẾN THỨC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xmlns="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>
            <a:extLst>
              <a:ext uri="{FF2B5EF4-FFF2-40B4-BE49-F238E27FC236}">
                <a16:creationId xmlns:a16="http://schemas.microsoft.com/office/drawing/2014/main" xmlns="" id="{549CE1D0-6956-4876-8361-E0F1378BD373}"/>
              </a:ext>
            </a:extLst>
          </p:cNvPr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>
            <a:extLst>
              <a:ext uri="{FF2B5EF4-FFF2-40B4-BE49-F238E27FC236}">
                <a16:creationId xmlns:a16="http://schemas.microsoft.com/office/drawing/2014/main" xmlns="" id="{9EF570CD-1298-405C-894A-213B5893CEEA}"/>
              </a:ext>
            </a:extLst>
          </p:cNvPr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>
            <a:extLst>
              <a:ext uri="{FF2B5EF4-FFF2-40B4-BE49-F238E27FC236}">
                <a16:creationId xmlns:a16="http://schemas.microsoft.com/office/drawing/2014/main" xmlns="" id="{73F07BD9-D0A3-45DF-92E3-95CBDA06D588}"/>
              </a:ext>
            </a:extLst>
          </p:cNvPr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13418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13B2458-E114-D886-7CB3-3628F3CA6148}"/>
              </a:ext>
            </a:extLst>
          </p:cNvPr>
          <p:cNvSpPr txBox="1"/>
          <p:nvPr/>
        </p:nvSpPr>
        <p:spPr>
          <a:xfrm>
            <a:off x="50575" y="524359"/>
            <a:ext cx="6312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C792016-771D-922E-D705-BCDAE8367C2F}"/>
              </a:ext>
            </a:extLst>
          </p:cNvPr>
          <p:cNvSpPr txBox="1"/>
          <p:nvPr/>
        </p:nvSpPr>
        <p:spPr>
          <a:xfrm>
            <a:off x="304800" y="62694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66800" y="1090302"/>
                <a:ext cx="6019800" cy="2001445"/>
              </a:xfrm>
              <a:prstGeom prst="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</p:spPr>
            <p:txBody>
              <a:bodyPr wrap="square">
                <a:spAutoFit/>
              </a:bodyPr>
              <a:lstStyle/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v"/>
                  <a:tabLst/>
                  <a:defRPr/>
                </a:pPr>
                <a:r>
                  <a:rPr kumimoji="0" lang="en-GB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kumimoji="0" lang="en-GB" sz="180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GB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 </a:t>
                </a:r>
                <a14:m>
                  <m:oMath xmlns:m="http://schemas.openxmlformats.org/officeDocument/2006/math"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endParaRPr kumimoji="0" lang="en-GB" sz="180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lvl="1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                          </a:t>
                </a:r>
                <a14:m>
                  <m:oMath xmlns:m="http://schemas.openxmlformats.org/officeDocument/2006/math"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&lt;−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endParaRPr kumimoji="0" lang="en-GB" sz="18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  <a:p>
                <a:pPr marL="800100" marR="0" lvl="1" indent="-34290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GB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kumimoji="0" lang="en-GB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&gt;0 </m:t>
                    </m:r>
                  </m:oMath>
                </a14:m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</m:oMath>
                </a14:m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GB" sz="240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GB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GB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kumimoji="0" lang="en-GB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kumimoji="0" lang="en-US" sz="18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marR="0" lvl="1" indent="-34290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kumimoji="0" lang="en-GB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kumimoji="0" lang="en-GB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kumimoji="0" lang="en-GB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GB" sz="20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r>
                  <a:rPr kumimoji="0" lang="en-GB" sz="20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GB" sz="240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GB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GB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kumimoji="0" lang="en-GB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kumimoji="0" lang="vi-VN" sz="18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v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kumimoji="0" lang="en-GB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GB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kumimoji="0" lang="en-GB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được </a:t>
                </a:r>
                <a:r>
                  <a:rPr kumimoji="0" lang="en-US" sz="180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endParaRPr kumimoji="0" lang="en-US" sz="18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090302"/>
                <a:ext cx="6019800" cy="2001445"/>
              </a:xfrm>
              <a:prstGeom prst="rect">
                <a:avLst/>
              </a:prstGeom>
              <a:blipFill>
                <a:blip r:embed="rId3"/>
                <a:stretch>
                  <a:fillRect l="-607" t="-1829" b="-3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190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C792016-771D-922E-D705-BCDAE8367C2F}"/>
              </a:ext>
            </a:extLst>
          </p:cNvPr>
          <p:cNvSpPr txBox="1"/>
          <p:nvPr/>
        </p:nvSpPr>
        <p:spPr>
          <a:xfrm>
            <a:off x="304800" y="62694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xmlns="" id="{BA2197F6-1785-121A-BB9B-D65F2FDC0679}"/>
              </a:ext>
            </a:extLst>
          </p:cNvPr>
          <p:cNvSpPr/>
          <p:nvPr/>
        </p:nvSpPr>
        <p:spPr>
          <a:xfrm>
            <a:off x="130881" y="630326"/>
            <a:ext cx="5486400" cy="57017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Flowchart: Alternate Process 17">
                <a:extLst>
                  <a:ext uri="{FF2B5EF4-FFF2-40B4-BE49-F238E27FC236}">
                    <a16:creationId xmlns:a16="http://schemas.microsoft.com/office/drawing/2014/main" xmlns="" id="{18EE2C58-4965-7EC1-0DE1-316720FD591B}"/>
                  </a:ext>
                </a:extLst>
              </p:cNvPr>
              <p:cNvSpPr/>
              <p:nvPr/>
            </p:nvSpPr>
            <p:spPr>
              <a:xfrm>
                <a:off x="5258718" y="1401003"/>
                <a:ext cx="2518058" cy="570179"/>
              </a:xfrm>
              <a:prstGeom prst="flowChartAlternateProcess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GB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)−</m:t>
                      </m:r>
                      <m:r>
                        <a:rPr lang="en-GB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GB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GB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GB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𝟕</m:t>
                      </m:r>
                      <m:r>
                        <a:rPr lang="en-GB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en-GB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m:oMathPara>
                </a14:m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Flowchart: Alternate Process 17">
                <a:extLst>
                  <a:ext uri="{FF2B5EF4-FFF2-40B4-BE49-F238E27FC236}">
                    <a16:creationId xmlns:a16="http://schemas.microsoft.com/office/drawing/2014/main" id="{18EE2C58-4965-7EC1-0DE1-316720FD59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718" y="1401003"/>
                <a:ext cx="2518058" cy="570179"/>
              </a:xfrm>
              <a:prstGeom prst="flowChartAlternateProcess">
                <a:avLst/>
              </a:prstGeom>
              <a:blipFill>
                <a:blip r:embed="rId3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Flowchart: Alternate Process 18">
                <a:extLst>
                  <a:ext uri="{FF2B5EF4-FFF2-40B4-BE49-F238E27FC236}">
                    <a16:creationId xmlns:a16="http://schemas.microsoft.com/office/drawing/2014/main" xmlns="" id="{EC9AB0FE-22C8-1836-19CB-388C49114087}"/>
                  </a:ext>
                </a:extLst>
              </p:cNvPr>
              <p:cNvSpPr/>
              <p:nvPr/>
            </p:nvSpPr>
            <p:spPr>
              <a:xfrm>
                <a:off x="1214825" y="1371779"/>
                <a:ext cx="2518058" cy="570179"/>
              </a:xfrm>
              <a:prstGeom prst="flowChartAlternateProcess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400" b="1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𝐚</m:t>
                      </m:r>
                      <m:r>
                        <a:rPr lang="en-GB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en-GB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GB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GB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GB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GB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m:oMathPara>
                </a14:m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Flowchart: Alternate Process 18">
                <a:extLst>
                  <a:ext uri="{FF2B5EF4-FFF2-40B4-BE49-F238E27FC236}">
                    <a16:creationId xmlns:a16="http://schemas.microsoft.com/office/drawing/2014/main" id="{EC9AB0FE-22C8-1836-19CB-388C491140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825" y="1371779"/>
                <a:ext cx="2518058" cy="570179"/>
              </a:xfrm>
              <a:prstGeom prst="flowChartAlternateProcess">
                <a:avLst/>
              </a:prstGeom>
              <a:blipFill>
                <a:blip r:embed="rId4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BB9CC7DF-1929-1CF6-6E43-377DCA5C66DE}"/>
                  </a:ext>
                </a:extLst>
              </p:cNvPr>
              <p:cNvSpPr txBox="1"/>
              <p:nvPr/>
            </p:nvSpPr>
            <p:spPr>
              <a:xfrm>
                <a:off x="1196009" y="1976183"/>
                <a:ext cx="3372590" cy="22261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Ta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−5&lt;0</m:t>
                    </m:r>
                  </m:oMath>
                </a14:m>
                <a:endParaRPr lang="en-GB" sz="2400" dirty="0"/>
              </a:p>
              <a:p>
                <a:r>
                  <a:rPr lang="en-GB" sz="2400" dirty="0"/>
                  <a:t>                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&lt;0+5</m:t>
                    </m:r>
                  </m:oMath>
                </a14:m>
                <a:endParaRPr lang="en-GB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&lt;5. </m:t>
                      </m:r>
                      <m:f>
                        <m:fPr>
                          <m:ctrlPr>
                            <a:rPr lang="en-GB" sz="24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&lt; </m:t>
                      </m:r>
                      <m:f>
                        <m:fPr>
                          <m:ctrlPr>
                            <a:rPr lang="en-GB" sz="24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9CC7DF-1929-1CF6-6E43-377DCA5C6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009" y="1976183"/>
                <a:ext cx="3372590" cy="2226187"/>
              </a:xfrm>
              <a:prstGeom prst="rect">
                <a:avLst/>
              </a:prstGeom>
              <a:blipFill>
                <a:blip r:embed="rId5"/>
                <a:stretch>
                  <a:fillRect l="-2712" t="-2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4C62200F-D7E4-F43C-525A-8123BBF2F322}"/>
                  </a:ext>
                </a:extLst>
              </p:cNvPr>
              <p:cNvSpPr txBox="1"/>
              <p:nvPr/>
            </p:nvSpPr>
            <p:spPr>
              <a:xfrm>
                <a:off x="5219700" y="2021228"/>
                <a:ext cx="3429000" cy="2227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Ta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−7&gt;0</m:t>
                    </m:r>
                  </m:oMath>
                </a14:m>
                <a:endParaRPr lang="en-GB" sz="2400" dirty="0"/>
              </a:p>
              <a:p>
                <a:r>
                  <a:rPr lang="en-GB" sz="2400" dirty="0"/>
                  <a:t>           </a:t>
                </a:r>
                <a14:m>
                  <m:oMath xmlns:m="http://schemas.openxmlformats.org/officeDocument/2006/math">
                    <m:r>
                      <a:rPr lang="en-GB" sz="2400" b="0" i="0" dirty="0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&gt;0+</m:t>
                    </m:r>
                  </m:oMath>
                </a14:m>
                <a:r>
                  <a:rPr lang="en-GB" sz="2400" dirty="0"/>
                  <a:t>7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                      </m:t>
                      </m:r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&lt;7. </m:t>
                      </m:r>
                      <m:d>
                        <m:d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GB" sz="2400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400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24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GB" sz="2400" dirty="0"/>
              </a:p>
              <a:p>
                <a:r>
                  <a:rPr lang="en-GB" sz="2400" dirty="0"/>
                  <a:t>                      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GB" sz="3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i="1" dirty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GB" sz="3200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62200F-D7E4-F43C-525A-8123BBF2F3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700" y="2021228"/>
                <a:ext cx="3429000" cy="2227726"/>
              </a:xfrm>
              <a:prstGeom prst="rect">
                <a:avLst/>
              </a:prstGeom>
              <a:blipFill>
                <a:blip r:embed="rId6"/>
                <a:stretch>
                  <a:fillRect l="-2664" t="-2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xmlns="" id="{4DD245E1-3200-8B4C-2A5F-73FF2336FAA4}"/>
              </a:ext>
            </a:extLst>
          </p:cNvPr>
          <p:cNvSpPr/>
          <p:nvPr/>
        </p:nvSpPr>
        <p:spPr>
          <a:xfrm>
            <a:off x="129208" y="2038350"/>
            <a:ext cx="1066801" cy="461665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7FFC5458-1467-5246-C68F-6C48FBE8A05A}"/>
                  </a:ext>
                </a:extLst>
              </p:cNvPr>
              <p:cNvSpPr txBox="1"/>
              <p:nvPr/>
            </p:nvSpPr>
            <p:spPr>
              <a:xfrm>
                <a:off x="246793" y="4025288"/>
                <a:ext cx="4313583" cy="1168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i="1" dirty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3200" i="1" dirty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FFC5458-1467-5246-C68F-6C48FBE8A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793" y="4025288"/>
                <a:ext cx="4313583" cy="1168205"/>
              </a:xfrm>
              <a:prstGeom prst="rect">
                <a:avLst/>
              </a:prstGeom>
              <a:blipFill>
                <a:blip r:embed="rId7"/>
                <a:stretch>
                  <a:fillRect l="-2119" t="-4167" r="-1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25EED60C-74A9-2955-242D-F1D0DB8B9446}"/>
                  </a:ext>
                </a:extLst>
              </p:cNvPr>
              <p:cNvSpPr txBox="1"/>
              <p:nvPr/>
            </p:nvSpPr>
            <p:spPr>
              <a:xfrm>
                <a:off x="4724400" y="4155427"/>
                <a:ext cx="4419600" cy="1028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&lt; </m:t>
                    </m:r>
                    <m:f>
                      <m:fPr>
                        <m:ctrlPr>
                          <a:rPr lang="en-GB" sz="3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i="1" dirty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GB" sz="3200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5EED60C-74A9-2955-242D-F1D0DB8B94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4155427"/>
                <a:ext cx="4419600" cy="1028551"/>
              </a:xfrm>
              <a:prstGeom prst="rect">
                <a:avLst/>
              </a:prstGeom>
              <a:blipFill>
                <a:blip r:embed="rId8"/>
                <a:stretch>
                  <a:fillRect l="-2069" t="-4762"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4495800" y="1468171"/>
            <a:ext cx="0" cy="3541979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02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1A98C4EA-ADE8-F7C0-743B-464536E2A061}"/>
                  </a:ext>
                </a:extLst>
              </p:cNvPr>
              <p:cNvSpPr txBox="1"/>
              <p:nvPr/>
            </p:nvSpPr>
            <p:spPr>
              <a:xfrm>
                <a:off x="228600" y="1145665"/>
                <a:ext cx="8686800" cy="39164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ọi số quyển vở Thanh mua được là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𝜖</m:t>
                    </m:r>
                    <m:sSup>
                      <m:sSup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ℕ</m:t>
                        </m:r>
                      </m:e>
                      <m:sup>
                        <m:r>
                          <a:rPr lang="en-GB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GB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+18≤100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80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100−18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800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82</m:t>
                    </m:r>
                  </m:oMath>
                </a14:m>
                <a:endParaRPr lang="en-GB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              </m:t>
                      </m:r>
                      <m:r>
                        <a:rPr lang="en-GB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800" i="1">
                          <a:latin typeface="Cambria Math" panose="02040503050406030204" pitchFamily="18" charset="0"/>
                        </a:rPr>
                        <m:t>≤ </m:t>
                      </m:r>
                      <m:f>
                        <m:f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82</m:t>
                          </m:r>
                        </m:num>
                        <m:den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GB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vở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Thanh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nhiều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11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quyển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vở</a:t>
                </a:r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98C4EA-ADE8-F7C0-743B-464536E2A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145665"/>
                <a:ext cx="8686800" cy="3916457"/>
              </a:xfrm>
              <a:prstGeom prst="rect">
                <a:avLst/>
              </a:prstGeom>
              <a:blipFill>
                <a:blip r:embed="rId2"/>
                <a:stretch>
                  <a:fillRect l="-1474" t="-1713" r="-281" b="-3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xmlns="" id="{BA2197F6-1785-121A-BB9B-D65F2FDC0679}"/>
              </a:ext>
            </a:extLst>
          </p:cNvPr>
          <p:cNvSpPr/>
          <p:nvPr/>
        </p:nvSpPr>
        <p:spPr>
          <a:xfrm>
            <a:off x="304800" y="485929"/>
            <a:ext cx="7027059" cy="534492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EB6375B-7E51-A590-3A26-14F33B2594A8}"/>
              </a:ext>
            </a:extLst>
          </p:cNvPr>
          <p:cNvSpPr txBox="1"/>
          <p:nvPr/>
        </p:nvSpPr>
        <p:spPr>
          <a:xfrm>
            <a:off x="291253" y="24264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6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C13B2458-E114-D886-7CB3-3628F3CA6148}"/>
                  </a:ext>
                </a:extLst>
              </p:cNvPr>
              <p:cNvSpPr txBox="1"/>
              <p:nvPr/>
            </p:nvSpPr>
            <p:spPr>
              <a:xfrm>
                <a:off x="926151" y="646446"/>
                <a:ext cx="821784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Ta </a:t>
                </a:r>
                <a:r>
                  <a:rPr lang="en-GB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cũng</a:t>
                </a:r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ẩn</a:t>
                </a:r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đưa</a:t>
                </a:r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GB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GB" sz="2400" b="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GB" sz="2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GB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3B2458-E114-D886-7CB3-3628F3CA6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151" y="646446"/>
                <a:ext cx="8217849" cy="830997"/>
              </a:xfrm>
              <a:prstGeom prst="rect">
                <a:avLst/>
              </a:prstGeom>
              <a:blipFill>
                <a:blip r:embed="rId3"/>
                <a:stretch>
                  <a:fillRect l="-1187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C792016-771D-922E-D705-BCDAE8367C2F}"/>
              </a:ext>
            </a:extLst>
          </p:cNvPr>
          <p:cNvSpPr txBox="1"/>
          <p:nvPr/>
        </p:nvSpPr>
        <p:spPr>
          <a:xfrm>
            <a:off x="304800" y="62694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9D85F42E-C050-4B32-F38C-85C53DC77F32}"/>
                  </a:ext>
                </a:extLst>
              </p:cNvPr>
              <p:cNvSpPr txBox="1"/>
              <p:nvPr/>
            </p:nvSpPr>
            <p:spPr>
              <a:xfrm>
                <a:off x="198687" y="2451960"/>
                <a:ext cx="4373313" cy="2677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+5&lt;3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−4</m:t>
                    </m:r>
                  </m:oMath>
                </a14:m>
                <a:endParaRPr lang="en-GB" sz="2400" dirty="0">
                  <a:latin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−5</m:t>
                      </m:r>
                    </m:oMath>
                  </m:oMathPara>
                </a14:m>
                <a:endParaRPr lang="en-GB" sz="2400" b="0" dirty="0">
                  <a:latin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&lt;−9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cs typeface="Times New Roman" panose="02020603050405020304" pitchFamily="18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&gt;9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&gt;9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D85F42E-C050-4B32-F38C-85C53DC77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687" y="2451960"/>
                <a:ext cx="4373313" cy="2677656"/>
              </a:xfrm>
              <a:prstGeom prst="rect">
                <a:avLst/>
              </a:prstGeom>
              <a:blipFill>
                <a:blip r:embed="rId4"/>
                <a:stretch>
                  <a:fillRect l="-2232" t="-1822" r="-2092" b="-4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xmlns="" id="{2D5F8A13-ED66-2EDE-E090-C7FD0FCFBC4A}"/>
              </a:ext>
            </a:extLst>
          </p:cNvPr>
          <p:cNvSpPr/>
          <p:nvPr/>
        </p:nvSpPr>
        <p:spPr>
          <a:xfrm>
            <a:off x="14748" y="646446"/>
            <a:ext cx="1066801" cy="461665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GB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xmlns="" id="{52346C10-2900-19B4-6173-4A5B92D59D3E}"/>
              </a:ext>
            </a:extLst>
          </p:cNvPr>
          <p:cNvSpPr/>
          <p:nvPr/>
        </p:nvSpPr>
        <p:spPr>
          <a:xfrm>
            <a:off x="14748" y="1687702"/>
            <a:ext cx="1371600" cy="461665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DF4F8FE3-BBB7-6853-C349-BA36B9C2E781}"/>
                  </a:ext>
                </a:extLst>
              </p:cNvPr>
              <p:cNvSpPr txBox="1"/>
              <p:nvPr/>
            </p:nvSpPr>
            <p:spPr>
              <a:xfrm>
                <a:off x="4724414" y="2821292"/>
                <a:ext cx="4331635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GB" sz="2400" i="1" dirty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+5≥−4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+3</m:t>
                    </m:r>
                  </m:oMath>
                </a14:m>
                <a:endParaRPr lang="en-GB" sz="2400" i="1" dirty="0">
                  <a:latin typeface="Cambria Math" panose="02040503050406030204" pitchFamily="18" charset="0"/>
                </a:endParaRPr>
              </a:p>
              <a:p>
                <a:r>
                  <a:rPr lang="en-GB" sz="2400" b="0" dirty="0"/>
                  <a:t>  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+4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−5</m:t>
                    </m:r>
                  </m:oMath>
                </a14:m>
                <a:endParaRPr lang="en-GB" sz="2400" b="0" dirty="0">
                  <a:latin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14:m>
                  <m:oMath xmlns:m="http://schemas.openxmlformats.org/officeDocument/2006/math">
                    <m:r>
                      <a:rPr lang="en-GB" sz="2400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GB" sz="2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4F8FE3-BBB7-6853-C349-BA36B9C2E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14" y="2821292"/>
                <a:ext cx="4331635" cy="1938992"/>
              </a:xfrm>
              <a:prstGeom prst="rect">
                <a:avLst/>
              </a:prstGeom>
              <a:blipFill>
                <a:blip r:embed="rId5"/>
                <a:stretch>
                  <a:fillRect l="-2110" t="-2516" r="-844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4B3A606C-4E72-8B73-33C5-19C8EDFD20E6}"/>
                  </a:ext>
                </a:extLst>
              </p:cNvPr>
              <p:cNvSpPr txBox="1"/>
              <p:nvPr/>
            </p:nvSpPr>
            <p:spPr>
              <a:xfrm>
                <a:off x="1600200" y="1692611"/>
                <a:ext cx="640080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</a:t>
                </a:r>
                <a:r>
                  <a:rPr lang="en-GB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GB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GB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GB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2</m:t>
                    </m:r>
                    <m:r>
                      <a:rPr lang="en-GB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+5&lt;3</m:t>
                    </m:r>
                    <m:r>
                      <a:rPr lang="en-GB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−4</m:t>
                    </m:r>
                  </m:oMath>
                </a14:m>
                <a:endParaRPr lang="en-GB" sz="2400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r>
                  <a:rPr lang="en-GB" sz="2400" b="0" dirty="0">
                    <a:solidFill>
                      <a:schemeClr val="tx1"/>
                    </a:solidFill>
                  </a:rPr>
                  <a:t>                                        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)−3</m:t>
                    </m:r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+5≥−4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+3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3A606C-4E72-8B73-33C5-19C8EDFD2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692611"/>
                <a:ext cx="6400800" cy="830997"/>
              </a:xfrm>
              <a:prstGeom prst="rect">
                <a:avLst/>
              </a:prstGeom>
              <a:blipFill>
                <a:blip r:embed="rId6"/>
                <a:stretch>
                  <a:fillRect l="-1524" t="-5882" b="-9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>
          <a:xfrm>
            <a:off x="4572000" y="2876550"/>
            <a:ext cx="0" cy="22098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728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C792016-771D-922E-D705-BCDAE8367C2F}"/>
              </a:ext>
            </a:extLst>
          </p:cNvPr>
          <p:cNvSpPr txBox="1"/>
          <p:nvPr/>
        </p:nvSpPr>
        <p:spPr>
          <a:xfrm>
            <a:off x="227270" y="-19050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D85F42E-C050-4B32-F38C-85C53DC77F32}"/>
              </a:ext>
            </a:extLst>
          </p:cNvPr>
          <p:cNvSpPr txBox="1"/>
          <p:nvPr/>
        </p:nvSpPr>
        <p:spPr>
          <a:xfrm>
            <a:off x="86027" y="664748"/>
            <a:ext cx="92103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GB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GB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7,4%/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DF4F8FE3-BBB7-6853-C349-BA36B9C2E781}"/>
                  </a:ext>
                </a:extLst>
              </p:cNvPr>
              <p:cNvSpPr txBox="1"/>
              <p:nvPr/>
            </p:nvSpPr>
            <p:spPr>
              <a:xfrm>
                <a:off x="16669" y="2232822"/>
                <a:ext cx="9556636" cy="2923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3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tiền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Mai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gửi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tiết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kiệm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Ta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tiền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lãi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gửi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tiết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kiệm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3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 </a:t>
                </a:r>
                <a14:m>
                  <m:oMath xmlns:m="http://schemas.openxmlformats.org/officeDocument/2006/math">
                    <m:r>
                      <a:rPr lang="en-GB" sz="23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0,074</m:t>
                    </m:r>
                    <m:r>
                      <a:rPr lang="en-GB" sz="23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</a:t>
                </a:r>
                <a:endParaRPr lang="vi-VN" sz="23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tiền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lãi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ít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60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GB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3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0,074</m:t>
                      </m:r>
                      <m:r>
                        <a:rPr lang="en-GB" sz="23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GB" sz="23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a:rPr lang="en-GB" sz="23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60</m:t>
                      </m:r>
                    </m:oMath>
                  </m:oMathPara>
                </a14:m>
                <a:endParaRPr 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300" dirty="0">
                    <a:cs typeface="Times New Roman" panose="02020603050405020304" pitchFamily="18" charset="0"/>
                  </a:rPr>
                  <a:t>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23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3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23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60:0,074</m:t>
                    </m:r>
                  </m:oMath>
                </a14:m>
                <a:endParaRPr 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300" dirty="0">
                    <a:cs typeface="Times New Roman" panose="02020603050405020304" pitchFamily="18" charset="0"/>
                  </a:rPr>
                  <a:t>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23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3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23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810,81.</m:t>
                    </m:r>
                  </m:oMath>
                </a14:m>
                <a:endParaRPr 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</a:t>
                </a:r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Mai </a:t>
                </a:r>
                <a:r>
                  <a:rPr lang="en-US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gửi</a:t>
                </a:r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ngân</a:t>
                </a:r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hàng</a:t>
                </a:r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ít</a:t>
                </a:r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811 </a:t>
                </a:r>
                <a:r>
                  <a:rPr lang="en-US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</a:t>
                </a:r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4F8FE3-BBB7-6853-C349-BA36B9C2E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9" y="2232822"/>
                <a:ext cx="9556636" cy="2923877"/>
              </a:xfrm>
              <a:prstGeom prst="rect">
                <a:avLst/>
              </a:prstGeom>
              <a:blipFill>
                <a:blip r:embed="rId3"/>
                <a:stretch>
                  <a:fillRect t="-1667" b="-3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xmlns="" id="{BA2197F6-1785-121A-BB9B-D65F2FDC0679}"/>
              </a:ext>
            </a:extLst>
          </p:cNvPr>
          <p:cNvSpPr/>
          <p:nvPr/>
        </p:nvSpPr>
        <p:spPr>
          <a:xfrm>
            <a:off x="64584" y="2145224"/>
            <a:ext cx="914400" cy="426526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21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C13B2458-E114-D886-7CB3-3628F3CA6148}"/>
                  </a:ext>
                </a:extLst>
              </p:cNvPr>
              <p:cNvSpPr txBox="1"/>
              <p:nvPr/>
            </p:nvSpPr>
            <p:spPr>
              <a:xfrm>
                <a:off x="2133600" y="591058"/>
                <a:ext cx="677309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400" b="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GB" sz="2400" b="0" i="1">
                          <a:latin typeface="Cambria Math" panose="02040503050406030204" pitchFamily="18" charset="0"/>
                        </a:rPr>
                        <m:t>) 5</m:t>
                      </m:r>
                      <m:r>
                        <a:rPr lang="en-GB" sz="2400" b="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>
                          <a:latin typeface="Cambria Math" panose="02040503050406030204" pitchFamily="18" charset="0"/>
                        </a:rPr>
                        <m:t>+7&gt;8</m:t>
                      </m:r>
                      <m:r>
                        <a:rPr lang="en-GB" sz="2400" b="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>
                          <a:latin typeface="Cambria Math" panose="02040503050406030204" pitchFamily="18" charset="0"/>
                        </a:rPr>
                        <m:t>−5           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)−4</m:t>
                      </m:r>
                      <m:r>
                        <a:rPr lang="en-GB" sz="2400" b="0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dirty="0">
                          <a:latin typeface="Cambria Math" panose="02040503050406030204" pitchFamily="18" charset="0"/>
                        </a:rPr>
                        <m:t>+3≤3</m:t>
                      </m:r>
                      <m:r>
                        <a:rPr lang="en-GB" sz="2400" b="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GB" sz="24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3B2458-E114-D886-7CB3-3628F3CA6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591058"/>
                <a:ext cx="6773097" cy="1200329"/>
              </a:xfrm>
              <a:prstGeom prst="rect">
                <a:avLst/>
              </a:prstGeom>
              <a:blipFill>
                <a:blip r:embed="rId3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C792016-771D-922E-D705-BCDAE8367C2F}"/>
              </a:ext>
            </a:extLst>
          </p:cNvPr>
          <p:cNvSpPr txBox="1"/>
          <p:nvPr/>
        </p:nvSpPr>
        <p:spPr>
          <a:xfrm>
            <a:off x="304800" y="62694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9D85F42E-C050-4B32-F38C-85C53DC77F32}"/>
                  </a:ext>
                </a:extLst>
              </p:cNvPr>
              <p:cNvSpPr txBox="1"/>
              <p:nvPr/>
            </p:nvSpPr>
            <p:spPr>
              <a:xfrm>
                <a:off x="304800" y="1873708"/>
                <a:ext cx="4331635" cy="3046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Giải: </a:t>
                </a:r>
              </a:p>
              <a:p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+7&gt;8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−5</m:t>
                    </m:r>
                  </m:oMath>
                </a14:m>
                <a:endParaRPr lang="en-GB" sz="2400" i="1" dirty="0">
                  <a:latin typeface="Cambria Math" panose="02040503050406030204" pitchFamily="18" charset="0"/>
                </a:endParaRPr>
              </a:p>
              <a:p>
                <a:r>
                  <a:rPr lang="en-GB" sz="2400" dirty="0"/>
                  <a:t>  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GB" sz="24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−8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&gt;−5−7</m:t>
                    </m:r>
                  </m:oMath>
                </a14:m>
                <a:endParaRPr lang="en-GB" sz="2400" b="0" dirty="0">
                  <a:latin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−12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cs typeface="Times New Roman" panose="02020603050405020304" pitchFamily="18" charset="0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2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D85F42E-C050-4B32-F38C-85C53DC77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873708"/>
                <a:ext cx="4331635" cy="3046988"/>
              </a:xfrm>
              <a:prstGeom prst="rect">
                <a:avLst/>
              </a:prstGeom>
              <a:blipFill>
                <a:blip r:embed="rId4"/>
                <a:stretch>
                  <a:fillRect l="-2110" t="-1600" r="-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xmlns="" id="{AC5D032A-C98A-85E4-BFD0-92F0AC555382}"/>
              </a:ext>
            </a:extLst>
          </p:cNvPr>
          <p:cNvSpPr/>
          <p:nvPr/>
        </p:nvSpPr>
        <p:spPr>
          <a:xfrm>
            <a:off x="152400" y="651410"/>
            <a:ext cx="1930400" cy="426526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D5341B8-A3AE-B36E-2E8A-037D57822BE0}"/>
              </a:ext>
            </a:extLst>
          </p:cNvPr>
          <p:cNvCxnSpPr/>
          <p:nvPr/>
        </p:nvCxnSpPr>
        <p:spPr>
          <a:xfrm>
            <a:off x="4495800" y="2038350"/>
            <a:ext cx="0" cy="29718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54934BDC-79CE-9419-4A17-4538F66D4322}"/>
                  </a:ext>
                </a:extLst>
              </p:cNvPr>
              <p:cNvSpPr txBox="1"/>
              <p:nvPr/>
            </p:nvSpPr>
            <p:spPr>
              <a:xfrm>
                <a:off x="4517813" y="1982616"/>
                <a:ext cx="4752392" cy="28291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14:m>
                  <m:oMath xmlns:m="http://schemas.openxmlformats.org/officeDocument/2006/math">
                    <m:r>
                      <a:rPr lang="en-GB" sz="2400" i="1" dirty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+3  ≤3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GB" sz="2400" i="1" dirty="0">
                  <a:latin typeface="Cambria Math" panose="02040503050406030204" pitchFamily="18" charset="0"/>
                </a:endParaRPr>
              </a:p>
              <a:p>
                <a:r>
                  <a:rPr lang="en-GB" sz="2400" b="0" dirty="0"/>
                  <a:t>  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−4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−3</m:t>
                    </m:r>
                  </m:oMath>
                </a14:m>
                <a:endParaRPr lang="en-GB" sz="2400" b="0" dirty="0">
                  <a:latin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−7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</m:t>
                    </m:r>
                  </m:oMath>
                </a14:m>
                <a:endParaRPr lang="en-GB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           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≥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    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14:m>
                  <m:oMath xmlns:m="http://schemas.openxmlformats.org/officeDocument/2006/math">
                    <m:r>
                      <a:rPr lang="en-GB" sz="24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en-GB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GB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4934BDC-79CE-9419-4A17-4538F66D43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7813" y="1982616"/>
                <a:ext cx="4752392" cy="2829172"/>
              </a:xfrm>
              <a:prstGeom prst="rect">
                <a:avLst/>
              </a:prstGeom>
              <a:blipFill>
                <a:blip r:embed="rId5"/>
                <a:stretch>
                  <a:fillRect l="-1923" t="-1724" b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82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609600" y="514350"/>
            <a:ext cx="3235960" cy="318516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</a:p>
        </p:txBody>
      </p:sp>
      <p:pic>
        <p:nvPicPr>
          <p:cNvPr id="4" name="Hình ảnh 3" descr="Ảnh có chứa văn bản, đồ chơi, đồ họa véc-tơ, danh thiếp&#10;&#10;Mô tả được tạo tự độ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  <p:sp>
        <p:nvSpPr>
          <p:cNvPr id="2" name="TextBox 10"/>
          <p:cNvSpPr txBox="1"/>
          <p:nvPr/>
        </p:nvSpPr>
        <p:spPr>
          <a:xfrm>
            <a:off x="4075090" y="1815147"/>
            <a:ext cx="293531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7409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C792016-771D-922E-D705-BCDAE8367C2F}"/>
              </a:ext>
            </a:extLst>
          </p:cNvPr>
          <p:cNvSpPr txBox="1"/>
          <p:nvPr/>
        </p:nvSpPr>
        <p:spPr>
          <a:xfrm>
            <a:off x="304800" y="57150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6: BẤT PHƯƠNG TRÌNH BẬC NHẤT MỘT ẨN (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C62E7D97-6C26-0A78-47B8-A9D3D9AF7415}"/>
              </a:ext>
            </a:extLst>
          </p:cNvPr>
          <p:cNvSpPr txBox="1"/>
          <p:nvPr/>
        </p:nvSpPr>
        <p:spPr>
          <a:xfrm>
            <a:off x="152400" y="477976"/>
            <a:ext cx="30666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lvl="0" indent="-18034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HOẠT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NHÓM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0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xmlns="" id="{FACF2894-39B4-29B9-7595-3DDB17F916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4600" y="555851"/>
            <a:ext cx="1295400" cy="7286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0" y="1594876"/>
                <a:ext cx="899160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Một cửa hàng xe đạp điện, bán một xe đạp điện thu được lợi nhuận 2,8 triệu đồng. Biết số tiền lợi tối đa nhất bằng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20%</m:t>
                    </m:r>
                    <m:r>
                      <a:rPr kumimoji="0" 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 vốn t. Hỏi số vốn t ban đầu của chiếc xe đạp điện tối thiểu là bao nhiêu?</a:t>
                </a: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94876"/>
                <a:ext cx="8991600" cy="1200329"/>
              </a:xfrm>
              <a:prstGeom prst="rect">
                <a:avLst/>
              </a:prstGeom>
              <a:blipFill>
                <a:blip r:embed="rId6"/>
                <a:stretch>
                  <a:fillRect l="-1017" t="-4061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914400" y="3300105"/>
                <a:ext cx="3200400" cy="587350"/>
              </a:xfrm>
              <a:prstGeom prst="roundRect">
                <a:avLst/>
              </a:prstGeom>
              <a:solidFill>
                <a:srgbClr val="FFFF66"/>
              </a:solidFill>
              <a:ln w="12700" cap="flat" cmpd="sng" algn="ctr">
                <a:solidFill>
                  <a:srgbClr val="0099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</a:t>
                </a:r>
                <a:r>
                  <a:rPr kumimoji="0" lang="en-GB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𝑡</m:t>
                    </m:r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≤14 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triệu đồng</a:t>
                </a: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300105"/>
                <a:ext cx="3200400" cy="587350"/>
              </a:xfrm>
              <a:prstGeom prst="roundRect">
                <a:avLst/>
              </a:prstGeom>
              <a:blipFill>
                <a:blip r:embed="rId7"/>
                <a:stretch>
                  <a:fillRect t="-1010" b="-18182"/>
                </a:stretch>
              </a:blipFill>
              <a:ln w="12700" cap="flat" cmpd="sng" algn="ctr">
                <a:solidFill>
                  <a:srgbClr val="0099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4876800" y="3315779"/>
                <a:ext cx="3200400" cy="587350"/>
              </a:xfrm>
              <a:prstGeom prst="roundRect">
                <a:avLst/>
              </a:prstGeom>
              <a:solidFill>
                <a:srgbClr val="FFFF66"/>
              </a:solidFill>
              <a:ln w="12700" cap="flat" cmpd="sng" algn="ctr">
                <a:solidFill>
                  <a:srgbClr val="0099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</a:t>
                </a:r>
                <a:r>
                  <a:rPr kumimoji="0" lang="en-GB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𝑡</m:t>
                    </m:r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≥14</m:t>
                    </m:r>
                  </m:oMath>
                </a14:m>
                <a:r>
                  <a:rPr kumimoji="0" lang="en-US" sz="2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triệu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đồng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3315779"/>
                <a:ext cx="3200400" cy="587350"/>
              </a:xfrm>
              <a:prstGeom prst="roundRect">
                <a:avLst/>
              </a:prstGeom>
              <a:blipFill>
                <a:blip r:embed="rId8"/>
                <a:stretch>
                  <a:fillRect t="-2041" b="-18367"/>
                </a:stretch>
              </a:blipFill>
              <a:ln w="12700" cap="flat" cmpd="sng" algn="ctr">
                <a:solidFill>
                  <a:srgbClr val="0099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901700" y="4170117"/>
                <a:ext cx="3213100" cy="587350"/>
              </a:xfrm>
              <a:prstGeom prst="roundRect">
                <a:avLst/>
              </a:prstGeom>
              <a:solidFill>
                <a:srgbClr val="FFFF66"/>
              </a:solidFill>
              <a:ln w="12700" cap="flat" cmpd="sng" algn="ctr">
                <a:solidFill>
                  <a:srgbClr val="0099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</a:t>
                </a:r>
                <a:r>
                  <a:rPr kumimoji="0" lang="en-GB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𝑡</m:t>
                    </m:r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=15</m:t>
                    </m:r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triệu đồng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700" y="4170117"/>
                <a:ext cx="3213100" cy="587350"/>
              </a:xfrm>
              <a:prstGeom prst="roundRect">
                <a:avLst/>
              </a:prstGeom>
              <a:blipFill>
                <a:blip r:embed="rId9"/>
                <a:stretch>
                  <a:fillRect b="-20408"/>
                </a:stretch>
              </a:blipFill>
              <a:ln w="12700" cap="flat" cmpd="sng" algn="ctr">
                <a:solidFill>
                  <a:srgbClr val="0099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4934372" y="4170117"/>
                <a:ext cx="3142828" cy="587350"/>
              </a:xfrm>
              <a:prstGeom prst="roundRect">
                <a:avLst/>
              </a:prstGeom>
              <a:solidFill>
                <a:srgbClr val="FFFF66"/>
              </a:solidFill>
              <a:ln w="12700" cap="flat" cmpd="sng" algn="ctr">
                <a:solidFill>
                  <a:srgbClr val="0099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D.</a:t>
                </a:r>
                <a:r>
                  <a:rPr kumimoji="0" lang="en-GB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𝑡</m:t>
                    </m:r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&lt;14</m:t>
                    </m:r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triệu đồng</a:t>
                </a: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372" y="4170117"/>
                <a:ext cx="3142828" cy="587350"/>
              </a:xfrm>
              <a:prstGeom prst="roundRect">
                <a:avLst/>
              </a:prstGeom>
              <a:blipFill>
                <a:blip r:embed="rId10"/>
                <a:stretch>
                  <a:fillRect t="-1020" b="-19388"/>
                </a:stretch>
              </a:blipFill>
              <a:ln w="12700" cap="flat" cmpd="sng" algn="ctr">
                <a:solidFill>
                  <a:srgbClr val="0099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62E7D97-6C26-0A78-47B8-A9D3D9AF7415}"/>
              </a:ext>
            </a:extLst>
          </p:cNvPr>
          <p:cNvSpPr txBox="1"/>
          <p:nvPr/>
        </p:nvSpPr>
        <p:spPr>
          <a:xfrm>
            <a:off x="152400" y="977387"/>
            <a:ext cx="5181600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lvl="0" indent="-18034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chọn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toán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29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C792016-771D-922E-D705-BCDAE8367C2F}"/>
              </a:ext>
            </a:extLst>
          </p:cNvPr>
          <p:cNvSpPr txBox="1"/>
          <p:nvPr/>
        </p:nvSpPr>
        <p:spPr>
          <a:xfrm>
            <a:off x="304800" y="230827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6: BẤT PHƯƠNG TRÌNH BẬC NHẤT MỘT ẨN (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0" y="1421877"/>
                <a:ext cx="8229600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Ta có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20%</m:t>
                    </m:r>
                    <m:r>
                      <a:rPr kumimoji="0" 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 vốn là 2,8 triệu đồng giá vốn của chiếc xe đạp điện là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                                    (Triệu đồng)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Vì lợi nhuận tối đa là 20% giá vốn t. </a:t>
                </a: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Nên 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𝑡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≥14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Triệu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đồng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 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Chọn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B.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21877"/>
                <a:ext cx="8229600" cy="2308324"/>
              </a:xfrm>
              <a:prstGeom prst="rect">
                <a:avLst/>
              </a:prstGeom>
              <a:blipFill>
                <a:blip r:embed="rId4"/>
                <a:stretch>
                  <a:fillRect l="-1111" t="-2111" b="-5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62E7D97-6C26-0A78-47B8-A9D3D9AF7415}"/>
              </a:ext>
            </a:extLst>
          </p:cNvPr>
          <p:cNvSpPr txBox="1"/>
          <p:nvPr/>
        </p:nvSpPr>
        <p:spPr>
          <a:xfrm>
            <a:off x="152400" y="840677"/>
            <a:ext cx="1143000" cy="468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lvl="0" indent="-18034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giải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1287684" y="2038350"/>
          <a:ext cx="1676400" cy="770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5" imgW="850680" imgH="393480" progId="Equation.DSMT4">
                  <p:embed/>
                </p:oleObj>
              </mc:Choice>
              <mc:Fallback>
                <p:oleObj name="Equation" r:id="rId5" imgW="850680" imgH="393480" progId="Equation.DSMT4">
                  <p:embed/>
                  <p:pic>
                    <p:nvPicPr>
                      <p:cNvPr id="28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7684" y="2038350"/>
                        <a:ext cx="1676400" cy="7705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379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877" y="3579958"/>
            <a:ext cx="5163911" cy="3079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5806038" y="3317867"/>
            <a:ext cx="4223015" cy="3079451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5736079" y="4476189"/>
            <a:ext cx="1197049" cy="775718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4585940" y="4489729"/>
            <a:ext cx="1236175" cy="775718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3583812" y="4457573"/>
            <a:ext cx="1143874" cy="775718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2338364" y="4469733"/>
            <a:ext cx="1343670" cy="775718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822" y="3810117"/>
            <a:ext cx="840991" cy="8409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52023" y="-35140"/>
            <a:ext cx="5239955" cy="33745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8015" y="613430"/>
            <a:ext cx="37079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176" y="1765058"/>
            <a:ext cx="864145" cy="5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466" y="3893158"/>
            <a:ext cx="440162" cy="718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8577" y="3975652"/>
            <a:ext cx="510683" cy="71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9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609600" y="514350"/>
            <a:ext cx="3235960" cy="318516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</a:t>
            </a:r>
          </a:p>
        </p:txBody>
      </p:sp>
      <p:pic>
        <p:nvPicPr>
          <p:cNvPr id="4" name="Hình ảnh 3" descr="Ảnh có chứa văn bản, đồ chơi, đồ họa véc-tơ, danh thiếp&#10;&#10;Mô tả được tạo tự độ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  <p:sp>
        <p:nvSpPr>
          <p:cNvPr id="2" name="TextBox 10"/>
          <p:cNvSpPr txBox="1"/>
          <p:nvPr/>
        </p:nvSpPr>
        <p:spPr>
          <a:xfrm>
            <a:off x="4075090" y="1815147"/>
            <a:ext cx="2438400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07823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C792016-771D-922E-D705-BCDAE8367C2F}"/>
              </a:ext>
            </a:extLst>
          </p:cNvPr>
          <p:cNvSpPr txBox="1"/>
          <p:nvPr/>
        </p:nvSpPr>
        <p:spPr>
          <a:xfrm>
            <a:off x="227270" y="25171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D85F42E-C050-4B32-F38C-85C53DC77F32}"/>
              </a:ext>
            </a:extLst>
          </p:cNvPr>
          <p:cNvSpPr txBox="1"/>
          <p:nvPr/>
        </p:nvSpPr>
        <p:spPr>
          <a:xfrm>
            <a:off x="152400" y="1047750"/>
            <a:ext cx="87268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Trong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ban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ban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xmlns="" id="{52346C10-2900-19B4-6173-4A5B92D59D3E}"/>
              </a:ext>
            </a:extLst>
          </p:cNvPr>
          <p:cNvSpPr/>
          <p:nvPr/>
        </p:nvSpPr>
        <p:spPr>
          <a:xfrm>
            <a:off x="259443" y="535925"/>
            <a:ext cx="1930400" cy="426526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06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C792016-771D-922E-D705-BCDAE8367C2F}"/>
              </a:ext>
            </a:extLst>
          </p:cNvPr>
          <p:cNvSpPr txBox="1"/>
          <p:nvPr/>
        </p:nvSpPr>
        <p:spPr>
          <a:xfrm>
            <a:off x="227270" y="25171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xmlns="" id="{52346C10-2900-19B4-6173-4A5B92D59D3E}"/>
              </a:ext>
            </a:extLst>
          </p:cNvPr>
          <p:cNvSpPr/>
          <p:nvPr/>
        </p:nvSpPr>
        <p:spPr>
          <a:xfrm>
            <a:off x="259443" y="535925"/>
            <a:ext cx="1930400" cy="426526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E52B5096-6975-DBBC-DC47-628EE2EFE5BE}"/>
                  </a:ext>
                </a:extLst>
              </p:cNvPr>
              <p:cNvSpPr txBox="1"/>
              <p:nvPr/>
            </p:nvSpPr>
            <p:spPr>
              <a:xfrm>
                <a:off x="457200" y="1011540"/>
                <a:ext cx="8458200" cy="4154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câu trả lời đúng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ứng tuyển 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14:m>
                  <m:oMath xmlns:m="http://schemas.openxmlformats.org/officeDocument/2006/math">
                    <m:r>
                      <a:rPr lang="en-GB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GB" sz="2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GB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𝜖</m:t>
                    </m:r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ℕ</m:t>
                        </m:r>
                      </m:e>
                      <m:sup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GB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b="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 (</a:t>
                </a:r>
                <a:r>
                  <a:rPr lang="en-US" sz="2400" b="0" dirty="0" err="1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điểm</a:t>
                </a:r>
                <a:r>
                  <a:rPr lang="en-US" sz="2400" b="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).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ố câu trả lời sai của ứng tuyển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25−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1.(25−</m:t>
                    </m:r>
                    <m:r>
                      <a:rPr lang="en-GB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  <a:p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điểm mà ứng tuyển có được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25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en-GB" sz="24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5+2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−1.</m:t>
                    </m:r>
                    <m:d>
                      <m:dPr>
                        <m:ctrlPr>
                          <a:rPr lang="en-GB" sz="24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25−</m:t>
                        </m:r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=5+2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−25+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−20</m:t>
                    </m:r>
                  </m:oMath>
                </a14:m>
                <a:endPara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tuyển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vào vòng trong thì 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−20≥25 </m:t>
                    </m:r>
                  </m:oMath>
                </a14:m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        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≥45</m:t>
                    </m:r>
                  </m:oMath>
                </a14:m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GB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chính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ít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15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vòng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sơ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tuyển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mới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vòng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endPara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52B5096-6975-DBBC-DC47-628EE2EFE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011540"/>
                <a:ext cx="8458200" cy="4154984"/>
              </a:xfrm>
              <a:prstGeom prst="rect">
                <a:avLst/>
              </a:prstGeom>
              <a:blipFill>
                <a:blip r:embed="rId3"/>
                <a:stretch>
                  <a:fillRect l="-1081" t="-1173" b="-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925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40" name="Picture 36" descr="OPL20U25GSXzBJYl68kk8uQGfFKzs7yb1M4KJWUiLk6ZEvGF+qCIPSnY57AbBFCvTW2023.18.8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427" y="345792"/>
            <a:ext cx="2913957" cy="226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 descr="OPL20U25GSXzBJYl68kk8uQGfFKzs7yb1M4KJWUiLk6ZEvGF+qCIPSnY57AbBFCvTW2023.18.8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33" y="2056432"/>
            <a:ext cx="3076612" cy="53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OPL20U25GSXzBJYl68kk8uQGfFKzs7yb1M4KJWUiLk6ZEvGF+qCIPSnY57AbBFCvTW2023.18.8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058" y="2461322"/>
            <a:ext cx="2767012" cy="190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descr="OPL20U25GSXzBJYl68kk8uQGfFKzs7yb1M4KJWUiLk6ZEvGF+qCIPSnY57AbBFCvTW2023.18.85+K4lPs7H94VUqPe2XwIsfPRnrXQE//QTEXxb8/8N4CNc6FpgZahzpTjFhMzSA7T/nHJa11DE8Ng2TP3iAmRczFlmslSuUNOgUeb6yRvs0="/>
          <p:cNvSpPr/>
          <p:nvPr/>
        </p:nvSpPr>
        <p:spPr>
          <a:xfrm>
            <a:off x="126765" y="1792759"/>
            <a:ext cx="1399523" cy="10562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 descr="OPL20U25GSXzBJYl68kk8uQGfFKzs7yb1M4KJWUiLk6ZEvGF+qCIPSnY57AbBFCvTW2023.18.85+K4lPs7H94VUqPe2XwIsfPRnrXQE//QTEXxb8/8N4CNc6FpgZahzpTjFhMzSA7T/nHJa11DE8Ng2TP3iAmRczFlmslSuUNOgUeb6yRvs0="/>
          <p:cNvSpPr txBox="1"/>
          <p:nvPr/>
        </p:nvSpPr>
        <p:spPr>
          <a:xfrm>
            <a:off x="53334" y="1941008"/>
            <a:ext cx="15467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BẤT PHƯƠNG TRÌNH BẬC NHẤT MỘT ẨN</a:t>
            </a:r>
            <a:endParaRPr 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 descr="OPL20U25GSXzBJYl68kk8uQGfFKzs7yb1M4KJWUiLk6ZEvGF+qCIPSnY57AbBFCvTW2023.18.85+K4lPs7H94VUqPe2XwIsfPRnrXQE//QTEXxb8/8N4CNc6FpgZahzpTjFhMzSA7T/nHJa11DE8Ng2TP3iAmRczFlmslSuUNOgUeb6yRvs0="/>
          <p:cNvSpPr txBox="1"/>
          <p:nvPr/>
        </p:nvSpPr>
        <p:spPr>
          <a:xfrm rot="19230974">
            <a:off x="1676735" y="1061475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vi-VN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060321" y="79508"/>
                <a:ext cx="5908938" cy="122764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15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v"/>
                </a:pPr>
                <a:r>
                  <a:rPr lang="en-GB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ất phương trình </a:t>
                </a:r>
                <a:r>
                  <a:rPr lang="en-GB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bậc</a:t>
                </a:r>
                <a:r>
                  <a:rPr lang="en-GB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nhất</a:t>
                </a:r>
                <a:r>
                  <a:rPr lang="en-GB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GB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ẩn</a:t>
                </a:r>
                <a:r>
                  <a:rPr lang="en-GB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GB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GB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endParaRPr lang="en-GB" i="1" kern="100" dirty="0">
                  <a:solidFill>
                    <a:srgbClr val="0000FF"/>
                  </a:solidFill>
                  <a:latin typeface="Cambria Math" panose="02040503050406030204" pitchFamily="18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GB" b="0" i="1" kern="1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b="0" i="1" kern="1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b="0" i="1" kern="1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b="0" i="1" kern="1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&lt;0 (</m:t>
                    </m:r>
                  </m:oMath>
                </a14:m>
                <a:r>
                  <a:rPr lang="en-GB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hoặc </a:t>
                </a:r>
                <a14:m>
                  <m:oMath xmlns:m="http://schemas.openxmlformats.org/officeDocument/2006/math">
                    <m:r>
                      <a:rPr lang="en-GB" b="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b="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b="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b="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&gt;0</m:t>
                    </m:r>
                    <m:r>
                      <a:rPr lang="en-GB" b="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GB" b="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b="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b="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b="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≤0; </m:t>
                    </m:r>
                    <m:r>
                      <a:rPr lang="en-GB" b="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b="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b="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b="0" i="1" kern="1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GB" b="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GB" b="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GB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GB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GB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GB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a, b </a:t>
                </a:r>
                <a:r>
                  <a:rPr lang="en-GB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GB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GB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GB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GB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GB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GB" b="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GB" b="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en-GB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321" y="79508"/>
                <a:ext cx="5908938" cy="1227644"/>
              </a:xfrm>
              <a:prstGeom prst="rect">
                <a:avLst/>
              </a:prstGeom>
              <a:blipFill>
                <a:blip r:embed="rId5"/>
                <a:stretch>
                  <a:fillRect l="-619" t="-995" b="-7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137232" y="1453623"/>
                <a:ext cx="4843793" cy="227523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GB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GB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GB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 </a:t>
                </a:r>
                <a14:m>
                  <m:oMath xmlns:m="http://schemas.openxmlformats.org/officeDocument/2006/math">
                    <m:r>
                      <a:rPr lang="en-GB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endParaRPr lang="en-GB" i="1" dirty="0">
                  <a:solidFill>
                    <a:schemeClr val="tx1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GB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&lt;−</m:t>
                    </m:r>
                    <m:r>
                      <a:rPr lang="en-GB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endParaRPr lang="en-GB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GB" b="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GB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GB" b="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GB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b="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GB" b="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GB" b="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GB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GB" b="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GB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GB" b="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en-GB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b="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GB" b="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GB" b="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lang="vi-V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r>
                      <a:rPr lang="en-GB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GB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GB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GB" b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GB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7232" y="1453623"/>
                <a:ext cx="4843793" cy="2275238"/>
              </a:xfrm>
              <a:prstGeom prst="rect">
                <a:avLst/>
              </a:prstGeom>
              <a:blipFill>
                <a:blip r:embed="rId6"/>
                <a:stretch>
                  <a:fillRect l="-1134" t="-1337" b="-1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2554824" y="1871766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 giải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vi-VN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923945" y="3765361"/>
                <a:ext cx="6236079" cy="133882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hạng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chứa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sang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kia.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đưa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dạng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GB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(Hoặc</a:t>
                </a:r>
                <a14:m>
                  <m:oMath xmlns:m="http://schemas.openxmlformats.org/officeDocument/2006/math">
                    <m:r>
                      <a:rPr lang="en-GB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GB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14:m>
                  <m:oMath xmlns:m="http://schemas.openxmlformats.org/officeDocument/2006/math">
                    <m:r>
                      <a:rPr lang="en-GB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14:m>
                  <m:oMath xmlns:m="http://schemas.openxmlformats.org/officeDocument/2006/math">
                    <m:r>
                      <a:rPr lang="en-GB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Chia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(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14:m>
                  <m:oMath xmlns:m="http://schemas.openxmlformats.org/officeDocument/2006/math"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x.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3945" y="3765361"/>
                <a:ext cx="6236079" cy="1338828"/>
              </a:xfrm>
              <a:prstGeom prst="rect">
                <a:avLst/>
              </a:prstGeom>
              <a:blipFill>
                <a:blip r:embed="rId7"/>
                <a:stretch>
                  <a:fillRect l="-684" b="-3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 rot="2051648" flipH="1">
            <a:off x="1229667" y="3142181"/>
            <a:ext cx="1878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Bất PT đưa được về bậc nhất một ẩn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6765" y="113528"/>
            <a:ext cx="2836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-17929" y="0"/>
            <a:ext cx="3127811" cy="58321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FF8D3E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9pPr>
            <a:extLst/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5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  <p:bldP spid="12" grpId="0" animBg="1"/>
      <p:bldP spid="13" grpId="0"/>
      <p:bldP spid="14" grpId="0" animBg="1"/>
      <p:bldP spid="16" grpId="0"/>
      <p:bldP spid="6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653AC967-D76F-4BEA-9802-36BAE58E09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382000" y="61457"/>
            <a:ext cx="940866" cy="940866"/>
          </a:xfrm>
          <a:prstGeom prst="rect">
            <a:avLst/>
          </a:prstGeom>
        </p:spPr>
      </p:pic>
      <p:pic>
        <p:nvPicPr>
          <p:cNvPr id="4" name="Google Shape;213;p23" descr="Ngôi nhà hoạt hình, phim hoạt hình png | Klipartz">
            <a:extLst>
              <a:ext uri="{FF2B5EF4-FFF2-40B4-BE49-F238E27FC236}">
                <a16:creationId xmlns:a16="http://schemas.microsoft.com/office/drawing/2014/main" xmlns="" id="{0B091707-62F1-0790-F0CD-A27A695345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1123950"/>
            <a:ext cx="3071795" cy="24384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4;p23">
            <a:extLst>
              <a:ext uri="{FF2B5EF4-FFF2-40B4-BE49-F238E27FC236}">
                <a16:creationId xmlns:a16="http://schemas.microsoft.com/office/drawing/2014/main" xmlns="" id="{FA68ACEA-3938-617C-DF6C-B9D82AE7B6EC}"/>
              </a:ext>
            </a:extLst>
          </p:cNvPr>
          <p:cNvSpPr txBox="1"/>
          <p:nvPr/>
        </p:nvSpPr>
        <p:spPr>
          <a:xfrm>
            <a:off x="76200" y="440661"/>
            <a:ext cx="8763000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HOẠT ĐỘNG 5: HƯỚNG DẪN HỌC Ở NHÀ</a:t>
            </a:r>
            <a:endParaRPr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3A46C90-8605-0A5E-6F29-92C5F343AD8B}"/>
              </a:ext>
            </a:extLst>
          </p:cNvPr>
          <p:cNvSpPr/>
          <p:nvPr/>
        </p:nvSpPr>
        <p:spPr>
          <a:xfrm>
            <a:off x="3050470" y="1381527"/>
            <a:ext cx="58910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ẩn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bậc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ẩn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Xem lại các dạng toán đã học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 bài tập cuối bài</a:t>
            </a:r>
            <a:endParaRPr lang="en-GB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chương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chương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009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96088C9-A8F9-491E-B242-9733E9906C55}"/>
              </a:ext>
            </a:extLst>
          </p:cNvPr>
          <p:cNvSpPr/>
          <p:nvPr/>
        </p:nvSpPr>
        <p:spPr>
          <a:xfrm>
            <a:off x="1746826" y="1091467"/>
            <a:ext cx="5981446" cy="198515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defRPr/>
            </a:pP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T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0000"/>
                </a:solidFill>
                <a:latin typeface="Tw Cen MT" panose="020B0602020104020603"/>
              </a:rPr>
              <a:t>H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B0F0"/>
                </a:solidFill>
                <a:latin typeface="Tw Cen MT" panose="020B0602020104020603"/>
              </a:rPr>
              <a:t>E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 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CCFF33"/>
                </a:solidFill>
                <a:latin typeface="Tw Cen MT" panose="020B0602020104020603"/>
              </a:rPr>
              <a:t>E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70C0"/>
                </a:solidFill>
                <a:latin typeface="Tw Cen MT" panose="020B0602020104020603"/>
              </a:rPr>
              <a:t>N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92869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56"/>
            <a:ext cx="6858000" cy="5140990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527" y="339609"/>
            <a:ext cx="6564086" cy="431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956774" y="1277085"/>
            <a:ext cx="52195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68580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440" y="4408864"/>
            <a:ext cx="1155848" cy="49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47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32" y="0"/>
            <a:ext cx="6871568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860" y="2988372"/>
            <a:ext cx="6191250" cy="36920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5278829" y="3425214"/>
            <a:ext cx="4455958" cy="3249315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094" y="-21741"/>
            <a:ext cx="619681" cy="63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888" y="-2488"/>
            <a:ext cx="586082" cy="62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61" y="-41687"/>
            <a:ext cx="593440" cy="6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401" y="-11638"/>
            <a:ext cx="565377" cy="60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92" y="2964832"/>
            <a:ext cx="7146357" cy="288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1710637" y="1452142"/>
            <a:ext cx="2667462" cy="1978780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5359897" y="4441536"/>
            <a:ext cx="1141776" cy="698422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4324764" y="4449213"/>
            <a:ext cx="1144486" cy="698422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3240758" y="4429971"/>
            <a:ext cx="1200912" cy="698422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2218581" y="4444767"/>
            <a:ext cx="1141393" cy="698422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34" y="3732907"/>
            <a:ext cx="887380" cy="8873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454" y="3973039"/>
            <a:ext cx="440162" cy="71851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404" y="4013903"/>
            <a:ext cx="506993" cy="636788"/>
          </a:xfrm>
          <a:prstGeom prst="rect">
            <a:avLst/>
          </a:prstGeom>
        </p:spPr>
      </p:pic>
      <p:sp>
        <p:nvSpPr>
          <p:cNvPr id="2" name="Arrow: Right 1">
            <a:hlinkClick r:id="rId25" action="ppaction://hlinksldjump"/>
            <a:extLst>
              <a:ext uri="{FF2B5EF4-FFF2-40B4-BE49-F238E27FC236}">
                <a16:creationId xmlns:a16="http://schemas.microsoft.com/office/drawing/2014/main" xmlns="" id="{FB25C3BD-9540-CEDC-5726-6337771CBEA3}"/>
              </a:ext>
            </a:extLst>
          </p:cNvPr>
          <p:cNvSpPr/>
          <p:nvPr/>
        </p:nvSpPr>
        <p:spPr>
          <a:xfrm>
            <a:off x="8458200" y="4551197"/>
            <a:ext cx="533400" cy="30655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1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92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94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56"/>
            <a:ext cx="6858000" cy="5140990"/>
          </a:xfrm>
          <a:prstGeom prst="rect">
            <a:avLst/>
          </a:prstGeom>
        </p:spPr>
      </p:pic>
      <p:pic>
        <p:nvPicPr>
          <p:cNvPr id="30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16" y="4700588"/>
            <a:ext cx="1038900" cy="44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4252"/>
            <a:ext cx="7620000" cy="283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70927" y="980130"/>
            <a:ext cx="5509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Bất phương trình nào sau đâykhông là bất phương trình bậc nhất một ẩn?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1876289" y="2821451"/>
                <a:ext cx="2304628" cy="58735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−3&gt;0</m:t>
                    </m:r>
                  </m:oMath>
                </a14:m>
                <a:endParaRPr lang="en-US" sz="27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6289" y="2821451"/>
                <a:ext cx="2304628" cy="587350"/>
              </a:xfrm>
              <a:prstGeom prst="roundRect">
                <a:avLst/>
              </a:prstGeom>
              <a:blipFill>
                <a:blip r:embed="rId10"/>
                <a:stretch>
                  <a:fillRect t="-2041" b="-18367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4981168" y="3584362"/>
                <a:ext cx="2286542" cy="58735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+5≥0</m:t>
                    </m:r>
                  </m:oMath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1168" y="3584362"/>
                <a:ext cx="2286542" cy="587350"/>
              </a:xfrm>
              <a:prstGeom prst="roundRect">
                <a:avLst/>
              </a:prstGeom>
              <a:blipFill>
                <a:blip r:embed="rId11"/>
                <a:stretch>
                  <a:fillRect l="-2653" b="-12245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1869653" y="3567949"/>
                <a:ext cx="2311263" cy="58735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8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GB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9653" y="3567949"/>
                <a:ext cx="2311263" cy="587350"/>
              </a:xfrm>
              <a:prstGeom prst="roundRect">
                <a:avLst/>
              </a:prstGeom>
              <a:blipFill>
                <a:blip r:embed="rId12"/>
                <a:stretch>
                  <a:fillRect t="-4040" b="-21212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4934371" y="2800350"/>
                <a:ext cx="2333339" cy="58735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0.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−10≤0</m:t>
                    </m:r>
                  </m:oMath>
                </a14:m>
                <a:endParaRPr lang="en-US" sz="27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371" y="2800350"/>
                <a:ext cx="2333339" cy="587350"/>
              </a:xfrm>
              <a:prstGeom prst="roundRect">
                <a:avLst/>
              </a:prstGeom>
              <a:blipFill>
                <a:blip r:embed="rId13"/>
                <a:stretch>
                  <a:fillRect l="-3117" t="-1010" b="-18182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803" y="4196466"/>
            <a:ext cx="589829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1386965" y="3890652"/>
            <a:ext cx="567813" cy="281298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825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GB" sz="825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825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GB" sz="825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18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543" y="4322419"/>
            <a:ext cx="479235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5867" y="4201840"/>
            <a:ext cx="67683" cy="57246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6876" y="4727921"/>
            <a:ext cx="67683" cy="57246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869653" y="4533461"/>
            <a:ext cx="67683" cy="57246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442352" y="4552165"/>
            <a:ext cx="67683" cy="57246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654294" y="4531303"/>
            <a:ext cx="50846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3325843" y="4313697"/>
            <a:ext cx="1438761" cy="857423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srgbClr val="0000FF"/>
                </a:solidFill>
                <a:latin typeface="Calibri" panose="020F0502020204030204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88272" y="1639870"/>
            <a:ext cx="457200" cy="457200"/>
          </a:xfrm>
          <a:prstGeom prst="rect">
            <a:avLst/>
          </a:prstGeom>
        </p:spPr>
      </p:pic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81264" y="3384332"/>
            <a:ext cx="457200" cy="457200"/>
          </a:xfrm>
          <a:prstGeom prst="rect">
            <a:avLst/>
          </a:prstGeom>
        </p:spPr>
      </p:pic>
      <p:pic>
        <p:nvPicPr>
          <p:cNvPr id="53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14635" y="3973528"/>
            <a:ext cx="457200" cy="457200"/>
          </a:xfrm>
          <a:prstGeom prst="rect">
            <a:avLst/>
          </a:prstGeom>
        </p:spPr>
      </p:pic>
      <p:pic>
        <p:nvPicPr>
          <p:cNvPr id="54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98774" y="4697152"/>
            <a:ext cx="457200" cy="45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12">
                <a:extLst>
                  <a:ext uri="{FF2B5EF4-FFF2-40B4-BE49-F238E27FC236}">
                    <a16:creationId xmlns:a16="http://schemas.microsoft.com/office/drawing/2014/main" xmlns="" id="{369ED573-C7F2-CC43-D3F5-288A3B3568AA}"/>
                  </a:ext>
                </a:extLst>
              </p:cNvPr>
              <p:cNvSpPr/>
              <p:nvPr/>
            </p:nvSpPr>
            <p:spPr>
              <a:xfrm>
                <a:off x="4924289" y="2800350"/>
                <a:ext cx="2333339" cy="587350"/>
              </a:xfrm>
              <a:prstGeom prst="roundRect">
                <a:avLst/>
              </a:prstGeom>
              <a:solidFill>
                <a:srgbClr val="66FF33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0.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−10≤0</m:t>
                    </m:r>
                  </m:oMath>
                </a14:m>
                <a:endParaRPr lang="en-US" sz="27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ounded Rectangle 12">
                <a:extLst>
                  <a:ext uri="{FF2B5EF4-FFF2-40B4-BE49-F238E27FC236}">
                    <a16:creationId xmlns:a16="http://schemas.microsoft.com/office/drawing/2014/main" id="{369ED573-C7F2-CC43-D3F5-288A3B3568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289" y="2800350"/>
                <a:ext cx="2333339" cy="587350"/>
              </a:xfrm>
              <a:prstGeom prst="roundRect">
                <a:avLst/>
              </a:prstGeom>
              <a:blipFill>
                <a:blip r:embed="rId17"/>
                <a:stretch>
                  <a:fillRect l="-3117" t="-1010" b="-18182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3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77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773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5303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5303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5303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5303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  <p:bldP spid="49" grpId="0" animBg="1"/>
      <p:bldP spid="49" grpId="1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45" y="-45215"/>
            <a:ext cx="6858000" cy="5140990"/>
          </a:xfrm>
          <a:prstGeom prst="rect">
            <a:avLst/>
          </a:prstGeom>
        </p:spPr>
      </p:pic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16" y="4700588"/>
            <a:ext cx="1038900" cy="44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324" y="168757"/>
            <a:ext cx="6483075" cy="283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131679" y="1038173"/>
                <a:ext cx="478713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Câu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2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bất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 defTabSz="685800"/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−6≥0 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vi-V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?</a:t>
                </a:r>
                <a:endParaRPr lang="en-US" sz="2400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679" y="1038173"/>
                <a:ext cx="4787133" cy="830997"/>
              </a:xfrm>
              <a:prstGeom prst="rect">
                <a:avLst/>
              </a:prstGeom>
              <a:blipFill>
                <a:blip r:embed="rId11"/>
                <a:stretch>
                  <a:fillRect l="-1019" t="-5839" r="-764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803" y="4196466"/>
            <a:ext cx="589829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1386965" y="3882072"/>
            <a:ext cx="567813" cy="281298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825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825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825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825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8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543" y="4322419"/>
            <a:ext cx="479235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5867" y="4313697"/>
            <a:ext cx="67683" cy="57246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6876" y="4727921"/>
            <a:ext cx="67683" cy="57246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869653" y="4533461"/>
            <a:ext cx="67683" cy="57246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442352" y="4552165"/>
            <a:ext cx="67683" cy="57246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654294" y="4531303"/>
            <a:ext cx="50846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2443786" y="3905639"/>
            <a:ext cx="1771650" cy="11666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srgbClr val="0000FF"/>
                </a:solidFill>
                <a:latin typeface="Calibri" panose="020F0502020204030204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88272" y="1639870"/>
            <a:ext cx="457200" cy="45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ounded Rectangle 55"/>
              <p:cNvSpPr/>
              <p:nvPr/>
            </p:nvSpPr>
            <p:spPr>
              <a:xfrm>
                <a:off x="2955612" y="2826349"/>
                <a:ext cx="1595963" cy="58735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2700" dirty="0">
                    <a:solidFill>
                      <a:srgbClr val="0000FF"/>
                    </a:solidFill>
                    <a:latin typeface="Calibri" panose="020F0502020204030204"/>
                  </a:rPr>
                  <a:t>B.</a:t>
                </a:r>
                <a:r>
                  <a:rPr lang="en-GB" sz="2400" dirty="0">
                    <a:solidFill>
                      <a:prstClr val="black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≥−3</m:t>
                    </m:r>
                  </m:oMath>
                </a14:m>
                <a:endParaRPr lang="en-US" sz="2700" dirty="0">
                  <a:solidFill>
                    <a:srgbClr val="0000FF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6" name="Rounded 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5612" y="2826349"/>
                <a:ext cx="1595963" cy="587350"/>
              </a:xfrm>
              <a:prstGeom prst="roundRect">
                <a:avLst/>
              </a:prstGeom>
              <a:blipFill>
                <a:blip r:embed="rId15"/>
                <a:stretch>
                  <a:fillRect l="-3409" t="-1020" b="-19388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ounded Rectangle 56"/>
              <p:cNvSpPr/>
              <p:nvPr/>
            </p:nvSpPr>
            <p:spPr>
              <a:xfrm>
                <a:off x="6464117" y="2826349"/>
                <a:ext cx="1371600" cy="58735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2400" dirty="0">
                    <a:solidFill>
                      <a:srgbClr val="0000FF"/>
                    </a:solidFill>
                    <a:latin typeface="Calibri" panose="020F0502020204030204"/>
                  </a:rPr>
                  <a:t>D.</a:t>
                </a:r>
                <a:r>
                  <a:rPr lang="en-GB" sz="2400" dirty="0">
                    <a:solidFill>
                      <a:prstClr val="black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≤3</m:t>
                    </m:r>
                  </m:oMath>
                </a14:m>
                <a:endParaRPr lang="en-US" sz="2400" dirty="0">
                  <a:solidFill>
                    <a:srgbClr val="0000FF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7" name="Rounded 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117" y="2826349"/>
                <a:ext cx="1371600" cy="587350"/>
              </a:xfrm>
              <a:prstGeom prst="roundRect">
                <a:avLst/>
              </a:prstGeom>
              <a:blipFill>
                <a:blip r:embed="rId16"/>
                <a:stretch>
                  <a:fillRect l="-1762" b="-11224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ounded Rectangle 57"/>
              <p:cNvSpPr/>
              <p:nvPr/>
            </p:nvSpPr>
            <p:spPr>
              <a:xfrm>
                <a:off x="4822046" y="2807583"/>
                <a:ext cx="1371600" cy="58735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2400" dirty="0">
                    <a:solidFill>
                      <a:srgbClr val="0000FF"/>
                    </a:solidFill>
                    <a:latin typeface="Calibri" panose="020F0502020204030204"/>
                  </a:rPr>
                  <a:t>C.</a:t>
                </a:r>
                <a:r>
                  <a:rPr lang="en-GB" sz="2400" dirty="0">
                    <a:solidFill>
                      <a:prstClr val="black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00FF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8" name="Rounded 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2046" y="2807583"/>
                <a:ext cx="1371600" cy="587350"/>
              </a:xfrm>
              <a:prstGeom prst="roundRect">
                <a:avLst/>
              </a:prstGeom>
              <a:blipFill>
                <a:blip r:embed="rId17"/>
                <a:stretch>
                  <a:fillRect b="-12245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ĐA A"/>
              <p:cNvSpPr/>
              <p:nvPr/>
            </p:nvSpPr>
            <p:spPr>
              <a:xfrm>
                <a:off x="1289325" y="2816286"/>
                <a:ext cx="1371600" cy="58735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2700" dirty="0">
                    <a:solidFill>
                      <a:srgbClr val="0000FF"/>
                    </a:solidFill>
                    <a:latin typeface="Calibri" panose="020F0502020204030204"/>
                  </a:rPr>
                  <a:t>A.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≥3</m:t>
                    </m:r>
                  </m:oMath>
                </a14:m>
                <a:endParaRPr lang="en-US" sz="2700" dirty="0">
                  <a:solidFill>
                    <a:srgbClr val="0000FF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9" name="ĐA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325" y="2816286"/>
                <a:ext cx="1371600" cy="587350"/>
              </a:xfrm>
              <a:prstGeom prst="roundRect">
                <a:avLst/>
              </a:prstGeom>
              <a:blipFill>
                <a:blip r:embed="rId18"/>
                <a:stretch>
                  <a:fillRect l="-5286" t="-1020" b="-19388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48745" y="3333751"/>
            <a:ext cx="457200" cy="457200"/>
          </a:xfrm>
          <a:prstGeom prst="rect">
            <a:avLst/>
          </a:prstGeom>
        </p:spPr>
      </p:pic>
      <p:pic>
        <p:nvPicPr>
          <p:cNvPr id="62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48745" y="3933683"/>
            <a:ext cx="457200" cy="457200"/>
          </a:xfrm>
          <a:prstGeom prst="rect">
            <a:avLst/>
          </a:prstGeom>
        </p:spPr>
      </p:pic>
      <p:pic>
        <p:nvPicPr>
          <p:cNvPr id="63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2884" y="4657307"/>
            <a:ext cx="457200" cy="45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E819A724-E38B-2841-373E-05C6F9480CCA}"/>
                  </a:ext>
                </a:extLst>
              </p:cNvPr>
              <p:cNvSpPr/>
              <p:nvPr/>
            </p:nvSpPr>
            <p:spPr>
              <a:xfrm>
                <a:off x="4346174" y="3562351"/>
                <a:ext cx="3000511" cy="109495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0" lang="en-US" sz="24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kumimoji="0" lang="en-US" sz="2400" b="1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giải: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−6≥0</m:t>
                    </m:r>
                  </m:oMath>
                </a14:m>
                <a:endParaRPr kumimoji="0" lang="en-GB" sz="2400" b="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algn="ctr"/>
                <a:r>
                  <a:rPr lang="en-US" sz="2400" dirty="0">
                    <a:solidFill>
                      <a:schemeClr val="bg1"/>
                    </a:solidFill>
                    <a:ea typeface="Times New Roman" panose="020206030504050203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≥6 </m:t>
                    </m:r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           </m:t>
                      </m:r>
                      <m:r>
                        <m:rPr>
                          <m:sty m:val="p"/>
                        </m:rPr>
                        <a:rPr lang="en-US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x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≥</m:t>
                      </m:r>
                      <m:r>
                        <a:rPr kumimoji="0" lang="en-GB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E819A724-E38B-2841-373E-05C6F9480C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174" y="3562351"/>
                <a:ext cx="3000511" cy="1094956"/>
              </a:xfrm>
              <a:prstGeom prst="roundRect">
                <a:avLst/>
              </a:prstGeom>
              <a:blipFill>
                <a:blip r:embed="rId19"/>
                <a:stretch>
                  <a:fillRect t="-7692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58">
                <a:extLst>
                  <a:ext uri="{FF2B5EF4-FFF2-40B4-BE49-F238E27FC236}">
                    <a16:creationId xmlns:a16="http://schemas.microsoft.com/office/drawing/2014/main" xmlns="" id="{C86AD211-EEA0-E0A0-8846-464E8536B42F}"/>
                  </a:ext>
                </a:extLst>
              </p:cNvPr>
              <p:cNvSpPr/>
              <p:nvPr/>
            </p:nvSpPr>
            <p:spPr>
              <a:xfrm>
                <a:off x="1289325" y="2822600"/>
                <a:ext cx="1371600" cy="587350"/>
              </a:xfrm>
              <a:prstGeom prst="roundRect">
                <a:avLst/>
              </a:prstGeom>
              <a:solidFill>
                <a:srgbClr val="66FF33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2700" dirty="0">
                    <a:solidFill>
                      <a:srgbClr val="0000FF"/>
                    </a:solidFill>
                    <a:latin typeface="Calibri" panose="020F0502020204030204"/>
                  </a:rPr>
                  <a:t>A.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≥3</m:t>
                    </m:r>
                  </m:oMath>
                </a14:m>
                <a:endParaRPr lang="en-US" sz="2700" dirty="0">
                  <a:solidFill>
                    <a:srgbClr val="0000FF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Rounded Rectangle 58">
                <a:extLst>
                  <a:ext uri="{FF2B5EF4-FFF2-40B4-BE49-F238E27FC236}">
                    <a16:creationId xmlns:a16="http://schemas.microsoft.com/office/drawing/2014/main" id="{C86AD211-EEA0-E0A0-8846-464E8536B4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325" y="2822600"/>
                <a:ext cx="1371600" cy="587350"/>
              </a:xfrm>
              <a:prstGeom prst="roundRect">
                <a:avLst/>
              </a:prstGeom>
              <a:blipFill>
                <a:blip r:embed="rId20"/>
                <a:stretch>
                  <a:fillRect l="-5286" t="-1020" b="-19388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468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5303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77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773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773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5303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5303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5303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9" grpId="0"/>
      <p:bldP spid="49" grpId="0" animBg="1"/>
      <p:bldP spid="49" grpId="1" animBg="1"/>
      <p:bldP spid="56" grpId="0" animBg="1"/>
      <p:bldP spid="57" grpId="0" animBg="1"/>
      <p:bldP spid="58" grpId="0" animBg="1"/>
      <p:bldP spid="59" grpId="0" animBg="1"/>
      <p:bldP spid="7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71" y="122200"/>
            <a:ext cx="6858000" cy="5140990"/>
          </a:xfrm>
          <a:prstGeom prst="rect">
            <a:avLst/>
          </a:prstGeom>
        </p:spPr>
      </p:pic>
      <p:pic>
        <p:nvPicPr>
          <p:cNvPr id="30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16" y="4700588"/>
            <a:ext cx="1038900" cy="44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174" y="168757"/>
            <a:ext cx="6482742" cy="283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263355" y="1145794"/>
                <a:ext cx="478713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Câu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3.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bất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 defTabSz="685800"/>
                <a14:m>
                  <m:oMath xmlns:m="http://schemas.openxmlformats.org/officeDocument/2006/math">
                    <m:r>
                      <a:rPr lang="en-GB" sz="24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−3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+12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0 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vi-V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?</a:t>
                </a:r>
                <a:endParaRPr lang="en-US" sz="2400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355" y="1145794"/>
                <a:ext cx="4787133" cy="830997"/>
              </a:xfrm>
              <a:prstGeom prst="rect">
                <a:avLst/>
              </a:prstGeom>
              <a:blipFill>
                <a:blip r:embed="rId11"/>
                <a:stretch>
                  <a:fillRect l="-891" t="-5882" r="-763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803" y="4196466"/>
            <a:ext cx="589829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1386965" y="3882072"/>
            <a:ext cx="567813" cy="281298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825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825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825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825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8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543" y="4322419"/>
            <a:ext cx="479235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5867" y="4313697"/>
            <a:ext cx="67683" cy="57246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6876" y="4727921"/>
            <a:ext cx="67683" cy="57246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869653" y="4533461"/>
            <a:ext cx="67683" cy="57246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442352" y="4552165"/>
            <a:ext cx="67683" cy="57246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654294" y="4531303"/>
            <a:ext cx="50846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2168529" y="3415174"/>
            <a:ext cx="1771650" cy="11666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srgbClr val="0000FF"/>
                </a:solidFill>
                <a:latin typeface="Calibri" panose="020F0502020204030204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88272" y="1639870"/>
            <a:ext cx="457200" cy="45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ounded Rectangle 54"/>
              <p:cNvSpPr/>
              <p:nvPr/>
            </p:nvSpPr>
            <p:spPr>
              <a:xfrm>
                <a:off x="1338124" y="2715607"/>
                <a:ext cx="1633675" cy="58735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2700" dirty="0">
                    <a:solidFill>
                      <a:srgbClr val="0000FF"/>
                    </a:solidFill>
                    <a:latin typeface="Calibri" panose="020F0502020204030204"/>
                  </a:rPr>
                  <a:t>A.</a:t>
                </a:r>
                <a:r>
                  <a:rPr lang="en-GB" sz="2400" dirty="0">
                    <a:solidFill>
                      <a:prstClr val="black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&gt;−4</m:t>
                    </m:r>
                  </m:oMath>
                </a14:m>
                <a:endParaRPr lang="en-US" sz="2700" dirty="0">
                  <a:solidFill>
                    <a:srgbClr val="0000FF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5" name="Rounded 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124" y="2715607"/>
                <a:ext cx="1633675" cy="587350"/>
              </a:xfrm>
              <a:prstGeom prst="roundRect">
                <a:avLst/>
              </a:prstGeom>
              <a:blipFill>
                <a:blip r:embed="rId15"/>
                <a:stretch>
                  <a:fillRect l="-2974" b="-19192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ounded Rectangle 63"/>
              <p:cNvSpPr/>
              <p:nvPr/>
            </p:nvSpPr>
            <p:spPr>
              <a:xfrm>
                <a:off x="3166925" y="2734581"/>
                <a:ext cx="1633675" cy="58735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3000" dirty="0">
                    <a:solidFill>
                      <a:srgbClr val="0000FF"/>
                    </a:solidFill>
                    <a:latin typeface="Calibri" panose="020F0502020204030204"/>
                  </a:rPr>
                  <a:t>B.</a:t>
                </a:r>
                <a:r>
                  <a:rPr lang="en-GB" sz="2400" dirty="0">
                    <a:solidFill>
                      <a:prstClr val="black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−4</m:t>
                    </m:r>
                  </m:oMath>
                </a14:m>
                <a:endParaRPr lang="en-US" sz="3000" dirty="0">
                  <a:solidFill>
                    <a:srgbClr val="0000FF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4" name="Rounded 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6925" y="2734581"/>
                <a:ext cx="1633675" cy="587350"/>
              </a:xfrm>
              <a:prstGeom prst="roundRect">
                <a:avLst/>
              </a:prstGeom>
              <a:blipFill>
                <a:blip r:embed="rId16"/>
                <a:stretch>
                  <a:fillRect l="-5185" t="-8163" b="-28571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ounded Rectangle 64"/>
              <p:cNvSpPr/>
              <p:nvPr/>
            </p:nvSpPr>
            <p:spPr>
              <a:xfrm>
                <a:off x="4953000" y="2734581"/>
                <a:ext cx="1371600" cy="58735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3000" dirty="0">
                    <a:solidFill>
                      <a:srgbClr val="0000FF"/>
                    </a:solidFill>
                    <a:latin typeface="Calibri" panose="020F0502020204030204"/>
                  </a:rPr>
                  <a:t>C.</a:t>
                </a:r>
                <a:r>
                  <a:rPr lang="en-GB" sz="3200" dirty="0">
                    <a:solidFill>
                      <a:prstClr val="black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&lt;4</m:t>
                    </m:r>
                  </m:oMath>
                </a14:m>
                <a:endParaRPr lang="en-US" sz="3000" dirty="0">
                  <a:solidFill>
                    <a:srgbClr val="0000FF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5" name="Rounded 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2734581"/>
                <a:ext cx="1371600" cy="587350"/>
              </a:xfrm>
              <a:prstGeom prst="roundRect">
                <a:avLst/>
              </a:prstGeom>
              <a:blipFill>
                <a:blip r:embed="rId17"/>
                <a:stretch>
                  <a:fillRect l="-7930" t="-8163" b="-28571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ĐA Đúng"/>
              <p:cNvSpPr/>
              <p:nvPr/>
            </p:nvSpPr>
            <p:spPr>
              <a:xfrm>
                <a:off x="6553200" y="2734657"/>
                <a:ext cx="1371600" cy="58735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2700" dirty="0">
                    <a:solidFill>
                      <a:srgbClr val="0000FF"/>
                    </a:solidFill>
                    <a:latin typeface="Calibri" panose="020F0502020204030204"/>
                  </a:rPr>
                  <a:t>D.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&gt;4</m:t>
                    </m:r>
                  </m:oMath>
                </a14:m>
                <a:endParaRPr lang="en-US" sz="2700" dirty="0">
                  <a:solidFill>
                    <a:srgbClr val="0000FF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6" name="ĐA Đúng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2734657"/>
                <a:ext cx="1371600" cy="587350"/>
              </a:xfrm>
              <a:prstGeom prst="roundRect">
                <a:avLst/>
              </a:prstGeom>
              <a:blipFill>
                <a:blip r:embed="rId18"/>
                <a:stretch>
                  <a:fillRect l="-4846" t="-1020" b="-19388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8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93943" y="3258761"/>
            <a:ext cx="457200" cy="457200"/>
          </a:xfrm>
          <a:prstGeom prst="rect">
            <a:avLst/>
          </a:prstGeom>
        </p:spPr>
      </p:pic>
      <p:pic>
        <p:nvPicPr>
          <p:cNvPr id="69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27314" y="3847958"/>
            <a:ext cx="457200" cy="457200"/>
          </a:xfrm>
          <a:prstGeom prst="rect">
            <a:avLst/>
          </a:prstGeom>
        </p:spPr>
      </p:pic>
      <p:pic>
        <p:nvPicPr>
          <p:cNvPr id="7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11453" y="4571582"/>
            <a:ext cx="457200" cy="45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xmlns="" id="{E3E3D6D0-D3BB-57A0-2D60-CF886FCF2087}"/>
                  </a:ext>
                </a:extLst>
              </p:cNvPr>
              <p:cNvSpPr/>
              <p:nvPr/>
            </p:nvSpPr>
            <p:spPr>
              <a:xfrm>
                <a:off x="2788294" y="3548226"/>
                <a:ext cx="3957659" cy="148859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0" lang="en-US" sz="24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kumimoji="0" lang="en-US" sz="2400" b="1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giải: </a:t>
                </a:r>
                <a14:m>
                  <m:oMath xmlns:m="http://schemas.openxmlformats.org/officeDocument/2006/math">
                    <m:r>
                      <a:rPr kumimoji="0" lang="en-GB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−3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kumimoji="0" lang="en-GB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+12&lt;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       </m:t>
                      </m:r>
                      <m:r>
                        <a:rPr lang="en-GB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a:rPr lang="en-GB" sz="2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GB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&lt;</m:t>
                      </m:r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0</m:t>
                      </m:r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−12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  −3</m:t>
                      </m:r>
                      <m:r>
                        <m:rPr>
                          <m:sty m:val="p"/>
                        </m:rPr>
                        <a:rPr lang="en-US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x</m:t>
                      </m:r>
                      <m:r>
                        <a:rPr kumimoji="0" lang="en-GB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&lt;−12</m:t>
                      </m:r>
                    </m:oMath>
                  </m:oMathPara>
                </a14:m>
                <a:endParaRPr kumimoji="0" lang="en-GB" sz="2400" b="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     </m:t>
                      </m:r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&gt;4 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E3E3D6D0-D3BB-57A0-2D60-CF886FCF20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8294" y="3548226"/>
                <a:ext cx="3957659" cy="1488592"/>
              </a:xfrm>
              <a:prstGeom prst="roundRect">
                <a:avLst/>
              </a:prstGeom>
              <a:blipFill>
                <a:blip r:embed="rId19"/>
                <a:stretch>
                  <a:fillRect l="-307" t="-5285" b="-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65">
                <a:extLst>
                  <a:ext uri="{FF2B5EF4-FFF2-40B4-BE49-F238E27FC236}">
                    <a16:creationId xmlns:a16="http://schemas.microsoft.com/office/drawing/2014/main" xmlns="" id="{E64F5248-FAC1-6160-D8AA-B30C403E5125}"/>
                  </a:ext>
                </a:extLst>
              </p:cNvPr>
              <p:cNvSpPr/>
              <p:nvPr/>
            </p:nvSpPr>
            <p:spPr>
              <a:xfrm>
                <a:off x="6562258" y="2724150"/>
                <a:ext cx="1371600" cy="587350"/>
              </a:xfrm>
              <a:prstGeom prst="roundRect">
                <a:avLst/>
              </a:prstGeom>
              <a:solidFill>
                <a:srgbClr val="66FF33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2700" dirty="0">
                    <a:solidFill>
                      <a:srgbClr val="0000FF"/>
                    </a:solidFill>
                    <a:latin typeface="Calibri" panose="020F0502020204030204"/>
                  </a:rPr>
                  <a:t>D.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&gt;4</m:t>
                    </m:r>
                  </m:oMath>
                </a14:m>
                <a:endParaRPr lang="en-US" sz="2700" dirty="0">
                  <a:solidFill>
                    <a:srgbClr val="0000FF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Rounded Rectangle 65">
                <a:extLst>
                  <a:ext uri="{FF2B5EF4-FFF2-40B4-BE49-F238E27FC236}">
                    <a16:creationId xmlns:a16="http://schemas.microsoft.com/office/drawing/2014/main" id="{E64F5248-FAC1-6160-D8AA-B30C403E51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2258" y="2724150"/>
                <a:ext cx="1371600" cy="587350"/>
              </a:xfrm>
              <a:prstGeom prst="roundRect">
                <a:avLst/>
              </a:prstGeom>
              <a:blipFill>
                <a:blip r:embed="rId20"/>
                <a:stretch>
                  <a:fillRect l="-4846" t="-1020" b="-19388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522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5303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77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773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773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5303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5303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5303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9" grpId="0"/>
      <p:bldP spid="49" grpId="0" animBg="1"/>
      <p:bldP spid="49" grpId="1" animBg="1"/>
      <p:bldP spid="55" grpId="0" animBg="1"/>
      <p:bldP spid="64" grpId="0" animBg="1"/>
      <p:bldP spid="65" grpId="0" animBg="1"/>
      <p:bldP spid="66" grpId="0" animBg="1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44000" cy="5140990"/>
          </a:xfrm>
          <a:prstGeom prst="rect">
            <a:avLst/>
          </a:prstGeom>
        </p:spPr>
      </p:pic>
      <p:pic>
        <p:nvPicPr>
          <p:cNvPr id="30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16" y="4700588"/>
            <a:ext cx="1038900" cy="44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21232"/>
            <a:ext cx="6876116" cy="254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141180" y="630051"/>
                <a:ext cx="478713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Câu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4.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bất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 defTabSz="685800"/>
                <a14:m>
                  <m:oMath xmlns:m="http://schemas.openxmlformats.org/officeDocument/2006/math">
                    <m:r>
                      <a:rPr lang="en-GB" sz="24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−7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GB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−15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vi-V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?</a:t>
                </a:r>
                <a:endParaRPr lang="en-US" sz="2400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180" y="630051"/>
                <a:ext cx="4787133" cy="830997"/>
              </a:xfrm>
              <a:prstGeom prst="rect">
                <a:avLst/>
              </a:prstGeom>
              <a:blipFill>
                <a:blip r:embed="rId12"/>
                <a:stretch>
                  <a:fillRect l="-891" t="-5839" r="-763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803" y="4196466"/>
            <a:ext cx="589829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1386965" y="3882072"/>
            <a:ext cx="567813" cy="281298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825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825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825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825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8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543" y="4322419"/>
            <a:ext cx="479235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870253" y="4307906"/>
            <a:ext cx="67683" cy="57246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6876" y="4727921"/>
            <a:ext cx="67683" cy="57246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869653" y="4533461"/>
            <a:ext cx="67683" cy="57246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442352" y="4552165"/>
            <a:ext cx="67683" cy="57246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654294" y="4531303"/>
            <a:ext cx="50846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2443786" y="3905639"/>
            <a:ext cx="1771650" cy="11666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srgbClr val="0000FF"/>
                </a:solidFill>
                <a:latin typeface="Calibri" panose="020F0502020204030204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888272" y="1639870"/>
            <a:ext cx="457200" cy="45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ounded Rectangle 50"/>
              <p:cNvSpPr/>
              <p:nvPr/>
            </p:nvSpPr>
            <p:spPr>
              <a:xfrm>
                <a:off x="6849996" y="2043564"/>
                <a:ext cx="1771650" cy="58735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−22</m:t>
                        </m:r>
                      </m:num>
                      <m:den>
                        <m: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Rounded 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9996" y="2043564"/>
                <a:ext cx="1771650" cy="587350"/>
              </a:xfrm>
              <a:prstGeom prst="roundRect">
                <a:avLst/>
              </a:prstGeom>
              <a:blipFill>
                <a:blip r:embed="rId16"/>
                <a:stretch>
                  <a:fillRect l="-3425" b="-10101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ounded Rectangle 51"/>
              <p:cNvSpPr/>
              <p:nvPr/>
            </p:nvSpPr>
            <p:spPr>
              <a:xfrm>
                <a:off x="2734309" y="2034714"/>
                <a:ext cx="1800438" cy="58735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" name="Rounded 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309" y="2034714"/>
                <a:ext cx="1800438" cy="587350"/>
              </a:xfrm>
              <a:prstGeom prst="roundRect">
                <a:avLst/>
              </a:prstGeom>
              <a:blipFill>
                <a:blip r:embed="rId17"/>
                <a:stretch>
                  <a:fillRect l="-3367" b="-11224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ounded Rectangle 52"/>
              <p:cNvSpPr/>
              <p:nvPr/>
            </p:nvSpPr>
            <p:spPr>
              <a:xfrm>
                <a:off x="4809933" y="2043564"/>
                <a:ext cx="1771650" cy="58735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−22</m:t>
                        </m:r>
                      </m:num>
                      <m:den>
                        <m: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Rounded 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9933" y="2043564"/>
                <a:ext cx="1771650" cy="587350"/>
              </a:xfrm>
              <a:prstGeom prst="roundRect">
                <a:avLst/>
              </a:prstGeom>
              <a:blipFill>
                <a:blip r:embed="rId18"/>
                <a:stretch>
                  <a:fillRect l="-3413" b="-10101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ĐA Đúng"/>
              <p:cNvSpPr/>
              <p:nvPr/>
            </p:nvSpPr>
            <p:spPr>
              <a:xfrm>
                <a:off x="656896" y="2060600"/>
                <a:ext cx="1771650" cy="58735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−8</m:t>
                        </m:r>
                      </m:num>
                      <m:den>
                        <m: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ĐA Đúng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96" y="2060600"/>
                <a:ext cx="1771650" cy="587350"/>
              </a:xfrm>
              <a:prstGeom prst="roundRect">
                <a:avLst/>
              </a:prstGeom>
              <a:blipFill>
                <a:blip r:embed="rId19"/>
                <a:stretch>
                  <a:fillRect l="-3425" b="-11224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893943" y="3258761"/>
            <a:ext cx="457200" cy="457200"/>
          </a:xfrm>
          <a:prstGeom prst="rect">
            <a:avLst/>
          </a:prstGeom>
        </p:spPr>
      </p:pic>
      <p:pic>
        <p:nvPicPr>
          <p:cNvPr id="57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27314" y="3847958"/>
            <a:ext cx="457200" cy="457200"/>
          </a:xfrm>
          <a:prstGeom prst="rect">
            <a:avLst/>
          </a:prstGeom>
        </p:spPr>
      </p:pic>
      <p:pic>
        <p:nvPicPr>
          <p:cNvPr id="58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11453" y="4571582"/>
            <a:ext cx="457200" cy="45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="" id="{EB0B9BDD-43ED-0DE2-BB32-D633DCE609AC}"/>
                  </a:ext>
                </a:extLst>
              </p:cNvPr>
              <p:cNvSpPr/>
              <p:nvPr/>
            </p:nvSpPr>
            <p:spPr>
              <a:xfrm>
                <a:off x="2529730" y="2834128"/>
                <a:ext cx="4072554" cy="210490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0" lang="en-US" sz="24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kumimoji="0" lang="en-US" sz="2400" b="1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giải: </a:t>
                </a:r>
                <a14:m>
                  <m:oMath xmlns:m="http://schemas.openxmlformats.org/officeDocument/2006/math">
                    <m:r>
                      <a:rPr kumimoji="0" lang="en-GB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kumimoji="0" lang="en-GB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−7&lt;−15</m:t>
                    </m:r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         5</m:t>
                      </m:r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GB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&lt;</m:t>
                      </m:r>
                      <m:r>
                        <a:rPr lang="en-GB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−15+7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  5</m:t>
                      </m:r>
                      <m:r>
                        <m:rPr>
                          <m:sty m:val="p"/>
                        </m:rPr>
                        <a:rPr lang="en-US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x</m:t>
                      </m:r>
                      <m:r>
                        <a:rPr kumimoji="0" lang="en-GB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&lt;−8</m:t>
                      </m:r>
                    </m:oMath>
                  </m:oMathPara>
                </a14:m>
                <a:endParaRPr kumimoji="0" lang="en-GB" sz="2400" b="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     </m:t>
                      </m:r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GB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sz="24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GB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EB0B9BDD-43ED-0DE2-BB32-D633DCE609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9730" y="2834128"/>
                <a:ext cx="4072554" cy="2104904"/>
              </a:xfrm>
              <a:prstGeom prst="round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A Đúng">
                <a:extLst>
                  <a:ext uri="{FF2B5EF4-FFF2-40B4-BE49-F238E27FC236}">
                    <a16:creationId xmlns:a16="http://schemas.microsoft.com/office/drawing/2014/main" xmlns="" id="{A2B41016-A3EA-C77A-16BA-0FD1B71A0F43}"/>
                  </a:ext>
                </a:extLst>
              </p:cNvPr>
              <p:cNvSpPr/>
              <p:nvPr/>
            </p:nvSpPr>
            <p:spPr>
              <a:xfrm>
                <a:off x="666750" y="2060600"/>
                <a:ext cx="1771650" cy="587350"/>
              </a:xfrm>
              <a:prstGeom prst="roundRect">
                <a:avLst/>
              </a:prstGeom>
              <a:solidFill>
                <a:srgbClr val="66FF33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−8</m:t>
                        </m:r>
                      </m:num>
                      <m:den>
                        <m: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ĐA Đúng">
                <a:extLst>
                  <a:ext uri="{FF2B5EF4-FFF2-40B4-BE49-F238E27FC236}">
                    <a16:creationId xmlns:a16="http://schemas.microsoft.com/office/drawing/2014/main" id="{A2B41016-A3EA-C77A-16BA-0FD1B71A0F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50" y="2060600"/>
                <a:ext cx="1771650" cy="587350"/>
              </a:xfrm>
              <a:prstGeom prst="roundRect">
                <a:avLst/>
              </a:prstGeom>
              <a:blipFill>
                <a:blip r:embed="rId21"/>
                <a:stretch>
                  <a:fillRect l="-3072" b="-11224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624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5303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77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773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773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5303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5303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5303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" grpId="0"/>
      <p:bldP spid="49" grpId="0" animBg="1"/>
      <p:bldP spid="49" grpId="1" animBg="1"/>
      <p:bldP spid="51" grpId="0" animBg="1"/>
      <p:bldP spid="52" grpId="0" animBg="1"/>
      <p:bldP spid="53" grpId="0" animBg="1"/>
      <p:bldP spid="54" grpId="0" animBg="1"/>
      <p:bldP spid="6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0C864D8-94FF-41B2-991B-05EF775C1920}"/>
              </a:ext>
            </a:extLst>
          </p:cNvPr>
          <p:cNvSpPr/>
          <p:nvPr/>
        </p:nvSpPr>
        <p:spPr>
          <a:xfrm>
            <a:off x="1778651" y="1428750"/>
            <a:ext cx="577709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</a:t>
            </a:r>
          </a:p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BẬC NHẤT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2EA59C7-7EED-485B-A9ED-438A79DA8CB3}"/>
              </a:ext>
            </a:extLst>
          </p:cNvPr>
          <p:cNvSpPr/>
          <p:nvPr/>
        </p:nvSpPr>
        <p:spPr>
          <a:xfrm>
            <a:off x="2579350" y="590550"/>
            <a:ext cx="2438809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523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.PNG&quot;/&gt;"/>
  <p:tag name="ISPRING_SLIDE_INDENT_LEVEL" val="0"/>
  <p:tag name="ISPRING_CUSTOM_TIMING_USED" val="1"/>
  <p:tag name="GENSWF_SLIDE_TITLE" val="TỰA BÀI"/>
  <p:tag name="ISPRING_PRESENTER_ID" val="{7257E5D0-9D30-4FF0-97B0-8B144157FD3C}"/>
  <p:tag name="ISPRING_SLIDE_ID_2" val="{86E28706-79C3-4FF9-A642-6C9FBFB2000F}"/>
  <p:tag name="GENSWF_ADVANCE_TIME" val="4.182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1F1F1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1F1F1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1F1F1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1F1F1F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1F1F1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1F1F1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1F1F1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4806</TotalTime>
  <Words>1374</Words>
  <Application>Microsoft Office PowerPoint</Application>
  <PresentationFormat>On-screen Show (16:9)</PresentationFormat>
  <Paragraphs>214</Paragraphs>
  <Slides>25</Slides>
  <Notes>17</Notes>
  <HiddenSlides>0</HiddenSlides>
  <MMClips>17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Aptos</vt:lpstr>
      <vt:lpstr>Arial</vt:lpstr>
      <vt:lpstr>Calibri</vt:lpstr>
      <vt:lpstr>Calibri Light</vt:lpstr>
      <vt:lpstr>Cambria Math</vt:lpstr>
      <vt:lpstr>SimSun</vt:lpstr>
      <vt:lpstr>Times New Roman</vt:lpstr>
      <vt:lpstr>Tw Cen MT</vt:lpstr>
      <vt:lpstr>Wingdings</vt:lpstr>
      <vt:lpstr>Custom Design</vt:lpstr>
      <vt:lpstr>2_Office Theme</vt:lpstr>
      <vt:lpstr>3_Office Theme</vt:lpstr>
      <vt:lpstr>1_Office Theme</vt:lpstr>
      <vt:lpstr>4_Office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Admin</cp:lastModifiedBy>
  <cp:revision>456</cp:revision>
  <dcterms:created xsi:type="dcterms:W3CDTF">2021-07-22T17:31:00Z</dcterms:created>
  <dcterms:modified xsi:type="dcterms:W3CDTF">2024-07-03T23:38:29Z</dcterms:modified>
</cp:coreProperties>
</file>