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6"/>
  </p:notesMasterIdLst>
  <p:sldIdLst>
    <p:sldId id="256" r:id="rId2"/>
    <p:sldId id="258" r:id="rId3"/>
    <p:sldId id="259" r:id="rId4"/>
    <p:sldId id="262" r:id="rId5"/>
    <p:sldId id="350" r:id="rId6"/>
    <p:sldId id="351" r:id="rId7"/>
    <p:sldId id="409" r:id="rId8"/>
    <p:sldId id="383" r:id="rId9"/>
    <p:sldId id="384" r:id="rId10"/>
    <p:sldId id="263" r:id="rId11"/>
    <p:sldId id="385" r:id="rId12"/>
    <p:sldId id="410" r:id="rId13"/>
    <p:sldId id="267" r:id="rId14"/>
    <p:sldId id="390" r:id="rId15"/>
    <p:sldId id="411" r:id="rId16"/>
    <p:sldId id="391" r:id="rId17"/>
    <p:sldId id="412" r:id="rId18"/>
    <p:sldId id="413" r:id="rId19"/>
    <p:sldId id="414" r:id="rId20"/>
    <p:sldId id="415" r:id="rId21"/>
    <p:sldId id="416" r:id="rId22"/>
    <p:sldId id="392" r:id="rId23"/>
    <p:sldId id="417" r:id="rId24"/>
    <p:sldId id="418" r:id="rId25"/>
    <p:sldId id="419" r:id="rId26"/>
    <p:sldId id="420" r:id="rId27"/>
    <p:sldId id="421" r:id="rId28"/>
    <p:sldId id="422" r:id="rId29"/>
    <p:sldId id="395" r:id="rId30"/>
    <p:sldId id="423" r:id="rId31"/>
    <p:sldId id="424" r:id="rId32"/>
    <p:sldId id="425" r:id="rId33"/>
    <p:sldId id="363" r:id="rId34"/>
    <p:sldId id="426" r:id="rId35"/>
    <p:sldId id="427" r:id="rId36"/>
    <p:sldId id="428" r:id="rId37"/>
    <p:sldId id="330" r:id="rId38"/>
    <p:sldId id="376" r:id="rId39"/>
    <p:sldId id="378" r:id="rId40"/>
    <p:sldId id="380" r:id="rId41"/>
    <p:sldId id="381" r:id="rId42"/>
    <p:sldId id="382" r:id="rId43"/>
    <p:sldId id="372" r:id="rId44"/>
    <p:sldId id="349" r:id="rId45"/>
  </p:sldIdLst>
  <p:sldSz cx="9144000" cy="5143500" type="screen16x9"/>
  <p:notesSz cx="6858000" cy="9144000"/>
  <p:embeddedFontLst>
    <p:embeddedFont>
      <p:font typeface="Bellota Text" panose="020B060402020202020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DM Sans" pitchFamily="2" charset="0"/>
      <p:regular r:id="rId52"/>
      <p:bold r:id="rId53"/>
      <p:italic r:id="rId54"/>
      <p:boldItalic r:id="rId55"/>
    </p:embeddedFont>
    <p:embeddedFont>
      <p:font typeface="Maven Pro ExtraBold" panose="020B0604020202020204" charset="0"/>
      <p:bold r:id="rId56"/>
    </p:embeddedFont>
    <p:embeddedFont>
      <p:font typeface="Maven Pro SemiBold" panose="020B0604020202020204" charset="0"/>
      <p:regular r:id="rId57"/>
      <p:bold r:id="rId58"/>
    </p:embeddedFont>
    <p:embeddedFont>
      <p:font typeface="Montserrat" panose="00000500000000000000" pitchFamily="2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014DA-D8E1-4862-B8B8-64587071ED91}">
  <a:tblStyle styleId="{141014DA-D8E1-4862-B8B8-64587071ED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3" autoAdjust="0"/>
  </p:normalViewPr>
  <p:slideViewPr>
    <p:cSldViewPr snapToGrid="0">
      <p:cViewPr varScale="1">
        <p:scale>
          <a:sx n="107" d="100"/>
          <a:sy n="107" d="100"/>
        </p:scale>
        <p:origin x="7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991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2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89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53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391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19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897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94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46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22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03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89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445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932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866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779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31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897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162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985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0726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6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28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65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575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635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677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732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052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678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916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364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929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03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638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92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16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8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3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566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52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4923075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1580900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1580911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4923089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156927" y="431950"/>
            <a:ext cx="8849744" cy="4554535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2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22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861" name="Google Shape;861;p2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2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63" name="Google Shape;863;p2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2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2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2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2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2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2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95" name="Google Shape;895;p22"/>
          <p:cNvSpPr txBox="1">
            <a:spLocks noGrp="1"/>
          </p:cNvSpPr>
          <p:nvPr>
            <p:ph type="title"/>
          </p:nvPr>
        </p:nvSpPr>
        <p:spPr>
          <a:xfrm>
            <a:off x="7200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7200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/>
          </p:nvPr>
        </p:nvSpPr>
        <p:spPr>
          <a:xfrm>
            <a:off x="34038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34038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/>
          </p:nvPr>
        </p:nvSpPr>
        <p:spPr>
          <a:xfrm>
            <a:off x="60876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60876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2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02" name="Google Shape;902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2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2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25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10" name="Google Shape;1010;p2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2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12" name="Google Shape;1012;p2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44" name="Google Shape;1044;p25"/>
          <p:cNvSpPr txBox="1">
            <a:spLocks noGrp="1"/>
          </p:cNvSpPr>
          <p:nvPr>
            <p:ph type="title"/>
          </p:nvPr>
        </p:nvSpPr>
        <p:spPr>
          <a:xfrm>
            <a:off x="720000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1"/>
          </p:nvPr>
        </p:nvSpPr>
        <p:spPr>
          <a:xfrm>
            <a:off x="720000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title" idx="2"/>
          </p:nvPr>
        </p:nvSpPr>
        <p:spPr>
          <a:xfrm>
            <a:off x="3419269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3"/>
          </p:nvPr>
        </p:nvSpPr>
        <p:spPr>
          <a:xfrm>
            <a:off x="3419269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title" idx="4"/>
          </p:nvPr>
        </p:nvSpPr>
        <p:spPr>
          <a:xfrm>
            <a:off x="720000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5"/>
          </p:nvPr>
        </p:nvSpPr>
        <p:spPr>
          <a:xfrm>
            <a:off x="720000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title" idx="6"/>
          </p:nvPr>
        </p:nvSpPr>
        <p:spPr>
          <a:xfrm>
            <a:off x="3419269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7"/>
          </p:nvPr>
        </p:nvSpPr>
        <p:spPr>
          <a:xfrm>
            <a:off x="3419269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title" idx="8"/>
          </p:nvPr>
        </p:nvSpPr>
        <p:spPr>
          <a:xfrm>
            <a:off x="6118545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9"/>
          </p:nvPr>
        </p:nvSpPr>
        <p:spPr>
          <a:xfrm>
            <a:off x="6118545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5"/>
          <p:cNvSpPr txBox="1">
            <a:spLocks noGrp="1"/>
          </p:cNvSpPr>
          <p:nvPr>
            <p:ph type="title" idx="13"/>
          </p:nvPr>
        </p:nvSpPr>
        <p:spPr>
          <a:xfrm>
            <a:off x="6118545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5" name="Google Shape;1055;p25"/>
          <p:cNvSpPr txBox="1">
            <a:spLocks noGrp="1"/>
          </p:cNvSpPr>
          <p:nvPr>
            <p:ph type="subTitle" idx="14"/>
          </p:nvPr>
        </p:nvSpPr>
        <p:spPr>
          <a:xfrm>
            <a:off x="6118545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2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8" r:id="rId8"/>
    <p:sldLayoutId id="2147483671" r:id="rId9"/>
    <p:sldLayoutId id="2147483674" r:id="rId10"/>
    <p:sldLayoutId id="2147483675" r:id="rId11"/>
    <p:sldLayoutId id="214748369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4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4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4.gif"/><Relationship Id="rId7" Type="http://schemas.openxmlformats.org/officeDocument/2006/relationships/image" Target="../media/image127.jpeg"/><Relationship Id="rId12" Type="http://schemas.openxmlformats.org/officeDocument/2006/relationships/image" Target="../media/image13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30.jpeg"/><Relationship Id="rId4" Type="http://schemas.openxmlformats.org/officeDocument/2006/relationships/image" Target="../media/image125.pn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13" Type="http://schemas.openxmlformats.org/officeDocument/2006/relationships/image" Target="../media/image128.jpeg"/><Relationship Id="rId18" Type="http://schemas.openxmlformats.org/officeDocument/2006/relationships/image" Target="../media/image137.png"/><Relationship Id="rId3" Type="http://schemas.openxmlformats.org/officeDocument/2006/relationships/audio" Target="../media/audio1.wav"/><Relationship Id="rId21" Type="http://schemas.openxmlformats.org/officeDocument/2006/relationships/image" Target="../media/image136.jpeg"/><Relationship Id="rId7" Type="http://schemas.openxmlformats.org/officeDocument/2006/relationships/image" Target="../media/image133.png"/><Relationship Id="rId12" Type="http://schemas.openxmlformats.org/officeDocument/2006/relationships/image" Target="../media/image127.jpe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5.png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gif"/><Relationship Id="rId11" Type="http://schemas.openxmlformats.org/officeDocument/2006/relationships/image" Target="../media/image126.jpeg"/><Relationship Id="rId5" Type="http://schemas.openxmlformats.org/officeDocument/2006/relationships/image" Target="../media/image123.png"/><Relationship Id="rId15" Type="http://schemas.openxmlformats.org/officeDocument/2006/relationships/image" Target="../media/image130.jpeg"/><Relationship Id="rId10" Type="http://schemas.microsoft.com/office/2007/relationships/hdphoto" Target="../media/hdphoto2.wdp"/><Relationship Id="rId19" Type="http://schemas.openxmlformats.org/officeDocument/2006/relationships/image" Target="../media/image138.png"/><Relationship Id="rId4" Type="http://schemas.openxmlformats.org/officeDocument/2006/relationships/audio" Target="../media/audio2.wav"/><Relationship Id="rId9" Type="http://schemas.openxmlformats.org/officeDocument/2006/relationships/image" Target="../media/image125.png"/><Relationship Id="rId14" Type="http://schemas.openxmlformats.org/officeDocument/2006/relationships/image" Target="../media/image129.png"/><Relationship Id="rId22" Type="http://schemas.openxmlformats.org/officeDocument/2006/relationships/image" Target="../media/image1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45.png"/><Relationship Id="rId18" Type="http://schemas.openxmlformats.org/officeDocument/2006/relationships/image" Target="../media/image137.gif"/><Relationship Id="rId3" Type="http://schemas.openxmlformats.org/officeDocument/2006/relationships/audio" Target="../media/audio1.wav"/><Relationship Id="rId7" Type="http://schemas.openxmlformats.org/officeDocument/2006/relationships/image" Target="../media/image139.gif"/><Relationship Id="rId12" Type="http://schemas.openxmlformats.org/officeDocument/2006/relationships/image" Target="../media/image144.png"/><Relationship Id="rId17" Type="http://schemas.openxmlformats.org/officeDocument/2006/relationships/image" Target="../media/image136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gif"/><Relationship Id="rId11" Type="http://schemas.openxmlformats.org/officeDocument/2006/relationships/image" Target="../media/image130.jpeg"/><Relationship Id="rId5" Type="http://schemas.openxmlformats.org/officeDocument/2006/relationships/image" Target="../media/image123.png"/><Relationship Id="rId15" Type="http://schemas.openxmlformats.org/officeDocument/2006/relationships/image" Target="../media/image147.png"/><Relationship Id="rId10" Type="http://schemas.openxmlformats.org/officeDocument/2006/relationships/image" Target="../media/image129.png"/><Relationship Id="rId4" Type="http://schemas.openxmlformats.org/officeDocument/2006/relationships/audio" Target="../media/audio2.wav"/><Relationship Id="rId9" Type="http://schemas.openxmlformats.org/officeDocument/2006/relationships/image" Target="../media/image128.jpeg"/><Relationship Id="rId14" Type="http://schemas.openxmlformats.org/officeDocument/2006/relationships/image" Target="../media/image1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51.png"/><Relationship Id="rId3" Type="http://schemas.openxmlformats.org/officeDocument/2006/relationships/audio" Target="../media/audio1.wav"/><Relationship Id="rId7" Type="http://schemas.openxmlformats.org/officeDocument/2006/relationships/image" Target="../media/image140.gif"/><Relationship Id="rId12" Type="http://schemas.openxmlformats.org/officeDocument/2006/relationships/image" Target="../media/image150.png"/><Relationship Id="rId17" Type="http://schemas.openxmlformats.org/officeDocument/2006/relationships/image" Target="../media/image137.gif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gif"/><Relationship Id="rId11" Type="http://schemas.openxmlformats.org/officeDocument/2006/relationships/image" Target="../media/image149.png"/><Relationship Id="rId5" Type="http://schemas.openxmlformats.org/officeDocument/2006/relationships/image" Target="../media/image123.png"/><Relationship Id="rId15" Type="http://schemas.openxmlformats.org/officeDocument/2006/relationships/image" Target="../media/image135.jpeg"/><Relationship Id="rId10" Type="http://schemas.openxmlformats.org/officeDocument/2006/relationships/image" Target="../media/image130.jpeg"/><Relationship Id="rId4" Type="http://schemas.openxmlformats.org/officeDocument/2006/relationships/audio" Target="../media/audio2.wav"/><Relationship Id="rId9" Type="http://schemas.openxmlformats.org/officeDocument/2006/relationships/image" Target="../media/image129.png"/><Relationship Id="rId14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gif"/><Relationship Id="rId13" Type="http://schemas.openxmlformats.org/officeDocument/2006/relationships/image" Target="../media/image155.png"/><Relationship Id="rId18" Type="http://schemas.openxmlformats.org/officeDocument/2006/relationships/image" Target="../media/image136.jpeg"/><Relationship Id="rId3" Type="http://schemas.openxmlformats.org/officeDocument/2006/relationships/audio" Target="../media/audio1.wav"/><Relationship Id="rId7" Type="http://schemas.openxmlformats.org/officeDocument/2006/relationships/image" Target="../media/image140.gif"/><Relationship Id="rId12" Type="http://schemas.openxmlformats.org/officeDocument/2006/relationships/image" Target="../media/image124.gif"/><Relationship Id="rId17" Type="http://schemas.openxmlformats.org/officeDocument/2006/relationships/image" Target="../media/image135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58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11" Type="http://schemas.openxmlformats.org/officeDocument/2006/relationships/image" Target="../media/image130.jpeg"/><Relationship Id="rId5" Type="http://schemas.openxmlformats.org/officeDocument/2006/relationships/audio" Target="../media/audio3.wav"/><Relationship Id="rId15" Type="http://schemas.openxmlformats.org/officeDocument/2006/relationships/image" Target="../media/image157.png"/><Relationship Id="rId10" Type="http://schemas.openxmlformats.org/officeDocument/2006/relationships/image" Target="../media/image126.jpeg"/><Relationship Id="rId19" Type="http://schemas.openxmlformats.org/officeDocument/2006/relationships/image" Target="../media/image137.gif"/><Relationship Id="rId4" Type="http://schemas.openxmlformats.org/officeDocument/2006/relationships/audio" Target="../media/audio2.wav"/><Relationship Id="rId9" Type="http://schemas.openxmlformats.org/officeDocument/2006/relationships/image" Target="../media/image142.gif"/><Relationship Id="rId1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637646" y="1833309"/>
            <a:ext cx="6100536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</a:t>
            </a:r>
            <a:b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 VỚI TIẾT HỌC HÔM NAY!</a:t>
            </a:r>
            <a:endParaRPr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7082095" y="3274228"/>
            <a:ext cx="2065973" cy="18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3"/>
          <p:cNvSpPr txBox="1"/>
          <p:nvPr/>
        </p:nvSpPr>
        <p:spPr>
          <a:xfrm>
            <a:off x="6452550" y="92823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7769" y="643842"/>
            <a:ext cx="7756498" cy="3429700"/>
            <a:chOff x="457200" y="910704"/>
            <a:chExt cx="7889355" cy="585465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457200" y="910704"/>
              <a:ext cx="7889355" cy="4835809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194" y="988163"/>
              <a:ext cx="7416851" cy="5777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Trong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4.4,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nhọn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nhọn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vi-VN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200" dirty="0">
                  <a:latin typeface="+mn-lt"/>
                  <a:ea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588" y="3392181"/>
            <a:ext cx="890059" cy="132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856" y="173777"/>
            <a:ext cx="869525" cy="701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DC291-BA84-BA75-8D57-D6B9031447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6" t="4722" r="9684" b="972"/>
          <a:stretch/>
        </p:blipFill>
        <p:spPr>
          <a:xfrm>
            <a:off x="5943600" y="3476694"/>
            <a:ext cx="1100138" cy="133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3170" y="1264822"/>
            <a:ext cx="7075479" cy="3583932"/>
            <a:chOff x="29499" y="105481"/>
            <a:chExt cx="7889355" cy="611793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9499" y="105481"/>
              <a:ext cx="7889355" cy="6117934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5779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đối và cạnh huyền được gọi là sin của góc </a:t>
              </a:r>
              <a:r>
                <a:rPr lang="en-US" alt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sin.</a:t>
              </a:r>
              <a:endParaRPr lang="vi-V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kề và cạnh huyền được gọi là côsin của góc 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cos.</a:t>
              </a:r>
              <a:endParaRPr lang="vi-VN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 algn="just">
                <a:spcBef>
                  <a:spcPct val="20000"/>
                </a:spcBef>
                <a:defRPr/>
              </a:pPr>
              <a:r>
                <a:rPr lang="vi-VN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Tỉ số giữa cạnh đối và cạnh kề được gọi là tang của góc 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tan.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kề và cạnh đối được gọi là côtang của góc 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cot .</a:t>
              </a:r>
            </a:p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313170" y="437489"/>
            <a:ext cx="8164813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Cho góc nhọn </a:t>
            </a:r>
            <a:r>
              <a:rPr lang="el-GR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α</a:t>
            </a:r>
            <a:r>
              <a:rPr lang="vi-VN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. Xét tam giác ABC vuông tại A có góc nhọn B bằng </a:t>
            </a:r>
            <a:r>
              <a:rPr lang="el-GR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α</a:t>
            </a:r>
            <a:endParaRPr lang="en-US" sz="22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29ABF-6AC5-E615-E845-8828D1CF8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225" y="1920105"/>
            <a:ext cx="1360170" cy="19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48248" y="366135"/>
            <a:ext cx="1781355" cy="598177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500" b="1" kern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500" b="1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814" y="1170354"/>
                <a:ext cx="2566473" cy="84830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huy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4" y="1170354"/>
                <a:ext cx="2566473" cy="848309"/>
              </a:xfrm>
              <a:prstGeom prst="rect">
                <a:avLst/>
              </a:prstGeom>
              <a:blipFill>
                <a:blip r:embed="rId3"/>
                <a:stretch>
                  <a:fillRect l="-2588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817E37-77A0-EAA5-F915-DA85E19310BD}"/>
                  </a:ext>
                </a:extLst>
              </p:cNvPr>
              <p:cNvSpPr/>
              <p:nvPr/>
            </p:nvSpPr>
            <p:spPr>
              <a:xfrm>
                <a:off x="3638809" y="1161989"/>
                <a:ext cx="2566473" cy="84830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sty m:val="p"/>
                      </m:rPr>
                      <a:rPr lang="vi-VN" sz="2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</m:t>
                    </m:r>
                    <m:r>
                      <a:rPr lang="vi-VN" sz="22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huy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817E37-77A0-EAA5-F915-DA85E1931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1161989"/>
                <a:ext cx="2566473" cy="848309"/>
              </a:xfrm>
              <a:prstGeom prst="rect">
                <a:avLst/>
              </a:prstGeom>
              <a:blipFill>
                <a:blip r:embed="rId4"/>
                <a:stretch>
                  <a:fillRect l="-2588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F1BE0A-E690-2DE2-4DB9-CEFAAEDAA06F}"/>
                  </a:ext>
                </a:extLst>
              </p:cNvPr>
              <p:cNvSpPr/>
              <p:nvPr/>
            </p:nvSpPr>
            <p:spPr>
              <a:xfrm>
                <a:off x="876813" y="2147595"/>
                <a:ext cx="2566473" cy="84830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F1BE0A-E690-2DE2-4DB9-CEFAAEDAA0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3" y="2147595"/>
                <a:ext cx="2566473" cy="848309"/>
              </a:xfrm>
              <a:prstGeom prst="rect">
                <a:avLst/>
              </a:prstGeom>
              <a:blipFill>
                <a:blip r:embed="rId5"/>
                <a:stretch>
                  <a:fillRect l="-258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E20632-D58D-BA24-2F49-B09FE8688360}"/>
                  </a:ext>
                </a:extLst>
              </p:cNvPr>
              <p:cNvSpPr/>
              <p:nvPr/>
            </p:nvSpPr>
            <p:spPr>
              <a:xfrm>
                <a:off x="3638809" y="2139942"/>
                <a:ext cx="2566473" cy="83926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E20632-D58D-BA24-2F49-B09FE8688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2139942"/>
                <a:ext cx="2566473" cy="839269"/>
              </a:xfrm>
              <a:prstGeom prst="rect">
                <a:avLst/>
              </a:prstGeom>
              <a:blipFill>
                <a:blip r:embed="rId6"/>
                <a:stretch>
                  <a:fillRect l="-2588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3D8FEF-E384-5EB0-A8E4-3E0E9DE7109A}"/>
              </a:ext>
            </a:extLst>
          </p:cNvPr>
          <p:cNvSpPr txBox="1"/>
          <p:nvPr/>
        </p:nvSpPr>
        <p:spPr>
          <a:xfrm>
            <a:off x="2466884" y="366134"/>
            <a:ext cx="1781355" cy="598177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vi-VN" sz="2500" b="1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Ta có:</a:t>
            </a:r>
            <a:endParaRPr lang="en-US" sz="2500" b="1" kern="1200" dirty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D25E3C-A7FF-324F-0D50-C7804AB938C9}"/>
                  </a:ext>
                </a:extLst>
              </p:cNvPr>
              <p:cNvSpPr/>
              <p:nvPr/>
            </p:nvSpPr>
            <p:spPr>
              <a:xfrm>
                <a:off x="899323" y="3133877"/>
                <a:ext cx="2566473" cy="75334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200" dirty="0"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vi-VN" sz="22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α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D25E3C-A7FF-324F-0D50-C7804AB93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3" y="3133877"/>
                <a:ext cx="2566473" cy="753348"/>
              </a:xfrm>
              <a:prstGeom prst="rect">
                <a:avLst/>
              </a:prstGeom>
              <a:blipFill>
                <a:blip r:embed="rId7"/>
                <a:stretch>
                  <a:fillRect l="-2588" b="-3906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098845-9C74-C7C7-0EF0-CB8FAE23FC74}"/>
                  </a:ext>
                </a:extLst>
              </p:cNvPr>
              <p:cNvSpPr/>
              <p:nvPr/>
            </p:nvSpPr>
            <p:spPr>
              <a:xfrm>
                <a:off x="1327947" y="4025198"/>
                <a:ext cx="6301578" cy="104682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Sin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cos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tan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gọi là các tỉ số lượng giác của góc nhọn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098845-9C74-C7C7-0EF0-CB8FAE23F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47" y="4025198"/>
                <a:ext cx="6301578" cy="1046825"/>
              </a:xfrm>
              <a:prstGeom prst="rect">
                <a:avLst/>
              </a:prstGeom>
              <a:blipFill>
                <a:blip r:embed="rId8"/>
                <a:stretch>
                  <a:fillRect l="-1060" r="-1060" b="-9659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8164E60-5FC0-9B55-BDB7-FCBCCACCFA11}"/>
              </a:ext>
            </a:extLst>
          </p:cNvPr>
          <p:cNvSpPr/>
          <p:nvPr/>
        </p:nvSpPr>
        <p:spPr>
          <a:xfrm>
            <a:off x="6400804" y="928594"/>
            <a:ext cx="2566474" cy="2570319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Sin, côsin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góc nhọn luôn dương và bé hơn 1 vì trong tam giác vuông cạnh huyền là lớn nhất</a:t>
            </a:r>
            <a:endParaRPr lang="en-US" sz="22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2328"/>
            <a:ext cx="936294" cy="941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66805" y="490647"/>
                <a:ext cx="7261992" cy="93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vuông tại A, có </a:t>
                </a:r>
                <a14:m>
                  <m:oMath xmlns:m="http://schemas.openxmlformats.org/officeDocument/2006/math"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=3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=4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Hãy tính các tỉ số lượng giác sin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cos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tan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cot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=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5" y="490647"/>
                <a:ext cx="7261992" cy="935577"/>
              </a:xfrm>
              <a:prstGeom prst="rect">
                <a:avLst/>
              </a:prstGeom>
              <a:blipFill>
                <a:blip r:embed="rId4"/>
                <a:stretch>
                  <a:fillRect l="-84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735;p18"/>
          <p:cNvSpPr txBox="1">
            <a:spLocks/>
          </p:cNvSpPr>
          <p:nvPr/>
        </p:nvSpPr>
        <p:spPr>
          <a:xfrm>
            <a:off x="60384" y="586567"/>
            <a:ext cx="1285328" cy="322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Ví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dụ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 1: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 Semi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328" y="1426224"/>
            <a:ext cx="61747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5592" y="1869411"/>
                <a:ext cx="7539809" cy="343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1" dirty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lí Pythagore, ta có: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vi-VN" sz="2000" i="1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vi-VN" sz="20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000" b="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BC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92" y="1869411"/>
                <a:ext cx="7539809" cy="3434723"/>
              </a:xfrm>
              <a:prstGeom prst="rect">
                <a:avLst/>
              </a:prstGeom>
              <a:blipFill>
                <a:blip r:embed="rId6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E98895-449B-734F-EB6A-D21404E6AA8B}"/>
                  </a:ext>
                </a:extLst>
              </p:cNvPr>
              <p:cNvSpPr txBox="1"/>
              <p:nvPr/>
            </p:nvSpPr>
            <p:spPr>
              <a:xfrm>
                <a:off x="6108659" y="1709052"/>
                <a:ext cx="2386013" cy="1355564"/>
              </a:xfrm>
              <a:prstGeom prst="rect">
                <a:avLst/>
              </a:prstGeom>
              <a:solidFill>
                <a:schemeClr val="tx2"/>
              </a:solidFill>
              <a:ln w="31750" cmpd="dbl">
                <a:solidFill>
                  <a:srgbClr val="0070C0">
                    <a:alpha val="88000"/>
                  </a:srgbClr>
                </a:solidFill>
                <a:prstDash val="dash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sty m:val="p"/>
                      </m:rPr>
                      <a:rPr lang="el-G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sin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sinB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Tương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tự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cos, tan, cot.</a:t>
                </a:r>
                <a:endParaRPr lang="vi-VN" sz="1900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E98895-449B-734F-EB6A-D21404E6A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659" y="1709052"/>
                <a:ext cx="2386013" cy="1355564"/>
              </a:xfrm>
              <a:prstGeom prst="rect">
                <a:avLst/>
              </a:prstGeom>
              <a:blipFill>
                <a:blip r:embed="rId7"/>
                <a:stretch>
                  <a:fillRect l="-995" r="-995" b="-4292"/>
                </a:stretch>
              </a:blipFill>
              <a:ln w="31750" cmpd="dbl">
                <a:solidFill>
                  <a:srgbClr val="0070C0">
                    <a:alpha val="88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CF77AFA5-153F-9DDF-CC04-D95B91F5C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75747" y="3235762"/>
            <a:ext cx="690383" cy="79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26048"/>
                <a:ext cx="7065536" cy="958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A, có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tỉ số lượng 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26048"/>
                <a:ext cx="7065536" cy="958660"/>
              </a:xfrm>
              <a:prstGeom prst="rect">
                <a:avLst/>
              </a:prstGeom>
              <a:blipFill>
                <a:blip r:embed="rId5"/>
                <a:stretch>
                  <a:fillRect l="-862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335881" y="565173"/>
            <a:ext cx="150018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2" y="2509158"/>
                <a:ext cx="7876939" cy="2228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lí Pythagore, ta có: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=169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=13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nghĩa của tỉ số lượng giác sin, côsin, tang, côtang ta có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2" y="2509158"/>
                <a:ext cx="7876939" cy="2228752"/>
              </a:xfrm>
              <a:prstGeom prst="rect">
                <a:avLst/>
              </a:prstGeom>
              <a:blipFill>
                <a:blip r:embed="rId6"/>
                <a:stretch>
                  <a:fillRect l="-773" t="-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762" y="1146595"/>
                <a:ext cx="5892196" cy="351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AC = 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Hãy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45°. </m:t>
                    </m:r>
                  </m:oMath>
                </a14:m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2" y="1146595"/>
                <a:ext cx="5892196" cy="3511859"/>
              </a:xfrm>
              <a:prstGeom prst="rect">
                <a:avLst/>
              </a:prstGeom>
              <a:blipFill>
                <a:blip r:embed="rId3"/>
                <a:stretch>
                  <a:fillRect l="-1344" r="-1241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984815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0869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86449E-8A20-228A-9296-77934CCF5A61}"/>
                  </a:ext>
                </a:extLst>
              </p:cNvPr>
              <p:cNvSpPr/>
              <p:nvPr/>
            </p:nvSpPr>
            <p:spPr>
              <a:xfrm>
                <a:off x="-101347" y="365843"/>
                <a:ext cx="8722580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tang,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86449E-8A20-228A-9296-77934CCF5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1347" y="365843"/>
                <a:ext cx="8722580" cy="539378"/>
              </a:xfrm>
              <a:prstGeom prst="rect">
                <a:avLst/>
              </a:prstGeom>
              <a:blipFill>
                <a:blip r:embed="rId5"/>
                <a:stretch>
                  <a:fillRect r="-629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triangle with blue letters and a square&#10;&#10;Description automatically generated">
            <a:extLst>
              <a:ext uri="{FF2B5EF4-FFF2-40B4-BE49-F238E27FC236}">
                <a16:creationId xmlns:a16="http://schemas.microsoft.com/office/drawing/2014/main" id="{66085CB2-B963-666B-AEC4-EF3A0C80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258" y="1924691"/>
            <a:ext cx="3032323" cy="17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>
            <a:off x="8032805" y="4071069"/>
            <a:ext cx="1045597" cy="120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6" y="224389"/>
            <a:ext cx="890546" cy="8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382698" y="61603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350" y="1087712"/>
                <a:ext cx="6829425" cy="1690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a) Theo định lí Pythagore, ta có:</a:t>
                </a:r>
                <a:endParaRPr lang="en-US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000" dirty="0">
                    <a:latin typeface="+mj-lt"/>
                  </a:rPr>
                  <a:t>. Do đó:</a:t>
                </a:r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Vì vậy: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87712"/>
                <a:ext cx="6829425" cy="1690527"/>
              </a:xfrm>
              <a:prstGeom prst="rect">
                <a:avLst/>
              </a:prstGeom>
              <a:blipFill>
                <a:blip r:embed="rId5"/>
                <a:stretch>
                  <a:fillRect l="-892" t="-1799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64357" y="2893008"/>
                <a:ext cx="5730902" cy="1152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b) Ta có:</a:t>
                </a:r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Do đó: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5°=1.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57" y="2893008"/>
                <a:ext cx="5730902" cy="1152495"/>
              </a:xfrm>
              <a:prstGeom prst="rect">
                <a:avLst/>
              </a:prstGeom>
              <a:blipFill>
                <a:blip r:embed="rId6"/>
                <a:stretch>
                  <a:fillRect l="-1170" t="-3175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3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5936" y="508878"/>
                <a:ext cx="6079157" cy="2062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°. 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°,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tan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°. </m:t>
                    </m:r>
                  </m:oMath>
                </a14:m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36" y="508878"/>
                <a:ext cx="6079157" cy="2062872"/>
              </a:xfrm>
              <a:prstGeom prst="rect">
                <a:avLst/>
              </a:prstGeom>
              <a:blipFill>
                <a:blip r:embed="rId3"/>
                <a:stretch>
                  <a:fillRect b="-5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353588" y="677636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435536" y="701518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pic>
        <p:nvPicPr>
          <p:cNvPr id="3" name="Picture 2" descr="A triangle with blue text&#10;&#10;Description automatically generated">
            <a:extLst>
              <a:ext uri="{FF2B5EF4-FFF2-40B4-BE49-F238E27FC236}">
                <a16:creationId xmlns:a16="http://schemas.microsoft.com/office/drawing/2014/main" id="{0F46A0A7-E649-E29E-08FA-D4B5C238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519" y="1540314"/>
            <a:ext cx="2720719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>
            <a:off x="8032805" y="4071069"/>
            <a:ext cx="1045597" cy="120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6" y="224389"/>
            <a:ext cx="890546" cy="8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382698" y="61603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350" y="1087712"/>
                <a:ext cx="6829425" cy="1051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a) Theo định lí Pythagore, ta có:</a:t>
                </a:r>
                <a:endParaRPr lang="en-US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</a:p>
              <a:p>
                <a:r>
                  <a:rPr lang="vi-VN" sz="2000" dirty="0">
                    <a:latin typeface="+mj-lt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87712"/>
                <a:ext cx="6829425" cy="1051635"/>
              </a:xfrm>
              <a:prstGeom prst="rect">
                <a:avLst/>
              </a:prstGeom>
              <a:blipFill>
                <a:blip r:embed="rId5"/>
                <a:stretch>
                  <a:fillRect l="-892" t="-2890" b="-9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14350" y="2211967"/>
                <a:ext cx="5536406" cy="102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2211967"/>
                <a:ext cx="5536406" cy="1029193"/>
              </a:xfrm>
              <a:prstGeom prst="rect">
                <a:avLst/>
              </a:prstGeom>
              <a:blipFill>
                <a:blip r:embed="rId6"/>
                <a:stretch>
                  <a:fillRect l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221DC5-1EF0-5B33-01EC-CBECDA2E313C}"/>
                  </a:ext>
                </a:extLst>
              </p:cNvPr>
              <p:cNvSpPr/>
              <p:nvPr/>
            </p:nvSpPr>
            <p:spPr>
              <a:xfrm>
                <a:off x="514350" y="3313780"/>
                <a:ext cx="5730902" cy="1030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221DC5-1EF0-5B33-01EC-CBECDA2E3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3313780"/>
                <a:ext cx="5730902" cy="1030667"/>
              </a:xfrm>
              <a:prstGeom prst="rect">
                <a:avLst/>
              </a:prstGeom>
              <a:blipFill>
                <a:blip r:embed="rId7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triangle with blue text&#10;&#10;Description automatically generated">
            <a:extLst>
              <a:ext uri="{FF2B5EF4-FFF2-40B4-BE49-F238E27FC236}">
                <a16:creationId xmlns:a16="http://schemas.microsoft.com/office/drawing/2014/main" id="{914456E0-18D4-5F4B-F31B-5A3F3C0B9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581" y="1381575"/>
            <a:ext cx="2720719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1830" y="1193382"/>
            <a:ext cx="7075479" cy="3583932"/>
            <a:chOff x="29499" y="105481"/>
            <a:chExt cx="7889355" cy="611793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9499" y="105481"/>
              <a:ext cx="7889355" cy="6117934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683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313170" y="437489"/>
            <a:ext cx="8164813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HĐ1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HĐ 2 ta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E98D8F3-1176-8980-DBA4-83F1279B19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04070"/>
                  </p:ext>
                </p:extLst>
              </p:nvPr>
            </p:nvGraphicFramePr>
            <p:xfrm>
              <a:off x="1438709" y="1447108"/>
              <a:ext cx="6096000" cy="3043174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38778909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9543882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97180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0180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451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29823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1391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1242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cot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24427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E98D8F3-1176-8980-DBA4-83F1279B19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04070"/>
                  </p:ext>
                </p:extLst>
              </p:nvPr>
            </p:nvGraphicFramePr>
            <p:xfrm>
              <a:off x="1438709" y="1447108"/>
              <a:ext cx="6096000" cy="3043174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38778909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9543882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97180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0180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8197" r="-199602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8197" r="-100400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8197" r="-400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45107"/>
                      </a:ext>
                    </a:extLst>
                  </a:tr>
                  <a:tr h="6676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60000" r="-199602" b="-3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60000" r="-100400" b="-3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60000" r="-400" b="-3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2982328"/>
                      </a:ext>
                    </a:extLst>
                  </a:tr>
                  <a:tr h="6676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161468" r="-199602" b="-203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161468" r="-100400" b="-203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161468" r="-400" b="-203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1391634"/>
                      </a:ext>
                    </a:extLst>
                  </a:tr>
                  <a:tr h="6685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259091" r="-199602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259091" r="-400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242581"/>
                      </a:ext>
                    </a:extLst>
                  </a:tr>
                  <a:tr h="6685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cot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359091" r="-199602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359091" r="-400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24427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90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765074" y="4108310"/>
            <a:ext cx="806162" cy="98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60" y="134580"/>
            <a:ext cx="879805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185196" y="773551"/>
            <a:ext cx="27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3892" y="1438996"/>
                <a:ext cx="8157773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 </a:t>
                </a:r>
                <a:r>
                  <a:rPr lang="el-G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(H.4.1). (Trong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cư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lăn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2" y="1438996"/>
                <a:ext cx="8157773" cy="1881862"/>
              </a:xfrm>
              <a:prstGeom prst="rect">
                <a:avLst/>
              </a:prstGeom>
              <a:blipFill>
                <a:blip r:embed="rId5"/>
                <a:stretch>
                  <a:fillRect l="-747" r="-822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a triangle and a triangle with a triangle&#10;&#10;Description automatically generated with medium confidence">
            <a:extLst>
              <a:ext uri="{FF2B5EF4-FFF2-40B4-BE49-F238E27FC236}">
                <a16:creationId xmlns:a16="http://schemas.microsoft.com/office/drawing/2014/main" id="{55A68EBC-C82C-A8B5-D8C5-7AD59FE7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206" y="3344712"/>
            <a:ext cx="2803207" cy="157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 có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a. </a:t>
                </a: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AC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blipFill>
                <a:blip r:embed="rId5"/>
                <a:stretch>
                  <a:fillRect l="-862" r="-862" b="-1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3" y="2509158"/>
                <a:ext cx="5761618" cy="980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BC.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mà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3" y="2509158"/>
                <a:ext cx="5761618" cy="980076"/>
              </a:xfrm>
              <a:prstGeom prst="rect">
                <a:avLst/>
              </a:prstGeom>
              <a:blipFill>
                <a:blip r:embed="rId6"/>
                <a:stretch>
                  <a:fillRect l="-1057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3DF06F-3A76-0402-07B5-86EEFFC060D9}"/>
                  </a:ext>
                </a:extLst>
              </p:cNvPr>
              <p:cNvSpPr txBox="1"/>
              <p:nvPr/>
            </p:nvSpPr>
            <p:spPr>
              <a:xfrm>
                <a:off x="1097235" y="3576594"/>
                <a:ext cx="6839471" cy="1030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= BC.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mà cos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3DF06F-3A76-0402-07B5-86EEFFC0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35" y="3576594"/>
                <a:ext cx="6839471" cy="1030667"/>
              </a:xfrm>
              <a:prstGeom prst="rect">
                <a:avLst/>
              </a:prstGeom>
              <a:blipFill>
                <a:blip r:embed="rId7"/>
                <a:stretch>
                  <a:fillRect l="-980" r="-624" b="-2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E05E34F-830C-6DF7-67C0-7F339A1EB5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21" t="4866" r="-652" b="20307"/>
          <a:stretch/>
        </p:blipFill>
        <p:spPr>
          <a:xfrm rot="152836">
            <a:off x="6693747" y="1876879"/>
            <a:ext cx="2217003" cy="12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 có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2000" b="0" i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 AB = c. </a:t>
                </a: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BC, AC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blipFill>
                <a:blip r:embed="rId5"/>
                <a:stretch>
                  <a:fillRect l="-862" r="-862" b="-1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89239" y="2752411"/>
                <a:ext cx="7876939" cy="864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239" y="2752411"/>
                <a:ext cx="7876939" cy="864660"/>
              </a:xfrm>
              <a:prstGeom prst="rect">
                <a:avLst/>
              </a:prstGeom>
              <a:blipFill>
                <a:blip r:embed="rId6"/>
                <a:stretch>
                  <a:fillRect l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triangle&#10;&#10;Description automatically generated">
            <a:extLst>
              <a:ext uri="{FF2B5EF4-FFF2-40B4-BE49-F238E27FC236}">
                <a16:creationId xmlns:a16="http://schemas.microsoft.com/office/drawing/2014/main" id="{79E9DE0F-649C-34C8-12BF-4091447AC0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3" t="14290" r="38765" b="71364"/>
          <a:stretch/>
        </p:blipFill>
        <p:spPr bwMode="auto">
          <a:xfrm>
            <a:off x="6656397" y="1592316"/>
            <a:ext cx="2095718" cy="109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/>
              <p:nvPr/>
            </p:nvSpPr>
            <p:spPr>
              <a:xfrm>
                <a:off x="981229" y="3604001"/>
                <a:ext cx="7876939" cy="53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= BC.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45°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29" y="3604001"/>
                <a:ext cx="7876939" cy="531556"/>
              </a:xfrm>
              <a:prstGeom prst="rect">
                <a:avLst/>
              </a:prstGeom>
              <a:blipFill>
                <a:blip r:embed="rId8"/>
                <a:stretch>
                  <a:fillRect l="-85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4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91520" y="3432397"/>
            <a:ext cx="1807594" cy="16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168582" y="3101007"/>
            <a:ext cx="1975418" cy="22876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845296" y="726235"/>
            <a:ext cx="740172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2. TỈ SỐ LƯỢNG GIÁC CỦA HAI GÓC PHỤ NHAU</a:t>
            </a:r>
            <a:endParaRPr sz="4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32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761" y="1146595"/>
                <a:ext cx="6064869" cy="209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4.9). 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ABC. Trong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1" y="1146595"/>
                <a:ext cx="6064869" cy="2094035"/>
              </a:xfrm>
              <a:prstGeom prst="rect">
                <a:avLst/>
              </a:prstGeom>
              <a:blipFill>
                <a:blip r:embed="rId3"/>
                <a:stretch>
                  <a:fillRect l="-1307" r="-1307" b="-4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984815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0869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sp>
        <p:nvSpPr>
          <p:cNvPr id="3" name="Title 21">
            <a:extLst>
              <a:ext uri="{FF2B5EF4-FFF2-40B4-BE49-F238E27FC236}">
                <a16:creationId xmlns:a16="http://schemas.microsoft.com/office/drawing/2014/main" id="{9DA06143-58B7-034F-B994-72511E25EBFC}"/>
              </a:ext>
            </a:extLst>
          </p:cNvPr>
          <p:cNvSpPr txBox="1">
            <a:spLocks/>
          </p:cNvSpPr>
          <p:nvPr/>
        </p:nvSpPr>
        <p:spPr>
          <a:xfrm>
            <a:off x="2348796" y="582514"/>
            <a:ext cx="4987570" cy="451277"/>
          </a:xfrm>
          <a:prstGeom prst="rect">
            <a:avLst/>
          </a:prstGeom>
          <a:solidFill>
            <a:srgbClr val="F4FF5C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500"/>
              <a:buFont typeface="Maven Pro ExtraBold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nl-NL" sz="2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số lượng giác của hai góc phụ nhau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A triangle with blue letters and a square&#10;&#10;Description automatically generated">
            <a:extLst>
              <a:ext uri="{FF2B5EF4-FFF2-40B4-BE49-F238E27FC236}">
                <a16:creationId xmlns:a16="http://schemas.microsoft.com/office/drawing/2014/main" id="{B72C301D-4B4B-F139-375B-CD3083C47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37" y="1495296"/>
            <a:ext cx="2528888" cy="1358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655D5-AA33-5843-C741-1AE0FBAFC427}"/>
                  </a:ext>
                </a:extLst>
              </p:cNvPr>
              <p:cNvSpPr txBox="1"/>
              <p:nvPr/>
            </p:nvSpPr>
            <p:spPr>
              <a:xfrm>
                <a:off x="1334845" y="3616546"/>
                <a:ext cx="7403575" cy="1229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028700" algn="ctr"/>
                    <a:tab pos="2057400" algn="r"/>
                  </a:tabLst>
                </a:pPr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028700" algn="ctr"/>
                    <a:tab pos="2057400" algn="r"/>
                  </a:tabLst>
                </a:pPr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200" i="1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655D5-AA33-5843-C741-1AE0FBAF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45" y="3616546"/>
                <a:ext cx="7403575" cy="12296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8BA1006-5821-A2AC-39F9-87A35D745539}"/>
              </a:ext>
            </a:extLst>
          </p:cNvPr>
          <p:cNvSpPr/>
          <p:nvPr/>
        </p:nvSpPr>
        <p:spPr>
          <a:xfrm>
            <a:off x="320893" y="3158899"/>
            <a:ext cx="2027903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3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7048" y="1184092"/>
            <a:ext cx="7075479" cy="1200169"/>
            <a:chOff x="320525" y="205651"/>
            <a:chExt cx="7889355" cy="9348405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20525" y="205651"/>
              <a:ext cx="7889355" cy="6117935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9109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sin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côsin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kia, tang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côtang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kia.</a:t>
              </a:r>
              <a:endParaRPr lang="en-US" altLang="en-US" sz="2000" b="1" i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574173" y="555526"/>
            <a:ext cx="1179874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lí</a:t>
            </a:r>
            <a:endParaRPr lang="en-US" sz="22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724AEC-B9D4-0337-3306-4EB091B6CB59}"/>
              </a:ext>
            </a:extLst>
          </p:cNvPr>
          <p:cNvSpPr/>
          <p:nvPr/>
        </p:nvSpPr>
        <p:spPr>
          <a:xfrm>
            <a:off x="717048" y="2077756"/>
            <a:ext cx="66475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Cho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sin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cos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cos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sin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cot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cot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tan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·"/>
              <a:defRPr/>
            </a:pPr>
            <a:endParaRPr lang="en-US" altLang="en-US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93F320B-4E31-6278-41F3-E0E2F088D45E}"/>
              </a:ext>
            </a:extLst>
          </p:cNvPr>
          <p:cNvSpPr/>
          <p:nvPr/>
        </p:nvSpPr>
        <p:spPr>
          <a:xfrm>
            <a:off x="5071258" y="2759240"/>
            <a:ext cx="3564731" cy="1845956"/>
          </a:xfrm>
          <a:prstGeom prst="cloud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894383"/>
                <a:ext cx="7065536" cy="1421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sin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30’, tan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894383"/>
                <a:ext cx="7065536" cy="1421992"/>
              </a:xfrm>
              <a:prstGeom prst="rect">
                <a:avLst/>
              </a:prstGeom>
              <a:blipFill>
                <a:blip r:embed="rId5"/>
                <a:stretch>
                  <a:fillRect l="-862" r="-862" b="-72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271668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2" y="2627071"/>
                <a:ext cx="576161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sin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sin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15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 = cos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30’)= cos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cot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tan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2" y="2627071"/>
                <a:ext cx="5761618" cy="1938992"/>
              </a:xfrm>
              <a:prstGeom prst="rect">
                <a:avLst/>
              </a:prstGeom>
              <a:blipFill>
                <a:blip r:embed="rId6"/>
                <a:stretch>
                  <a:fillRect l="-1057" t="-1887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7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356047"/>
                <a:ext cx="7065536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5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356047"/>
                <a:ext cx="7065536" cy="498663"/>
              </a:xfrm>
              <a:prstGeom prst="rect">
                <a:avLst/>
              </a:prstGeom>
              <a:blipFill>
                <a:blip r:embed="rId5"/>
                <a:stretch>
                  <a:fillRect l="-862" b="-219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/>
              <p:nvPr/>
            </p:nvSpPr>
            <p:spPr>
              <a:xfrm>
                <a:off x="633529" y="2627386"/>
                <a:ext cx="82826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sz="2000" b="0" dirty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5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5°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5°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29" y="2627386"/>
                <a:ext cx="8282641" cy="400110"/>
              </a:xfrm>
              <a:prstGeom prst="rect">
                <a:avLst/>
              </a:prstGeom>
              <a:blipFill>
                <a:blip r:embed="rId6"/>
                <a:stretch>
                  <a:fillRect l="-80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2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11795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049312" y="2950913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344711" y="878622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3. SỬ DỤNG MÁY TÍNH CẦM TAY TÍNH TỈ SỐ LƯỢNG GIÁC CỦA MỘT GÓC NHỌN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70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15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25215"/>
                <a:ext cx="7065536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 MTCT,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’, tan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’và cot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(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làm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chữ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thập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ba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)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25215"/>
                <a:ext cx="7065536" cy="960328"/>
              </a:xfrm>
              <a:prstGeom prst="rect">
                <a:avLst/>
              </a:prstGeom>
              <a:blipFill>
                <a:blip r:embed="rId4"/>
                <a:stretch>
                  <a:fillRect l="-862" r="-862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249743" y="2042377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2023236"/>
                  </p:ext>
                </p:extLst>
              </p:nvPr>
            </p:nvGraphicFramePr>
            <p:xfrm>
              <a:off x="673396" y="2517344"/>
              <a:ext cx="8242775" cy="2233473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033091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53221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677469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Để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Sin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7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3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5</m:t>
                              </m:r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cot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b="0" i="0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 </m:t>
                              </m:r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3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5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2023236"/>
                  </p:ext>
                </p:extLst>
              </p:nvPr>
            </p:nvGraphicFramePr>
            <p:xfrm>
              <a:off x="673396" y="2517344"/>
              <a:ext cx="8242775" cy="2233473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033091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53221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677469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Để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95833" r="-697059" b="-318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176250" r="-697059" b="-18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276250" r="-697059" b="-8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442647" r="-697059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CF6399-35A5-DD85-D0BA-602DDCC32BFC}"/>
              </a:ext>
            </a:extLst>
          </p:cNvPr>
          <p:cNvSpPr/>
          <p:nvPr/>
        </p:nvSpPr>
        <p:spPr>
          <a:xfrm>
            <a:off x="1757982" y="293477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Sin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BFE4F00-C42F-8095-4992-D002517D3F73}"/>
                  </a:ext>
                </a:extLst>
              </p:cNvPr>
              <p:cNvSpPr/>
              <p:nvPr/>
            </p:nvSpPr>
            <p:spPr>
              <a:xfrm>
                <a:off x="2327431" y="2934777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BFE4F00-C42F-8095-4992-D002517D3F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31" y="2934777"/>
                <a:ext cx="456789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C7EA875-8300-A51F-A308-C2DC65B83B4F}"/>
                  </a:ext>
                </a:extLst>
              </p:cNvPr>
              <p:cNvSpPr/>
              <p:nvPr/>
            </p:nvSpPr>
            <p:spPr>
              <a:xfrm>
                <a:off x="2914729" y="2939528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7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C7EA875-8300-A51F-A308-C2DC65B83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29" y="2939528"/>
                <a:ext cx="456790" cy="36433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/>
              <p:nvPr/>
            </p:nvSpPr>
            <p:spPr>
              <a:xfrm>
                <a:off x="3501730" y="2932119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2932119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FD7945-7023-A66C-6DC6-11D91FAED234}"/>
              </a:ext>
            </a:extLst>
          </p:cNvPr>
          <p:cNvSpPr/>
          <p:nvPr/>
        </p:nvSpPr>
        <p:spPr>
          <a:xfrm>
            <a:off x="4035886" y="2946672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1806C9-A4E5-12A6-E78D-F2B09C5D60B8}"/>
              </a:ext>
            </a:extLst>
          </p:cNvPr>
          <p:cNvSpPr/>
          <p:nvPr/>
        </p:nvSpPr>
        <p:spPr>
          <a:xfrm>
            <a:off x="7309966" y="2972590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0,4539904997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6A2203-03E4-9BA6-D2F9-26FE57C8ABBE}"/>
              </a:ext>
            </a:extLst>
          </p:cNvPr>
          <p:cNvSpPr/>
          <p:nvPr/>
        </p:nvSpPr>
        <p:spPr>
          <a:xfrm>
            <a:off x="1757982" y="341834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cos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581E9FD-70BD-B266-CD98-E321330FD394}"/>
                  </a:ext>
                </a:extLst>
              </p:cNvPr>
              <p:cNvSpPr/>
              <p:nvPr/>
            </p:nvSpPr>
            <p:spPr>
              <a:xfrm>
                <a:off x="2327431" y="3419256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581E9FD-70BD-B266-CD98-E321330FD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31" y="3419256"/>
                <a:ext cx="456789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88AED6D-FC3D-58F3-C03B-B1FEA8A9CF10}"/>
                  </a:ext>
                </a:extLst>
              </p:cNvPr>
              <p:cNvSpPr/>
              <p:nvPr/>
            </p:nvSpPr>
            <p:spPr>
              <a:xfrm>
                <a:off x="2896881" y="3418346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88AED6D-FC3D-58F3-C03B-B1FEA8A9C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881" y="3418346"/>
                <a:ext cx="456790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954665-8DF5-2F61-4697-116BE75CC20A}"/>
                  </a:ext>
                </a:extLst>
              </p:cNvPr>
              <p:cNvSpPr/>
              <p:nvPr/>
            </p:nvSpPr>
            <p:spPr>
              <a:xfrm>
                <a:off x="3501730" y="3418346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954665-8DF5-2F61-4697-116BE75CC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3418346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E679B1-238E-7AE9-895D-6C40CE2238EE}"/>
                  </a:ext>
                </a:extLst>
              </p:cNvPr>
              <p:cNvSpPr/>
              <p:nvPr/>
            </p:nvSpPr>
            <p:spPr>
              <a:xfrm>
                <a:off x="4088624" y="3414862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E679B1-238E-7AE9-895D-6C40CE223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624" y="3414862"/>
                <a:ext cx="456789" cy="36433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C1E2E73-3D7F-871D-1411-9E307E18F5B3}"/>
                  </a:ext>
                </a:extLst>
              </p:cNvPr>
              <p:cNvSpPr/>
              <p:nvPr/>
            </p:nvSpPr>
            <p:spPr>
              <a:xfrm>
                <a:off x="4693474" y="3414862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C1E2E73-3D7F-871D-1411-9E307E18F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74" y="3414862"/>
                <a:ext cx="456790" cy="36433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5067CE-2B99-9D14-885E-685821893578}"/>
                  </a:ext>
                </a:extLst>
              </p:cNvPr>
              <p:cNvSpPr/>
              <p:nvPr/>
            </p:nvSpPr>
            <p:spPr>
              <a:xfrm>
                <a:off x="5252671" y="3414861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5067CE-2B99-9D14-885E-685821893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71" y="3414861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8C72F7-32B8-0940-09E2-79F9F73E6B81}"/>
              </a:ext>
            </a:extLst>
          </p:cNvPr>
          <p:cNvSpPr/>
          <p:nvPr/>
        </p:nvSpPr>
        <p:spPr>
          <a:xfrm>
            <a:off x="5807590" y="3414861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42285C3-C9AB-BC8F-37AE-0DB2CB1575ED}"/>
              </a:ext>
            </a:extLst>
          </p:cNvPr>
          <p:cNvSpPr/>
          <p:nvPr/>
        </p:nvSpPr>
        <p:spPr>
          <a:xfrm>
            <a:off x="7309966" y="3426756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0,8457278217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425B6B6-34C9-2CE6-6EB3-9A03584E4E0E}"/>
              </a:ext>
            </a:extLst>
          </p:cNvPr>
          <p:cNvSpPr/>
          <p:nvPr/>
        </p:nvSpPr>
        <p:spPr>
          <a:xfrm>
            <a:off x="1757982" y="390191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7061943-29F2-32AC-D667-DB00C405A368}"/>
                  </a:ext>
                </a:extLst>
              </p:cNvPr>
              <p:cNvSpPr/>
              <p:nvPr/>
            </p:nvSpPr>
            <p:spPr>
              <a:xfrm>
                <a:off x="2324837" y="3901917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7061943-29F2-32AC-D667-DB00C405A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837" y="3901917"/>
                <a:ext cx="456789" cy="36433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9570E2-994D-EA25-5734-92B31189BAA5}"/>
                  </a:ext>
                </a:extLst>
              </p:cNvPr>
              <p:cNvSpPr/>
              <p:nvPr/>
            </p:nvSpPr>
            <p:spPr>
              <a:xfrm>
                <a:off x="2914729" y="3901917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9570E2-994D-EA25-5734-92B31189B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29" y="3901917"/>
                <a:ext cx="456790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E28B558-266B-6190-ED60-A1F3048E5D08}"/>
                  </a:ext>
                </a:extLst>
              </p:cNvPr>
              <p:cNvSpPr/>
              <p:nvPr/>
            </p:nvSpPr>
            <p:spPr>
              <a:xfrm>
                <a:off x="3501730" y="3906259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E28B558-266B-6190-ED60-A1F3048E5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3906259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47CF14-CD71-E8BD-F88F-11DF7454728E}"/>
                  </a:ext>
                </a:extLst>
              </p:cNvPr>
              <p:cNvSpPr/>
              <p:nvPr/>
            </p:nvSpPr>
            <p:spPr>
              <a:xfrm>
                <a:off x="4075192" y="3922104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47CF14-CD71-E8BD-F88F-11DF74547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192" y="3922104"/>
                <a:ext cx="456789" cy="36433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3365F34-5CCE-D2B5-62C0-A7EB6768CBDE}"/>
                  </a:ext>
                </a:extLst>
              </p:cNvPr>
              <p:cNvSpPr/>
              <p:nvPr/>
            </p:nvSpPr>
            <p:spPr>
              <a:xfrm>
                <a:off x="4634729" y="3922104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3365F34-5CCE-D2B5-62C0-A7EB6768C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729" y="3922104"/>
                <a:ext cx="456790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89EC52-D65D-0340-FD60-4F85D197C867}"/>
                  </a:ext>
                </a:extLst>
              </p:cNvPr>
              <p:cNvSpPr/>
              <p:nvPr/>
            </p:nvSpPr>
            <p:spPr>
              <a:xfrm>
                <a:off x="5219035" y="3922103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89EC52-D65D-0340-FD60-4F85D197C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035" y="3922103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B78E2A-82AF-9772-F075-FA0854E40206}"/>
              </a:ext>
            </a:extLst>
          </p:cNvPr>
          <p:cNvSpPr/>
          <p:nvPr/>
        </p:nvSpPr>
        <p:spPr>
          <a:xfrm>
            <a:off x="5778573" y="3886506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BD271F6-6EC3-4156-C697-B5E53278EC17}"/>
              </a:ext>
            </a:extLst>
          </p:cNvPr>
          <p:cNvSpPr/>
          <p:nvPr/>
        </p:nvSpPr>
        <p:spPr>
          <a:xfrm>
            <a:off x="7311365" y="3901917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1,289192232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9B33E82-532C-7162-E4AE-162023100FE0}"/>
              </a:ext>
            </a:extLst>
          </p:cNvPr>
          <p:cNvSpPr/>
          <p:nvPr/>
        </p:nvSpPr>
        <p:spPr>
          <a:xfrm>
            <a:off x="1757982" y="4333238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F5D081-3E57-77AD-839D-965820ADC2D1}"/>
                  </a:ext>
                </a:extLst>
              </p:cNvPr>
              <p:cNvSpPr/>
              <p:nvPr/>
            </p:nvSpPr>
            <p:spPr>
              <a:xfrm>
                <a:off x="2267687" y="4340234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F5D081-3E57-77AD-839D-965820ADC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687" y="4340234"/>
                <a:ext cx="456789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4DF30C-5E1E-4038-3ADF-B912E373DF83}"/>
                  </a:ext>
                </a:extLst>
              </p:cNvPr>
              <p:cNvSpPr/>
              <p:nvPr/>
            </p:nvSpPr>
            <p:spPr>
              <a:xfrm>
                <a:off x="2794764" y="4346441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4DF30C-5E1E-4038-3ADF-B912E373D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764" y="4346441"/>
                <a:ext cx="456790" cy="36433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6B40523-C3BB-3B4B-2DE8-34A46FC17771}"/>
                  </a:ext>
                </a:extLst>
              </p:cNvPr>
              <p:cNvSpPr/>
              <p:nvPr/>
            </p:nvSpPr>
            <p:spPr>
              <a:xfrm>
                <a:off x="3315196" y="435336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6B40523-C3BB-3B4B-2DE8-34A46FC17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196" y="4353368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57EC333-2350-59FA-0116-8EEABFCA1EFA}"/>
                  </a:ext>
                </a:extLst>
              </p:cNvPr>
              <p:cNvSpPr/>
              <p:nvPr/>
            </p:nvSpPr>
            <p:spPr>
              <a:xfrm>
                <a:off x="3842274" y="4353368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57EC333-2350-59FA-0116-8EEABFCA1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274" y="4353368"/>
                <a:ext cx="456789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8FEAC2C-B4E1-E7E6-F8C9-28BE76EEBCFC}"/>
                  </a:ext>
                </a:extLst>
              </p:cNvPr>
              <p:cNvSpPr/>
              <p:nvPr/>
            </p:nvSpPr>
            <p:spPr>
              <a:xfrm>
                <a:off x="4356939" y="4346441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8FEAC2C-B4E1-E7E6-F8C9-28BE76EEB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939" y="4346441"/>
                <a:ext cx="456790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6D9B69E-05F0-D70D-5E28-93439626B969}"/>
                  </a:ext>
                </a:extLst>
              </p:cNvPr>
              <p:cNvSpPr/>
              <p:nvPr/>
            </p:nvSpPr>
            <p:spPr>
              <a:xfrm>
                <a:off x="4871605" y="434355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6D9B69E-05F0-D70D-5E28-93439626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605" y="4343558"/>
                <a:ext cx="456791" cy="364331"/>
              </a:xfrm>
              <a:prstGeom prst="roundRect">
                <a:avLst/>
              </a:prstGeom>
              <a:blipFill>
                <a:blip r:embed="rId16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C3B4753-3680-A092-70AA-BA37E8F05822}"/>
                  </a:ext>
                </a:extLst>
              </p:cNvPr>
              <p:cNvSpPr/>
              <p:nvPr/>
            </p:nvSpPr>
            <p:spPr>
              <a:xfrm>
                <a:off x="5922430" y="435739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𝑋</m:t>
                          </m:r>
                        </m:e>
                        <m:sup>
                          <m: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C3B4753-3680-A092-70AA-BA37E8F05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30" y="4357398"/>
                <a:ext cx="456791" cy="364331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1AEFF92-E219-F27F-FA43-46EB41A34D65}"/>
              </a:ext>
            </a:extLst>
          </p:cNvPr>
          <p:cNvSpPr/>
          <p:nvPr/>
        </p:nvSpPr>
        <p:spPr>
          <a:xfrm>
            <a:off x="6474270" y="4353368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9119F80-0F13-31E3-FCDA-9EDE78126B36}"/>
              </a:ext>
            </a:extLst>
          </p:cNvPr>
          <p:cNvSpPr/>
          <p:nvPr/>
        </p:nvSpPr>
        <p:spPr>
          <a:xfrm>
            <a:off x="7292088" y="4377078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1,408003909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0A66243-98E8-BDF8-74A5-64DB2A4AF9B0}"/>
                  </a:ext>
                </a:extLst>
              </p:cNvPr>
              <p:cNvSpPr/>
              <p:nvPr/>
            </p:nvSpPr>
            <p:spPr>
              <a:xfrm>
                <a:off x="5386272" y="4338061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0A66243-98E8-BDF8-74A5-64DB2A4AF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72" y="4338061"/>
                <a:ext cx="456791" cy="36433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0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8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2327" y="697256"/>
                <a:ext cx="6898580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Làm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tròn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đến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chữ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thập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ba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ta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27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0,454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cos 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32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0,846, tan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1,289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cot</a:t>
                </a:r>
                <a14:m>
                  <m:oMath xmlns:m="http://schemas.openxmlformats.org/officeDocument/2006/math">
                    <m:r>
                      <a:rPr lang="en-US" altLang="en-US" sz="20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1,408.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vi-VN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27" y="697256"/>
                <a:ext cx="6898580" cy="960006"/>
              </a:xfrm>
              <a:prstGeom prst="rect">
                <a:avLst/>
              </a:prstGeom>
              <a:blipFill>
                <a:blip r:embed="rId3"/>
                <a:stretch>
                  <a:fillRect l="-973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296041" y="456745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2326" y="4055450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2980" y="4597881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E7F163CD-3612-951E-5304-AA9343C19CF5}"/>
                  </a:ext>
                </a:extLst>
              </p:cNvPr>
              <p:cNvSpPr/>
              <p:nvPr/>
            </p:nvSpPr>
            <p:spPr>
              <a:xfrm>
                <a:off x="5016904" y="1761674"/>
                <a:ext cx="2798359" cy="1657955"/>
              </a:xfrm>
              <a:prstGeom prst="wedgeRectCallou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(’)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(”)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60’, 1’ = 60’’</a:t>
                </a:r>
              </a:p>
            </p:txBody>
          </p:sp>
        </mc:Choice>
        <mc:Fallback xmlns=""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E7F163CD-3612-951E-5304-AA9343C19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904" y="1761674"/>
                <a:ext cx="2798359" cy="1657955"/>
              </a:xfrm>
              <a:prstGeom prst="wedge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3BA6F9-2E40-8036-4F58-01BA726C8A03}"/>
                  </a:ext>
                </a:extLst>
              </p:cNvPr>
              <p:cNvSpPr/>
              <p:nvPr/>
            </p:nvSpPr>
            <p:spPr>
              <a:xfrm>
                <a:off x="460098" y="1761674"/>
                <a:ext cx="7991067" cy="81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Lưu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ý: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/>
                          </a:rPr>
                          <m:t> </m:t>
                        </m:r>
                        <m:r>
                          <a:rPr lang="en-US" alt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/>
                          </a:rPr>
                          <m:t>35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’</m:t>
                        </m:r>
                      </m:den>
                    </m:f>
                  </m:oMath>
                </a14:m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  </a:t>
                </a: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3BA6F9-2E40-8036-4F58-01BA726C8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98" y="1761674"/>
                <a:ext cx="7991067" cy="813492"/>
              </a:xfrm>
              <a:prstGeom prst="rect">
                <a:avLst/>
              </a:prstGeom>
              <a:blipFill>
                <a:blip r:embed="rId5"/>
                <a:stretch>
                  <a:fillRect l="-763"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A3E9E81-74A8-D510-EE3C-AB085E2B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089" y="3524041"/>
            <a:ext cx="1246652" cy="1209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D94987-2A05-F459-BDE9-87472AEADA3B}"/>
                  </a:ext>
                </a:extLst>
              </p:cNvPr>
              <p:cNvSpPr/>
              <p:nvPr/>
            </p:nvSpPr>
            <p:spPr>
              <a:xfrm>
                <a:off x="516383" y="2679578"/>
                <a:ext cx="4384230" cy="2345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noProof="0" dirty="0" err="1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Để tính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’, ta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thể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trực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như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trên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hoặc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thể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tìm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phụ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7’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rồi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dung MTCT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7’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suy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kết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. </a:t>
                </a: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D94987-2A05-F459-BDE9-87472AEAD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83" y="2679578"/>
                <a:ext cx="4384230" cy="2345001"/>
              </a:xfrm>
              <a:prstGeom prst="rect">
                <a:avLst/>
              </a:prstGeom>
              <a:blipFill>
                <a:blip r:embed="rId7"/>
                <a:stretch>
                  <a:fillRect l="-1530" r="-1391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57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6"/>
          <p:cNvSpPr txBox="1">
            <a:spLocks noGrp="1"/>
          </p:cNvSpPr>
          <p:nvPr>
            <p:ph type="title"/>
          </p:nvPr>
        </p:nvSpPr>
        <p:spPr>
          <a:xfrm>
            <a:off x="521494" y="864394"/>
            <a:ext cx="8241049" cy="14062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3800" b="1" dirty="0">
                <a:solidFill>
                  <a:schemeClr val="accent3"/>
                </a:solidFill>
                <a:latin typeface="+mj-lt"/>
              </a:rPr>
              <a:t>CHƯƠNG I</a:t>
            </a:r>
            <a:r>
              <a:rPr lang="en-US" sz="3800" b="1" dirty="0">
                <a:solidFill>
                  <a:schemeClr val="accent3"/>
                </a:solidFill>
                <a:latin typeface="+mj-lt"/>
              </a:rPr>
              <a:t>V</a:t>
            </a:r>
            <a:r>
              <a:rPr lang="vi-VN" sz="3800" b="1" dirty="0">
                <a:solidFill>
                  <a:schemeClr val="accent3"/>
                </a:solidFill>
                <a:latin typeface="+mj-lt"/>
              </a:rPr>
              <a:t>. </a:t>
            </a:r>
            <a:r>
              <a:rPr lang="en-US" sz="3800" b="1" dirty="0">
                <a:solidFill>
                  <a:schemeClr val="accent3"/>
                </a:solidFill>
                <a:latin typeface="+mj-lt"/>
              </a:rPr>
              <a:t>HỆ THỨC LƯỢNG TRONG TAM GIÁC VUÔNG</a:t>
            </a:r>
            <a:endParaRPr sz="38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85" name="Google Shape;1285;p36"/>
          <p:cNvPicPr preferRelativeResize="0"/>
          <p:nvPr/>
        </p:nvPicPr>
        <p:blipFill rotWithShape="1">
          <a:blip r:embed="rId3">
            <a:alphaModFix/>
          </a:blip>
          <a:srcRect l="19717" t="14663" b="14670"/>
          <a:stretch/>
        </p:blipFill>
        <p:spPr>
          <a:xfrm>
            <a:off x="7839784" y="3832529"/>
            <a:ext cx="1304216" cy="119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64533" y="2480750"/>
            <a:ext cx="7325414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BÀI 11. TỈ SỐ LƯỢNG GIÁC CỦA GÓC NHỌN (4 </a:t>
            </a:r>
            <a:r>
              <a:rPr lang="en-US" sz="3800" b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tiết</a:t>
            </a:r>
            <a:r>
              <a:rPr lang="en-US" sz="38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)</a:t>
            </a:r>
            <a:endParaRPr lang="en-US" sz="3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1250;p33"/>
          <p:cNvSpPr txBox="1"/>
          <p:nvPr/>
        </p:nvSpPr>
        <p:spPr>
          <a:xfrm>
            <a:off x="-147032" y="442912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2" y="1125215"/>
            <a:ext cx="70655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Sử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dụng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MTCT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tỉ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lượng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giác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tròn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chữ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thập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phân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039232" y="2925060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9" y="1986667"/>
                <a:ext cx="4111411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		b) cos </a:t>
                </a:r>
                <a14:m>
                  <m:oMath xmlns:m="http://schemas.openxmlformats.org/officeDocument/2006/math">
                    <m:r>
                      <a:rPr lang="en-US" altLang="en-US" sz="2000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9" y="1986667"/>
                <a:ext cx="4111411" cy="498663"/>
              </a:xfrm>
              <a:prstGeom prst="rect">
                <a:avLst/>
              </a:prstGeom>
              <a:blipFill>
                <a:blip r:embed="rId5"/>
                <a:stretch>
                  <a:fillRect l="-1632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8" y="2419430"/>
                <a:ext cx="4111411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		d) cot 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8" y="2419430"/>
                <a:ext cx="4111411" cy="498663"/>
              </a:xfrm>
              <a:prstGeom prst="rect">
                <a:avLst/>
              </a:prstGeom>
              <a:blipFill>
                <a:blip r:embed="rId6"/>
                <a:stretch>
                  <a:fillRect l="-1632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s</a:t>
                </a:r>
                <a:r>
                  <a:rPr lang="en-US" alt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en-US" alt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’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0,655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	</a:t>
                </a:r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cos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0,612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blipFill>
                <a:blip r:embed="rId7"/>
                <a:stretch>
                  <a:fillRect l="-949" t="-1429" b="-2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373" y="3729367"/>
                <a:ext cx="6782191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tan</m:t>
                    </m:r>
                    <m:r>
                      <m:rPr>
                        <m:nor/>
                      </m:rPr>
                      <a:rPr lang="en-US" sz="2000" b="0" i="0" smtClean="0">
                        <a:latin typeface="+mj-lt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2,689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	</a:t>
                </a:r>
                <a:r>
                  <a:rPr lang="vi-VN" sz="2000" dirty="0">
                    <a:latin typeface="+mj-lt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cot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en-US"/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2,116</m:t>
                    </m:r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vi-VN" altLang="en-US" sz="2000" dirty="0">
                  <a:solidFill>
                    <a:srgbClr val="000000"/>
                  </a:solidFill>
                  <a:latin typeface="+mj-lt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373" y="3729367"/>
                <a:ext cx="6782191" cy="424219"/>
              </a:xfrm>
              <a:prstGeom prst="rect">
                <a:avLst/>
              </a:prstGeom>
              <a:blipFill>
                <a:blip r:embed="rId8"/>
                <a:stretch>
                  <a:fillRect l="-898" t="-1449" b="-260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1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6" grpId="0"/>
      <p:bldP spid="8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15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77388" y="418365"/>
                <a:ext cx="6945043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MTCT,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0,3214, cos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0,4321, tan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1,2742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1,5384.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7388" y="418365"/>
                <a:ext cx="6945043" cy="960328"/>
              </a:xfrm>
              <a:prstGeom prst="rect">
                <a:avLst/>
              </a:prstGeom>
              <a:blipFill>
                <a:blip r:embed="rId4"/>
                <a:stretch>
                  <a:fillRect l="-966" r="-878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979105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5" y="565173"/>
            <a:ext cx="979105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214023" y="1292257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92502"/>
                  </p:ext>
                </p:extLst>
              </p:nvPr>
            </p:nvGraphicFramePr>
            <p:xfrm>
              <a:off x="159599" y="1755134"/>
              <a:ext cx="8829675" cy="2339840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297628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16746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104844">
                      <a:extLst>
                        <a:ext uri="{9D8B030D-6E8A-4147-A177-3AD203B41FA5}">
                          <a16:colId xmlns:a16="http://schemas.microsoft.com/office/drawing/2014/main" val="3473693870"/>
                        </a:ext>
                      </a:extLst>
                    </a:gridCol>
                    <a:gridCol w="1259738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Biết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Bầm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Sin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0,3214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cos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0,4321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1,2742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1,5384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92502"/>
                  </p:ext>
                </p:extLst>
              </p:nvPr>
            </p:nvGraphicFramePr>
            <p:xfrm>
              <a:off x="159599" y="1755134"/>
              <a:ext cx="8829675" cy="2339840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297628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16746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104844">
                      <a:extLst>
                        <a:ext uri="{9D8B030D-6E8A-4147-A177-3AD203B41FA5}">
                          <a16:colId xmlns:a16="http://schemas.microsoft.com/office/drawing/2014/main" val="3473693870"/>
                        </a:ext>
                      </a:extLst>
                    </a:gridCol>
                    <a:gridCol w="1259738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Biết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Bầm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119444" r="-581221" b="-319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197500" r="-581221" b="-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297500" r="-581221" b="-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467647" r="-581221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CF6399-35A5-DD85-D0BA-602DDCC32BFC}"/>
              </a:ext>
            </a:extLst>
          </p:cNvPr>
          <p:cNvSpPr/>
          <p:nvPr/>
        </p:nvSpPr>
        <p:spPr>
          <a:xfrm>
            <a:off x="1472230" y="231463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/>
              <p:nvPr/>
            </p:nvSpPr>
            <p:spPr>
              <a:xfrm>
                <a:off x="8588057" y="1823276"/>
                <a:ext cx="428625" cy="301342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057" y="1823276"/>
                <a:ext cx="428625" cy="301342"/>
              </a:xfrm>
              <a:prstGeom prst="round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8ACDA8-7E91-B9A9-996B-4112EC10B62E}"/>
              </a:ext>
            </a:extLst>
          </p:cNvPr>
          <p:cNvSpPr/>
          <p:nvPr/>
        </p:nvSpPr>
        <p:spPr>
          <a:xfrm>
            <a:off x="1978818" y="231463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sin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524DD7-1489-569F-AEF3-2A866E17F968}"/>
              </a:ext>
            </a:extLst>
          </p:cNvPr>
          <p:cNvSpPr/>
          <p:nvPr/>
        </p:nvSpPr>
        <p:spPr>
          <a:xfrm>
            <a:off x="2492550" y="231463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C2EB8A-A583-9E9D-51D7-1B7FA3DC0B70}"/>
              </a:ext>
            </a:extLst>
          </p:cNvPr>
          <p:cNvSpPr/>
          <p:nvPr/>
        </p:nvSpPr>
        <p:spPr>
          <a:xfrm>
            <a:off x="2999138" y="230957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2945C4-DE14-9F8D-EE59-C01174A1A952}"/>
              </a:ext>
            </a:extLst>
          </p:cNvPr>
          <p:cNvSpPr/>
          <p:nvPr/>
        </p:nvSpPr>
        <p:spPr>
          <a:xfrm>
            <a:off x="3505726" y="230957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2F9AB1-9FBA-949C-3872-D5F8DB140A4A}"/>
              </a:ext>
            </a:extLst>
          </p:cNvPr>
          <p:cNvSpPr/>
          <p:nvPr/>
        </p:nvSpPr>
        <p:spPr>
          <a:xfrm>
            <a:off x="4016979" y="230957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F42489-4A9D-8CC6-E90B-89F74D4DC866}"/>
              </a:ext>
            </a:extLst>
          </p:cNvPr>
          <p:cNvSpPr/>
          <p:nvPr/>
        </p:nvSpPr>
        <p:spPr>
          <a:xfrm>
            <a:off x="4518902" y="230957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99AB85-4315-F69C-FDB7-587215173504}"/>
              </a:ext>
            </a:extLst>
          </p:cNvPr>
          <p:cNvSpPr/>
          <p:nvPr/>
        </p:nvSpPr>
        <p:spPr>
          <a:xfrm>
            <a:off x="5020840" y="230957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6709980-C324-7EFD-EAC7-5C67DF7367B1}"/>
              </a:ext>
            </a:extLst>
          </p:cNvPr>
          <p:cNvSpPr/>
          <p:nvPr/>
        </p:nvSpPr>
        <p:spPr>
          <a:xfrm>
            <a:off x="5529266" y="230957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Rectangle 1">
            <a:extLst>
              <a:ext uri="{FF2B5EF4-FFF2-40B4-BE49-F238E27FC236}">
                <a16:creationId xmlns:a16="http://schemas.microsoft.com/office/drawing/2014/main" id="{B6542514-0256-AFAC-A990-EEF185E82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64" y="2366127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18,74761209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1">
                <a:extLst>
                  <a:ext uri="{FF2B5EF4-FFF2-40B4-BE49-F238E27FC236}">
                    <a16:creationId xmlns:a16="http://schemas.microsoft.com/office/drawing/2014/main" id="{560F6326-4B28-FFD7-1672-06F0E454D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197" y="2337849"/>
                <a:ext cx="11644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44’51,4’’</a:t>
                </a:r>
              </a:p>
            </p:txBody>
          </p:sp>
        </mc:Choice>
        <mc:Fallback xmlns="">
          <p:sp>
            <p:nvSpPr>
              <p:cNvPr id="67" name="Rectangle 1">
                <a:extLst>
                  <a:ext uri="{FF2B5EF4-FFF2-40B4-BE49-F238E27FC236}">
                    <a16:creationId xmlns:a16="http://schemas.microsoft.com/office/drawing/2014/main" id="{560F6326-4B28-FFD7-1672-06F0E454D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3197" y="2337849"/>
                <a:ext cx="1164406" cy="307777"/>
              </a:xfrm>
              <a:prstGeom prst="rect">
                <a:avLst/>
              </a:prstGeom>
              <a:blipFill>
                <a:blip r:embed="rId7"/>
                <a:stretch>
                  <a:fillRect l="-1571"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9BD21BE-B115-A8B8-BEAB-70285E5F8569}"/>
              </a:ext>
            </a:extLst>
          </p:cNvPr>
          <p:cNvSpPr/>
          <p:nvPr/>
        </p:nvSpPr>
        <p:spPr>
          <a:xfrm>
            <a:off x="1472230" y="279878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3E3E3CB-21C7-E4CB-68BD-BA689E997B7E}"/>
              </a:ext>
            </a:extLst>
          </p:cNvPr>
          <p:cNvSpPr/>
          <p:nvPr/>
        </p:nvSpPr>
        <p:spPr>
          <a:xfrm>
            <a:off x="1978818" y="279878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33F61CB-CB98-F5F9-003F-8A36E14C2F11}"/>
              </a:ext>
            </a:extLst>
          </p:cNvPr>
          <p:cNvSpPr/>
          <p:nvPr/>
        </p:nvSpPr>
        <p:spPr>
          <a:xfrm>
            <a:off x="2492550" y="279878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68CEA4E-55A0-1AFE-EAC1-6020EB20FA62}"/>
              </a:ext>
            </a:extLst>
          </p:cNvPr>
          <p:cNvSpPr/>
          <p:nvPr/>
        </p:nvSpPr>
        <p:spPr>
          <a:xfrm>
            <a:off x="2999138" y="279372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965504A-61C4-1FC3-5174-EA2FF0C9EC46}"/>
              </a:ext>
            </a:extLst>
          </p:cNvPr>
          <p:cNvSpPr/>
          <p:nvPr/>
        </p:nvSpPr>
        <p:spPr>
          <a:xfrm>
            <a:off x="3505726" y="279372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56B74CF-7A06-0880-BB75-382FA9CCBBA9}"/>
              </a:ext>
            </a:extLst>
          </p:cNvPr>
          <p:cNvSpPr/>
          <p:nvPr/>
        </p:nvSpPr>
        <p:spPr>
          <a:xfrm>
            <a:off x="4016979" y="279372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82BB70D-633A-C7D4-B1CF-9B654F049ACA}"/>
              </a:ext>
            </a:extLst>
          </p:cNvPr>
          <p:cNvSpPr/>
          <p:nvPr/>
        </p:nvSpPr>
        <p:spPr>
          <a:xfrm>
            <a:off x="4518902" y="279372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0937308-70E6-B044-5154-FD231E398C58}"/>
              </a:ext>
            </a:extLst>
          </p:cNvPr>
          <p:cNvSpPr/>
          <p:nvPr/>
        </p:nvSpPr>
        <p:spPr>
          <a:xfrm>
            <a:off x="5020840" y="279372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379FD7E-3CB4-DFDF-0BA0-5EB4ABA09977}"/>
              </a:ext>
            </a:extLst>
          </p:cNvPr>
          <p:cNvSpPr/>
          <p:nvPr/>
        </p:nvSpPr>
        <p:spPr>
          <a:xfrm>
            <a:off x="5529266" y="279372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C50A5DC2-DFC8-8A90-1FFF-CE25D9D42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857" y="2789023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64,39909458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1">
                <a:extLst>
                  <a:ext uri="{FF2B5EF4-FFF2-40B4-BE49-F238E27FC236}">
                    <a16:creationId xmlns:a16="http://schemas.microsoft.com/office/drawing/2014/main" id="{3E88C5DF-593B-2D76-E3E0-1F3D50BF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9328" y="2782406"/>
                <a:ext cx="124348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23’56,74’’</a:t>
                </a:r>
              </a:p>
            </p:txBody>
          </p:sp>
        </mc:Choice>
        <mc:Fallback xmlns="">
          <p:sp>
            <p:nvSpPr>
              <p:cNvPr id="79" name="Rectangle 1">
                <a:extLst>
                  <a:ext uri="{FF2B5EF4-FFF2-40B4-BE49-F238E27FC236}">
                    <a16:creationId xmlns:a16="http://schemas.microsoft.com/office/drawing/2014/main" id="{3E88C5DF-593B-2D76-E3E0-1F3D50BF3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9328" y="2782406"/>
                <a:ext cx="1243485" cy="307777"/>
              </a:xfrm>
              <a:prstGeom prst="rect">
                <a:avLst/>
              </a:prstGeom>
              <a:blipFill>
                <a:blip r:embed="rId8"/>
                <a:stretch>
                  <a:fillRect l="-1471" t="-1961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707B4FC-9D8B-B777-C204-5D4C7390FE69}"/>
              </a:ext>
            </a:extLst>
          </p:cNvPr>
          <p:cNvSpPr/>
          <p:nvPr/>
        </p:nvSpPr>
        <p:spPr>
          <a:xfrm>
            <a:off x="1479067" y="327495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11B7AC8-FCAB-526F-7331-6454FC2B8CB8}"/>
              </a:ext>
            </a:extLst>
          </p:cNvPr>
          <p:cNvSpPr/>
          <p:nvPr/>
        </p:nvSpPr>
        <p:spPr>
          <a:xfrm>
            <a:off x="1985655" y="3274951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D1299CD-0510-77AF-D43D-4C9C4A06D5FB}"/>
              </a:ext>
            </a:extLst>
          </p:cNvPr>
          <p:cNvSpPr/>
          <p:nvPr/>
        </p:nvSpPr>
        <p:spPr>
          <a:xfrm>
            <a:off x="2499387" y="3274951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2A0863F-B6F8-C879-CB48-9EB391634C9B}"/>
              </a:ext>
            </a:extLst>
          </p:cNvPr>
          <p:cNvSpPr/>
          <p:nvPr/>
        </p:nvSpPr>
        <p:spPr>
          <a:xfrm>
            <a:off x="3005975" y="326989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E75CC43-416B-F181-A836-4431DD3282C1}"/>
              </a:ext>
            </a:extLst>
          </p:cNvPr>
          <p:cNvSpPr/>
          <p:nvPr/>
        </p:nvSpPr>
        <p:spPr>
          <a:xfrm>
            <a:off x="3512563" y="326989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8BEDB9D-942C-471B-DEE1-74EE965E769E}"/>
              </a:ext>
            </a:extLst>
          </p:cNvPr>
          <p:cNvSpPr/>
          <p:nvPr/>
        </p:nvSpPr>
        <p:spPr>
          <a:xfrm>
            <a:off x="4023816" y="326989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4636AAE-FD84-5BC3-50C0-DDBA55B3B6C8}"/>
              </a:ext>
            </a:extLst>
          </p:cNvPr>
          <p:cNvSpPr/>
          <p:nvPr/>
        </p:nvSpPr>
        <p:spPr>
          <a:xfrm>
            <a:off x="4525739" y="326989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845D5C2-003A-CCCC-CEAD-EFFC75241F42}"/>
              </a:ext>
            </a:extLst>
          </p:cNvPr>
          <p:cNvSpPr/>
          <p:nvPr/>
        </p:nvSpPr>
        <p:spPr>
          <a:xfrm>
            <a:off x="5027677" y="32627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A2E06F0-7EE9-4F1B-BA00-A32C42363E2C}"/>
              </a:ext>
            </a:extLst>
          </p:cNvPr>
          <p:cNvSpPr/>
          <p:nvPr/>
        </p:nvSpPr>
        <p:spPr>
          <a:xfrm>
            <a:off x="5536103" y="32627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AF55BB51-0895-C61E-4DD0-8D3D18CC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783" y="3282366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51,87495892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1">
                <a:extLst>
                  <a:ext uri="{FF2B5EF4-FFF2-40B4-BE49-F238E27FC236}">
                    <a16:creationId xmlns:a16="http://schemas.microsoft.com/office/drawing/2014/main" id="{0CBDA42E-D2D5-3EC1-F44B-9A20AD986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2613" y="3282366"/>
                <a:ext cx="127401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52’29,85’’</a:t>
                </a:r>
              </a:p>
            </p:txBody>
          </p:sp>
        </mc:Choice>
        <mc:Fallback xmlns="">
          <p:sp>
            <p:nvSpPr>
              <p:cNvPr id="90" name="Rectangle 1">
                <a:extLst>
                  <a:ext uri="{FF2B5EF4-FFF2-40B4-BE49-F238E27FC236}">
                    <a16:creationId xmlns:a16="http://schemas.microsoft.com/office/drawing/2014/main" id="{0CBDA42E-D2D5-3EC1-F44B-9A20AD986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2613" y="3282366"/>
                <a:ext cx="1274016" cy="307777"/>
              </a:xfrm>
              <a:prstGeom prst="rect">
                <a:avLst/>
              </a:prstGeom>
              <a:blipFill>
                <a:blip r:embed="rId9"/>
                <a:stretch>
                  <a:fillRect l="-1435" t="-1961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997EEFF-8EFF-2E86-9E1A-B0B3A0C06FC3}"/>
              </a:ext>
            </a:extLst>
          </p:cNvPr>
          <p:cNvSpPr/>
          <p:nvPr/>
        </p:nvSpPr>
        <p:spPr>
          <a:xfrm>
            <a:off x="1507336" y="373011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8CAD296-44DA-472C-B8A3-3C79D60CB976}"/>
              </a:ext>
            </a:extLst>
          </p:cNvPr>
          <p:cNvSpPr/>
          <p:nvPr/>
        </p:nvSpPr>
        <p:spPr>
          <a:xfrm>
            <a:off x="2013924" y="373011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B22C8AA-961F-B444-9DAF-EA4AFD896F87}"/>
              </a:ext>
            </a:extLst>
          </p:cNvPr>
          <p:cNvSpPr/>
          <p:nvPr/>
        </p:nvSpPr>
        <p:spPr>
          <a:xfrm>
            <a:off x="2527656" y="373011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B58DD2B-6AF4-33CB-69E8-A4F0EF19C2CD}"/>
              </a:ext>
            </a:extLst>
          </p:cNvPr>
          <p:cNvSpPr/>
          <p:nvPr/>
        </p:nvSpPr>
        <p:spPr>
          <a:xfrm>
            <a:off x="3034244" y="372505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B250678-579F-8527-89A1-689E933A165C}"/>
              </a:ext>
            </a:extLst>
          </p:cNvPr>
          <p:cNvSpPr/>
          <p:nvPr/>
        </p:nvSpPr>
        <p:spPr>
          <a:xfrm>
            <a:off x="3540832" y="372505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CAB3B30-B3A5-5794-560E-1E864C00D0EB}"/>
              </a:ext>
            </a:extLst>
          </p:cNvPr>
          <p:cNvSpPr/>
          <p:nvPr/>
        </p:nvSpPr>
        <p:spPr>
          <a:xfrm>
            <a:off x="4052085" y="372505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EF64B52-B9F4-B9B0-5001-4E162FCB1E85}"/>
              </a:ext>
            </a:extLst>
          </p:cNvPr>
          <p:cNvSpPr/>
          <p:nvPr/>
        </p:nvSpPr>
        <p:spPr>
          <a:xfrm>
            <a:off x="4554008" y="372505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D318442-9B99-3C03-7C00-142DF872C699}"/>
              </a:ext>
            </a:extLst>
          </p:cNvPr>
          <p:cNvSpPr/>
          <p:nvPr/>
        </p:nvSpPr>
        <p:spPr>
          <a:xfrm>
            <a:off x="5055946" y="372505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2BBA4E1C-2DA3-0EBE-E640-3CE5608B3BBC}"/>
                  </a:ext>
                </a:extLst>
              </p:cNvPr>
              <p:cNvSpPr/>
              <p:nvPr/>
            </p:nvSpPr>
            <p:spPr>
              <a:xfrm>
                <a:off x="5564372" y="3725056"/>
                <a:ext cx="470868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𝑋</m:t>
                          </m:r>
                        </m:e>
                        <m:sup>
                          <m: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2BBA4E1C-2DA3-0EBE-E640-3CE5608B3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72" y="3725056"/>
                <a:ext cx="470868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11FFA1F-9715-CBD5-D0E3-FDA961731311}"/>
              </a:ext>
            </a:extLst>
          </p:cNvPr>
          <p:cNvSpPr/>
          <p:nvPr/>
        </p:nvSpPr>
        <p:spPr>
          <a:xfrm>
            <a:off x="6094564" y="37238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1" name="Rectangle 1">
            <a:extLst>
              <a:ext uri="{FF2B5EF4-FFF2-40B4-BE49-F238E27FC236}">
                <a16:creationId xmlns:a16="http://schemas.microsoft.com/office/drawing/2014/main" id="{69131182-DC07-1421-D02C-BF0CF22E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210" y="3701314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33,02491482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">
                <a:extLst>
                  <a:ext uri="{FF2B5EF4-FFF2-40B4-BE49-F238E27FC236}">
                    <a16:creationId xmlns:a16="http://schemas.microsoft.com/office/drawing/2014/main" id="{C6094F25-DFE3-C8CF-6DFB-2C9E516D2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3229" y="3699755"/>
                <a:ext cx="11644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1’29,69’’</a:t>
                </a:r>
              </a:p>
            </p:txBody>
          </p:sp>
        </mc:Choice>
        <mc:Fallback xmlns="">
          <p:sp>
            <p:nvSpPr>
              <p:cNvPr id="102" name="Rectangle 1">
                <a:extLst>
                  <a:ext uri="{FF2B5EF4-FFF2-40B4-BE49-F238E27FC236}">
                    <a16:creationId xmlns:a16="http://schemas.microsoft.com/office/drawing/2014/main" id="{C6094F25-DFE3-C8CF-6DFB-2C9E516D2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3229" y="3699755"/>
                <a:ext cx="1164406" cy="307777"/>
              </a:xfrm>
              <a:prstGeom prst="rect">
                <a:avLst/>
              </a:prstGeom>
              <a:blipFill>
                <a:blip r:embed="rId11"/>
                <a:stretch>
                  <a:fillRect l="-1571" t="-4000" b="-2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">
                <a:extLst>
                  <a:ext uri="{FF2B5EF4-FFF2-40B4-BE49-F238E27FC236}">
                    <a16:creationId xmlns:a16="http://schemas.microsoft.com/office/drawing/2014/main" id="{C15B316D-07A9-A078-BE24-2FA77BE1E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691" y="4187261"/>
                <a:ext cx="81374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24’;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52’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1’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Rectangle 1">
                <a:extLst>
                  <a:ext uri="{FF2B5EF4-FFF2-40B4-BE49-F238E27FC236}">
                    <a16:creationId xmlns:a16="http://schemas.microsoft.com/office/drawing/2014/main" id="{C15B316D-07A9-A078-BE24-2FA77BE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691" y="4187261"/>
                <a:ext cx="8137479" cy="307777"/>
              </a:xfrm>
              <a:prstGeom prst="rect">
                <a:avLst/>
              </a:prstGeom>
              <a:blipFill>
                <a:blip r:embed="rId12"/>
                <a:stretch>
                  <a:fillRect l="-225" t="-4000" b="-2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">
                <a:extLst>
                  <a:ext uri="{FF2B5EF4-FFF2-40B4-BE49-F238E27FC236}">
                    <a16:creationId xmlns:a16="http://schemas.microsoft.com/office/drawing/2014/main" id="{706D7BDB-6A5D-05BE-A526-1621E47A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83" y="4533357"/>
                <a:ext cx="8243524" cy="3385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cot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(90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(90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cot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</a:t>
                </a:r>
              </a:p>
            </p:txBody>
          </p:sp>
        </mc:Choice>
        <mc:Fallback xmlns="">
          <p:sp>
            <p:nvSpPr>
              <p:cNvPr id="104" name="Rectangle 1">
                <a:extLst>
                  <a:ext uri="{FF2B5EF4-FFF2-40B4-BE49-F238E27FC236}">
                    <a16:creationId xmlns:a16="http://schemas.microsoft.com/office/drawing/2014/main" id="{706D7BDB-6A5D-05BE-A526-1621E47AD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283" y="4533357"/>
                <a:ext cx="8243524" cy="338554"/>
              </a:xfrm>
              <a:prstGeom prst="rect">
                <a:avLst/>
              </a:prstGeom>
              <a:blipFill>
                <a:blip r:embed="rId13"/>
                <a:stretch>
                  <a:fillRect l="-444" t="-5455" r="-2219" b="-2363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8" grpId="0" animBg="1"/>
      <p:bldP spid="5" grpId="0" animBg="1"/>
      <p:bldP spid="9" grpId="0" animBg="1"/>
      <p:bldP spid="12" grpId="0" animBg="1"/>
      <p:bldP spid="14" grpId="0" animBg="1"/>
      <p:bldP spid="19" grpId="0" animBg="1"/>
      <p:bldP spid="20" grpId="0" animBg="1"/>
      <p:bldP spid="26" grpId="0" animBg="1"/>
      <p:bldP spid="30" grpId="0" animBg="1"/>
      <p:bldP spid="66" grpId="0"/>
      <p:bldP spid="6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2" y="1356047"/>
            <a:ext cx="7065536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039232" y="2925060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9" y="1986667"/>
                <a:ext cx="4804355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α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0,3782		b) cos 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=0,6251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9" y="1986667"/>
                <a:ext cx="4804355" cy="498663"/>
              </a:xfrm>
              <a:prstGeom prst="rect">
                <a:avLst/>
              </a:prstGeom>
              <a:blipFill>
                <a:blip r:embed="rId5"/>
                <a:stretch>
                  <a:fillRect l="-1396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8" y="2419430"/>
                <a:ext cx="4590043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tan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2,154		d) cot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=3,253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8" y="2419430"/>
                <a:ext cx="4590043" cy="498663"/>
              </a:xfrm>
              <a:prstGeom prst="rect">
                <a:avLst/>
              </a:prstGeom>
              <a:blipFill>
                <a:blip r:embed="rId6"/>
                <a:stretch>
                  <a:fillRect l="-1461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</a:t>
                </a:r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blipFill>
                <a:blip r:embed="rId7"/>
                <a:stretch>
                  <a:fillRect l="-949" t="-1429" b="-2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373" y="3741422"/>
                <a:ext cx="678219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373" y="3741422"/>
                <a:ext cx="6782191" cy="400110"/>
              </a:xfrm>
              <a:prstGeom prst="rect">
                <a:avLst/>
              </a:prstGeom>
              <a:blipFill>
                <a:blip r:embed="rId8"/>
                <a:stretch>
                  <a:fillRect l="-898" t="-7692" b="-276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9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6" grpId="0"/>
      <p:bldP spid="8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-35432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6625412" y="2992931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479883" y="72754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+mn-lt"/>
              </a:rPr>
              <a:t>VẬN DỤNG</a:t>
            </a:r>
            <a:endParaRPr b="1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358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1" y="894383"/>
            <a:ext cx="7804731" cy="14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dóc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m,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 m.</a:t>
            </a:r>
          </a:p>
          <a:p>
            <a:pPr algn="just" defTabSz="457200">
              <a:lnSpc>
                <a:spcPct val="150000"/>
              </a:lnSpc>
              <a:buClrTx/>
              <a:defRPr/>
            </a:pP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147373" y="271616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F86E39-DEA8-3069-761E-C06BCACB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39" y="1755835"/>
            <a:ext cx="7583274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457200">
              <a:lnSpc>
                <a:spcPct val="150000"/>
              </a:lnSpc>
              <a:buClrTx/>
              <a:buAutoNum type="alphaLcParenR"/>
              <a:defRPr/>
            </a:pP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góc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endParaRPr lang="en-US" altLang="en-US" sz="2000" dirty="0"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marL="457200" indent="-457200" algn="just" defTabSz="457200">
              <a:lnSpc>
                <a:spcPct val="150000"/>
              </a:lnSpc>
              <a:buClrTx/>
              <a:buAutoNum type="alphaLcParenR"/>
              <a:defRPr/>
            </a:pP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góc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đúng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tiêu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chuẩn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lăn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? 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062657"/>
                <a:ext cx="7065536" cy="873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0,4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Góc dốc là: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062657"/>
                <a:ext cx="7065536" cy="873316"/>
              </a:xfrm>
              <a:prstGeom prst="rect">
                <a:avLst/>
              </a:prstGeom>
              <a:blipFill>
                <a:blip r:embed="rId5"/>
                <a:stretch>
                  <a:fillRect l="-949" b="-118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">
            <a:extLst>
              <a:ext uri="{FF2B5EF4-FFF2-40B4-BE49-F238E27FC236}">
                <a16:creationId xmlns:a16="http://schemas.microsoft.com/office/drawing/2014/main" id="{645F57FE-A180-C822-C611-6943A141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20" y="3935973"/>
            <a:ext cx="6782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dirty="0">
                <a:latin typeface="+mj-lt"/>
              </a:rPr>
              <a:t>b) Góc đó đúng tiêu chuẩn</a:t>
            </a:r>
            <a:r>
              <a:rPr lang="en-US" sz="2000" dirty="0">
                <a:latin typeface="+mj-lt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lăn</a:t>
            </a:r>
            <a:r>
              <a:rPr lang="vi-VN" sz="2000" dirty="0">
                <a:latin typeface="+mj-lt"/>
              </a:rPr>
              <a:t>.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8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7584680" y="3934346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13573" y="1003833"/>
                <a:ext cx="5634440" cy="3745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 Ở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𝐶𝐵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a (H.4.10).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dữ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= 70 m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573" y="1003833"/>
                <a:ext cx="5634440" cy="3745834"/>
              </a:xfrm>
              <a:prstGeom prst="rect">
                <a:avLst/>
              </a:prstGeom>
              <a:blipFill>
                <a:blip r:embed="rId5"/>
                <a:stretch>
                  <a:fillRect l="-1081" r="-1081" b="-26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30653-15DB-FCC9-9FCC-3EAB613873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08" t="29367" r="30741" b="36251"/>
          <a:stretch/>
        </p:blipFill>
        <p:spPr>
          <a:xfrm rot="16200000">
            <a:off x="6552744" y="1603245"/>
            <a:ext cx="2323215" cy="19270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6415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7584680" y="3934346"/>
            <a:ext cx="1318462" cy="136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9682E-6D82-F923-E8E5-5D3360F06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3" t="17226" r="38889" b="22222"/>
          <a:stretch/>
        </p:blipFill>
        <p:spPr>
          <a:xfrm rot="16200000">
            <a:off x="1623333" y="-66675"/>
            <a:ext cx="1983636" cy="419944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0EA04A0-068D-6ABE-3CFB-4FC81107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110" y="2895325"/>
            <a:ext cx="5634440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Em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ý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kiến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8615E4-3832-D6F5-6C27-06BD90C64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63" t="25278" r="28518" b="36805"/>
          <a:stretch/>
        </p:blipFill>
        <p:spPr>
          <a:xfrm rot="16200000">
            <a:off x="6041646" y="305719"/>
            <a:ext cx="1949595" cy="348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>
                <a:extLst>
                  <a:ext uri="{FF2B5EF4-FFF2-40B4-BE49-F238E27FC236}">
                    <a16:creationId xmlns:a16="http://schemas.microsoft.com/office/drawing/2014/main" id="{1F8ECDF5-715C-B815-86D4-406DF505B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10" y="3406507"/>
                <a:ext cx="5634440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kiến của Tròn đúng,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=70.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func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≈99,97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">
                <a:extLst>
                  <a:ext uri="{FF2B5EF4-FFF2-40B4-BE49-F238E27FC236}">
                    <a16:creationId xmlns:a16="http://schemas.microsoft.com/office/drawing/2014/main" id="{1F8ECDF5-715C-B815-86D4-406DF505B0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110" y="3406507"/>
                <a:ext cx="5634440" cy="1323439"/>
              </a:xfrm>
              <a:prstGeom prst="rect">
                <a:avLst/>
              </a:prstGeom>
              <a:blipFill>
                <a:blip r:embed="rId6"/>
                <a:stretch>
                  <a:fillRect l="-1190" t="-23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9" y="1364457"/>
            <a:ext cx="6036469" cy="1680851"/>
            <a:chOff x="3570122" y="3083563"/>
            <a:chExt cx="10167940" cy="3361702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9"/>
              <a:ext cx="9970718" cy="3222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3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TRẮC NGHIỆM CỦNG CỐ</a:t>
              </a:r>
              <a:endParaRPr lang="en-US" sz="35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09" y="2705629"/>
            <a:ext cx="4858693" cy="243887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34585" y="1848484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79" y="3126793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41166" y="313435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60" y="3020343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17" y="3292515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027924" y="3334239"/>
            <a:ext cx="666485" cy="539299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76639" y="2417994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351CB9-4BE7-7BBF-9232-DB0DE7F4CFD8}"/>
              </a:ext>
            </a:extLst>
          </p:cNvPr>
          <p:cNvGrpSpPr/>
          <p:nvPr/>
        </p:nvGrpSpPr>
        <p:grpSpPr>
          <a:xfrm>
            <a:off x="494606" y="21915"/>
            <a:ext cx="8136489" cy="1762829"/>
            <a:chOff x="668346" y="1496613"/>
            <a:chExt cx="10848652" cy="2350439"/>
          </a:xfrm>
        </p:grpSpPr>
        <p:sp>
          <p:nvSpPr>
            <p:cNvPr id="32" name="Rectangle 31"/>
            <p:cNvSpPr/>
            <p:nvPr/>
          </p:nvSpPr>
          <p:spPr>
            <a:xfrm>
              <a:off x="668346" y="2094452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73965" y="1496613"/>
              <a:ext cx="983741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US" sz="495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 defTabSz="685800">
                <a:buClrTx/>
              </a:pPr>
              <a:r>
                <a:rPr lang="en-US" sz="49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GẤU CON HAM ĂN</a:t>
              </a:r>
            </a:p>
          </p:txBody>
        </p:sp>
      </p:grpSp>
      <p:pic>
        <p:nvPicPr>
          <p:cNvPr id="16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10" y="2735128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vortex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0045" y="2116602"/>
            <a:ext cx="9192758" cy="5181077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6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4489763" y="2031259"/>
            <a:ext cx="2571750" cy="257175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50" y="3137678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31" y="3031228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4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577370" y="538861"/>
            <a:ext cx="7875638" cy="21764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C SHARE MIỄN PHÍ BỞI NK POWERSKILLS"/>
              <p:cNvSpPr/>
              <p:nvPr/>
            </p:nvSpPr>
            <p:spPr>
              <a:xfrm>
                <a:off x="5140882" y="4113703"/>
                <a:ext cx="3307044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ĐC SHARE MIỄN PHÍ BỞI NK POWERSKILL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2" y="4113703"/>
                <a:ext cx="3307044" cy="627617"/>
              </a:xfrm>
              <a:prstGeom prst="rect">
                <a:avLst/>
              </a:prstGeom>
              <a:blipFill>
                <a:blip r:embed="rId16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CẤM BUÔN BÁN, CẤM REUP"/>
              <p:cNvSpPr/>
              <p:nvPr/>
            </p:nvSpPr>
            <p:spPr>
              <a:xfrm>
                <a:off x="594035" y="4079524"/>
                <a:ext cx="3512852" cy="77833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CẤM BUÔN BÁN, CẤM REUP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5" y="4079524"/>
                <a:ext cx="3512852" cy="778335"/>
              </a:xfrm>
              <a:prstGeom prst="rect">
                <a:avLst/>
              </a:prstGeom>
              <a:blipFill>
                <a:blip r:embed="rId17"/>
                <a:stretch>
                  <a:fillRect b="-769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Vào http://fb.com/nkpowerskills tải game miễn phí"/>
              <p:cNvSpPr/>
              <p:nvPr/>
            </p:nvSpPr>
            <p:spPr>
              <a:xfrm>
                <a:off x="5140882" y="3133872"/>
                <a:ext cx="3307044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0" name="Vào http://fb.com/nkpowerskills tải game miễn phí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2" y="3133872"/>
                <a:ext cx="3307044" cy="627617"/>
              </a:xfrm>
              <a:prstGeom prst="rect">
                <a:avLst/>
              </a:prstGeom>
              <a:blipFill>
                <a:blip r:embed="rId18"/>
                <a:stretch>
                  <a:fillRect b="-381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C SHARE MIỄN PHÍ BỞI NK POWERSKILLS"/>
              <p:cNvSpPr/>
              <p:nvPr/>
            </p:nvSpPr>
            <p:spPr>
              <a:xfrm>
                <a:off x="577370" y="3128476"/>
                <a:ext cx="3512852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ĐC SHARE MIỄN PHÍ BỞI NK POWERSKILL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0" y="3128476"/>
                <a:ext cx="3512852" cy="627617"/>
              </a:xfrm>
              <a:prstGeom prst="rect">
                <a:avLst/>
              </a:prstGeom>
              <a:blipFill>
                <a:blip r:embed="rId19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6039" y="30707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1549" y="313327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35322" y="399921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55018" y="405766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105" y="1443766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072119" y="1204523"/>
            <a:ext cx="6981464" cy="66120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 là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 animBg="1"/>
      <p:bldP spid="1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7010210" y="3721211"/>
            <a:ext cx="1775981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58260" y="773551"/>
            <a:ext cx="453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004;p39"/>
          <p:cNvSpPr txBox="1">
            <a:spLocks/>
          </p:cNvSpPr>
          <p:nvPr/>
        </p:nvSpPr>
        <p:spPr>
          <a:xfrm>
            <a:off x="486088" y="1753423"/>
            <a:ext cx="777984" cy="52450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01</a:t>
            </a:r>
          </a:p>
        </p:txBody>
      </p:sp>
      <p:sp>
        <p:nvSpPr>
          <p:cNvPr id="10" name="Google Shape;2007;p39"/>
          <p:cNvSpPr txBox="1">
            <a:spLocks/>
          </p:cNvSpPr>
          <p:nvPr/>
        </p:nvSpPr>
        <p:spPr>
          <a:xfrm>
            <a:off x="1432084" y="1773274"/>
            <a:ext cx="7444720" cy="4848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Khái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niệm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nhọn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  <p:sp>
        <p:nvSpPr>
          <p:cNvPr id="12" name="Google Shape;2004;p39"/>
          <p:cNvSpPr txBox="1">
            <a:spLocks/>
          </p:cNvSpPr>
          <p:nvPr/>
        </p:nvSpPr>
        <p:spPr>
          <a:xfrm>
            <a:off x="486088" y="2445288"/>
            <a:ext cx="777984" cy="52450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02</a:t>
            </a:r>
          </a:p>
        </p:txBody>
      </p:sp>
      <p:sp>
        <p:nvSpPr>
          <p:cNvPr id="13" name="Google Shape;2007;p39"/>
          <p:cNvSpPr txBox="1">
            <a:spLocks/>
          </p:cNvSpPr>
          <p:nvPr/>
        </p:nvSpPr>
        <p:spPr>
          <a:xfrm>
            <a:off x="1334947" y="2484991"/>
            <a:ext cx="6866077" cy="4848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>
              <a:buClr>
                <a:srgbClr val="070185"/>
              </a:buClr>
            </a:pPr>
            <a:endParaRPr lang="en-US" sz="2400" b="1" dirty="0">
              <a:solidFill>
                <a:srgbClr val="070185"/>
              </a:solidFill>
              <a:latin typeface="Arial" panose="020B0604020202020204" pitchFamily="34" charset="0"/>
            </a:endParaRPr>
          </a:p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phụ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nhau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  <p:sp>
        <p:nvSpPr>
          <p:cNvPr id="2" name="Google Shape;2004;p39">
            <a:extLst>
              <a:ext uri="{FF2B5EF4-FFF2-40B4-BE49-F238E27FC236}">
                <a16:creationId xmlns:a16="http://schemas.microsoft.com/office/drawing/2014/main" id="{A74E1196-99FA-0958-177C-23507E9B78E4}"/>
              </a:ext>
            </a:extLst>
          </p:cNvPr>
          <p:cNvSpPr txBox="1">
            <a:spLocks/>
          </p:cNvSpPr>
          <p:nvPr/>
        </p:nvSpPr>
        <p:spPr>
          <a:xfrm>
            <a:off x="497497" y="3288226"/>
            <a:ext cx="777984" cy="936890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03</a:t>
            </a:r>
          </a:p>
        </p:txBody>
      </p:sp>
      <p:sp>
        <p:nvSpPr>
          <p:cNvPr id="3" name="Google Shape;2007;p39">
            <a:extLst>
              <a:ext uri="{FF2B5EF4-FFF2-40B4-BE49-F238E27FC236}">
                <a16:creationId xmlns:a16="http://schemas.microsoft.com/office/drawing/2014/main" id="{EAD414FF-4C0E-4F97-9B8B-BB9B653C2A5E}"/>
              </a:ext>
            </a:extLst>
          </p:cNvPr>
          <p:cNvSpPr txBox="1">
            <a:spLocks/>
          </p:cNvSpPr>
          <p:nvPr/>
        </p:nvSpPr>
        <p:spPr>
          <a:xfrm>
            <a:off x="1346356" y="3288226"/>
            <a:ext cx="7439835" cy="93689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>
              <a:buClr>
                <a:srgbClr val="070185"/>
              </a:buClr>
            </a:pPr>
            <a:endParaRPr lang="en-US" sz="2400" b="1" dirty="0">
              <a:solidFill>
                <a:srgbClr val="070185"/>
              </a:solidFill>
              <a:latin typeface="Arial" panose="020B0604020202020204" pitchFamily="34" charset="0"/>
            </a:endParaRPr>
          </a:p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cầm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nhọn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build="p"/>
      <p:bldP spid="12" grpId="0" animBg="1"/>
      <p:bldP spid="13" grpId="0" build="p"/>
      <p:bldP spid="2" grpId="0" animBg="1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679651" y="2109285"/>
            <a:ext cx="2670928" cy="2670928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1223" y="507057"/>
            <a:ext cx="7875638" cy="20850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5011535" y="2978619"/>
                <a:ext cx="3483533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35" y="2978619"/>
                <a:ext cx="3483533" cy="6774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601223" y="4068625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3" y="4068625"/>
                <a:ext cx="3512852" cy="6774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4983381" y="4059098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381" y="4059098"/>
                <a:ext cx="3512852" cy="67743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601223" y="3030952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3" y="3030952"/>
                <a:ext cx="3512852" cy="6774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43539" y="3030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79856" y="410831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42510" y="40381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86664" y="297239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1752" y="117943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23344" y="642273"/>
            <a:ext cx="7657325" cy="6612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cot là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 animBg="1"/>
      <p:bldP spid="8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1" y="2656049"/>
            <a:ext cx="2212754" cy="2212754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2881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006" y="529591"/>
            <a:ext cx="7875638" cy="20307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562448" y="3099046"/>
                <a:ext cx="3516310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8" y="3099046"/>
                <a:ext cx="3516310" cy="585894"/>
              </a:xfrm>
              <a:prstGeom prst="rect">
                <a:avLst/>
              </a:prstGeom>
              <a:blipFill>
                <a:blip r:embed="rId11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56115" y="4104358"/>
                <a:ext cx="3550527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15" y="4104358"/>
                <a:ext cx="3550527" cy="585894"/>
              </a:xfrm>
              <a:prstGeom prst="rect">
                <a:avLst/>
              </a:prstGeom>
              <a:blipFill>
                <a:blip r:embed="rId12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4970321" y="3099547"/>
                <a:ext cx="3512852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21" y="3099547"/>
                <a:ext cx="3512852" cy="585894"/>
              </a:xfrm>
              <a:prstGeom prst="rect">
                <a:avLst/>
              </a:prstGeom>
              <a:blipFill>
                <a:blip r:embed="rId13"/>
                <a:stretch>
                  <a:fillRect b="-103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4970321" y="4104358"/>
                <a:ext cx="3512852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21" y="4104358"/>
                <a:ext cx="3512852" cy="585894"/>
              </a:xfrm>
              <a:prstGeom prst="rect">
                <a:avLst/>
              </a:prstGeom>
              <a:blipFill>
                <a:blip r:embed="rId14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1223" y="40112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66796" y="305722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9150" y="399069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14144" y="300127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725" y="1450269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22127" y="664807"/>
            <a:ext cx="7553958" cy="11339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Cho tam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 =3 cm, BC = 6 cm.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 animBg="1"/>
      <p:bldP spid="10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52462" y="2929454"/>
            <a:ext cx="2212754" cy="2212754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02" y="-30373"/>
            <a:ext cx="2876563" cy="28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052462" y="2333660"/>
            <a:ext cx="2409596" cy="2409596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3262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012176" y="2243393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593276" y="522960"/>
            <a:ext cx="7875638" cy="20245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593276" y="4075998"/>
                <a:ext cx="351285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𝟒𝟏𝟏</m:t>
                    </m:r>
                  </m:oMath>
                </a14:m>
                <a:endPara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6" y="4075998"/>
                <a:ext cx="3512852" cy="625217"/>
              </a:xfrm>
              <a:prstGeom prst="rect">
                <a:avLst/>
              </a:prstGeom>
              <a:blipFill>
                <a:blip r:embed="rId13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5081628" y="3063954"/>
                <a:ext cx="334949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28" y="3063954"/>
                <a:ext cx="3349492" cy="625217"/>
              </a:xfrm>
              <a:prstGeom prst="rect">
                <a:avLst/>
              </a:prstGeom>
              <a:blipFill>
                <a:blip r:embed="rId14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5081628" y="4066023"/>
                <a:ext cx="3349491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28" y="4066023"/>
                <a:ext cx="3349491" cy="625217"/>
              </a:xfrm>
              <a:prstGeom prst="rect">
                <a:avLst/>
              </a:prstGeom>
              <a:blipFill>
                <a:blip r:embed="rId15"/>
                <a:stretch>
                  <a:fillRect b="-87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93276" y="3043418"/>
                <a:ext cx="351285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𝟒𝟐𝟏</m:t>
                    </m:r>
                  </m:oMath>
                </a14:m>
                <a:endPara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6" y="3043418"/>
                <a:ext cx="3512852" cy="625217"/>
              </a:xfrm>
              <a:prstGeom prst="rect">
                <a:avLst/>
              </a:prstGeom>
              <a:blipFill>
                <a:blip r:embed="rId16"/>
                <a:stretch>
                  <a:fillRect b="-87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35592" y="299119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2537" y="406302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9555" y="298124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13220" y="401755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087" y="1421705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73233" y="881267"/>
                <a:ext cx="7715723" cy="1177245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 algn="just" defTabSz="685800">
                  <a:lnSpc>
                    <a:spcPct val="150000"/>
                  </a:lnSpc>
                  <a:buClrTx/>
                </a:pP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Kết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quả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làm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tròn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thập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33" y="881267"/>
                <a:ext cx="7715723" cy="1177245"/>
              </a:xfrm>
              <a:prstGeom prst="rect">
                <a:avLst/>
              </a:prstGeom>
              <a:blipFill>
                <a:blip r:embed="rId20"/>
                <a:stretch>
                  <a:fillRect l="-1185" r="-1264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1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 animBg="1"/>
      <p:bldP spid="10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6871119" y="3540848"/>
            <a:ext cx="2150490" cy="143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08979" y="1002127"/>
            <a:ext cx="484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VỀ NHÀ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0231" y="1710512"/>
            <a:ext cx="383871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0231" y="2454727"/>
            <a:ext cx="611638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GK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4.1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4.7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0231" y="3198942"/>
            <a:ext cx="5161299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8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09770" y="1596816"/>
            <a:ext cx="56405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F1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38260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11795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049312" y="2950913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344711" y="878622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I. KHÁI NIỆM TỈ SỐ LƯỢNG GIÁC CỦA MỘT GÓC NHỌN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892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44841" y="341019"/>
                <a:ext cx="6870743" cy="1514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  <a:buClrTx/>
                </a:pPr>
                <a:r>
                  <a:rPr lang="vi-VN" sz="1900" dirty="0"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900" dirty="0">
                    <a:latin typeface="+mn-lt"/>
                  </a:rPr>
                  <a:t> </a:t>
                </a:r>
                <a:r>
                  <a:rPr lang="en-US" sz="1900" dirty="0" err="1">
                    <a:latin typeface="+mn-lt"/>
                  </a:rPr>
                  <a:t>vuông</a:t>
                </a:r>
                <a:r>
                  <a:rPr lang="en-US" sz="1900" dirty="0">
                    <a:latin typeface="+mn-lt"/>
                  </a:rPr>
                  <a:t> </a:t>
                </a:r>
                <a:r>
                  <a:rPr lang="en-US" sz="1900" dirty="0" err="1">
                    <a:latin typeface="+mn-lt"/>
                  </a:rPr>
                  <a:t>tại</a:t>
                </a:r>
                <a:r>
                  <a:rPr lang="en-US" sz="1900" dirty="0">
                    <a:latin typeface="+mn-lt"/>
                  </a:rPr>
                  <a:t> A</a:t>
                </a:r>
                <a:r>
                  <a:rPr kumimoji="0" lang="en-US" sz="1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1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B.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B,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 (H.4.2)</a:t>
                </a:r>
                <a:endParaRPr kumimoji="0" lang="vi-VN" sz="1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41" y="341019"/>
                <a:ext cx="6870743" cy="1514710"/>
              </a:xfrm>
              <a:prstGeom prst="rect">
                <a:avLst/>
              </a:prstGeom>
              <a:blipFill>
                <a:blip r:embed="rId3"/>
                <a:stretch>
                  <a:fillRect l="-799" r="-887" b="-6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 rot="14291742">
            <a:off x="4995655" y="1884531"/>
            <a:ext cx="2194663" cy="1660200"/>
            <a:chOff x="942040" y="2450531"/>
            <a:chExt cx="3105255" cy="2430860"/>
          </a:xfrm>
        </p:grpSpPr>
        <p:sp>
          <p:nvSpPr>
            <p:cNvPr id="6" name="Isosceles Triangle 5"/>
            <p:cNvSpPr/>
            <p:nvPr/>
          </p:nvSpPr>
          <p:spPr>
            <a:xfrm rot="12681775" flipH="1">
              <a:off x="1399268" y="3462077"/>
              <a:ext cx="2358448" cy="1419314"/>
            </a:xfrm>
            <a:prstGeom prst="triangle">
              <a:avLst>
                <a:gd name="adj" fmla="val 0"/>
              </a:avLst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78890">
              <a:off x="1855329" y="2979842"/>
              <a:ext cx="230590" cy="2345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  <a:blipFill>
                  <a:blip r:embed="rId4"/>
                  <a:stretch>
                    <a:fillRect r="-14894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 rot="7308258">
              <a:off x="929526" y="4199869"/>
              <a:ext cx="460505" cy="435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4CEC3-B588-22BA-7254-EF4E289C5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006" y="1566683"/>
            <a:ext cx="1360170" cy="19196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C4EEC4-91F4-FF22-6565-71A570E35BF9}"/>
              </a:ext>
            </a:extLst>
          </p:cNvPr>
          <p:cNvSpPr/>
          <p:nvPr/>
        </p:nvSpPr>
        <p:spPr>
          <a:xfrm>
            <a:off x="2133799" y="3354823"/>
            <a:ext cx="1212584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(H.4.2)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2B3972-7312-1B48-D14A-75108D68AA6D}"/>
              </a:ext>
            </a:extLst>
          </p:cNvPr>
          <p:cNvSpPr/>
          <p:nvPr/>
        </p:nvSpPr>
        <p:spPr>
          <a:xfrm>
            <a:off x="5813888" y="3414044"/>
            <a:ext cx="1212584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(H.4.3)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FFE565-8F44-9E0A-08D1-5D973D53D0A6}"/>
              </a:ext>
            </a:extLst>
          </p:cNvPr>
          <p:cNvSpPr/>
          <p:nvPr/>
        </p:nvSpPr>
        <p:spPr>
          <a:xfrm>
            <a:off x="1044841" y="3794761"/>
            <a:ext cx="6870743" cy="10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A (H.4.3).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C.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Nhóm 7">
            <a:extLst>
              <a:ext uri="{FF2B5EF4-FFF2-40B4-BE49-F238E27FC236}">
                <a16:creationId xmlns:a16="http://schemas.microsoft.com/office/drawing/2014/main" id="{7CB1133C-18DB-07BC-050A-E4BC5FA83DF2}"/>
              </a:ext>
            </a:extLst>
          </p:cNvPr>
          <p:cNvGrpSpPr/>
          <p:nvPr/>
        </p:nvGrpSpPr>
        <p:grpSpPr>
          <a:xfrm>
            <a:off x="190124" y="3614536"/>
            <a:ext cx="780924" cy="581334"/>
            <a:chOff x="1507318" y="3981115"/>
            <a:chExt cx="1997882" cy="1543385"/>
          </a:xfrm>
        </p:grpSpPr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5AECAFA4-7EDF-B7D2-DD37-9AD3EF5D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3437" t="30795"/>
            <a:stretch>
              <a:fillRect/>
            </a:stretch>
          </p:blipFill>
          <p:spPr>
            <a:xfrm rot="4821869" flipH="1">
              <a:off x="1506120" y="3982313"/>
              <a:ext cx="1257969" cy="1255573"/>
            </a:xfrm>
            <a:prstGeom prst="rect">
              <a:avLst/>
            </a:prstGeom>
          </p:spPr>
        </p:pic>
        <p:sp>
          <p:nvSpPr>
            <p:cNvPr id="30" name="Bong bóng Lời nói: Hình chữ nhật với Góc Tròn 16">
              <a:extLst>
                <a:ext uri="{FF2B5EF4-FFF2-40B4-BE49-F238E27FC236}">
                  <a16:creationId xmlns:a16="http://schemas.microsoft.com/office/drawing/2014/main" id="{E5084F97-3286-D45D-B148-FBCA935BC9C3}"/>
                </a:ext>
              </a:extLst>
            </p:cNvPr>
            <p:cNvSpPr/>
            <p:nvPr/>
          </p:nvSpPr>
          <p:spPr>
            <a:xfrm>
              <a:off x="2318527" y="4673723"/>
              <a:ext cx="1186673" cy="850777"/>
            </a:xfrm>
            <a:prstGeom prst="wedgeRoundRectCallout">
              <a:avLst>
                <a:gd name="adj1" fmla="val 29167"/>
                <a:gd name="adj2" fmla="val 57738"/>
                <a:gd name="adj3" fmla="val 16667"/>
              </a:avLst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2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0536" y="1573764"/>
            <a:ext cx="4098658" cy="1019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C,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B.</a:t>
            </a:r>
            <a:endParaRPr lang="vi-VN" sz="19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14291742">
            <a:off x="4995655" y="1884531"/>
            <a:ext cx="2194663" cy="1660200"/>
            <a:chOff x="942040" y="2450531"/>
            <a:chExt cx="3105255" cy="2430860"/>
          </a:xfrm>
        </p:grpSpPr>
        <p:sp>
          <p:nvSpPr>
            <p:cNvPr id="6" name="Isosceles Triangle 5"/>
            <p:cNvSpPr/>
            <p:nvPr/>
          </p:nvSpPr>
          <p:spPr>
            <a:xfrm rot="12681775" flipH="1">
              <a:off x="1399268" y="3462077"/>
              <a:ext cx="2358448" cy="1419314"/>
            </a:xfrm>
            <a:prstGeom prst="triangle">
              <a:avLst>
                <a:gd name="adj" fmla="val 0"/>
              </a:avLst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78890">
              <a:off x="1855329" y="2979842"/>
              <a:ext cx="230590" cy="2345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  <a:blipFill>
                  <a:blip r:embed="rId3"/>
                  <a:stretch>
                    <a:fillRect r="-14894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 rot="7308258">
              <a:off x="929526" y="4199869"/>
              <a:ext cx="460505" cy="435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923237-55C1-0C98-960B-87A6558C477A}"/>
              </a:ext>
            </a:extLst>
          </p:cNvPr>
          <p:cNvSpPr/>
          <p:nvPr/>
        </p:nvSpPr>
        <p:spPr>
          <a:xfrm>
            <a:off x="944829" y="828567"/>
            <a:ext cx="120544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lang="en-US" sz="19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sz="19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0710" y="810571"/>
                <a:ext cx="8722580" cy="2125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10" y="810571"/>
                <a:ext cx="8722580" cy="2125582"/>
              </a:xfrm>
              <a:prstGeom prst="rect">
                <a:avLst/>
              </a:prstGeom>
              <a:blipFill>
                <a:blip r:embed="rId3"/>
                <a:stretch>
                  <a:fillRect l="-1469" b="-7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1041701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5083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6449E-8A20-228A-9296-77934CCF5A61}"/>
              </a:ext>
            </a:extLst>
          </p:cNvPr>
          <p:cNvSpPr/>
          <p:nvPr/>
        </p:nvSpPr>
        <p:spPr>
          <a:xfrm>
            <a:off x="107155" y="192860"/>
            <a:ext cx="8958263" cy="661207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tang,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côtang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58126B8-360E-7010-1FB2-C8CD58452234}"/>
                  </a:ext>
                </a:extLst>
              </p:cNvPr>
              <p:cNvSpPr/>
              <p:nvPr/>
            </p:nvSpPr>
            <p:spPr>
              <a:xfrm>
                <a:off x="292658" y="3045188"/>
                <a:ext cx="8722580" cy="698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58126B8-360E-7010-1FB2-C8CD58452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8" y="3045188"/>
                <a:ext cx="8722580" cy="698333"/>
              </a:xfrm>
              <a:prstGeom prst="rect">
                <a:avLst/>
              </a:prstGeom>
              <a:blipFill>
                <a:blip r:embed="rId5"/>
                <a:stretch>
                  <a:fillRect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5E25B-7DD3-B3AB-115C-1054DCBDCC59}"/>
                  </a:ext>
                </a:extLst>
              </p:cNvPr>
              <p:cNvSpPr/>
              <p:nvPr/>
            </p:nvSpPr>
            <p:spPr>
              <a:xfrm>
                <a:off x="292658" y="3621147"/>
                <a:ext cx="8722580" cy="1063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5E25B-7DD3-B3AB-115C-1054DCBDCC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8" y="3621147"/>
                <a:ext cx="8722580" cy="1063561"/>
              </a:xfrm>
              <a:prstGeom prst="rect">
                <a:avLst/>
              </a:prstGeom>
              <a:blipFill>
                <a:blip r:embed="rId6"/>
                <a:stretch>
                  <a:fillRect b="-6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8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5" grpId="0" animBg="1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2961" y="30208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200" b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14" y="4479965"/>
            <a:ext cx="669183" cy="52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7996045" y="-18943"/>
            <a:ext cx="742439" cy="857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6274D-2761-5010-D15A-0AC4E48F4B86}"/>
                  </a:ext>
                </a:extLst>
              </p:cNvPr>
              <p:cNvSpPr/>
              <p:nvPr/>
            </p:nvSpPr>
            <p:spPr>
              <a:xfrm>
                <a:off x="605505" y="845004"/>
                <a:ext cx="7381208" cy="1739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tam giác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=90; 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(góc - góc).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6274D-2761-5010-D15A-0AC4E48F4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" y="845004"/>
                <a:ext cx="7381208" cy="1739194"/>
              </a:xfrm>
              <a:prstGeom prst="rect">
                <a:avLst/>
              </a:prstGeom>
              <a:blipFill>
                <a:blip r:embed="rId5"/>
                <a:stretch>
                  <a:fillRect l="-2064" t="-245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C84606-2564-B34F-6E00-0ED6BAF4607D}"/>
                  </a:ext>
                </a:extLst>
              </p:cNvPr>
              <p:cNvSpPr/>
              <p:nvPr/>
            </p:nvSpPr>
            <p:spPr>
              <a:xfrm>
                <a:off x="605505" y="2617227"/>
                <a:ext cx="8174164" cy="1845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Theo câu a) ta có: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C84606-2564-B34F-6E00-0ED6BAF46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" y="2617227"/>
                <a:ext cx="8174164" cy="1845570"/>
              </a:xfrm>
              <a:prstGeom prst="rect">
                <a:avLst/>
              </a:prstGeom>
              <a:blipFill>
                <a:blip r:embed="rId6"/>
                <a:stretch>
                  <a:fillRect l="-1864" t="-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8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2835</Words>
  <Application>Microsoft Office PowerPoint</Application>
  <PresentationFormat>On-screen Show (16:9)</PresentationFormat>
  <Paragraphs>334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Dotum</vt:lpstr>
      <vt:lpstr>Cambria Math</vt:lpstr>
      <vt:lpstr>Maven Pro SemiBold</vt:lpstr>
      <vt:lpstr>Arial</vt:lpstr>
      <vt:lpstr>DM Sans</vt:lpstr>
      <vt:lpstr>Wingdings</vt:lpstr>
      <vt:lpstr>Symbol</vt:lpstr>
      <vt:lpstr>Times New Roman</vt:lpstr>
      <vt:lpstr>Bellota Text</vt:lpstr>
      <vt:lpstr>Montserrat</vt:lpstr>
      <vt:lpstr>Calibri</vt:lpstr>
      <vt:lpstr>Maven Pro ExtraBold</vt:lpstr>
      <vt:lpstr>Open Sans</vt:lpstr>
      <vt:lpstr>Grammar Subject for Elementary - 4th Grade: Ordering Adjectives by Slidesgo</vt:lpstr>
      <vt:lpstr>CHÀO MỪNG CÁC EM  ĐẾN VỚI TIẾT HỌC HÔM NAY!</vt:lpstr>
      <vt:lpstr>PowerPoint Presentation</vt:lpstr>
      <vt:lpstr>CHƯƠNG IV. HỆ THỨC LƯỢNG TRONG TAM GIÁC VUÔNG</vt:lpstr>
      <vt:lpstr>PowerPoint Presentation</vt:lpstr>
      <vt:lpstr>I. KHÁI NIỆM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TỈ SỐ LƯỢNG GIÁC CỦA HAI GÓC PHỤ NHAU</vt:lpstr>
      <vt:lpstr>PowerPoint Presentation</vt:lpstr>
      <vt:lpstr>PowerPoint Presentation</vt:lpstr>
      <vt:lpstr>PowerPoint Presentation</vt:lpstr>
      <vt:lpstr>PowerPoint Presentation</vt:lpstr>
      <vt:lpstr>3. SỬ DỤNG MÁY TÍNH CẦM TAY TÍNH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Mr CHU HONG VINH</dc:creator>
  <cp:lastModifiedBy>Admin</cp:lastModifiedBy>
  <cp:revision>267</cp:revision>
  <dcterms:modified xsi:type="dcterms:W3CDTF">2024-07-03T08:09:55Z</dcterms:modified>
</cp:coreProperties>
</file>