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32"/>
  </p:notesMasterIdLst>
  <p:sldIdLst>
    <p:sldId id="353" r:id="rId3"/>
    <p:sldId id="354" r:id="rId4"/>
    <p:sldId id="522" r:id="rId5"/>
    <p:sldId id="356" r:id="rId6"/>
    <p:sldId id="523" r:id="rId7"/>
    <p:sldId id="307" r:id="rId8"/>
    <p:sldId id="552" r:id="rId9"/>
    <p:sldId id="524" r:id="rId10"/>
    <p:sldId id="525" r:id="rId11"/>
    <p:sldId id="549" r:id="rId12"/>
    <p:sldId id="551" r:id="rId13"/>
    <p:sldId id="527" r:id="rId14"/>
    <p:sldId id="526" r:id="rId15"/>
    <p:sldId id="532" r:id="rId16"/>
    <p:sldId id="553" r:id="rId17"/>
    <p:sldId id="528" r:id="rId18"/>
    <p:sldId id="529" r:id="rId19"/>
    <p:sldId id="533" r:id="rId20"/>
    <p:sldId id="530" r:id="rId21"/>
    <p:sldId id="531" r:id="rId22"/>
    <p:sldId id="534" r:id="rId23"/>
    <p:sldId id="543" r:id="rId24"/>
    <p:sldId id="535" r:id="rId25"/>
    <p:sldId id="536" r:id="rId26"/>
    <p:sldId id="544" r:id="rId27"/>
    <p:sldId id="537" r:id="rId28"/>
    <p:sldId id="546" r:id="rId29"/>
    <p:sldId id="545" r:id="rId30"/>
    <p:sldId id="548" r:id="rId31"/>
  </p:sldIdLst>
  <p:sldSz cx="9144000" cy="5143500" type="screen16x9"/>
  <p:notesSz cx="6858000" cy="9144000"/>
  <p:embeddedFontLst>
    <p:embeddedFont>
      <p:font typeface="Aptos" panose="020B000402020202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Cambria Math" panose="02040503050406030204" pitchFamily="18" charset="0"/>
      <p:regular r:id="rId41"/>
    </p:embeddedFont>
    <p:embeddedFont>
      <p:font typeface="Darker Grotesque SemiBold" pitchFamily="2" charset="0"/>
      <p:bold r:id="rId42"/>
    </p:embeddedFont>
    <p:embeddedFont>
      <p:font typeface="Hind Madurai" panose="020B0604020202020204" charset="0"/>
      <p:regular r:id="rId43"/>
      <p:bold r:id="rId44"/>
    </p:embeddedFont>
    <p:embeddedFont>
      <p:font typeface="Londrina Solid" panose="020B0604020202020204" charset="0"/>
      <p:regular r:id="rId45"/>
    </p:embeddedFont>
    <p:embeddedFont>
      <p:font typeface="Neucha" panose="020B0604020202020204" charset="0"/>
      <p:regular r:id="rId46"/>
    </p:embeddedFont>
    <p:embeddedFont>
      <p:font typeface="Poppins" panose="020B0604020202020204" charset="0"/>
      <p:regular r:id="rId47"/>
      <p:bold r:id="rId48"/>
      <p:italic r:id="rId49"/>
      <p:boldItalic r:id="rId50"/>
    </p:embeddedFont>
    <p:embeddedFont>
      <p:font typeface="Roboto Black" panose="02000000000000000000" pitchFamily="2" charset="0"/>
      <p:bold r:id="rId51"/>
      <p:boldItalic r:id="rId52"/>
    </p:embeddedFont>
    <p:embeddedFont>
      <p:font typeface="UTM Bell" panose="02040603050506020204" pitchFamily="18" charset="0"/>
      <p:regular r:id="rId53"/>
    </p:embeddedFont>
  </p:embeddedFontLst>
  <p:custDataLst>
    <p:tags r:id="rId5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6" userDrawn="1">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A8C4F4"/>
    <a:srgbClr val="578AE7"/>
    <a:srgbClr val="5B8EE8"/>
    <a:srgbClr val="6D9AEB"/>
    <a:srgbClr val="0B9EFF"/>
    <a:srgbClr val="0DA0FF"/>
    <a:srgbClr val="002060"/>
    <a:srgbClr val="FEE90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C6D833-5503-40F0-8CE4-E0C3B75587E8}">
  <a:tblStyle styleId="{9BC6D833-5503-40F0-8CE4-E0C3B75587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93358" autoAdjust="0"/>
  </p:normalViewPr>
  <p:slideViewPr>
    <p:cSldViewPr snapToGrid="0" showGuides="1">
      <p:cViewPr varScale="1">
        <p:scale>
          <a:sx n="85" d="100"/>
          <a:sy n="85" d="100"/>
        </p:scale>
        <p:origin x="924" y="72"/>
      </p:cViewPr>
      <p:guideLst>
        <p:guide orient="horz" pos="1596"/>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223553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0920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99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20"/>
        <p:cNvGrpSpPr/>
        <p:nvPr/>
      </p:nvGrpSpPr>
      <p:grpSpPr>
        <a:xfrm>
          <a:off x="0" y="0"/>
          <a:ext cx="0" cy="0"/>
          <a:chOff x="0" y="0"/>
          <a:chExt cx="0" cy="0"/>
        </a:xfrm>
      </p:grpSpPr>
      <p:grpSp>
        <p:nvGrpSpPr>
          <p:cNvPr id="321" name="Google Shape;321;p26"/>
          <p:cNvGrpSpPr/>
          <p:nvPr/>
        </p:nvGrpSpPr>
        <p:grpSpPr>
          <a:xfrm>
            <a:off x="177408" y="211549"/>
            <a:ext cx="8775666" cy="4741824"/>
            <a:chOff x="177408" y="211549"/>
            <a:chExt cx="8775666" cy="4741824"/>
          </a:xfrm>
        </p:grpSpPr>
        <p:sp>
          <p:nvSpPr>
            <p:cNvPr id="322" name="Google Shape;322;p26"/>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0582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fld id="{6B8CE151-55B6-41B8-AB8E-74ECCECD679C}" type="slidenum">
              <a:rPr lang="en-US" altLang="en-US"/>
              <a:pPr/>
              <a:t>‹#›</a:t>
            </a:fld>
            <a:endParaRPr lang="en-US" altLang="en-US"/>
          </a:p>
        </p:txBody>
      </p:sp>
    </p:spTree>
    <p:extLst>
      <p:ext uri="{BB962C8B-B14F-4D97-AF65-F5344CB8AC3E}">
        <p14:creationId xmlns:p14="http://schemas.microsoft.com/office/powerpoint/2010/main" val="992305737"/>
      </p:ext>
    </p:extLst>
  </p:cSld>
  <p:clrMapOvr>
    <a:masterClrMapping/>
  </p:clrMapOvr>
  <p:transition spd="med">
    <p:wheel spokes="3"/>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6"/>
          <p:cNvSpPr/>
          <p:nvPr/>
        </p:nvSpPr>
        <p:spPr>
          <a:xfrm flipH="1">
            <a:off x="4767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flipH="1">
            <a:off x="68775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142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20000" y="174971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0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5" name="Google Shape;15;p3"/>
          <p:cNvSpPr txBox="1">
            <a:spLocks noGrp="1"/>
          </p:cNvSpPr>
          <p:nvPr>
            <p:ph type="subTitle" idx="1"/>
          </p:nvPr>
        </p:nvSpPr>
        <p:spPr>
          <a:xfrm>
            <a:off x="2391900" y="280671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2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859829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6"/>
          <p:cNvSpPr/>
          <p:nvPr/>
        </p:nvSpPr>
        <p:spPr>
          <a:xfrm flipH="1">
            <a:off x="4767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flipH="1">
            <a:off x="68775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2537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a:off x="3118200" y="22150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 name="Google Shape;60;p7"/>
          <p:cNvGrpSpPr/>
          <p:nvPr/>
        </p:nvGrpSpPr>
        <p:grpSpPr>
          <a:xfrm>
            <a:off x="7213226" y="1032079"/>
            <a:ext cx="1274749" cy="3592245"/>
            <a:chOff x="7213226" y="1070179"/>
            <a:chExt cx="1274749" cy="3592245"/>
          </a:xfrm>
        </p:grpSpPr>
        <p:sp>
          <p:nvSpPr>
            <p:cNvPr id="61" name="Google Shape;61;p7"/>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7"/>
          <p:cNvGrpSpPr/>
          <p:nvPr/>
        </p:nvGrpSpPr>
        <p:grpSpPr>
          <a:xfrm>
            <a:off x="639296" y="1032079"/>
            <a:ext cx="1151007" cy="3592245"/>
            <a:chOff x="639296" y="1070179"/>
            <a:chExt cx="1151007" cy="3592245"/>
          </a:xfrm>
        </p:grpSpPr>
        <p:sp>
          <p:nvSpPr>
            <p:cNvPr id="64" name="Google Shape;64;p7"/>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2393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1388100" y="45015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8" name="Google Shape;68;p8"/>
          <p:cNvSpPr/>
          <p:nvPr/>
        </p:nvSpPr>
        <p:spPr>
          <a:xfrm>
            <a:off x="935220" y="438150"/>
            <a:ext cx="7273559" cy="4324393"/>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274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720000" y="1909800"/>
            <a:ext cx="3159900" cy="1323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67016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720000" y="1909800"/>
            <a:ext cx="3159900" cy="1323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265901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720000" y="1909800"/>
            <a:ext cx="3159900" cy="1323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64645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a:off x="422426" y="408963"/>
            <a:ext cx="8340574"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422426" y="1072587"/>
            <a:ext cx="8340574" cy="3880785"/>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3321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74"/>
        <p:cNvGrpSpPr/>
        <p:nvPr/>
      </p:nvGrpSpPr>
      <p:grpSpPr>
        <a:xfrm>
          <a:off x="0" y="0"/>
          <a:ext cx="0" cy="0"/>
          <a:chOff x="0" y="0"/>
          <a:chExt cx="0" cy="0"/>
        </a:xfrm>
      </p:grpSpPr>
      <p:sp>
        <p:nvSpPr>
          <p:cNvPr id="75" name="Google Shape;75;p11"/>
          <p:cNvSpPr/>
          <p:nvPr/>
        </p:nvSpPr>
        <p:spPr>
          <a:xfrm>
            <a:off x="647668" y="440443"/>
            <a:ext cx="7848665" cy="4262614"/>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7" name="Google Shape;7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487431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2982157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316"/>
        <p:cNvGrpSpPr/>
        <p:nvPr/>
      </p:nvGrpSpPr>
      <p:grpSpPr>
        <a:xfrm>
          <a:off x="0" y="0"/>
          <a:ext cx="0" cy="0"/>
          <a:chOff x="0" y="0"/>
          <a:chExt cx="0" cy="0"/>
        </a:xfrm>
      </p:grpSpPr>
      <p:grpSp>
        <p:nvGrpSpPr>
          <p:cNvPr id="1317" name="Google Shape;1317;p26"/>
          <p:cNvGrpSpPr/>
          <p:nvPr/>
        </p:nvGrpSpPr>
        <p:grpSpPr>
          <a:xfrm>
            <a:off x="257696" y="304736"/>
            <a:ext cx="8637760" cy="4545983"/>
            <a:chOff x="586289" y="539500"/>
            <a:chExt cx="7980929" cy="4076750"/>
          </a:xfrm>
        </p:grpSpPr>
        <p:sp>
          <p:nvSpPr>
            <p:cNvPr id="1318" name="Google Shape;1318;p26"/>
            <p:cNvSpPr/>
            <p:nvPr/>
          </p:nvSpPr>
          <p:spPr>
            <a:xfrm>
              <a:off x="1181299" y="6004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9" name="Google Shape;1319;p26"/>
            <p:cNvGrpSpPr/>
            <p:nvPr/>
          </p:nvGrpSpPr>
          <p:grpSpPr>
            <a:xfrm>
              <a:off x="586289" y="539500"/>
              <a:ext cx="741929" cy="4076750"/>
              <a:chOff x="586289" y="539500"/>
              <a:chExt cx="741929" cy="4076750"/>
            </a:xfrm>
          </p:grpSpPr>
          <p:sp>
            <p:nvSpPr>
              <p:cNvPr id="1320" name="Google Shape;1320;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1" name="Google Shape;1321;p26"/>
              <p:cNvGrpSpPr/>
              <p:nvPr/>
            </p:nvGrpSpPr>
            <p:grpSpPr>
              <a:xfrm>
                <a:off x="586289" y="539500"/>
                <a:ext cx="741929" cy="740539"/>
                <a:chOff x="586289" y="539500"/>
                <a:chExt cx="741929" cy="740539"/>
              </a:xfrm>
            </p:grpSpPr>
            <p:sp>
              <p:nvSpPr>
                <p:cNvPr id="1322" name="Google Shape;1322;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26"/>
              <p:cNvGrpSpPr/>
              <p:nvPr/>
            </p:nvGrpSpPr>
            <p:grpSpPr>
              <a:xfrm>
                <a:off x="586289" y="3873691"/>
                <a:ext cx="741929" cy="742559"/>
                <a:chOff x="2872289" y="3473641"/>
                <a:chExt cx="741929" cy="742559"/>
              </a:xfrm>
            </p:grpSpPr>
            <p:sp>
              <p:nvSpPr>
                <p:cNvPr id="1332" name="Google Shape;1332;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0" name="Google Shape;1340;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26"/>
            <p:cNvGrpSpPr/>
            <p:nvPr/>
          </p:nvGrpSpPr>
          <p:grpSpPr>
            <a:xfrm flipH="1">
              <a:off x="7825289" y="539500"/>
              <a:ext cx="741929" cy="4076750"/>
              <a:chOff x="586289" y="539500"/>
              <a:chExt cx="741929" cy="4076750"/>
            </a:xfrm>
          </p:grpSpPr>
          <p:sp>
            <p:nvSpPr>
              <p:cNvPr id="1343" name="Google Shape;1343;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344;p26"/>
              <p:cNvGrpSpPr/>
              <p:nvPr/>
            </p:nvGrpSpPr>
            <p:grpSpPr>
              <a:xfrm>
                <a:off x="586289" y="539500"/>
                <a:ext cx="741929" cy="740539"/>
                <a:chOff x="586289" y="539500"/>
                <a:chExt cx="741929" cy="740539"/>
              </a:xfrm>
            </p:grpSpPr>
            <p:sp>
              <p:nvSpPr>
                <p:cNvPr id="1345" name="Google Shape;1345;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26"/>
              <p:cNvGrpSpPr/>
              <p:nvPr/>
            </p:nvGrpSpPr>
            <p:grpSpPr>
              <a:xfrm>
                <a:off x="586289" y="3873691"/>
                <a:ext cx="741929" cy="742559"/>
                <a:chOff x="2872289" y="3473641"/>
                <a:chExt cx="741929" cy="742559"/>
              </a:xfrm>
            </p:grpSpPr>
            <p:sp>
              <p:nvSpPr>
                <p:cNvPr id="1355" name="Google Shape;1355;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5" name="Google Shape;1365;p26"/>
            <p:cNvSpPr/>
            <p:nvPr/>
          </p:nvSpPr>
          <p:spPr>
            <a:xfrm>
              <a:off x="1257499" y="44866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26"/>
          <p:cNvSpPr txBox="1">
            <a:spLocks noGrp="1"/>
          </p:cNvSpPr>
          <p:nvPr>
            <p:ph type="title"/>
          </p:nvPr>
        </p:nvSpPr>
        <p:spPr>
          <a:xfrm>
            <a:off x="720000" y="858281"/>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5500">
                <a:solidFill>
                  <a:schemeClr val="accent3"/>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367" name="Google Shape;1367;p26"/>
          <p:cNvSpPr txBox="1">
            <a:spLocks noGrp="1"/>
          </p:cNvSpPr>
          <p:nvPr>
            <p:ph type="subTitle" idx="1"/>
          </p:nvPr>
        </p:nvSpPr>
        <p:spPr>
          <a:xfrm>
            <a:off x="2391900" y="2239131"/>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3500">
                <a:solidFill>
                  <a:schemeClr val="accent4"/>
                </a:solidFill>
                <a:latin typeface="Neucha"/>
                <a:ea typeface="Neucha"/>
                <a:cs typeface="Neucha"/>
                <a:sym typeface="Neucha"/>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8" name="Google Shape;1368;p26"/>
          <p:cNvSpPr txBox="1">
            <a:spLocks noGrp="1"/>
          </p:cNvSpPr>
          <p:nvPr>
            <p:ph type="subTitle" idx="2"/>
          </p:nvPr>
        </p:nvSpPr>
        <p:spPr>
          <a:xfrm>
            <a:off x="3372050" y="3124950"/>
            <a:ext cx="23841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9" name="Google Shape;1369;p26"/>
          <p:cNvSpPr txBox="1">
            <a:spLocks noGrp="1"/>
          </p:cNvSpPr>
          <p:nvPr>
            <p:ph type="subTitle" idx="3"/>
          </p:nvPr>
        </p:nvSpPr>
        <p:spPr>
          <a:xfrm>
            <a:off x="12477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0" name="Google Shape;1370;p26"/>
          <p:cNvSpPr txBox="1">
            <a:spLocks noGrp="1"/>
          </p:cNvSpPr>
          <p:nvPr>
            <p:ph type="subTitle" idx="4"/>
          </p:nvPr>
        </p:nvSpPr>
        <p:spPr>
          <a:xfrm>
            <a:off x="57435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1" name="Google Shape;1371;p26"/>
          <p:cNvSpPr txBox="1">
            <a:spLocks noGrp="1"/>
          </p:cNvSpPr>
          <p:nvPr>
            <p:ph type="subTitle" idx="5"/>
          </p:nvPr>
        </p:nvSpPr>
        <p:spPr>
          <a:xfrm>
            <a:off x="2197500" y="1600969"/>
            <a:ext cx="4749000" cy="4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6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3202086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90"/>
        <p:cNvGrpSpPr/>
        <p:nvPr/>
      </p:nvGrpSpPr>
      <p:grpSpPr>
        <a:xfrm>
          <a:off x="0" y="0"/>
          <a:ext cx="0" cy="0"/>
          <a:chOff x="0" y="0"/>
          <a:chExt cx="0" cy="0"/>
        </a:xfrm>
      </p:grpSpPr>
      <p:grpSp>
        <p:nvGrpSpPr>
          <p:cNvPr id="2291" name="Google Shape;2291;p41"/>
          <p:cNvGrpSpPr/>
          <p:nvPr/>
        </p:nvGrpSpPr>
        <p:grpSpPr>
          <a:xfrm>
            <a:off x="8185" y="130570"/>
            <a:ext cx="9326228" cy="4913400"/>
            <a:chOff x="-11500" y="75650"/>
            <a:chExt cx="9202909" cy="4913400"/>
          </a:xfrm>
        </p:grpSpPr>
        <p:sp>
          <p:nvSpPr>
            <p:cNvPr id="2292" name="Google Shape;2292;p41"/>
            <p:cNvSpPr/>
            <p:nvPr/>
          </p:nvSpPr>
          <p:spPr>
            <a:xfrm>
              <a:off x="-11500" y="756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11500" y="2726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11500" y="4697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11500" y="6667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11500" y="8613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11500" y="10583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11500" y="12553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11500" y="14504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11500" y="16474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11500" y="18444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11500" y="20414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11500" y="22365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11500" y="24335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11500" y="26306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11500" y="28276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11500" y="30226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11500" y="32197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11500" y="34167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11500" y="36137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1"/>
            <p:cNvSpPr/>
            <p:nvPr/>
          </p:nvSpPr>
          <p:spPr>
            <a:xfrm>
              <a:off x="-11500" y="38088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1"/>
            <p:cNvSpPr/>
            <p:nvPr/>
          </p:nvSpPr>
          <p:spPr>
            <a:xfrm>
              <a:off x="-11500" y="40058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1"/>
            <p:cNvSpPr/>
            <p:nvPr/>
          </p:nvSpPr>
          <p:spPr>
            <a:xfrm>
              <a:off x="-11500" y="42028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1"/>
            <p:cNvSpPr/>
            <p:nvPr/>
          </p:nvSpPr>
          <p:spPr>
            <a:xfrm>
              <a:off x="-11500" y="43979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1"/>
            <p:cNvSpPr/>
            <p:nvPr/>
          </p:nvSpPr>
          <p:spPr>
            <a:xfrm>
              <a:off x="-11500" y="45949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1"/>
            <p:cNvSpPr/>
            <p:nvPr/>
          </p:nvSpPr>
          <p:spPr>
            <a:xfrm>
              <a:off x="-11500" y="47920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1"/>
            <p:cNvSpPr/>
            <p:nvPr/>
          </p:nvSpPr>
          <p:spPr>
            <a:xfrm>
              <a:off x="-11500" y="49890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8" name="Google Shape;2318;p41"/>
          <p:cNvSpPr/>
          <p:nvPr/>
        </p:nvSpPr>
        <p:spPr>
          <a:xfrm rot="-5400000">
            <a:off x="-2356800" y="2072175"/>
            <a:ext cx="5540100" cy="90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1"/>
          <p:cNvSpPr/>
          <p:nvPr/>
        </p:nvSpPr>
        <p:spPr>
          <a:xfrm>
            <a:off x="855050" y="-246400"/>
            <a:ext cx="30650" cy="5507374"/>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1"/>
          <p:cNvSpPr/>
          <p:nvPr/>
        </p:nvSpPr>
        <p:spPr>
          <a:xfrm rot="-5400000">
            <a:off x="289500" y="41932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1"/>
          <p:cNvSpPr/>
          <p:nvPr/>
        </p:nvSpPr>
        <p:spPr>
          <a:xfrm rot="-5400000">
            <a:off x="289500" y="5737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299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2324"/>
        <p:cNvGrpSpPr/>
        <p:nvPr/>
      </p:nvGrpSpPr>
      <p:grpSpPr>
        <a:xfrm>
          <a:off x="0" y="0"/>
          <a:ext cx="0" cy="0"/>
          <a:chOff x="0" y="0"/>
          <a:chExt cx="0" cy="0"/>
        </a:xfrm>
      </p:grpSpPr>
      <p:sp>
        <p:nvSpPr>
          <p:cNvPr id="2325" name="Google Shape;2325;p43"/>
          <p:cNvSpPr/>
          <p:nvPr/>
        </p:nvSpPr>
        <p:spPr>
          <a:xfrm>
            <a:off x="668625" y="615629"/>
            <a:ext cx="7718927" cy="3922310"/>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3"/>
          <p:cNvSpPr/>
          <p:nvPr/>
        </p:nvSpPr>
        <p:spPr>
          <a:xfrm>
            <a:off x="628975" y="582228"/>
            <a:ext cx="7783464" cy="3979045"/>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286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88393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7759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34790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98595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46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99078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4876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83233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Madurai"/>
              <a:buChar char="●"/>
              <a:defRPr sz="1800">
                <a:solidFill>
                  <a:schemeClr val="dk1"/>
                </a:solidFill>
                <a:latin typeface="Hind Madurai"/>
                <a:ea typeface="Hind Madurai"/>
                <a:cs typeface="Hind Madurai"/>
                <a:sym typeface="Hind Madurai"/>
              </a:defRPr>
            </a:lvl1pPr>
            <a:lvl2pPr marL="914400" lvl="1"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2pPr>
            <a:lvl3pPr marL="1371600" lvl="2"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3pPr>
            <a:lvl4pPr marL="1828800" lvl="3"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4pPr>
            <a:lvl5pPr marL="2286000" lvl="4"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5pPr>
            <a:lvl6pPr marL="2743200" lvl="5"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6pPr>
            <a:lvl7pPr marL="3200400" lvl="6"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7pPr>
            <a:lvl8pPr marL="3657600" lvl="7"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8pPr>
            <a:lvl9pPr marL="4114800" lvl="8" indent="-317500">
              <a:lnSpc>
                <a:spcPct val="115000"/>
              </a:lnSpc>
              <a:spcBef>
                <a:spcPts val="1600"/>
              </a:spcBef>
              <a:spcAft>
                <a:spcPts val="1600"/>
              </a:spcAft>
              <a:buClr>
                <a:schemeClr val="dk1"/>
              </a:buClr>
              <a:buSzPts val="1400"/>
              <a:buFont typeface="Hind Madurai"/>
              <a:buChar char="■"/>
              <a:defRPr>
                <a:solidFill>
                  <a:schemeClr val="dk1"/>
                </a:solidFill>
                <a:latin typeface="Hind Madurai"/>
                <a:ea typeface="Hind Madurai"/>
                <a:cs typeface="Hind Madurai"/>
                <a:sym typeface="Hind Madurai"/>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5" r:id="rId2"/>
    <p:sldLayoutId id="2147483729" r:id="rId3"/>
    <p:sldLayoutId id="2147483728" r:id="rId4"/>
    <p:sldLayoutId id="2147483727" r:id="rId5"/>
    <p:sldLayoutId id="2147483726" r:id="rId6"/>
    <p:sldLayoutId id="2147483725" r:id="rId7"/>
    <p:sldLayoutId id="2147483723" r:id="rId8"/>
    <p:sldLayoutId id="2147483722" r:id="rId9"/>
    <p:sldLayoutId id="2147483721" r:id="rId10"/>
    <p:sldLayoutId id="2147483724" r:id="rId11"/>
    <p:sldLayoutId id="214748374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AE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Neucha"/>
              <a:buNone/>
              <a:defRPr sz="2800">
                <a:solidFill>
                  <a:schemeClr val="accent2"/>
                </a:solidFill>
                <a:latin typeface="Neucha"/>
                <a:ea typeface="Neucha"/>
                <a:cs typeface="Neucha"/>
                <a:sym typeface="Neucha"/>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Poppins"/>
              <a:buChar char="●"/>
              <a:defRPr sz="1800">
                <a:solidFill>
                  <a:schemeClr val="accent2"/>
                </a:solidFill>
                <a:latin typeface="Poppins"/>
                <a:ea typeface="Poppins"/>
                <a:cs typeface="Poppins"/>
                <a:sym typeface="Poppins"/>
              </a:defRPr>
            </a:lvl1pPr>
            <a:lvl2pPr marL="914400" lvl="1"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2pPr>
            <a:lvl3pPr marL="1371600" lvl="2"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3pPr>
            <a:lvl4pPr marL="1828800" lvl="3"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4pPr>
            <a:lvl5pPr marL="2286000" lvl="4"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5pPr>
            <a:lvl6pPr marL="2743200" lvl="5"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6pPr>
            <a:lvl7pPr marL="3200400" lvl="6"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7pPr>
            <a:lvl8pPr marL="3657600" lvl="7"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8pPr>
            <a:lvl9pPr marL="4114800" lvl="8" indent="-317500">
              <a:lnSpc>
                <a:spcPct val="115000"/>
              </a:lnSpc>
              <a:spcBef>
                <a:spcPts val="1600"/>
              </a:spcBef>
              <a:spcAft>
                <a:spcPts val="1600"/>
              </a:spcAft>
              <a:buClr>
                <a:schemeClr val="accent2"/>
              </a:buClr>
              <a:buSzPts val="1400"/>
              <a:buFont typeface="Poppins"/>
              <a:buChar char="■"/>
              <a:defRPr>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634715866"/>
      </p:ext>
    </p:extLst>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736" r:id="rId5"/>
    <p:sldLayoutId id="2147483735" r:id="rId6"/>
    <p:sldLayoutId id="2147483734" r:id="rId7"/>
    <p:sldLayoutId id="2147483685" r:id="rId8"/>
    <p:sldLayoutId id="2147483686" r:id="rId9"/>
    <p:sldLayoutId id="2147483689" r:id="rId10"/>
    <p:sldLayoutId id="2147483693" r:id="rId11"/>
    <p:sldLayoutId id="2147483695" r:id="rId12"/>
    <p:sldLayoutId id="214748374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0.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2.w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4.w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ADE4CB-53E1-158A-3EC2-9FDE5D3C8E0D}"/>
              </a:ext>
            </a:extLst>
          </p:cNvPr>
          <p:cNvSpPr txBox="1"/>
          <p:nvPr/>
        </p:nvSpPr>
        <p:spPr>
          <a:xfrm>
            <a:off x="2791328" y="935016"/>
            <a:ext cx="3420534" cy="707886"/>
          </a:xfrm>
          <a:prstGeom prst="rect">
            <a:avLst/>
          </a:prstGeom>
          <a:noFill/>
        </p:spPr>
        <p:txBody>
          <a:bodyPr wrap="square" rtlCol="0">
            <a:spAutoFit/>
          </a:bodyPr>
          <a:lstStyle/>
          <a:p>
            <a:pPr algn="ctr"/>
            <a:r>
              <a:rPr lang="en-US" sz="4000" err="1">
                <a:solidFill>
                  <a:srgbClr val="002060"/>
                </a:solidFill>
                <a:latin typeface="Times New Roman" panose="02020603050405020304" pitchFamily="18" charset="0"/>
                <a:cs typeface="Times New Roman" panose="02020603050405020304" pitchFamily="18" charset="0"/>
              </a:rPr>
              <a:t>Bài</a:t>
            </a:r>
            <a:r>
              <a:rPr lang="en-US" sz="4000">
                <a:solidFill>
                  <a:srgbClr val="002060"/>
                </a:solidFill>
                <a:latin typeface="Times New Roman" panose="02020603050405020304" pitchFamily="18" charset="0"/>
                <a:cs typeface="Times New Roman" panose="02020603050405020304" pitchFamily="18" charset="0"/>
              </a:rPr>
              <a:t> 3</a:t>
            </a:r>
            <a:endParaRPr lang="en-US" sz="4000"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421543C-DB4A-A5B9-61BC-B92BFED68468}"/>
              </a:ext>
            </a:extLst>
          </p:cNvPr>
          <p:cNvSpPr txBox="1"/>
          <p:nvPr/>
        </p:nvSpPr>
        <p:spPr>
          <a:xfrm>
            <a:off x="1434352" y="1825560"/>
            <a:ext cx="6722828" cy="1323439"/>
          </a:xfrm>
          <a:prstGeom prst="rect">
            <a:avLst/>
          </a:prstGeom>
          <a:noFill/>
        </p:spPr>
        <p:txBody>
          <a:bodyPr wrap="square" rtlCol="0">
            <a:spAutoFit/>
          </a:bodyPr>
          <a:lstStyle/>
          <a:p>
            <a:pPr algn="ctr"/>
            <a:r>
              <a:rPr lang="en-US" sz="4000" b="1">
                <a:latin typeface="Times New Roman" panose="02020603050405020304" pitchFamily="18" charset="0"/>
                <a:ea typeface="Times New Roman" panose="02020603050405020304" pitchFamily="18" charset="0"/>
              </a:rPr>
              <a:t>KHÚC XẠ ÁNH SÁNG VÀ PHẢN XẠ TOÀN PHẦN</a:t>
            </a:r>
            <a:endParaRPr lang="en-US" sz="4000"/>
          </a:p>
        </p:txBody>
      </p:sp>
    </p:spTree>
    <p:extLst>
      <p:ext uri="{BB962C8B-B14F-4D97-AF65-F5344CB8AC3E}">
        <p14:creationId xmlns:p14="http://schemas.microsoft.com/office/powerpoint/2010/main" val="734775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BBA3BD-7323-4A13-98A3-02F00055B2F5}"/>
              </a:ext>
            </a:extLst>
          </p:cNvPr>
          <p:cNvSpPr/>
          <p:nvPr/>
        </p:nvSpPr>
        <p:spPr>
          <a:xfrm>
            <a:off x="428980" y="2943056"/>
            <a:ext cx="8286040" cy="1938992"/>
          </a:xfrm>
          <a:prstGeom prst="rect">
            <a:avLst/>
          </a:prstGeom>
        </p:spPr>
        <p:txBody>
          <a:bodyPr wrap="square">
            <a:spAutoFit/>
          </a:bodyPr>
          <a:lstStyle/>
          <a:p>
            <a:pPr algn="just"/>
            <a:r>
              <a:rPr lang="vi-VN" sz="2000">
                <a:solidFill>
                  <a:srgbClr val="0066CC"/>
                </a:solidFill>
                <a:latin typeface="+mj-lt"/>
              </a:rPr>
              <a:t>– Khi chưa đổ nước vào bát, ánh sáng chỉ có thể đi theo một đường thẳng từ đầu dưới của đũa tới mắt, đặt mắt nhìn dọc theo chiếc đũa thẳng từ trên đầu xuống, ta không nhìn thấy được đầu dưới của đũa bởi vì đũa thẳng đã chắn mất đường truyền đó vậy nên tia sáng này không tới được mắt.</a:t>
            </a:r>
          </a:p>
          <a:p>
            <a:pPr algn="just"/>
            <a:r>
              <a:rPr lang="vi-VN" sz="2000">
                <a:solidFill>
                  <a:srgbClr val="0066CC"/>
                </a:solidFill>
                <a:latin typeface="+mj-lt"/>
              </a:rPr>
              <a:t>– Giữ nguyên vị trí đặt mắt và đũa, sau đó đổ nước vào bát, ta lại có thể nhìn thấy đầu dưới của đũa.</a:t>
            </a:r>
          </a:p>
        </p:txBody>
      </p:sp>
      <p:sp>
        <p:nvSpPr>
          <p:cNvPr id="5" name="Rectangle 4">
            <a:extLst>
              <a:ext uri="{FF2B5EF4-FFF2-40B4-BE49-F238E27FC236}">
                <a16:creationId xmlns:a16="http://schemas.microsoft.com/office/drawing/2014/main" id="{67374FC8-05A1-40A5-B68B-92DBCEB640BE}"/>
              </a:ext>
            </a:extLst>
          </p:cNvPr>
          <p:cNvSpPr/>
          <p:nvPr/>
        </p:nvSpPr>
        <p:spPr>
          <a:xfrm>
            <a:off x="552306" y="1108579"/>
            <a:ext cx="6188801" cy="1938992"/>
          </a:xfrm>
          <a:prstGeom prst="rect">
            <a:avLst/>
          </a:prstGeom>
        </p:spPr>
        <p:txBody>
          <a:bodyPr wrap="square">
            <a:spAutoFit/>
          </a:bodyPr>
          <a:lstStyle/>
          <a:p>
            <a:pPr algn="just"/>
            <a:r>
              <a:rPr lang="vi-VN" sz="2400">
                <a:solidFill>
                  <a:srgbClr val="222222"/>
                </a:solidFill>
                <a:latin typeface="+mj-lt"/>
              </a:rPr>
              <a:t>Giải thích hiện tượng : </a:t>
            </a:r>
            <a:r>
              <a:rPr lang="vi-VN" sz="2400" i="1">
                <a:solidFill>
                  <a:srgbClr val="222222"/>
                </a:solidFill>
                <a:latin typeface="+mj-lt"/>
              </a:rPr>
              <a:t>Đặt mắt nhìn dọc thẳng từ đầu trên theo một chiếc đũa, ta không nhìn thấy được đầu dưới của đũa. Giữ nguyên vị trí đặt mắt sau đó đổ nước vào bát, liệu có thể nhìn thấy đầu dưới của đũa hay là không?</a:t>
            </a:r>
            <a:endParaRPr lang="en-US" sz="2400">
              <a:latin typeface="+mj-lt"/>
            </a:endParaRPr>
          </a:p>
        </p:txBody>
      </p:sp>
      <p:sp>
        <p:nvSpPr>
          <p:cNvPr id="7" name="TextBox 6">
            <a:extLst>
              <a:ext uri="{FF2B5EF4-FFF2-40B4-BE49-F238E27FC236}">
                <a16:creationId xmlns:a16="http://schemas.microsoft.com/office/drawing/2014/main" id="{47FAA3D8-0676-4CAA-BD2C-2C9854864976}"/>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pic>
        <p:nvPicPr>
          <p:cNvPr id="8" name="Picture 7">
            <a:extLst>
              <a:ext uri="{FF2B5EF4-FFF2-40B4-BE49-F238E27FC236}">
                <a16:creationId xmlns:a16="http://schemas.microsoft.com/office/drawing/2014/main" id="{78058A36-9AE6-490E-A274-FDA9709B0983}"/>
              </a:ext>
            </a:extLst>
          </p:cNvPr>
          <p:cNvPicPr>
            <a:picLocks noChangeAspect="1"/>
          </p:cNvPicPr>
          <p:nvPr/>
        </p:nvPicPr>
        <p:blipFill>
          <a:blip r:embed="rId2"/>
          <a:stretch>
            <a:fillRect/>
          </a:stretch>
        </p:blipFill>
        <p:spPr>
          <a:xfrm>
            <a:off x="680262" y="429046"/>
            <a:ext cx="450469" cy="523220"/>
          </a:xfrm>
          <a:prstGeom prst="rect">
            <a:avLst/>
          </a:prstGeom>
        </p:spPr>
      </p:pic>
      <p:pic>
        <p:nvPicPr>
          <p:cNvPr id="9" name="Picture 8">
            <a:extLst>
              <a:ext uri="{FF2B5EF4-FFF2-40B4-BE49-F238E27FC236}">
                <a16:creationId xmlns:a16="http://schemas.microsoft.com/office/drawing/2014/main" id="{1E30BA0B-CFC4-45C9-9A93-E3D9F3952DAE}"/>
              </a:ext>
            </a:extLst>
          </p:cNvPr>
          <p:cNvPicPr>
            <a:picLocks noChangeAspect="1"/>
          </p:cNvPicPr>
          <p:nvPr/>
        </p:nvPicPr>
        <p:blipFill>
          <a:blip r:embed="rId2"/>
          <a:stretch>
            <a:fillRect/>
          </a:stretch>
        </p:blipFill>
        <p:spPr>
          <a:xfrm>
            <a:off x="6741107" y="1116381"/>
            <a:ext cx="1973913" cy="1653035"/>
          </a:xfrm>
          <a:prstGeom prst="rect">
            <a:avLst/>
          </a:prstGeom>
        </p:spPr>
      </p:pic>
    </p:spTree>
    <p:extLst>
      <p:ext uri="{BB962C8B-B14F-4D97-AF65-F5344CB8AC3E}">
        <p14:creationId xmlns:p14="http://schemas.microsoft.com/office/powerpoint/2010/main" val="250994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D89313-58DF-4C96-9B9E-4E771C4A4EDC}"/>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sp>
        <p:nvSpPr>
          <p:cNvPr id="6" name="Rectangle 5">
            <a:extLst>
              <a:ext uri="{FF2B5EF4-FFF2-40B4-BE49-F238E27FC236}">
                <a16:creationId xmlns:a16="http://schemas.microsoft.com/office/drawing/2014/main" id="{2A34973F-577C-4A1F-8932-10666FEB1CE5}"/>
              </a:ext>
            </a:extLst>
          </p:cNvPr>
          <p:cNvSpPr/>
          <p:nvPr/>
        </p:nvSpPr>
        <p:spPr>
          <a:xfrm>
            <a:off x="532300" y="3391015"/>
            <a:ext cx="8079399" cy="1323439"/>
          </a:xfrm>
          <a:prstGeom prst="rect">
            <a:avLst/>
          </a:prstGeom>
        </p:spPr>
        <p:txBody>
          <a:bodyPr wrap="square">
            <a:spAutoFit/>
          </a:bodyPr>
          <a:lstStyle/>
          <a:p>
            <a:pPr algn="just"/>
            <a:r>
              <a:rPr lang="vi-VN" sz="2000">
                <a:solidFill>
                  <a:srgbClr val="0066CC"/>
                </a:solidFill>
                <a:latin typeface="+mj-lt"/>
              </a:rPr>
              <a:t>Khi trẻ em đi tắm hồ bơi, chúng thường bị hụt nước do hiện tượng quang học gọi là khúc xạ ánh sáng. Khi ánh sáng từ đáy hồ nước đi từ nước ra không khí</a:t>
            </a:r>
            <a:r>
              <a:rPr lang="en-US" sz="2000">
                <a:solidFill>
                  <a:srgbClr val="0066CC"/>
                </a:solidFill>
                <a:latin typeface="+mj-lt"/>
              </a:rPr>
              <a:t>, </a:t>
            </a:r>
            <a:r>
              <a:rPr lang="vi-VN" sz="2000">
                <a:solidFill>
                  <a:srgbClr val="0066CC"/>
                </a:solidFill>
                <a:latin typeface="+mj-lt"/>
              </a:rPr>
              <a:t>nó bị </a:t>
            </a:r>
            <a:r>
              <a:rPr lang="en-US" sz="2000">
                <a:solidFill>
                  <a:srgbClr val="0066CC"/>
                </a:solidFill>
                <a:latin typeface="Times New Roman" panose="02020603050405020304" pitchFamily="18" charset="0"/>
                <a:cs typeface="Times New Roman" panose="02020603050405020304" pitchFamily="18" charset="0"/>
              </a:rPr>
              <a:t>gãy khúc </a:t>
            </a:r>
            <a:r>
              <a:rPr lang="vi-VN" sz="2000">
                <a:solidFill>
                  <a:srgbClr val="0066CC"/>
                </a:solidFill>
                <a:latin typeface="+mj-lt"/>
              </a:rPr>
              <a:t>và làm cho đáy hồ trông cạn hơn so với độ sâu thực tế. Do đó, trẻ em có thể cảm thấy đáy hồ gần hơn và cạn hơn so với thực tế</a:t>
            </a:r>
            <a:r>
              <a:rPr lang="en-US" sz="2000">
                <a:solidFill>
                  <a:srgbClr val="0066CC"/>
                </a:solidFill>
                <a:latin typeface="+mj-lt"/>
              </a:rPr>
              <a:t>.</a:t>
            </a:r>
            <a:endParaRPr lang="en-US" sz="2000">
              <a:solidFill>
                <a:srgbClr val="0066CC"/>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B0A6AE0-AFBC-45F7-AB83-020CE8C05B0C}"/>
              </a:ext>
            </a:extLst>
          </p:cNvPr>
          <p:cNvSpPr/>
          <p:nvPr/>
        </p:nvSpPr>
        <p:spPr>
          <a:xfrm>
            <a:off x="4001415" y="1821652"/>
            <a:ext cx="4735432" cy="1015663"/>
          </a:xfrm>
          <a:prstGeom prst="rect">
            <a:avLst/>
          </a:prstGeom>
        </p:spPr>
        <p:txBody>
          <a:bodyPr wrap="square">
            <a:spAutoFit/>
          </a:bodyPr>
          <a:lstStyle/>
          <a:p>
            <a:pPr algn="just"/>
            <a:r>
              <a:rPr lang="vi-VN" sz="2000">
                <a:latin typeface="+mj-lt"/>
              </a:rPr>
              <a:t>Vì sao khi đi tắm hồ bơi, trẻ em thường bị hụt nước do thấy đáy hồ cạn hơn so với độ sâu thực?</a:t>
            </a:r>
            <a:r>
              <a:rPr lang="en-US" sz="2000">
                <a:latin typeface="+mj-lt"/>
              </a:rPr>
              <a:t> </a:t>
            </a:r>
            <a:r>
              <a:rPr lang="vi-VN" sz="2000">
                <a:latin typeface="+mj-lt"/>
              </a:rPr>
              <a:t>Hãy giải thích hiện tượng trên?</a:t>
            </a:r>
            <a:endParaRPr lang="en-US" sz="2000">
              <a:latin typeface="+mj-lt"/>
            </a:endParaRPr>
          </a:p>
        </p:txBody>
      </p:sp>
      <p:pic>
        <p:nvPicPr>
          <p:cNvPr id="9" name="Picture 8">
            <a:extLst>
              <a:ext uri="{FF2B5EF4-FFF2-40B4-BE49-F238E27FC236}">
                <a16:creationId xmlns:a16="http://schemas.microsoft.com/office/drawing/2014/main" id="{005C63A0-8A90-43CB-B052-1DE6499EC126}"/>
              </a:ext>
            </a:extLst>
          </p:cNvPr>
          <p:cNvPicPr>
            <a:picLocks noChangeAspect="1"/>
          </p:cNvPicPr>
          <p:nvPr/>
        </p:nvPicPr>
        <p:blipFill>
          <a:blip r:embed="rId2"/>
          <a:stretch>
            <a:fillRect/>
          </a:stretch>
        </p:blipFill>
        <p:spPr>
          <a:xfrm>
            <a:off x="680262" y="429046"/>
            <a:ext cx="450469" cy="523220"/>
          </a:xfrm>
          <a:prstGeom prst="rect">
            <a:avLst/>
          </a:prstGeom>
        </p:spPr>
      </p:pic>
      <p:pic>
        <p:nvPicPr>
          <p:cNvPr id="10" name="Picture 9">
            <a:extLst>
              <a:ext uri="{FF2B5EF4-FFF2-40B4-BE49-F238E27FC236}">
                <a16:creationId xmlns:a16="http://schemas.microsoft.com/office/drawing/2014/main" id="{4E047F9C-8A7F-4F52-8EAA-50E7A5AC390B}"/>
              </a:ext>
            </a:extLst>
          </p:cNvPr>
          <p:cNvPicPr>
            <a:picLocks noChangeAspect="1"/>
          </p:cNvPicPr>
          <p:nvPr/>
        </p:nvPicPr>
        <p:blipFill>
          <a:blip r:embed="rId3"/>
          <a:stretch>
            <a:fillRect/>
          </a:stretch>
        </p:blipFill>
        <p:spPr>
          <a:xfrm>
            <a:off x="519290" y="1261348"/>
            <a:ext cx="3443110" cy="2037929"/>
          </a:xfrm>
          <a:prstGeom prst="rect">
            <a:avLst/>
          </a:prstGeom>
        </p:spPr>
      </p:pic>
    </p:spTree>
    <p:extLst>
      <p:ext uri="{BB962C8B-B14F-4D97-AF65-F5344CB8AC3E}">
        <p14:creationId xmlns:p14="http://schemas.microsoft.com/office/powerpoint/2010/main" val="2985527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A9F33D3-20AC-4B81-A484-E64599D4BB0C}"/>
                  </a:ext>
                </a:extLst>
              </p:cNvPr>
              <p:cNvSpPr/>
              <p:nvPr/>
            </p:nvSpPr>
            <p:spPr>
              <a:xfrm>
                <a:off x="596900" y="1283700"/>
                <a:ext cx="7950200" cy="3265509"/>
              </a:xfrm>
              <a:prstGeom prst="rect">
                <a:avLst/>
              </a:prstGeom>
            </p:spPr>
            <p:txBody>
              <a:bodyPr wrap="square">
                <a:spAutoFit/>
              </a:bodyPr>
              <a:lstStyle/>
              <a:p>
                <a:pPr lvl="0">
                  <a:lnSpc>
                    <a:spcPct val="107000"/>
                  </a:lnSpc>
                  <a:spcBef>
                    <a:spcPts val="600"/>
                  </a:spcBef>
                  <a:spcAft>
                    <a:spcPts val="600"/>
                  </a:spcAft>
                </a:pPr>
                <a:r>
                  <a:rPr lang="en-US" sz="2200" b="1" kern="100">
                    <a:latin typeface="Times New Roman" panose="02020603050405020304" pitchFamily="18" charset="0"/>
                    <a:ea typeface="Calibri" panose="020F0502020204030204" pitchFamily="34" charset="0"/>
                    <a:cs typeface="Times New Roman" panose="02020603050405020304" pitchFamily="18" charset="0"/>
                  </a:rPr>
                  <a:t>1. </a:t>
                </a:r>
                <a:r>
                  <a:rPr lang="vi-VN" sz="2200" b="1" kern="100">
                    <a:latin typeface="Times New Roman" panose="02020603050405020304" pitchFamily="18" charset="0"/>
                    <a:ea typeface="Calibri" panose="020F0502020204030204" pitchFamily="34" charset="0"/>
                    <a:cs typeface="Times New Roman" panose="02020603050405020304" pitchFamily="18" charset="0"/>
                  </a:rPr>
                  <a:t>Chiết suất môi trường</a:t>
                </a:r>
                <a:endParaRPr lang="en-US" sz="2200" kern="100">
                  <a:effectLst/>
                  <a:latin typeface="Aptos"/>
                  <a:ea typeface="Aptos"/>
                  <a:cs typeface="Times New Roman" panose="02020603050405020304" pitchFamily="18" charset="0"/>
                </a:endParaRPr>
              </a:p>
              <a:p>
                <a:pPr>
                  <a:lnSpc>
                    <a:spcPct val="107000"/>
                  </a:lnSpc>
                  <a:spcBef>
                    <a:spcPts val="600"/>
                  </a:spcBef>
                  <a:spcAft>
                    <a:spcPts val="600"/>
                  </a:spcAft>
                </a:pPr>
                <a:r>
                  <a:rPr lang="vi-VN" sz="2200">
                    <a:latin typeface="Times New Roman" panose="02020603050405020304" pitchFamily="18" charset="0"/>
                    <a:ea typeface="Calibri" panose="020F0502020204030204" pitchFamily="34" charset="0"/>
                    <a:cs typeface="Times New Roman" panose="02020603050405020304" pitchFamily="18" charset="0"/>
                  </a:rPr>
                  <a:t>Chiết suất n của môi trường là có giá trị bằng tỉ số tốc độ ánh sáng truyền trong chân không và tốc độ ánh sáng truyền trong môi trường đó</a:t>
                </a:r>
                <a:r>
                  <a:rPr lang="en-US" sz="220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200" i="1">
                        <a:latin typeface="Cambria Math" panose="02040503050406030204" pitchFamily="18" charset="0"/>
                        <a:ea typeface="Calibri" panose="020F0502020204030204" pitchFamily="34" charset="0"/>
                        <a:cs typeface="Times New Roman" panose="02020603050405020304" pitchFamily="18" charset="0"/>
                      </a:rPr>
                      <m:t>𝑛</m:t>
                    </m:r>
                    <m:r>
                      <a:rPr lang="vi-VN" sz="2200" i="1">
                        <a:latin typeface="Cambria Math" panose="02040503050406030204" pitchFamily="18" charset="0"/>
                        <a:ea typeface="Calibri" panose="020F0502020204030204" pitchFamily="34" charset="0"/>
                        <a:cs typeface="Times New Roman" panose="02020603050405020304" pitchFamily="18" charset="0"/>
                      </a:rPr>
                      <m:t>= </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vi-VN" sz="2200" i="1">
                            <a:latin typeface="Cambria Math" panose="02040503050406030204" pitchFamily="18" charset="0"/>
                            <a:ea typeface="Calibri" panose="020F0502020204030204" pitchFamily="34" charset="0"/>
                            <a:cs typeface="Times New Roman" panose="02020603050405020304" pitchFamily="18" charset="0"/>
                          </a:rPr>
                          <m:t>𝑐</m:t>
                        </m:r>
                      </m:num>
                      <m:den>
                        <m:r>
                          <a:rPr lang="vi-VN" sz="2200" i="1">
                            <a:latin typeface="Cambria Math" panose="02040503050406030204" pitchFamily="18" charset="0"/>
                            <a:ea typeface="Calibri" panose="020F0502020204030204" pitchFamily="34" charset="0"/>
                            <a:cs typeface="Times New Roman" panose="02020603050405020304" pitchFamily="18" charset="0"/>
                          </a:rPr>
                          <m:t>𝑣</m:t>
                        </m:r>
                      </m:den>
                    </m:f>
                  </m:oMath>
                </a14:m>
                <a:endParaRPr lang="en-US" sz="2200">
                  <a:effectLst/>
                  <a:latin typeface="Aptos"/>
                  <a:ea typeface="Aptos"/>
                  <a:cs typeface="Times New Roman" panose="02020603050405020304" pitchFamily="18" charset="0"/>
                </a:endParaRPr>
              </a:p>
              <a:p>
                <a:pPr>
                  <a:lnSpc>
                    <a:spcPct val="107000"/>
                  </a:lnSpc>
                  <a:spcBef>
                    <a:spcPts val="600"/>
                  </a:spcBef>
                  <a:spcAft>
                    <a:spcPts val="600"/>
                  </a:spcAft>
                </a:pPr>
                <a:r>
                  <a:rPr lang="vi-VN" sz="2200">
                    <a:latin typeface="Times New Roman" panose="02020603050405020304" pitchFamily="18" charset="0"/>
                    <a:ea typeface="Calibri" panose="020F0502020204030204" pitchFamily="34" charset="0"/>
                    <a:cs typeface="Times New Roman" panose="02020603050405020304" pitchFamily="18" charset="0"/>
                  </a:rPr>
                  <a:t>Trong đó: </a:t>
                </a:r>
                <a:endParaRPr lang="en-US" sz="2200">
                  <a:effectLst/>
                  <a:latin typeface="Aptos"/>
                  <a:ea typeface="Aptos"/>
                  <a:cs typeface="Times New Roman" panose="02020603050405020304" pitchFamily="18" charset="0"/>
                </a:endParaRPr>
              </a:p>
              <a:p>
                <a:pPr>
                  <a:lnSpc>
                    <a:spcPct val="107000"/>
                  </a:lnSpc>
                  <a:spcBef>
                    <a:spcPts val="600"/>
                  </a:spcBef>
                  <a:spcAft>
                    <a:spcPts val="600"/>
                  </a:spcAft>
                </a:pPr>
                <a:r>
                  <a:rPr lang="vi-VN" sz="2200">
                    <a:latin typeface="Times New Roman" panose="02020603050405020304" pitchFamily="18" charset="0"/>
                    <a:ea typeface="Calibri" panose="020F0502020204030204" pitchFamily="34" charset="0"/>
                    <a:cs typeface="Times New Roman" panose="02020603050405020304" pitchFamily="18" charset="0"/>
                  </a:rPr>
                  <a:t>+ c là tốc độ ánh sáng truyền trong chân không. (c = </a:t>
                </a:r>
                <a14:m>
                  <m:oMath xmlns:m="http://schemas.openxmlformats.org/officeDocument/2006/math">
                    <m:sSup>
                      <m:sSup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sSupPr>
                      <m:e>
                        <m:r>
                          <a:rPr lang="vi-VN" sz="2200" i="1">
                            <a:latin typeface="Cambria Math" panose="02040503050406030204" pitchFamily="18" charset="0"/>
                            <a:ea typeface="Calibri" panose="020F0502020204030204" pitchFamily="34" charset="0"/>
                            <a:cs typeface="Times New Roman" panose="02020603050405020304" pitchFamily="18" charset="0"/>
                          </a:rPr>
                          <m:t>3. 10</m:t>
                        </m:r>
                      </m:e>
                      <m:sup>
                        <m:r>
                          <a:rPr lang="vi-VN" sz="2200" i="1">
                            <a:latin typeface="Cambria Math" panose="02040503050406030204" pitchFamily="18" charset="0"/>
                            <a:ea typeface="Calibri" panose="020F0502020204030204" pitchFamily="34" charset="0"/>
                            <a:cs typeface="Times New Roman" panose="02020603050405020304" pitchFamily="18" charset="0"/>
                          </a:rPr>
                          <m:t>8</m:t>
                        </m:r>
                      </m:sup>
                    </m:sSup>
                  </m:oMath>
                </a14:m>
                <a:r>
                  <a:rPr lang="vi-VN" sz="2200">
                    <a:latin typeface="Times New Roman" panose="02020603050405020304" pitchFamily="18" charset="0"/>
                    <a:ea typeface="Calibri" panose="020F0502020204030204" pitchFamily="34" charset="0"/>
                    <a:cs typeface="Times New Roman" panose="02020603050405020304" pitchFamily="18" charset="0"/>
                  </a:rPr>
                  <a:t> m/s)</a:t>
                </a:r>
                <a:endParaRPr lang="en-US" sz="2200">
                  <a:effectLst/>
                  <a:latin typeface="Aptos"/>
                  <a:ea typeface="Aptos"/>
                  <a:cs typeface="Times New Roman" panose="02020603050405020304" pitchFamily="18" charset="0"/>
                </a:endParaRPr>
              </a:p>
              <a:p>
                <a:r>
                  <a:rPr lang="en-US" sz="2200">
                    <a:latin typeface="Times New Roman" panose="02020603050405020304" pitchFamily="18" charset="0"/>
                    <a:ea typeface="Calibri" panose="020F0502020204030204" pitchFamily="34" charset="0"/>
                  </a:rPr>
                  <a:t>+</a:t>
                </a:r>
                <a:r>
                  <a:rPr lang="vi-VN" sz="2200">
                    <a:latin typeface="Times New Roman" panose="02020603050405020304" pitchFamily="18" charset="0"/>
                    <a:ea typeface="Calibri" panose="020F0502020204030204" pitchFamily="34" charset="0"/>
                  </a:rPr>
                  <a:t> v là tốc độ ánh sáng truyền trong môi trường đó. (m/s)</a:t>
                </a:r>
                <a:endParaRPr lang="en-US" sz="2200"/>
              </a:p>
            </p:txBody>
          </p:sp>
        </mc:Choice>
        <mc:Fallback xmlns="">
          <p:sp>
            <p:nvSpPr>
              <p:cNvPr id="5" name="Rectangle 4">
                <a:extLst>
                  <a:ext uri="{FF2B5EF4-FFF2-40B4-BE49-F238E27FC236}">
                    <a16:creationId xmlns:a16="http://schemas.microsoft.com/office/drawing/2014/main" id="{7A9F33D3-20AC-4B81-A484-E64599D4BB0C}"/>
                  </a:ext>
                </a:extLst>
              </p:cNvPr>
              <p:cNvSpPr>
                <a:spLocks noRot="1" noChangeAspect="1" noMove="1" noResize="1" noEditPoints="1" noAdjustHandles="1" noChangeArrowheads="1" noChangeShapeType="1" noTextEdit="1"/>
              </p:cNvSpPr>
              <p:nvPr/>
            </p:nvSpPr>
            <p:spPr>
              <a:xfrm>
                <a:off x="596900" y="1283700"/>
                <a:ext cx="7950200" cy="3265509"/>
              </a:xfrm>
              <a:prstGeom prst="rect">
                <a:avLst/>
              </a:prstGeom>
              <a:blipFill>
                <a:blip r:embed="rId2"/>
                <a:stretch>
                  <a:fillRect l="-997" t="-1308" r="-460" b="-299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0BE95C6-A38A-4BF2-A576-17AD69DA48A1}"/>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7" name="Picture 6">
            <a:extLst>
              <a:ext uri="{FF2B5EF4-FFF2-40B4-BE49-F238E27FC236}">
                <a16:creationId xmlns:a16="http://schemas.microsoft.com/office/drawing/2014/main" id="{B3EE17DF-68AA-4A3F-9805-99F46CE35EDB}"/>
              </a:ext>
            </a:extLst>
          </p:cNvPr>
          <p:cNvPicPr>
            <a:picLocks noChangeAspect="1"/>
          </p:cNvPicPr>
          <p:nvPr/>
        </p:nvPicPr>
        <p:blipFill>
          <a:blip r:embed="rId3"/>
          <a:stretch>
            <a:fillRect/>
          </a:stretch>
        </p:blipFill>
        <p:spPr>
          <a:xfrm>
            <a:off x="680262" y="429046"/>
            <a:ext cx="450469" cy="523220"/>
          </a:xfrm>
          <a:prstGeom prst="rect">
            <a:avLst/>
          </a:prstGeom>
        </p:spPr>
      </p:pic>
    </p:spTree>
    <p:extLst>
      <p:ext uri="{BB962C8B-B14F-4D97-AF65-F5344CB8AC3E}">
        <p14:creationId xmlns:p14="http://schemas.microsoft.com/office/powerpoint/2010/main" val="2368685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B4A78F-57A9-469B-B429-947C5175B277}"/>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5" name="Picture 4">
            <a:extLst>
              <a:ext uri="{FF2B5EF4-FFF2-40B4-BE49-F238E27FC236}">
                <a16:creationId xmlns:a16="http://schemas.microsoft.com/office/drawing/2014/main" id="{90BD9D28-29C8-4346-931C-F67C49D30E21}"/>
              </a:ext>
            </a:extLst>
          </p:cNvPr>
          <p:cNvPicPr>
            <a:picLocks noChangeAspect="1"/>
          </p:cNvPicPr>
          <p:nvPr/>
        </p:nvPicPr>
        <p:blipFill>
          <a:blip r:embed="rId2"/>
          <a:stretch>
            <a:fillRect/>
          </a:stretch>
        </p:blipFill>
        <p:spPr>
          <a:xfrm>
            <a:off x="680262" y="429046"/>
            <a:ext cx="450469" cy="523220"/>
          </a:xfrm>
          <a:prstGeom prst="rect">
            <a:avLst/>
          </a:prstGeom>
        </p:spPr>
      </p:pic>
      <p:pic>
        <p:nvPicPr>
          <p:cNvPr id="6" name="Picture 5">
            <a:extLst>
              <a:ext uri="{FF2B5EF4-FFF2-40B4-BE49-F238E27FC236}">
                <a16:creationId xmlns:a16="http://schemas.microsoft.com/office/drawing/2014/main" id="{F83B8C97-EB18-471F-BD8F-3682F2403565}"/>
              </a:ext>
            </a:extLst>
          </p:cNvPr>
          <p:cNvPicPr>
            <a:picLocks noChangeAspect="1"/>
          </p:cNvPicPr>
          <p:nvPr/>
        </p:nvPicPr>
        <p:blipFill>
          <a:blip r:embed="rId3"/>
          <a:stretch>
            <a:fillRect/>
          </a:stretch>
        </p:blipFill>
        <p:spPr>
          <a:xfrm>
            <a:off x="584200" y="1927279"/>
            <a:ext cx="7962900" cy="1536645"/>
          </a:xfrm>
          <a:prstGeom prst="rect">
            <a:avLst/>
          </a:prstGeom>
        </p:spPr>
      </p:pic>
      <p:sp>
        <p:nvSpPr>
          <p:cNvPr id="7" name="Rectangle 6">
            <a:extLst>
              <a:ext uri="{FF2B5EF4-FFF2-40B4-BE49-F238E27FC236}">
                <a16:creationId xmlns:a16="http://schemas.microsoft.com/office/drawing/2014/main" id="{16DF0508-86C1-459C-8A81-1D01A15FAABE}"/>
              </a:ext>
            </a:extLst>
          </p:cNvPr>
          <p:cNvSpPr/>
          <p:nvPr/>
        </p:nvSpPr>
        <p:spPr>
          <a:xfrm>
            <a:off x="680262" y="1158011"/>
            <a:ext cx="7962900" cy="553998"/>
          </a:xfrm>
          <a:prstGeom prst="rect">
            <a:avLst/>
          </a:prstGeom>
        </p:spPr>
        <p:txBody>
          <a:bodyPr wrap="square">
            <a:spAutoFit/>
          </a:bodyPr>
          <a:lstStyle/>
          <a:p>
            <a:pPr algn="just"/>
            <a:r>
              <a:rPr lang="de-DE" sz="3000">
                <a:latin typeface="Times New Roman" panose="02020603050405020304" pitchFamily="18" charset="0"/>
                <a:ea typeface="Times New Roman" panose="02020603050405020304" pitchFamily="18" charset="0"/>
              </a:rPr>
              <a:t>Quan sát bảng:</a:t>
            </a:r>
            <a:endParaRPr lang="en-US" sz="3000"/>
          </a:p>
        </p:txBody>
      </p:sp>
      <p:sp>
        <p:nvSpPr>
          <p:cNvPr id="8" name="Rectangle 7">
            <a:extLst>
              <a:ext uri="{FF2B5EF4-FFF2-40B4-BE49-F238E27FC236}">
                <a16:creationId xmlns:a16="http://schemas.microsoft.com/office/drawing/2014/main" id="{AA3C784D-3AF6-4EC6-A763-CAE204054463}"/>
              </a:ext>
            </a:extLst>
          </p:cNvPr>
          <p:cNvSpPr/>
          <p:nvPr/>
        </p:nvSpPr>
        <p:spPr>
          <a:xfrm>
            <a:off x="680262" y="3580257"/>
            <a:ext cx="4572000" cy="530594"/>
          </a:xfrm>
          <a:prstGeom prst="rect">
            <a:avLst/>
          </a:prstGeom>
        </p:spPr>
        <p:txBody>
          <a:bodyPr>
            <a:spAutoFit/>
          </a:bodyPr>
          <a:lstStyle/>
          <a:p>
            <a:pPr algn="just">
              <a:lnSpc>
                <a:spcPct val="107000"/>
              </a:lnSpc>
              <a:spcBef>
                <a:spcPts val="600"/>
              </a:spcBef>
              <a:spcAft>
                <a:spcPts val="600"/>
              </a:spcAft>
            </a:pPr>
            <a:r>
              <a:rPr lang="en-US" sz="2800" b="1" i="1">
                <a:latin typeface="Times New Roman" panose="02020603050405020304" pitchFamily="18" charset="0"/>
                <a:ea typeface="Calibri" panose="020F0502020204030204" pitchFamily="34" charset="0"/>
                <a:cs typeface="Times New Roman" panose="02020603050405020304" pitchFamily="18" charset="0"/>
              </a:rPr>
              <a:t>Trả lời các câu hỏi sau:</a:t>
            </a:r>
            <a:endParaRPr lang="en-US" sz="280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4193898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B4A78F-57A9-469B-B429-947C5175B277}"/>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5" name="Picture 4">
            <a:extLst>
              <a:ext uri="{FF2B5EF4-FFF2-40B4-BE49-F238E27FC236}">
                <a16:creationId xmlns:a16="http://schemas.microsoft.com/office/drawing/2014/main" id="{90BD9D28-29C8-4346-931C-F67C49D30E21}"/>
              </a:ext>
            </a:extLst>
          </p:cNvPr>
          <p:cNvPicPr>
            <a:picLocks noChangeAspect="1"/>
          </p:cNvPicPr>
          <p:nvPr/>
        </p:nvPicPr>
        <p:blipFill>
          <a:blip r:embed="rId2"/>
          <a:stretch>
            <a:fillRect/>
          </a:stretch>
        </p:blipFill>
        <p:spPr>
          <a:xfrm>
            <a:off x="680262" y="429046"/>
            <a:ext cx="450469" cy="523220"/>
          </a:xfrm>
          <a:prstGeom prst="rect">
            <a:avLst/>
          </a:prstGeom>
        </p:spPr>
      </p:pic>
      <p:pic>
        <p:nvPicPr>
          <p:cNvPr id="6" name="Picture 5">
            <a:extLst>
              <a:ext uri="{FF2B5EF4-FFF2-40B4-BE49-F238E27FC236}">
                <a16:creationId xmlns:a16="http://schemas.microsoft.com/office/drawing/2014/main" id="{F83B8C97-EB18-471F-BD8F-3682F2403565}"/>
              </a:ext>
            </a:extLst>
          </p:cNvPr>
          <p:cNvPicPr>
            <a:picLocks noChangeAspect="1"/>
          </p:cNvPicPr>
          <p:nvPr/>
        </p:nvPicPr>
        <p:blipFill>
          <a:blip r:embed="rId3"/>
          <a:stretch>
            <a:fillRect/>
          </a:stretch>
        </p:blipFill>
        <p:spPr>
          <a:xfrm>
            <a:off x="680262" y="1072786"/>
            <a:ext cx="7854138" cy="1356459"/>
          </a:xfrm>
          <a:prstGeom prst="rect">
            <a:avLst/>
          </a:prstGeom>
        </p:spPr>
      </p:pic>
      <p:sp>
        <p:nvSpPr>
          <p:cNvPr id="8" name="Rectangle 7">
            <a:extLst>
              <a:ext uri="{FF2B5EF4-FFF2-40B4-BE49-F238E27FC236}">
                <a16:creationId xmlns:a16="http://schemas.microsoft.com/office/drawing/2014/main" id="{AA3C784D-3AF6-4EC6-A763-CAE204054463}"/>
              </a:ext>
            </a:extLst>
          </p:cNvPr>
          <p:cNvSpPr/>
          <p:nvPr/>
        </p:nvSpPr>
        <p:spPr>
          <a:xfrm>
            <a:off x="680262" y="2438770"/>
            <a:ext cx="7854138" cy="2115259"/>
          </a:xfrm>
          <a:prstGeom prst="rect">
            <a:avLst/>
          </a:prstGeom>
        </p:spPr>
        <p:txBody>
          <a:bodyPr wrap="square">
            <a:spAutoFit/>
          </a:bodyPr>
          <a:lstStyle/>
          <a:p>
            <a:pPr algn="just">
              <a:lnSpc>
                <a:spcPct val="107000"/>
              </a:lnSpc>
              <a:spcBef>
                <a:spcPts val="600"/>
              </a:spcBef>
              <a:spcAft>
                <a:spcPts val="600"/>
              </a:spcAft>
            </a:pPr>
            <a:r>
              <a:rPr lang="vi-VN" sz="2400" b="1" i="1">
                <a:latin typeface="Times New Roman" panose="02020603050405020304" pitchFamily="18" charset="0"/>
                <a:ea typeface="Calibri" panose="020F0502020204030204" pitchFamily="34" charset="0"/>
                <a:cs typeface="Times New Roman" panose="02020603050405020304" pitchFamily="18" charset="0"/>
              </a:rPr>
              <a:t> + </a:t>
            </a:r>
            <a:r>
              <a:rPr lang="vi-VN" sz="2400" i="1">
                <a:latin typeface="Times New Roman" panose="02020603050405020304" pitchFamily="18" charset="0"/>
                <a:ea typeface="Calibri" panose="020F0502020204030204" pitchFamily="34" charset="0"/>
                <a:cs typeface="Times New Roman" panose="02020603050405020304" pitchFamily="18" charset="0"/>
              </a:rPr>
              <a:t>Tốc độ ánh sáng truyền trong môi trường nào là nhỏ nhất?</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b="1" i="1">
                <a:latin typeface="Times New Roman" panose="02020603050405020304" pitchFamily="18" charset="0"/>
                <a:ea typeface="Calibri" panose="020F0502020204030204" pitchFamily="34" charset="0"/>
                <a:cs typeface="Times New Roman" panose="02020603050405020304" pitchFamily="18" charset="0"/>
              </a:rPr>
              <a:t>+ </a:t>
            </a:r>
            <a:r>
              <a:rPr lang="vi-VN" sz="2400" i="1">
                <a:latin typeface="Times New Roman" panose="02020603050405020304" pitchFamily="18" charset="0"/>
                <a:ea typeface="Calibri" panose="020F0502020204030204" pitchFamily="34" charset="0"/>
                <a:cs typeface="Times New Roman" panose="02020603050405020304" pitchFamily="18" charset="0"/>
              </a:rPr>
              <a:t>Chiết suất môi trường nào là lớn nhất</a:t>
            </a:r>
            <a:r>
              <a:rPr lang="en-US" sz="2400" i="1">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b="1" i="1">
                <a:latin typeface="Times New Roman" panose="02020603050405020304" pitchFamily="18" charset="0"/>
                <a:ea typeface="Calibri" panose="020F0502020204030204" pitchFamily="34" charset="0"/>
                <a:cs typeface="Times New Roman" panose="02020603050405020304" pitchFamily="18" charset="0"/>
              </a:rPr>
              <a:t>+</a:t>
            </a:r>
            <a:r>
              <a:rPr lang="vi-VN" sz="2400" i="1">
                <a:latin typeface="Times New Roman" panose="02020603050405020304" pitchFamily="18" charset="0"/>
                <a:ea typeface="Calibri" panose="020F0502020204030204" pitchFamily="34" charset="0"/>
                <a:cs typeface="Times New Roman" panose="02020603050405020304" pitchFamily="18" charset="0"/>
              </a:rPr>
              <a:t> Tính chiết suất của môi trường không khí ở 0</a:t>
            </a:r>
            <a:r>
              <a:rPr lang="vi-VN" sz="2400" i="1" baseline="30000">
                <a:latin typeface="Times New Roman" panose="02020603050405020304" pitchFamily="18" charset="0"/>
                <a:ea typeface="Calibri" panose="020F0502020204030204" pitchFamily="34" charset="0"/>
                <a:cs typeface="Times New Roman" panose="02020603050405020304" pitchFamily="18" charset="0"/>
              </a:rPr>
              <a:t>0</a:t>
            </a:r>
            <a:r>
              <a:rPr lang="vi-VN" sz="2400" i="1">
                <a:latin typeface="Times New Roman" panose="02020603050405020304" pitchFamily="18" charset="0"/>
                <a:ea typeface="Calibri" panose="020F0502020204030204" pitchFamily="34" charset="0"/>
                <a:cs typeface="Times New Roman" panose="02020603050405020304" pitchFamily="18" charset="0"/>
              </a:rPr>
              <a:t>C và 1atm.</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b="1" i="1">
                <a:latin typeface="Times New Roman" panose="02020603050405020304" pitchFamily="18" charset="0"/>
                <a:ea typeface="Calibri" panose="020F0502020204030204" pitchFamily="34" charset="0"/>
                <a:cs typeface="Times New Roman" panose="02020603050405020304" pitchFamily="18" charset="0"/>
              </a:rPr>
              <a:t>+ </a:t>
            </a:r>
            <a:r>
              <a:rPr lang="vi-VN" sz="2400" i="1">
                <a:latin typeface="Times New Roman" panose="02020603050405020304" pitchFamily="18" charset="0"/>
                <a:ea typeface="Calibri" panose="020F0502020204030204" pitchFamily="34" charset="0"/>
                <a:cs typeface="Times New Roman" panose="02020603050405020304" pitchFamily="18" charset="0"/>
              </a:rPr>
              <a:t>Tính chiết suất của mỗi loại thuỷ tinh</a:t>
            </a:r>
            <a:r>
              <a:rPr lang="en-US" sz="2400" i="1">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2210953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C4B53C-2A92-42EC-8CFC-FCB4F6BC0A81}"/>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5" name="Picture 4">
            <a:extLst>
              <a:ext uri="{FF2B5EF4-FFF2-40B4-BE49-F238E27FC236}">
                <a16:creationId xmlns:a16="http://schemas.microsoft.com/office/drawing/2014/main" id="{09E7A535-0534-4836-A52B-8E94DAA517EA}"/>
              </a:ext>
            </a:extLst>
          </p:cNvPr>
          <p:cNvPicPr>
            <a:picLocks noChangeAspect="1"/>
          </p:cNvPicPr>
          <p:nvPr/>
        </p:nvPicPr>
        <p:blipFill>
          <a:blip r:embed="rId2"/>
          <a:stretch>
            <a:fillRect/>
          </a:stretch>
        </p:blipFill>
        <p:spPr>
          <a:xfrm>
            <a:off x="680262" y="429046"/>
            <a:ext cx="450469" cy="523220"/>
          </a:xfrm>
          <a:prstGeom prst="rect">
            <a:avLst/>
          </a:prstGeom>
        </p:spPr>
      </p:pic>
      <p:pic>
        <p:nvPicPr>
          <p:cNvPr id="6" name="Picture 5">
            <a:extLst>
              <a:ext uri="{FF2B5EF4-FFF2-40B4-BE49-F238E27FC236}">
                <a16:creationId xmlns:a16="http://schemas.microsoft.com/office/drawing/2014/main" id="{7A5565A8-6B0C-453F-B1EE-7F8A60A0967E}"/>
              </a:ext>
            </a:extLst>
          </p:cNvPr>
          <p:cNvPicPr>
            <a:picLocks noChangeAspect="1"/>
          </p:cNvPicPr>
          <p:nvPr/>
        </p:nvPicPr>
        <p:blipFill>
          <a:blip r:embed="rId3"/>
          <a:stretch>
            <a:fillRect/>
          </a:stretch>
        </p:blipFill>
        <p:spPr>
          <a:xfrm>
            <a:off x="507046" y="1275985"/>
            <a:ext cx="8159272" cy="1409157"/>
          </a:xfrm>
          <a:prstGeom prst="rect">
            <a:avLst/>
          </a:prstGeom>
        </p:spPr>
      </p:pic>
      <p:sp>
        <p:nvSpPr>
          <p:cNvPr id="7" name="Rectangle 6">
            <a:extLst>
              <a:ext uri="{FF2B5EF4-FFF2-40B4-BE49-F238E27FC236}">
                <a16:creationId xmlns:a16="http://schemas.microsoft.com/office/drawing/2014/main" id="{DCFD1636-B74D-42A7-BD19-204F3231411F}"/>
              </a:ext>
            </a:extLst>
          </p:cNvPr>
          <p:cNvSpPr/>
          <p:nvPr/>
        </p:nvSpPr>
        <p:spPr>
          <a:xfrm>
            <a:off x="1458703" y="3008861"/>
            <a:ext cx="5775940" cy="1009956"/>
          </a:xfrm>
          <a:prstGeom prst="rect">
            <a:avLst/>
          </a:prstGeom>
        </p:spPr>
        <p:txBody>
          <a:bodyPr wrap="none">
            <a:spAutoFit/>
          </a:bodyPr>
          <a:lstStyle/>
          <a:p>
            <a:pPr algn="ct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Đại diện các nhóm báo cáo kết quả của nhóm</a:t>
            </a:r>
          </a:p>
          <a:p>
            <a:pP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HS cho nhận xét các nhóm</a:t>
            </a:r>
          </a:p>
        </p:txBody>
      </p:sp>
    </p:spTree>
    <p:extLst>
      <p:ext uri="{BB962C8B-B14F-4D97-AF65-F5344CB8AC3E}">
        <p14:creationId xmlns:p14="http://schemas.microsoft.com/office/powerpoint/2010/main" val="3642564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FD9A03-E154-456A-B77B-9006FE060636}"/>
              </a:ext>
            </a:extLst>
          </p:cNvPr>
          <p:cNvPicPr>
            <a:picLocks noChangeAspect="1"/>
          </p:cNvPicPr>
          <p:nvPr/>
        </p:nvPicPr>
        <p:blipFill>
          <a:blip r:embed="rId2"/>
          <a:stretch>
            <a:fillRect/>
          </a:stretch>
        </p:blipFill>
        <p:spPr>
          <a:xfrm>
            <a:off x="5942618" y="1911411"/>
            <a:ext cx="2782282" cy="2265477"/>
          </a:xfrm>
          <a:prstGeom prst="rect">
            <a:avLst/>
          </a:prstGeom>
        </p:spPr>
      </p:pic>
      <p:sp>
        <p:nvSpPr>
          <p:cNvPr id="5" name="TextBox 4">
            <a:extLst>
              <a:ext uri="{FF2B5EF4-FFF2-40B4-BE49-F238E27FC236}">
                <a16:creationId xmlns:a16="http://schemas.microsoft.com/office/drawing/2014/main" id="{98CE4640-7259-42F6-BDCF-4B83450D3EEA}"/>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6" name="Picture 5">
            <a:extLst>
              <a:ext uri="{FF2B5EF4-FFF2-40B4-BE49-F238E27FC236}">
                <a16:creationId xmlns:a16="http://schemas.microsoft.com/office/drawing/2014/main" id="{33F6371C-6BA0-4237-BC75-5B298F09DF0C}"/>
              </a:ext>
            </a:extLst>
          </p:cNvPr>
          <p:cNvPicPr>
            <a:picLocks noChangeAspect="1"/>
          </p:cNvPicPr>
          <p:nvPr/>
        </p:nvPicPr>
        <p:blipFill>
          <a:blip r:embed="rId3"/>
          <a:stretch>
            <a:fillRect/>
          </a:stretch>
        </p:blipFill>
        <p:spPr>
          <a:xfrm>
            <a:off x="680262" y="429046"/>
            <a:ext cx="450469" cy="523220"/>
          </a:xfrm>
          <a:prstGeom prst="rect">
            <a:avLst/>
          </a:prstGeom>
        </p:spPr>
      </p:pic>
      <p:sp>
        <p:nvSpPr>
          <p:cNvPr id="7" name="Rectangle 6">
            <a:extLst>
              <a:ext uri="{FF2B5EF4-FFF2-40B4-BE49-F238E27FC236}">
                <a16:creationId xmlns:a16="http://schemas.microsoft.com/office/drawing/2014/main" id="{06007B07-0C7D-4BE7-A93A-DF70D9C5AFB0}"/>
              </a:ext>
            </a:extLst>
          </p:cNvPr>
          <p:cNvSpPr/>
          <p:nvPr/>
        </p:nvSpPr>
        <p:spPr>
          <a:xfrm>
            <a:off x="680262" y="1022499"/>
            <a:ext cx="4095993" cy="468077"/>
          </a:xfrm>
          <a:prstGeom prst="rect">
            <a:avLst/>
          </a:prstGeom>
        </p:spPr>
        <p:txBody>
          <a:bodyPr wrap="none">
            <a:spAutoFit/>
          </a:bodyPr>
          <a:lstStyle/>
          <a:p>
            <a:pPr lvl="0">
              <a:lnSpc>
                <a:spcPct val="107000"/>
              </a:lnSpc>
              <a:spcBef>
                <a:spcPts val="600"/>
              </a:spcBef>
              <a:spcAft>
                <a:spcPts val="600"/>
              </a:spcAft>
            </a:pPr>
            <a:r>
              <a:rPr lang="en-US" sz="2400" b="1" kern="100">
                <a:latin typeface="Times New Roman" panose="02020603050405020304" pitchFamily="18" charset="0"/>
                <a:ea typeface="Calibri" panose="020F0502020204030204" pitchFamily="34" charset="0"/>
                <a:cs typeface="Times New Roman" panose="02020603050405020304" pitchFamily="18" charset="0"/>
              </a:rPr>
              <a:t>2. Định luật khúc xạ ánh sáng</a:t>
            </a:r>
            <a:endParaRPr lang="en-US" sz="2400" kern="100">
              <a:latin typeface="Aptos"/>
              <a:ea typeface="Aptos"/>
              <a:cs typeface="Times New Roman" panose="02020603050405020304" pitchFamily="18" charset="0"/>
            </a:endParaRPr>
          </a:p>
        </p:txBody>
      </p:sp>
      <p:sp>
        <p:nvSpPr>
          <p:cNvPr id="9" name="Rectangle 8">
            <a:extLst>
              <a:ext uri="{FF2B5EF4-FFF2-40B4-BE49-F238E27FC236}">
                <a16:creationId xmlns:a16="http://schemas.microsoft.com/office/drawing/2014/main" id="{1CA6B4D6-B8CC-4659-B53E-55A586BF9F2E}"/>
              </a:ext>
            </a:extLst>
          </p:cNvPr>
          <p:cNvSpPr/>
          <p:nvPr/>
        </p:nvSpPr>
        <p:spPr>
          <a:xfrm>
            <a:off x="419100" y="1406424"/>
            <a:ext cx="5485418" cy="3454664"/>
          </a:xfrm>
          <a:prstGeom prst="rect">
            <a:avLst/>
          </a:prstGeom>
        </p:spPr>
        <p:txBody>
          <a:bodyPr wrap="square">
            <a:spAutoFit/>
          </a:bodyPr>
          <a:lstStyle/>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SI là tia tới, I là điểm tới.</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A, B và I thuộc mặt phân cách giữa hai môi trường.</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MN là pháp tuyến của mặt phân cách tại điểm tới I.</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IR là tia khúc xạ.</a:t>
            </a:r>
            <a:endParaRPr lang="en-US" sz="2400">
              <a:latin typeface="Aptos"/>
              <a:ea typeface="Aptos"/>
              <a:cs typeface="Times New Roman" panose="02020603050405020304" pitchFamily="18" charset="0"/>
            </a:endParaRPr>
          </a:p>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i là góc tới, r là góc khúc xạ.</a:t>
            </a:r>
            <a:endParaRPr lang="en-US" sz="2400">
              <a:effectLst/>
              <a:latin typeface="Aptos"/>
              <a:ea typeface="Aptos"/>
              <a:cs typeface="Times New Roman" panose="02020603050405020304" pitchFamily="18" charset="0"/>
            </a:endParaRPr>
          </a:p>
        </p:txBody>
      </p:sp>
      <p:pic>
        <p:nvPicPr>
          <p:cNvPr id="8" name="Picture 7">
            <a:extLst>
              <a:ext uri="{FF2B5EF4-FFF2-40B4-BE49-F238E27FC236}">
                <a16:creationId xmlns:a16="http://schemas.microsoft.com/office/drawing/2014/main" id="{6DB64949-AACB-4C6F-9A7E-2201E9ED7E12}"/>
              </a:ext>
            </a:extLst>
          </p:cNvPr>
          <p:cNvPicPr>
            <a:picLocks noChangeAspect="1"/>
          </p:cNvPicPr>
          <p:nvPr/>
        </p:nvPicPr>
        <p:blipFill>
          <a:blip r:embed="rId4"/>
          <a:stretch>
            <a:fillRect/>
          </a:stretch>
        </p:blipFill>
        <p:spPr>
          <a:xfrm>
            <a:off x="5037417" y="1129615"/>
            <a:ext cx="3583974" cy="3804043"/>
          </a:xfrm>
          <a:prstGeom prst="rect">
            <a:avLst/>
          </a:prstGeom>
        </p:spPr>
      </p:pic>
    </p:spTree>
    <p:extLst>
      <p:ext uri="{BB962C8B-B14F-4D97-AF65-F5344CB8AC3E}">
        <p14:creationId xmlns:p14="http://schemas.microsoft.com/office/powerpoint/2010/main" val="824267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8"/>
                                        </p:tgtEl>
                                        <p:attrNameLst>
                                          <p:attrName>ppt_w</p:attrName>
                                        </p:attrNameLst>
                                      </p:cBhvr>
                                      <p:tavLst>
                                        <p:tav tm="0">
                                          <p:val>
                                            <p:strVal val="ppt_w"/>
                                          </p:val>
                                        </p:tav>
                                        <p:tav tm="100000">
                                          <p:val>
                                            <p:fltVal val="0"/>
                                          </p:val>
                                        </p:tav>
                                      </p:tavLst>
                                    </p:anim>
                                    <p:anim calcmode="lin" valueType="num">
                                      <p:cBhvr>
                                        <p:cTn id="12" dur="500"/>
                                        <p:tgtEl>
                                          <p:spTgt spid="8"/>
                                        </p:tgtEl>
                                        <p:attrNameLst>
                                          <p:attrName>ppt_h</p:attrName>
                                        </p:attrNameLst>
                                      </p:cBhvr>
                                      <p:tavLst>
                                        <p:tav tm="0">
                                          <p:val>
                                            <p:strVal val="ppt_h"/>
                                          </p:val>
                                        </p:tav>
                                        <p:tav tm="100000">
                                          <p:val>
                                            <p:fltVal val="0"/>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1000"/>
                                        <p:tgtEl>
                                          <p:spTgt spid="9">
                                            <p:txEl>
                                              <p:pRg st="0" end="0"/>
                                            </p:txEl>
                                          </p:spTgt>
                                        </p:tgtEl>
                                      </p:cBhvr>
                                    </p:animEffect>
                                    <p:anim calcmode="lin" valueType="num">
                                      <p:cBhvr>
                                        <p:cTn id="2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1000"/>
                                        <p:tgtEl>
                                          <p:spTgt spid="9">
                                            <p:txEl>
                                              <p:pRg st="1" end="1"/>
                                            </p:txEl>
                                          </p:spTgt>
                                        </p:tgtEl>
                                      </p:cBhvr>
                                    </p:animEffect>
                                    <p:anim calcmode="lin" valueType="num">
                                      <p:cBhvr>
                                        <p:cTn id="3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animEffect transition="in" filter="fade">
                                      <p:cBhvr>
                                        <p:cTn id="40" dur="1000"/>
                                        <p:tgtEl>
                                          <p:spTgt spid="9">
                                            <p:txEl>
                                              <p:pRg st="2" end="2"/>
                                            </p:txEl>
                                          </p:spTgt>
                                        </p:tgtEl>
                                      </p:cBhvr>
                                    </p:animEffect>
                                    <p:anim calcmode="lin" valueType="num">
                                      <p:cBhvr>
                                        <p:cTn id="4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fade">
                                      <p:cBhvr>
                                        <p:cTn id="47" dur="1000"/>
                                        <p:tgtEl>
                                          <p:spTgt spid="9">
                                            <p:txEl>
                                              <p:pRg st="3" end="3"/>
                                            </p:txEl>
                                          </p:spTgt>
                                        </p:tgtEl>
                                      </p:cBhvr>
                                    </p:animEffect>
                                    <p:anim calcmode="lin" valueType="num">
                                      <p:cBhvr>
                                        <p:cTn id="4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9">
                                            <p:txEl>
                                              <p:pRg st="4" end="4"/>
                                            </p:txEl>
                                          </p:spTgt>
                                        </p:tgtEl>
                                        <p:attrNameLst>
                                          <p:attrName>style.visibility</p:attrName>
                                        </p:attrNameLst>
                                      </p:cBhvr>
                                      <p:to>
                                        <p:strVal val="visible"/>
                                      </p:to>
                                    </p:set>
                                    <p:animEffect transition="in" filter="fade">
                                      <p:cBhvr>
                                        <p:cTn id="54" dur="1000"/>
                                        <p:tgtEl>
                                          <p:spTgt spid="9">
                                            <p:txEl>
                                              <p:pRg st="4" end="4"/>
                                            </p:txEl>
                                          </p:spTgt>
                                        </p:tgtEl>
                                      </p:cBhvr>
                                    </p:animEffect>
                                    <p:anim calcmode="lin" valueType="num">
                                      <p:cBhvr>
                                        <p:cTn id="5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A1F6A8-A378-418F-912C-511C3675FF54}"/>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5" name="Picture 4">
            <a:extLst>
              <a:ext uri="{FF2B5EF4-FFF2-40B4-BE49-F238E27FC236}">
                <a16:creationId xmlns:a16="http://schemas.microsoft.com/office/drawing/2014/main" id="{04B7A3AD-C150-4C49-8F2B-57EB999F7D43}"/>
              </a:ext>
            </a:extLst>
          </p:cNvPr>
          <p:cNvPicPr>
            <a:picLocks noChangeAspect="1"/>
          </p:cNvPicPr>
          <p:nvPr/>
        </p:nvPicPr>
        <p:blipFill>
          <a:blip r:embed="rId2"/>
          <a:stretch>
            <a:fillRect/>
          </a:stretch>
        </p:blipFill>
        <p:spPr>
          <a:xfrm>
            <a:off x="680262" y="429046"/>
            <a:ext cx="450469" cy="523220"/>
          </a:xfrm>
          <a:prstGeom prst="rect">
            <a:avLst/>
          </a:prstGeom>
        </p:spPr>
      </p:pic>
      <p:pic>
        <p:nvPicPr>
          <p:cNvPr id="6" name="Picture 5">
            <a:extLst>
              <a:ext uri="{FF2B5EF4-FFF2-40B4-BE49-F238E27FC236}">
                <a16:creationId xmlns:a16="http://schemas.microsoft.com/office/drawing/2014/main" id="{898D6591-0A79-4C3C-BB7A-3A9CFD7ACCF0}"/>
              </a:ext>
            </a:extLst>
          </p:cNvPr>
          <p:cNvPicPr>
            <a:picLocks noChangeAspect="1"/>
          </p:cNvPicPr>
          <p:nvPr/>
        </p:nvPicPr>
        <p:blipFill>
          <a:blip r:embed="rId3"/>
          <a:stretch>
            <a:fillRect/>
          </a:stretch>
        </p:blipFill>
        <p:spPr>
          <a:xfrm>
            <a:off x="6365808" y="1961946"/>
            <a:ext cx="2329039" cy="2092185"/>
          </a:xfrm>
          <a:prstGeom prst="rect">
            <a:avLst/>
          </a:prstGeom>
        </p:spPr>
      </p:pic>
      <p:sp>
        <p:nvSpPr>
          <p:cNvPr id="7" name="Rectangle 6">
            <a:extLst>
              <a:ext uri="{FF2B5EF4-FFF2-40B4-BE49-F238E27FC236}">
                <a16:creationId xmlns:a16="http://schemas.microsoft.com/office/drawing/2014/main" id="{B48EE59A-9989-45D1-9384-CA0AAF93C18F}"/>
              </a:ext>
            </a:extLst>
          </p:cNvPr>
          <p:cNvSpPr/>
          <p:nvPr/>
        </p:nvSpPr>
        <p:spPr>
          <a:xfrm>
            <a:off x="563685" y="1058818"/>
            <a:ext cx="5193648" cy="530594"/>
          </a:xfrm>
          <a:prstGeom prst="rect">
            <a:avLst/>
          </a:prstGeom>
        </p:spPr>
        <p:txBody>
          <a:bodyPr wrap="square">
            <a:spAutoFit/>
          </a:bodyPr>
          <a:lstStyle/>
          <a:p>
            <a:pPr algn="just">
              <a:lnSpc>
                <a:spcPct val="107000"/>
              </a:lnSpc>
              <a:spcBef>
                <a:spcPts val="600"/>
              </a:spcBef>
              <a:spcAft>
                <a:spcPts val="600"/>
              </a:spcAft>
            </a:pPr>
            <a:r>
              <a:rPr lang="en-US" sz="2800">
                <a:latin typeface="Times New Roman" panose="02020603050405020304" pitchFamily="18" charset="0"/>
                <a:ea typeface="Calibri" panose="020F0502020204030204" pitchFamily="34" charset="0"/>
                <a:cs typeface="Times New Roman" panose="02020603050405020304" pitchFamily="18" charset="0"/>
              </a:rPr>
              <a:t>Bố trí thí nghiệm nh</a:t>
            </a:r>
            <a:r>
              <a:rPr lang="vi-VN" sz="2800">
                <a:latin typeface="Times New Roman" panose="02020603050405020304" pitchFamily="18" charset="0"/>
                <a:ea typeface="Calibri" panose="020F0502020204030204" pitchFamily="34" charset="0"/>
                <a:cs typeface="Times New Roman" panose="02020603050405020304" pitchFamily="18" charset="0"/>
              </a:rPr>
              <a:t>ư</a:t>
            </a:r>
            <a:r>
              <a:rPr lang="en-US" sz="2800">
                <a:latin typeface="Times New Roman" panose="02020603050405020304" pitchFamily="18" charset="0"/>
                <a:ea typeface="Calibri" panose="020F0502020204030204" pitchFamily="34" charset="0"/>
                <a:cs typeface="Times New Roman" panose="02020603050405020304" pitchFamily="18" charset="0"/>
              </a:rPr>
              <a:t> hình vẽ:</a:t>
            </a:r>
            <a:endParaRPr lang="en-US" sz="2800">
              <a:latin typeface="Aptos"/>
              <a:ea typeface="Aptos"/>
              <a:cs typeface="Times New Roman" panose="02020603050405020304" pitchFamily="18" charset="0"/>
            </a:endParaRPr>
          </a:p>
        </p:txBody>
      </p:sp>
      <p:sp>
        <p:nvSpPr>
          <p:cNvPr id="9" name="Rectangle 8">
            <a:extLst>
              <a:ext uri="{FF2B5EF4-FFF2-40B4-BE49-F238E27FC236}">
                <a16:creationId xmlns:a16="http://schemas.microsoft.com/office/drawing/2014/main" id="{8F2AB8DA-9C9F-4870-B7D5-8835B896385D}"/>
              </a:ext>
            </a:extLst>
          </p:cNvPr>
          <p:cNvSpPr/>
          <p:nvPr/>
        </p:nvSpPr>
        <p:spPr>
          <a:xfrm>
            <a:off x="449153" y="1564553"/>
            <a:ext cx="5827691" cy="3149901"/>
          </a:xfrm>
          <a:prstGeom prst="rect">
            <a:avLst/>
          </a:prstGeom>
        </p:spPr>
        <p:txBody>
          <a:bodyPr wrap="square">
            <a:spAutoFit/>
          </a:bodyPr>
          <a:lstStyle/>
          <a:p>
            <a:pPr algn="just">
              <a:lnSpc>
                <a:spcPct val="107000"/>
              </a:lnSpc>
              <a:spcBef>
                <a:spcPts val="600"/>
              </a:spcBef>
              <a:spcAft>
                <a:spcPts val="600"/>
              </a:spcAft>
            </a:pPr>
            <a:r>
              <a:rPr lang="vi-VN" sz="2400" b="1"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 Bước 1:</a:t>
            </a:r>
            <a:r>
              <a:rPr lang="vi-VN" sz="24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Lắp đặt các dụng cụ và bật đèn chiếu tia sáng tới bảng trụ như hình 3.5.</a:t>
            </a:r>
            <a:endParaRPr lang="en-US" sz="2400">
              <a:solidFill>
                <a:schemeClr val="tx1"/>
              </a:solidFill>
              <a:effectLst/>
              <a:latin typeface="Aptos"/>
              <a:ea typeface="Aptos"/>
              <a:cs typeface="Times New Roman" panose="02020603050405020304" pitchFamily="18" charset="0"/>
            </a:endParaRPr>
          </a:p>
          <a:p>
            <a:pPr algn="just">
              <a:lnSpc>
                <a:spcPct val="107000"/>
              </a:lnSpc>
              <a:spcBef>
                <a:spcPts val="600"/>
              </a:spcBef>
              <a:spcAft>
                <a:spcPts val="600"/>
              </a:spcAft>
            </a:pPr>
            <a:r>
              <a:rPr lang="vi-VN" sz="2400" b="1"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 Bước 2:</a:t>
            </a:r>
            <a:r>
              <a:rPr lang="vi-VN" sz="24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Điều chỉnh đèn chiếu góc tới bằng 0</a:t>
            </a:r>
            <a:r>
              <a:rPr lang="vi-VN" sz="2400" baseline="30000">
                <a:solidFill>
                  <a:schemeClr val="tx1"/>
                </a:solidFill>
                <a:latin typeface="Times New Roman" panose="02020603050405020304" pitchFamily="18" charset="0"/>
                <a:ea typeface="Calibri" panose="020F0502020204030204" pitchFamily="34" charset="0"/>
                <a:cs typeface="Times New Roman" panose="02020603050405020304" pitchFamily="18" charset="0"/>
              </a:rPr>
              <a:t>0</a:t>
            </a:r>
            <a:r>
              <a:rPr lang="vi-VN" sz="24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xác định góc khúc xạ tương ứng, ghi lại kết quả theo bảng mẫu 3.2.</a:t>
            </a:r>
            <a:endParaRPr lang="en-US" sz="2400">
              <a:solidFill>
                <a:schemeClr val="tx1"/>
              </a:solidFill>
              <a:latin typeface="Aptos"/>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vi-VN" sz="2400" b="1"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 Bước 3:</a:t>
            </a:r>
            <a:r>
              <a:rPr lang="vi-VN" sz="24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Thay đổi góc tới i, xác định góc khúc xạ r và ghi lại số liệu theo mẫu bảng 3.2.</a:t>
            </a:r>
            <a:endParaRPr lang="en-US" sz="2400">
              <a:solidFill>
                <a:schemeClr val="tx1"/>
              </a:solidFill>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508291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A1F6A8-A378-418F-912C-511C3675FF54}"/>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5" name="Picture 4">
            <a:extLst>
              <a:ext uri="{FF2B5EF4-FFF2-40B4-BE49-F238E27FC236}">
                <a16:creationId xmlns:a16="http://schemas.microsoft.com/office/drawing/2014/main" id="{04B7A3AD-C150-4C49-8F2B-57EB999F7D43}"/>
              </a:ext>
            </a:extLst>
          </p:cNvPr>
          <p:cNvPicPr>
            <a:picLocks noChangeAspect="1"/>
          </p:cNvPicPr>
          <p:nvPr/>
        </p:nvPicPr>
        <p:blipFill>
          <a:blip r:embed="rId2"/>
          <a:stretch>
            <a:fillRect/>
          </a:stretch>
        </p:blipFill>
        <p:spPr>
          <a:xfrm>
            <a:off x="680262" y="429046"/>
            <a:ext cx="450469" cy="523220"/>
          </a:xfrm>
          <a:prstGeom prst="rect">
            <a:avLst/>
          </a:prstGeom>
        </p:spPr>
      </p:pic>
      <p:pic>
        <p:nvPicPr>
          <p:cNvPr id="6" name="Picture 5">
            <a:extLst>
              <a:ext uri="{FF2B5EF4-FFF2-40B4-BE49-F238E27FC236}">
                <a16:creationId xmlns:a16="http://schemas.microsoft.com/office/drawing/2014/main" id="{898D6591-0A79-4C3C-BB7A-3A9CFD7ACCF0}"/>
              </a:ext>
            </a:extLst>
          </p:cNvPr>
          <p:cNvPicPr>
            <a:picLocks noChangeAspect="1"/>
          </p:cNvPicPr>
          <p:nvPr/>
        </p:nvPicPr>
        <p:blipFill>
          <a:blip r:embed="rId3"/>
          <a:stretch>
            <a:fillRect/>
          </a:stretch>
        </p:blipFill>
        <p:spPr>
          <a:xfrm>
            <a:off x="6032742" y="1184605"/>
            <a:ext cx="1544183" cy="1387145"/>
          </a:xfrm>
          <a:prstGeom prst="rect">
            <a:avLst/>
          </a:prstGeom>
        </p:spPr>
      </p:pic>
      <p:sp>
        <p:nvSpPr>
          <p:cNvPr id="10" name="Rectangle 9">
            <a:extLst>
              <a:ext uri="{FF2B5EF4-FFF2-40B4-BE49-F238E27FC236}">
                <a16:creationId xmlns:a16="http://schemas.microsoft.com/office/drawing/2014/main" id="{525FBF16-B4DA-42F8-9744-5EFFB6ED955C}"/>
              </a:ext>
            </a:extLst>
          </p:cNvPr>
          <p:cNvSpPr/>
          <p:nvPr/>
        </p:nvSpPr>
        <p:spPr>
          <a:xfrm>
            <a:off x="2540751" y="1615170"/>
            <a:ext cx="3814193" cy="521810"/>
          </a:xfrm>
          <a:prstGeom prst="rect">
            <a:avLst/>
          </a:prstGeom>
        </p:spPr>
        <p:txBody>
          <a:bodyPr wrap="square">
            <a:spAutoFit/>
          </a:bodyPr>
          <a:lstStyle/>
          <a:p>
            <a:pPr algn="just">
              <a:lnSpc>
                <a:spcPct val="107000"/>
              </a:lnSpc>
              <a:spcBef>
                <a:spcPts val="600"/>
              </a:spcBef>
              <a:spcAft>
                <a:spcPts val="600"/>
              </a:spcAft>
            </a:pP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Hoàn thành bảng 3.2</a:t>
            </a:r>
            <a:endParaRPr lang="en-US" sz="2800">
              <a:solidFill>
                <a:schemeClr val="tx1"/>
              </a:solidFill>
            </a:endParaRPr>
          </a:p>
        </p:txBody>
      </p:sp>
      <p:pic>
        <p:nvPicPr>
          <p:cNvPr id="2" name="Picture 1">
            <a:extLst>
              <a:ext uri="{FF2B5EF4-FFF2-40B4-BE49-F238E27FC236}">
                <a16:creationId xmlns:a16="http://schemas.microsoft.com/office/drawing/2014/main" id="{40CF12EA-288C-48B1-A340-18ADE9E96B58}"/>
              </a:ext>
            </a:extLst>
          </p:cNvPr>
          <p:cNvPicPr>
            <a:picLocks noChangeAspect="1"/>
          </p:cNvPicPr>
          <p:nvPr/>
        </p:nvPicPr>
        <p:blipFill>
          <a:blip r:embed="rId4"/>
          <a:stretch>
            <a:fillRect/>
          </a:stretch>
        </p:blipFill>
        <p:spPr>
          <a:xfrm>
            <a:off x="905496" y="2706365"/>
            <a:ext cx="7437161" cy="2174319"/>
          </a:xfrm>
          <a:prstGeom prst="rect">
            <a:avLst/>
          </a:prstGeom>
        </p:spPr>
      </p:pic>
    </p:spTree>
    <p:extLst>
      <p:ext uri="{BB962C8B-B14F-4D97-AF65-F5344CB8AC3E}">
        <p14:creationId xmlns:p14="http://schemas.microsoft.com/office/powerpoint/2010/main" val="3497017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D49CB76-7C36-4453-A182-BD262C84B91A}"/>
                  </a:ext>
                </a:extLst>
              </p:cNvPr>
              <p:cNvSpPr/>
              <p:nvPr/>
            </p:nvSpPr>
            <p:spPr>
              <a:xfrm>
                <a:off x="508000" y="1219417"/>
                <a:ext cx="8280400" cy="3500702"/>
              </a:xfrm>
              <a:prstGeom prst="rect">
                <a:avLst/>
              </a:prstGeom>
            </p:spPr>
            <p:txBody>
              <a:bodyPr wrap="square">
                <a:spAutoFit/>
              </a:bodyPr>
              <a:lstStyle/>
              <a:p>
                <a:pPr algn="just">
                  <a:lnSpc>
                    <a:spcPct val="107000"/>
                  </a:lnSpc>
                  <a:spcBef>
                    <a:spcPts val="600"/>
                  </a:spcBef>
                  <a:spcAft>
                    <a:spcPts val="600"/>
                  </a:spcAft>
                </a:pPr>
                <a:r>
                  <a:rPr lang="en-US" sz="2400" b="1">
                    <a:latin typeface="Times New Roman" panose="02020603050405020304" pitchFamily="18" charset="0"/>
                    <a:ea typeface="Calibri" panose="020F0502020204030204" pitchFamily="34" charset="0"/>
                    <a:cs typeface="Times New Roman" panose="02020603050405020304" pitchFamily="18" charset="0"/>
                  </a:rPr>
                  <a:t>2. Đ</a:t>
                </a:r>
                <a:r>
                  <a:rPr lang="vi-VN" sz="2400" b="1">
                    <a:latin typeface="Times New Roman" panose="02020603050405020304" pitchFamily="18" charset="0"/>
                    <a:ea typeface="Calibri" panose="020F0502020204030204" pitchFamily="34" charset="0"/>
                    <a:cs typeface="Times New Roman" panose="02020603050405020304" pitchFamily="18" charset="0"/>
                  </a:rPr>
                  <a:t>ịnh luật khúc xạ ánh sáng:</a:t>
                </a:r>
                <a:endParaRPr lang="en-US" sz="2400">
                  <a:effectLst/>
                  <a:latin typeface="Aptos"/>
                  <a:ea typeface="Aptos"/>
                  <a:cs typeface="Times New Roman" panose="02020603050405020304" pitchFamily="18" charset="0"/>
                </a:endParaRPr>
              </a:p>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Tia khúc xạ nằm trong mặt phẳng tới và ở bên kia pháp tuyến so với tia tới.</a:t>
                </a:r>
                <a:endParaRPr lang="en-US" sz="2400">
                  <a:effectLst/>
                  <a:latin typeface="Aptos"/>
                  <a:ea typeface="Aptos"/>
                  <a:cs typeface="Times New Roman" panose="02020603050405020304" pitchFamily="18" charset="0"/>
                </a:endParaRPr>
              </a:p>
              <a:p>
                <a:pPr algn="just">
                  <a:lnSpc>
                    <a:spcPct val="107000"/>
                  </a:lnSpc>
                  <a:spcBef>
                    <a:spcPts val="600"/>
                  </a:spcBef>
                  <a:spcAft>
                    <a:spcPts val="600"/>
                  </a:spcAft>
                </a:pPr>
                <a:r>
                  <a:rPr lang="vi-VN" sz="2400">
                    <a:latin typeface="Times New Roman" panose="02020603050405020304" pitchFamily="18" charset="0"/>
                    <a:ea typeface="Calibri" panose="020F0502020204030204" pitchFamily="34" charset="0"/>
                    <a:cs typeface="Times New Roman" panose="02020603050405020304" pitchFamily="18" charset="0"/>
                  </a:rPr>
                  <a:t>- Tỉ số sin góc tới và sin góc khúc xạ là một hằng số. Hằng số này bằng tỉ số giữa chiết suất môi trường chứa tia khúc xạ và chiết suất môi trường chứa tia tới:</a:t>
                </a:r>
                <a:endParaRPr lang="en-US" sz="2400">
                  <a:effectLst/>
                  <a:latin typeface="Aptos"/>
                  <a:ea typeface="Aptos"/>
                  <a:cs typeface="Times New Roman" panose="02020603050405020304" pitchFamily="18" charset="0"/>
                </a:endParaRPr>
              </a:p>
              <a:p>
                <a:pPr algn="ctr">
                  <a:lnSpc>
                    <a:spcPct val="107000"/>
                  </a:lnSpc>
                  <a:spcBef>
                    <a:spcPts val="600"/>
                  </a:spcBef>
                  <a:spcAft>
                    <a:spcPts val="600"/>
                  </a:spcAft>
                </a:pPr>
                <a14:m>
                  <m:oMath xmlns:m="http://schemas.openxmlformats.org/officeDocument/2006/math">
                    <m:r>
                      <a:rPr lang="vi-VN" sz="2400" i="1">
                        <a:latin typeface="Cambria Math" panose="02040503050406030204" pitchFamily="18" charset="0"/>
                        <a:ea typeface="Calibri" panose="020F0502020204030204" pitchFamily="34" charset="0"/>
                        <a:cs typeface="Times New Roman" panose="02020603050405020304" pitchFamily="18" charset="0"/>
                      </a:rPr>
                      <m:t> </m:t>
                    </m:r>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2400">
                                <a:latin typeface="Cambria Math" panose="02040503050406030204" pitchFamily="18" charset="0"/>
                                <a:ea typeface="Calibri" panose="020F0502020204030204" pitchFamily="34" charset="0"/>
                                <a:cs typeface="Times New Roman" panose="02020603050405020304" pitchFamily="18" charset="0"/>
                              </a:rPr>
                              <m:t>sin</m:t>
                            </m:r>
                          </m:fName>
                          <m:e>
                            <m:r>
                              <a:rPr lang="vi-VN" sz="2400" i="1">
                                <a:latin typeface="Cambria Math" panose="02040503050406030204" pitchFamily="18" charset="0"/>
                                <a:ea typeface="Calibri" panose="020F0502020204030204" pitchFamily="34" charset="0"/>
                                <a:cs typeface="Times New Roman" panose="02020603050405020304" pitchFamily="18" charset="0"/>
                              </a:rPr>
                              <m:t>𝑖</m:t>
                            </m:r>
                          </m:e>
                        </m:func>
                      </m:num>
                      <m:den>
                        <m:func>
                          <m:func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2400">
                                <a:latin typeface="Cambria Math" panose="02040503050406030204" pitchFamily="18" charset="0"/>
                                <a:ea typeface="Calibri" panose="020F0502020204030204" pitchFamily="34" charset="0"/>
                                <a:cs typeface="Times New Roman" panose="02020603050405020304" pitchFamily="18" charset="0"/>
                              </a:rPr>
                              <m:t>sin</m:t>
                            </m:r>
                          </m:fName>
                          <m:e>
                            <m:r>
                              <a:rPr lang="vi-VN" sz="2400" i="1">
                                <a:latin typeface="Cambria Math" panose="02040503050406030204" pitchFamily="18" charset="0"/>
                                <a:ea typeface="Calibri" panose="020F0502020204030204" pitchFamily="34" charset="0"/>
                                <a:cs typeface="Times New Roman" panose="02020603050405020304" pitchFamily="18" charset="0"/>
                              </a:rPr>
                              <m:t>𝑟</m:t>
                            </m:r>
                          </m:e>
                        </m:func>
                      </m:den>
                    </m:f>
                  </m:oMath>
                </a14:m>
                <a:r>
                  <a:rPr lang="vi-VN" sz="2400">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
                      <m:f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sSubPr>
                          <m:e>
                            <m:r>
                              <a:rPr lang="vi-VN" sz="2400" i="1">
                                <a:latin typeface="Cambria Math" panose="02040503050406030204" pitchFamily="18" charset="0"/>
                                <a:ea typeface="Calibri" panose="020F0502020204030204" pitchFamily="34" charset="0"/>
                                <a:cs typeface="Times New Roman" panose="02020603050405020304" pitchFamily="18" charset="0"/>
                              </a:rPr>
                              <m:t>𝑛</m:t>
                            </m:r>
                          </m:e>
                          <m:sub>
                            <m:r>
                              <a:rPr lang="vi-VN" sz="2400" i="1">
                                <a:latin typeface="Cambria Math" panose="02040503050406030204" pitchFamily="18" charset="0"/>
                                <a:ea typeface="Calibri" panose="020F0502020204030204" pitchFamily="34" charset="0"/>
                                <a:cs typeface="Times New Roman" panose="02020603050405020304" pitchFamily="18" charset="0"/>
                              </a:rPr>
                              <m:t>2</m:t>
                            </m:r>
                          </m:sub>
                        </m:sSub>
                      </m:num>
                      <m:den>
                        <m:sSub>
                          <m:sSubPr>
                            <m:ctrlPr>
                              <a:rPr lang="en-US" sz="2400" i="1" kern="100">
                                <a:latin typeface="Cambria Math" panose="02040503050406030204" pitchFamily="18" charset="0"/>
                                <a:ea typeface="Calibri" panose="020F0502020204030204" pitchFamily="34" charset="0"/>
                                <a:cs typeface="Times New Roman" panose="02020603050405020304" pitchFamily="18" charset="0"/>
                              </a:rPr>
                            </m:ctrlPr>
                          </m:sSubPr>
                          <m:e>
                            <m:r>
                              <a:rPr lang="vi-VN" sz="2400" i="1">
                                <a:latin typeface="Cambria Math" panose="02040503050406030204" pitchFamily="18" charset="0"/>
                                <a:ea typeface="Calibri" panose="020F0502020204030204" pitchFamily="34" charset="0"/>
                                <a:cs typeface="Times New Roman" panose="02020603050405020304" pitchFamily="18" charset="0"/>
                              </a:rPr>
                              <m:t>𝑛</m:t>
                            </m:r>
                          </m:e>
                          <m:sub>
                            <m:r>
                              <a:rPr lang="vi-VN" sz="2400" i="1">
                                <a:latin typeface="Cambria Math" panose="02040503050406030204" pitchFamily="18" charset="0"/>
                                <a:ea typeface="Calibri" panose="020F0502020204030204" pitchFamily="34" charset="0"/>
                                <a:cs typeface="Times New Roman" panose="02020603050405020304" pitchFamily="18" charset="0"/>
                              </a:rPr>
                              <m:t>1</m:t>
                            </m:r>
                          </m:sub>
                        </m:sSub>
                      </m:den>
                    </m:f>
                  </m:oMath>
                </a14:m>
                <a:endParaRPr lang="en-US" sz="2400">
                  <a:effectLst/>
                  <a:latin typeface="Aptos"/>
                  <a:ea typeface="Aptos"/>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2D49CB76-7C36-4453-A182-BD262C84B91A}"/>
                  </a:ext>
                </a:extLst>
              </p:cNvPr>
              <p:cNvSpPr>
                <a:spLocks noRot="1" noChangeAspect="1" noMove="1" noResize="1" noEditPoints="1" noAdjustHandles="1" noChangeArrowheads="1" noChangeShapeType="1" noTextEdit="1"/>
              </p:cNvSpPr>
              <p:nvPr/>
            </p:nvSpPr>
            <p:spPr>
              <a:xfrm>
                <a:off x="508000" y="1219417"/>
                <a:ext cx="8280400" cy="3500702"/>
              </a:xfrm>
              <a:prstGeom prst="rect">
                <a:avLst/>
              </a:prstGeom>
              <a:blipFill>
                <a:blip r:embed="rId2"/>
                <a:stretch>
                  <a:fillRect l="-1104" t="-1394" r="-110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9AEF255-3868-4329-B031-E38701A80A1B}"/>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II. Định luật khúc xạ ánh sáng</a:t>
            </a:r>
            <a:endParaRPr lang="en-US" sz="2800" dirty="0">
              <a:solidFill>
                <a:srgbClr val="002060"/>
              </a:solidFill>
              <a:latin typeface="Roboto Black" panose="02000000000000000000" pitchFamily="2" charset="0"/>
            </a:endParaRPr>
          </a:p>
        </p:txBody>
      </p:sp>
      <p:pic>
        <p:nvPicPr>
          <p:cNvPr id="7" name="Picture 6">
            <a:extLst>
              <a:ext uri="{FF2B5EF4-FFF2-40B4-BE49-F238E27FC236}">
                <a16:creationId xmlns:a16="http://schemas.microsoft.com/office/drawing/2014/main" id="{C7D83651-EBE4-4E04-8798-2F76065988F1}"/>
              </a:ext>
            </a:extLst>
          </p:cNvPr>
          <p:cNvPicPr>
            <a:picLocks noChangeAspect="1"/>
          </p:cNvPicPr>
          <p:nvPr/>
        </p:nvPicPr>
        <p:blipFill>
          <a:blip r:embed="rId3"/>
          <a:stretch>
            <a:fillRect/>
          </a:stretch>
        </p:blipFill>
        <p:spPr>
          <a:xfrm>
            <a:off x="680262" y="429046"/>
            <a:ext cx="450469" cy="523220"/>
          </a:xfrm>
          <a:prstGeom prst="rect">
            <a:avLst/>
          </a:prstGeom>
        </p:spPr>
      </p:pic>
    </p:spTree>
    <p:extLst>
      <p:ext uri="{BB962C8B-B14F-4D97-AF65-F5344CB8AC3E}">
        <p14:creationId xmlns:p14="http://schemas.microsoft.com/office/powerpoint/2010/main" val="79502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anim calcmode="lin" valueType="num">
                                      <p:cBhvr>
                                        <p:cTn id="2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31EA40-A6DE-DFCE-5C11-F2D5828AFF51}"/>
              </a:ext>
            </a:extLst>
          </p:cNvPr>
          <p:cNvSpPr txBox="1"/>
          <p:nvPr/>
        </p:nvSpPr>
        <p:spPr>
          <a:xfrm>
            <a:off x="1878668" y="457546"/>
            <a:ext cx="5386664" cy="707886"/>
          </a:xfrm>
          <a:prstGeom prst="rect">
            <a:avLst/>
          </a:prstGeom>
          <a:noFill/>
        </p:spPr>
        <p:txBody>
          <a:bodyPr wrap="square" rtlCol="0">
            <a:spAutoFit/>
          </a:bodyPr>
          <a:lstStyle/>
          <a:p>
            <a:pPr algn="ctr"/>
            <a:r>
              <a:rPr lang="en-US" sz="4000" dirty="0">
                <a:solidFill>
                  <a:srgbClr val="002060"/>
                </a:solidFill>
                <a:latin typeface="Roboto Black" panose="02000000000000000000" pitchFamily="2" charset="0"/>
              </a:rPr>
              <a:t>NỘI DUNG BÀI HỌC</a:t>
            </a:r>
          </a:p>
        </p:txBody>
      </p:sp>
      <p:sp>
        <p:nvSpPr>
          <p:cNvPr id="7" name="TextBox 6">
            <a:extLst>
              <a:ext uri="{FF2B5EF4-FFF2-40B4-BE49-F238E27FC236}">
                <a16:creationId xmlns:a16="http://schemas.microsoft.com/office/drawing/2014/main" id="{95A7E753-CE38-7533-E527-80181767A09F}"/>
              </a:ext>
            </a:extLst>
          </p:cNvPr>
          <p:cNvSpPr txBox="1"/>
          <p:nvPr/>
        </p:nvSpPr>
        <p:spPr>
          <a:xfrm>
            <a:off x="1448665" y="3395898"/>
            <a:ext cx="2374013" cy="1077218"/>
          </a:xfrm>
          <a:prstGeom prst="rect">
            <a:avLst/>
          </a:prstGeom>
          <a:noFill/>
        </p:spPr>
        <p:txBody>
          <a:bodyPr wrap="square" rtlCol="0">
            <a:spAutoFit/>
          </a:bodyPr>
          <a:lstStyle/>
          <a:p>
            <a:pPr algn="ctr"/>
            <a:r>
              <a:rPr lang="en-US" sz="3200">
                <a:solidFill>
                  <a:srgbClr val="002060"/>
                </a:solidFill>
                <a:latin typeface="Roboto Black" panose="02000000000000000000" pitchFamily="2" charset="0"/>
              </a:rPr>
              <a:t>KHÚC XẠ ÁNH SÁNG</a:t>
            </a:r>
            <a:endParaRPr lang="en-US" sz="3200" dirty="0">
              <a:solidFill>
                <a:srgbClr val="002060"/>
              </a:solidFill>
              <a:latin typeface="Roboto Black" panose="02000000000000000000" pitchFamily="2" charset="0"/>
            </a:endParaRPr>
          </a:p>
        </p:txBody>
      </p:sp>
      <p:sp>
        <p:nvSpPr>
          <p:cNvPr id="8" name="TextBox 7">
            <a:extLst>
              <a:ext uri="{FF2B5EF4-FFF2-40B4-BE49-F238E27FC236}">
                <a16:creationId xmlns:a16="http://schemas.microsoft.com/office/drawing/2014/main" id="{2E1F6D68-61A4-17A6-B627-9B9B5E31E596}"/>
              </a:ext>
            </a:extLst>
          </p:cNvPr>
          <p:cNvSpPr txBox="1"/>
          <p:nvPr/>
        </p:nvSpPr>
        <p:spPr>
          <a:xfrm>
            <a:off x="5321324" y="3395898"/>
            <a:ext cx="2872417" cy="1077218"/>
          </a:xfrm>
          <a:prstGeom prst="rect">
            <a:avLst/>
          </a:prstGeom>
          <a:noFill/>
        </p:spPr>
        <p:txBody>
          <a:bodyPr wrap="square" rtlCol="0">
            <a:spAutoFit/>
          </a:bodyPr>
          <a:lstStyle/>
          <a:p>
            <a:pPr algn="ctr"/>
            <a:r>
              <a:rPr lang="en-US" sz="3200">
                <a:solidFill>
                  <a:srgbClr val="002060"/>
                </a:solidFill>
                <a:latin typeface="Roboto Black" panose="02000000000000000000" pitchFamily="2" charset="0"/>
              </a:rPr>
              <a:t>PHẢN XẠ TOÀN PHẦN</a:t>
            </a:r>
            <a:endParaRPr lang="en-US" sz="3200" dirty="0">
              <a:solidFill>
                <a:srgbClr val="002060"/>
              </a:solidFill>
              <a:latin typeface="Roboto Black" panose="02000000000000000000" pitchFamily="2" charset="0"/>
            </a:endParaRPr>
          </a:p>
        </p:txBody>
      </p:sp>
      <p:pic>
        <p:nvPicPr>
          <p:cNvPr id="4" name="Picture 3">
            <a:extLst>
              <a:ext uri="{FF2B5EF4-FFF2-40B4-BE49-F238E27FC236}">
                <a16:creationId xmlns:a16="http://schemas.microsoft.com/office/drawing/2014/main" id="{4F87897C-CFAF-460B-9716-9EBEE16FE417}"/>
              </a:ext>
            </a:extLst>
          </p:cNvPr>
          <p:cNvPicPr>
            <a:picLocks noChangeAspect="1"/>
          </p:cNvPicPr>
          <p:nvPr/>
        </p:nvPicPr>
        <p:blipFill>
          <a:blip r:embed="rId2"/>
          <a:stretch>
            <a:fillRect/>
          </a:stretch>
        </p:blipFill>
        <p:spPr>
          <a:xfrm>
            <a:off x="1448665" y="1455833"/>
            <a:ext cx="2374013" cy="1829114"/>
          </a:xfrm>
          <a:prstGeom prst="rect">
            <a:avLst/>
          </a:prstGeom>
        </p:spPr>
      </p:pic>
      <p:pic>
        <p:nvPicPr>
          <p:cNvPr id="5" name="Picture 4">
            <a:extLst>
              <a:ext uri="{FF2B5EF4-FFF2-40B4-BE49-F238E27FC236}">
                <a16:creationId xmlns:a16="http://schemas.microsoft.com/office/drawing/2014/main" id="{856B3B59-13D3-43C2-9577-1699C1E7978A}"/>
              </a:ext>
            </a:extLst>
          </p:cNvPr>
          <p:cNvPicPr>
            <a:picLocks noChangeAspect="1"/>
          </p:cNvPicPr>
          <p:nvPr/>
        </p:nvPicPr>
        <p:blipFill>
          <a:blip r:embed="rId3"/>
          <a:stretch>
            <a:fillRect/>
          </a:stretch>
        </p:blipFill>
        <p:spPr>
          <a:xfrm>
            <a:off x="5577151" y="1455833"/>
            <a:ext cx="2666667" cy="1829114"/>
          </a:xfrm>
          <a:prstGeom prst="rect">
            <a:avLst/>
          </a:prstGeom>
        </p:spPr>
      </p:pic>
    </p:spTree>
    <p:extLst>
      <p:ext uri="{BB962C8B-B14F-4D97-AF65-F5344CB8AC3E}">
        <p14:creationId xmlns:p14="http://schemas.microsoft.com/office/powerpoint/2010/main" val="4216810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par>
                                <p:cTn id="40" presetID="26"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80">
                                          <p:stCondLst>
                                            <p:cond delay="0"/>
                                          </p:stCondLst>
                                        </p:cTn>
                                        <p:tgtEl>
                                          <p:spTgt spid="8"/>
                                        </p:tgtEl>
                                      </p:cBhvr>
                                    </p:animEffect>
                                    <p:anim calcmode="lin" valueType="num">
                                      <p:cBhvr>
                                        <p:cTn id="4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8" dur="26">
                                          <p:stCondLst>
                                            <p:cond delay="650"/>
                                          </p:stCondLst>
                                        </p:cTn>
                                        <p:tgtEl>
                                          <p:spTgt spid="8"/>
                                        </p:tgtEl>
                                      </p:cBhvr>
                                      <p:to x="100000" y="60000"/>
                                    </p:animScale>
                                    <p:animScale>
                                      <p:cBhvr>
                                        <p:cTn id="49" dur="166" decel="50000">
                                          <p:stCondLst>
                                            <p:cond delay="676"/>
                                          </p:stCondLst>
                                        </p:cTn>
                                        <p:tgtEl>
                                          <p:spTgt spid="8"/>
                                        </p:tgtEl>
                                      </p:cBhvr>
                                      <p:to x="100000" y="100000"/>
                                    </p:animScale>
                                    <p:animScale>
                                      <p:cBhvr>
                                        <p:cTn id="50" dur="26">
                                          <p:stCondLst>
                                            <p:cond delay="1312"/>
                                          </p:stCondLst>
                                        </p:cTn>
                                        <p:tgtEl>
                                          <p:spTgt spid="8"/>
                                        </p:tgtEl>
                                      </p:cBhvr>
                                      <p:to x="100000" y="80000"/>
                                    </p:animScale>
                                    <p:animScale>
                                      <p:cBhvr>
                                        <p:cTn id="51" dur="166" decel="50000">
                                          <p:stCondLst>
                                            <p:cond delay="1338"/>
                                          </p:stCondLst>
                                        </p:cTn>
                                        <p:tgtEl>
                                          <p:spTgt spid="8"/>
                                        </p:tgtEl>
                                      </p:cBhvr>
                                      <p:to x="100000" y="100000"/>
                                    </p:animScale>
                                    <p:animScale>
                                      <p:cBhvr>
                                        <p:cTn id="52" dur="26">
                                          <p:stCondLst>
                                            <p:cond delay="1642"/>
                                          </p:stCondLst>
                                        </p:cTn>
                                        <p:tgtEl>
                                          <p:spTgt spid="8"/>
                                        </p:tgtEl>
                                      </p:cBhvr>
                                      <p:to x="100000" y="90000"/>
                                    </p:animScale>
                                    <p:animScale>
                                      <p:cBhvr>
                                        <p:cTn id="53" dur="166" decel="50000">
                                          <p:stCondLst>
                                            <p:cond delay="1668"/>
                                          </p:stCondLst>
                                        </p:cTn>
                                        <p:tgtEl>
                                          <p:spTgt spid="8"/>
                                        </p:tgtEl>
                                      </p:cBhvr>
                                      <p:to x="100000" y="100000"/>
                                    </p:animScale>
                                    <p:animScale>
                                      <p:cBhvr>
                                        <p:cTn id="54" dur="26">
                                          <p:stCondLst>
                                            <p:cond delay="1808"/>
                                          </p:stCondLst>
                                        </p:cTn>
                                        <p:tgtEl>
                                          <p:spTgt spid="8"/>
                                        </p:tgtEl>
                                      </p:cBhvr>
                                      <p:to x="100000" y="95000"/>
                                    </p:animScale>
                                    <p:animScale>
                                      <p:cBhvr>
                                        <p:cTn id="5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AEC07-CFA2-4431-AD6C-6F87B175C9EC}"/>
              </a:ext>
            </a:extLst>
          </p:cNvPr>
          <p:cNvPicPr>
            <a:picLocks noChangeAspect="1"/>
          </p:cNvPicPr>
          <p:nvPr/>
        </p:nvPicPr>
        <p:blipFill>
          <a:blip r:embed="rId2"/>
          <a:stretch>
            <a:fillRect/>
          </a:stretch>
        </p:blipFill>
        <p:spPr>
          <a:xfrm>
            <a:off x="502367" y="451555"/>
            <a:ext cx="674607" cy="462725"/>
          </a:xfrm>
          <a:prstGeom prst="rect">
            <a:avLst/>
          </a:prstGeom>
        </p:spPr>
      </p:pic>
      <p:sp>
        <p:nvSpPr>
          <p:cNvPr id="4" name="Rectangle 3">
            <a:extLst>
              <a:ext uri="{FF2B5EF4-FFF2-40B4-BE49-F238E27FC236}">
                <a16:creationId xmlns:a16="http://schemas.microsoft.com/office/drawing/2014/main" id="{4426F07B-5629-4F73-8EDD-FA3A0E55BB7B}"/>
              </a:ext>
            </a:extLst>
          </p:cNvPr>
          <p:cNvSpPr/>
          <p:nvPr/>
        </p:nvSpPr>
        <p:spPr>
          <a:xfrm>
            <a:off x="1176974" y="382289"/>
            <a:ext cx="6311343" cy="601255"/>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III. Hiện tượng phản xạ toàn phần</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0285738-E575-44B8-BC33-C520E1246D2A}"/>
              </a:ext>
            </a:extLst>
          </p:cNvPr>
          <p:cNvPicPr>
            <a:picLocks noChangeAspect="1"/>
          </p:cNvPicPr>
          <p:nvPr/>
        </p:nvPicPr>
        <p:blipFill>
          <a:blip r:embed="rId3"/>
          <a:stretch>
            <a:fillRect/>
          </a:stretch>
        </p:blipFill>
        <p:spPr>
          <a:xfrm>
            <a:off x="5950298" y="1622770"/>
            <a:ext cx="2752381" cy="2733333"/>
          </a:xfrm>
          <a:prstGeom prst="rect">
            <a:avLst/>
          </a:prstGeom>
        </p:spPr>
      </p:pic>
      <p:sp>
        <p:nvSpPr>
          <p:cNvPr id="7" name="Rectangle 6">
            <a:extLst>
              <a:ext uri="{FF2B5EF4-FFF2-40B4-BE49-F238E27FC236}">
                <a16:creationId xmlns:a16="http://schemas.microsoft.com/office/drawing/2014/main" id="{A3054A21-DA4E-4FF1-85A3-ED8A4F7CF977}"/>
              </a:ext>
            </a:extLst>
          </p:cNvPr>
          <p:cNvSpPr/>
          <p:nvPr/>
        </p:nvSpPr>
        <p:spPr>
          <a:xfrm>
            <a:off x="486477" y="1236137"/>
            <a:ext cx="5402775" cy="3506601"/>
          </a:xfrm>
          <a:prstGeom prst="rect">
            <a:avLst/>
          </a:prstGeom>
        </p:spPr>
        <p:txBody>
          <a:bodyPr wrap="square">
            <a:spAutoFit/>
          </a:bodyPr>
          <a:lstStyle/>
          <a:p>
            <a:pPr>
              <a:lnSpc>
                <a:spcPct val="107000"/>
              </a:lnSpc>
              <a:spcBef>
                <a:spcPts val="600"/>
              </a:spcBef>
              <a:spcAft>
                <a:spcPts val="600"/>
              </a:spcAft>
            </a:pPr>
            <a:r>
              <a:rPr lang="de-DE" sz="2000" b="1">
                <a:latin typeface="Times New Roman" panose="02020603050405020304" pitchFamily="18" charset="0"/>
                <a:ea typeface="Aptos" panose="020B0004020202020204" pitchFamily="34" charset="0"/>
                <a:cs typeface="Times New Roman" panose="02020603050405020304" pitchFamily="18" charset="0"/>
              </a:rPr>
              <a:t>- Tiến hành thí nghiệm: </a:t>
            </a:r>
            <a:endParaRPr lang="en-US" sz="2000" b="1">
              <a:latin typeface="Times New Roman" panose="02020603050405020304" pitchFamily="18" charset="0"/>
              <a:ea typeface="Aptos" panose="020B0004020202020204" pitchFamily="34" charset="0"/>
              <a:cs typeface="Times New Roman" panose="02020603050405020304" pitchFamily="18" charset="0"/>
            </a:endParaRPr>
          </a:p>
          <a:p>
            <a:pPr>
              <a:lnSpc>
                <a:spcPct val="107000"/>
              </a:lnSpc>
              <a:spcBef>
                <a:spcPts val="600"/>
              </a:spcBef>
              <a:spcAft>
                <a:spcPts val="600"/>
              </a:spcAft>
            </a:pPr>
            <a:r>
              <a:rPr lang="de-DE" sz="2000">
                <a:latin typeface="Times New Roman" panose="02020603050405020304" pitchFamily="18" charset="0"/>
                <a:ea typeface="Aptos" panose="020B0004020202020204" pitchFamily="34" charset="0"/>
                <a:cs typeface="Times New Roman" panose="02020603050405020304" pitchFamily="18" charset="0"/>
              </a:rPr>
              <a:t>+ Điều chỉnh đèn để chiếu tia laser vào mặt cong của bán trụ.</a:t>
            </a:r>
            <a:endParaRPr lang="en-US" sz="2000">
              <a:latin typeface="Times New Roman" panose="02020603050405020304" pitchFamily="18" charset="0"/>
              <a:ea typeface="Aptos" panose="020B0004020202020204" pitchFamily="34" charset="0"/>
              <a:cs typeface="Times New Roman" panose="02020603050405020304" pitchFamily="18" charset="0"/>
            </a:endParaRPr>
          </a:p>
          <a:p>
            <a:pPr>
              <a:lnSpc>
                <a:spcPct val="107000"/>
              </a:lnSpc>
              <a:spcBef>
                <a:spcPts val="600"/>
              </a:spcBef>
              <a:spcAft>
                <a:spcPts val="600"/>
              </a:spcAft>
            </a:pPr>
            <a:r>
              <a:rPr lang="de-DE" sz="2000">
                <a:latin typeface="Times New Roman" panose="02020603050405020304" pitchFamily="18" charset="0"/>
                <a:ea typeface="Aptos" panose="020B0004020202020204" pitchFamily="34" charset="0"/>
                <a:cs typeface="Times New Roman" panose="02020603050405020304" pitchFamily="18" charset="0"/>
              </a:rPr>
              <a:t>+ Tăng dần góc tới từ 0</a:t>
            </a:r>
            <a:r>
              <a:rPr lang="de-DE" sz="2000" baseline="30000">
                <a:latin typeface="Times New Roman" panose="02020603050405020304" pitchFamily="18" charset="0"/>
                <a:ea typeface="Aptos" panose="020B0004020202020204" pitchFamily="34" charset="0"/>
                <a:cs typeface="Times New Roman" panose="02020603050405020304" pitchFamily="18" charset="0"/>
              </a:rPr>
              <a:t>0</a:t>
            </a:r>
            <a:r>
              <a:rPr lang="de-DE" sz="2000">
                <a:latin typeface="Times New Roman" panose="02020603050405020304" pitchFamily="18" charset="0"/>
                <a:ea typeface="Aptos" panose="020B0004020202020204" pitchFamily="34" charset="0"/>
                <a:cs typeface="Times New Roman" panose="02020603050405020304" pitchFamily="18" charset="0"/>
              </a:rPr>
              <a:t> đến 90</a:t>
            </a:r>
            <a:r>
              <a:rPr lang="de-DE" sz="2000" baseline="30000">
                <a:latin typeface="Times New Roman" panose="02020603050405020304" pitchFamily="18" charset="0"/>
                <a:ea typeface="Aptos" panose="020B0004020202020204" pitchFamily="34" charset="0"/>
                <a:cs typeface="Times New Roman" panose="02020603050405020304" pitchFamily="18" charset="0"/>
              </a:rPr>
              <a:t>0</a:t>
            </a:r>
            <a:r>
              <a:rPr lang="de-DE" sz="2000">
                <a:latin typeface="Times New Roman" panose="02020603050405020304" pitchFamily="18" charset="0"/>
                <a:ea typeface="Aptos" panose="020B0004020202020204" pitchFamily="34" charset="0"/>
                <a:cs typeface="Times New Roman" panose="02020603050405020304" pitchFamily="18" charset="0"/>
              </a:rPr>
              <a:t>, đồng thời quan sát và nhận xét về độ sáng của tia phản xạ, tia khúc xạ so với tia tới (bảng 1).</a:t>
            </a:r>
            <a:endParaRPr lang="en-US" sz="2000">
              <a:latin typeface="Times New Roman" panose="02020603050405020304" pitchFamily="18" charset="0"/>
              <a:ea typeface="Aptos" panose="020B0004020202020204" pitchFamily="34" charset="0"/>
              <a:cs typeface="Times New Roman" panose="02020603050405020304" pitchFamily="18" charset="0"/>
            </a:endParaRPr>
          </a:p>
          <a:p>
            <a:pPr>
              <a:lnSpc>
                <a:spcPct val="107000"/>
              </a:lnSpc>
              <a:spcBef>
                <a:spcPts val="600"/>
              </a:spcBef>
              <a:spcAft>
                <a:spcPts val="600"/>
              </a:spcAft>
            </a:pPr>
            <a:r>
              <a:rPr lang="de-DE" sz="2000">
                <a:latin typeface="Times New Roman" panose="02020603050405020304" pitchFamily="18" charset="0"/>
                <a:ea typeface="Aptos" panose="020B0004020202020204" pitchFamily="34" charset="0"/>
                <a:cs typeface="Times New Roman" panose="02020603050405020304" pitchFamily="18" charset="0"/>
              </a:rPr>
              <a:t>+ Xác định góc tới khi bắt đầu không còn quan sát thấy tia khúc xạ. Nêu được điều kiện để xảy ra hiện tượng phản xạ toàn phần.</a:t>
            </a:r>
            <a:endParaRPr lang="en-US" sz="200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8272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AEC07-CFA2-4431-AD6C-6F87B175C9EC}"/>
              </a:ext>
            </a:extLst>
          </p:cNvPr>
          <p:cNvPicPr>
            <a:picLocks noChangeAspect="1"/>
          </p:cNvPicPr>
          <p:nvPr/>
        </p:nvPicPr>
        <p:blipFill>
          <a:blip r:embed="rId3"/>
          <a:stretch>
            <a:fillRect/>
          </a:stretch>
        </p:blipFill>
        <p:spPr>
          <a:xfrm>
            <a:off x="502367" y="451555"/>
            <a:ext cx="674607" cy="462725"/>
          </a:xfrm>
          <a:prstGeom prst="rect">
            <a:avLst/>
          </a:prstGeom>
        </p:spPr>
      </p:pic>
      <p:sp>
        <p:nvSpPr>
          <p:cNvPr id="4" name="Rectangle 3">
            <a:extLst>
              <a:ext uri="{FF2B5EF4-FFF2-40B4-BE49-F238E27FC236}">
                <a16:creationId xmlns:a16="http://schemas.microsoft.com/office/drawing/2014/main" id="{4426F07B-5629-4F73-8EDD-FA3A0E55BB7B}"/>
              </a:ext>
            </a:extLst>
          </p:cNvPr>
          <p:cNvSpPr/>
          <p:nvPr/>
        </p:nvSpPr>
        <p:spPr>
          <a:xfrm>
            <a:off x="1176974" y="382289"/>
            <a:ext cx="6311343" cy="601255"/>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III. Hiện tượng phản xạ toàn phần</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0285738-E575-44B8-BC33-C520E1246D2A}"/>
              </a:ext>
            </a:extLst>
          </p:cNvPr>
          <p:cNvPicPr>
            <a:picLocks noChangeAspect="1"/>
          </p:cNvPicPr>
          <p:nvPr/>
        </p:nvPicPr>
        <p:blipFill>
          <a:blip r:embed="rId4"/>
          <a:stretch>
            <a:fillRect/>
          </a:stretch>
        </p:blipFill>
        <p:spPr>
          <a:xfrm>
            <a:off x="5950298" y="1622770"/>
            <a:ext cx="2752381" cy="2733333"/>
          </a:xfrm>
          <a:prstGeom prst="rect">
            <a:avLst/>
          </a:prstGeom>
        </p:spPr>
      </p:pic>
      <p:pic>
        <p:nvPicPr>
          <p:cNvPr id="1026" name="Picture 1">
            <a:extLst>
              <a:ext uri="{FF2B5EF4-FFF2-40B4-BE49-F238E27FC236}">
                <a16:creationId xmlns:a16="http://schemas.microsoft.com/office/drawing/2014/main" id="{D415BA8D-2C45-41F9-935D-D8BA0AB5F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367" y="1202972"/>
            <a:ext cx="5354528" cy="19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572D6143-A453-4A24-84A1-356DAFDF3AF5}"/>
              </a:ext>
            </a:extLst>
          </p:cNvPr>
          <p:cNvSpPr>
            <a:spLocks noChangeArrowheads="1"/>
          </p:cNvSpPr>
          <p:nvPr/>
        </p:nvSpPr>
        <p:spPr bwMode="auto">
          <a:xfrm>
            <a:off x="502368" y="3230224"/>
            <a:ext cx="558339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Hiện tượng phản xạ toàn phần</a:t>
            </a:r>
            <a:endParaRPr kumimoji="0" lang="en-US" alt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Là hiện tượng phản xạ toàn bộ tia tới, xảy ra ở mặt phân cách giữa hai môi trường trong suốt.</a:t>
            </a:r>
            <a:endParaRPr kumimoji="0" lang="en-US" alt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 thức tính góc tới hạn:   </a:t>
            </a:r>
            <a:endParaRPr kumimoji="0" lang="en-US" alt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4BDCA4F3-7E74-45DC-873E-A7C5D73A0CF8}"/>
              </a:ext>
            </a:extLst>
          </p:cNvPr>
          <p:cNvGraphicFramePr>
            <a:graphicFrameLocks noChangeAspect="1"/>
          </p:cNvGraphicFramePr>
          <p:nvPr>
            <p:extLst>
              <p:ext uri="{D42A27DB-BD31-4B8C-83A1-F6EECF244321}">
                <p14:modId xmlns:p14="http://schemas.microsoft.com/office/powerpoint/2010/main" val="2265988225"/>
              </p:ext>
            </p:extLst>
          </p:nvPr>
        </p:nvGraphicFramePr>
        <p:xfrm>
          <a:off x="3854331" y="4206582"/>
          <a:ext cx="1056335" cy="694163"/>
        </p:xfrm>
        <a:graphic>
          <a:graphicData uri="http://schemas.openxmlformats.org/presentationml/2006/ole">
            <mc:AlternateContent xmlns:mc="http://schemas.openxmlformats.org/markup-compatibility/2006">
              <mc:Choice xmlns:v="urn:schemas-microsoft-com:vml" Requires="v">
                <p:oleObj spid="_x0000_s1074" name="Equation" r:id="rId6" imgW="672808" imgH="431613" progId="Equation.DSMT4">
                  <p:embed/>
                </p:oleObj>
              </mc:Choice>
              <mc:Fallback>
                <p:oleObj name="Equation" r:id="rId6" imgW="672808" imgH="431613"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331" y="4206582"/>
                        <a:ext cx="1056335" cy="694163"/>
                      </a:xfrm>
                      <a:prstGeom prst="rect">
                        <a:avLst/>
                      </a:prstGeom>
                      <a:noFill/>
                    </p:spPr>
                  </p:pic>
                </p:oleObj>
              </mc:Fallback>
            </mc:AlternateContent>
          </a:graphicData>
        </a:graphic>
      </p:graphicFrame>
    </p:spTree>
    <p:extLst>
      <p:ext uri="{BB962C8B-B14F-4D97-AF65-F5344CB8AC3E}">
        <p14:creationId xmlns:p14="http://schemas.microsoft.com/office/powerpoint/2010/main" val="1995791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2000"/>
                                        <p:tgtEl>
                                          <p:spTgt spid="8">
                                            <p:txEl>
                                              <p:pRg st="0" end="0"/>
                                            </p:txEl>
                                          </p:spTgt>
                                        </p:tgtEl>
                                      </p:cBhvr>
                                    </p:animEffect>
                                    <p:anim calcmode="lin" valueType="num">
                                      <p:cBhvr>
                                        <p:cTn id="26"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27" dur="2000" fill="hold"/>
                                        <p:tgtEl>
                                          <p:spTgt spid="8">
                                            <p:txEl>
                                              <p:pRg st="0" end="0"/>
                                            </p:txEl>
                                          </p:spTgt>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fade">
                                      <p:cBhvr>
                                        <p:cTn id="30" dur="2000"/>
                                        <p:tgtEl>
                                          <p:spTgt spid="8">
                                            <p:txEl>
                                              <p:pRg st="1" end="1"/>
                                            </p:txEl>
                                          </p:spTgt>
                                        </p:tgtEl>
                                      </p:cBhvr>
                                    </p:animEffect>
                                    <p:anim calcmode="lin" valueType="num">
                                      <p:cBhvr>
                                        <p:cTn id="31"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32" dur="20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 calcmode="lin" valueType="num">
                                      <p:cBhvr>
                                        <p:cTn id="37"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38"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39" dur="1000"/>
                                        <p:tgtEl>
                                          <p:spTgt spid="8">
                                            <p:txEl>
                                              <p:pRg st="2" end="2"/>
                                            </p:txEl>
                                          </p:spTgt>
                                        </p:tgtEl>
                                      </p:cBhvr>
                                    </p:animEffect>
                                  </p:childTnLst>
                                </p:cTn>
                              </p:par>
                            </p:childTnLst>
                          </p:cTn>
                        </p:par>
                        <p:par>
                          <p:cTn id="40" fill="hold">
                            <p:stCondLst>
                              <p:cond delay="1000"/>
                            </p:stCondLst>
                            <p:childTnLst>
                              <p:par>
                                <p:cTn id="41" presetID="42"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AEC07-CFA2-4431-AD6C-6F87B175C9EC}"/>
              </a:ext>
            </a:extLst>
          </p:cNvPr>
          <p:cNvPicPr>
            <a:picLocks noChangeAspect="1"/>
          </p:cNvPicPr>
          <p:nvPr/>
        </p:nvPicPr>
        <p:blipFill>
          <a:blip r:embed="rId2"/>
          <a:stretch>
            <a:fillRect/>
          </a:stretch>
        </p:blipFill>
        <p:spPr>
          <a:xfrm>
            <a:off x="502367" y="451555"/>
            <a:ext cx="674607" cy="462725"/>
          </a:xfrm>
          <a:prstGeom prst="rect">
            <a:avLst/>
          </a:prstGeom>
        </p:spPr>
      </p:pic>
      <p:sp>
        <p:nvSpPr>
          <p:cNvPr id="4" name="Rectangle 3">
            <a:extLst>
              <a:ext uri="{FF2B5EF4-FFF2-40B4-BE49-F238E27FC236}">
                <a16:creationId xmlns:a16="http://schemas.microsoft.com/office/drawing/2014/main" id="{4426F07B-5629-4F73-8EDD-FA3A0E55BB7B}"/>
              </a:ext>
            </a:extLst>
          </p:cNvPr>
          <p:cNvSpPr/>
          <p:nvPr/>
        </p:nvSpPr>
        <p:spPr>
          <a:xfrm>
            <a:off x="1176974" y="382289"/>
            <a:ext cx="6311343" cy="601255"/>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III. Hiện tượng phản xạ toàn phần</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0285738-E575-44B8-BC33-C520E1246D2A}"/>
              </a:ext>
            </a:extLst>
          </p:cNvPr>
          <p:cNvPicPr>
            <a:picLocks noChangeAspect="1"/>
          </p:cNvPicPr>
          <p:nvPr/>
        </p:nvPicPr>
        <p:blipFill>
          <a:blip r:embed="rId3"/>
          <a:stretch>
            <a:fillRect/>
          </a:stretch>
        </p:blipFill>
        <p:spPr>
          <a:xfrm>
            <a:off x="6652750" y="1135618"/>
            <a:ext cx="1988883" cy="1975119"/>
          </a:xfrm>
          <a:prstGeom prst="rect">
            <a:avLst/>
          </a:prstGeom>
        </p:spPr>
      </p:pic>
      <p:pic>
        <p:nvPicPr>
          <p:cNvPr id="1026" name="Picture 1">
            <a:extLst>
              <a:ext uri="{FF2B5EF4-FFF2-40B4-BE49-F238E27FC236}">
                <a16:creationId xmlns:a16="http://schemas.microsoft.com/office/drawing/2014/main" id="{D415BA8D-2C45-41F9-935D-D8BA0AB5F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366" y="1202972"/>
            <a:ext cx="6150383" cy="19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ACB8AEC-C6AE-4B4E-991A-6DC29F563785}"/>
              </a:ext>
            </a:extLst>
          </p:cNvPr>
          <p:cNvSpPr/>
          <p:nvPr/>
        </p:nvSpPr>
        <p:spPr>
          <a:xfrm>
            <a:off x="441320" y="3147099"/>
            <a:ext cx="8200313" cy="1824859"/>
          </a:xfrm>
          <a:prstGeom prst="rect">
            <a:avLst/>
          </a:prstGeom>
        </p:spPr>
        <p:txBody>
          <a:bodyPr wrap="square">
            <a:spAutoFit/>
          </a:bodyPr>
          <a:lstStyle/>
          <a:p>
            <a:pPr algn="just">
              <a:lnSpc>
                <a:spcPct val="107000"/>
              </a:lnSpc>
              <a:spcBef>
                <a:spcPts val="600"/>
              </a:spcBef>
              <a:spcAft>
                <a:spcPts val="600"/>
              </a:spcAft>
            </a:pPr>
            <a:r>
              <a:rPr lang="en-US" sz="2200" b="1">
                <a:latin typeface="Times New Roman" panose="02020603050405020304" pitchFamily="18" charset="0"/>
                <a:ea typeface="Calibri" panose="020F0502020204030204" pitchFamily="34" charset="0"/>
                <a:cs typeface="Times New Roman" panose="02020603050405020304" pitchFamily="18" charset="0"/>
              </a:rPr>
              <a:t>2. Điều kiện xảy ra hiện tượng PXTP</a:t>
            </a:r>
            <a:endParaRPr lang="en-US" sz="2200">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de-DE" sz="2200">
                <a:solidFill>
                  <a:schemeClr val="tx1"/>
                </a:solidFill>
                <a:latin typeface="Times New Roman" panose="02020603050405020304" pitchFamily="18" charset="0"/>
                <a:ea typeface="Aptos" panose="020B0004020202020204" pitchFamily="34" charset="0"/>
                <a:cs typeface="Times New Roman" panose="02020603050405020304" pitchFamily="18" charset="0"/>
              </a:rPr>
              <a:t>- Tia sáng đi t</a:t>
            </a:r>
            <a:r>
              <a:rPr lang="en-US" sz="2200">
                <a:solidFill>
                  <a:schemeClr val="tx1"/>
                </a:solidFill>
                <a:latin typeface="Times New Roman" panose="02020603050405020304" pitchFamily="18" charset="0"/>
                <a:ea typeface="Aptos" panose="020B0004020202020204" pitchFamily="34" charset="0"/>
                <a:cs typeface="Times New Roman" panose="02020603050405020304" pitchFamily="18" charset="0"/>
              </a:rPr>
              <a:t>ừ </a:t>
            </a:r>
            <a:r>
              <a:rPr lang="de-DE" sz="2200">
                <a:latin typeface="Times New Roman" panose="02020603050405020304" pitchFamily="18" charset="0"/>
                <a:ea typeface="Aptos" panose="020B0004020202020204" pitchFamily="34" charset="0"/>
                <a:cs typeface="Times New Roman" panose="02020603050405020304" pitchFamily="18" charset="0"/>
              </a:rPr>
              <a:t>môi trường có chiết suất lớn n</a:t>
            </a:r>
            <a:r>
              <a:rPr lang="de-DE" sz="2200" baseline="-25000">
                <a:latin typeface="Times New Roman" panose="02020603050405020304" pitchFamily="18" charset="0"/>
                <a:ea typeface="Aptos" panose="020B0004020202020204" pitchFamily="34" charset="0"/>
                <a:cs typeface="Times New Roman" panose="02020603050405020304" pitchFamily="18" charset="0"/>
              </a:rPr>
              <a:t>1</a:t>
            </a:r>
            <a:r>
              <a:rPr lang="de-DE" sz="2200">
                <a:latin typeface="Times New Roman" panose="02020603050405020304" pitchFamily="18" charset="0"/>
                <a:ea typeface="Aptos" panose="020B0004020202020204" pitchFamily="34" charset="0"/>
                <a:cs typeface="Times New Roman" panose="02020603050405020304" pitchFamily="18" charset="0"/>
              </a:rPr>
              <a:t> (chứa tia tới) sang môi trường có chiết suất nhỏ hơn (chứa tia khúc xạ) n</a:t>
            </a:r>
            <a:r>
              <a:rPr lang="de-DE" sz="2200" baseline="-25000">
                <a:latin typeface="Times New Roman" panose="02020603050405020304" pitchFamily="18" charset="0"/>
                <a:ea typeface="Aptos" panose="020B0004020202020204" pitchFamily="34" charset="0"/>
                <a:cs typeface="Times New Roman" panose="02020603050405020304" pitchFamily="18" charset="0"/>
              </a:rPr>
              <a:t>2</a:t>
            </a:r>
            <a:endParaRPr lang="en-US" sz="2200">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de-DE" sz="2200">
                <a:latin typeface="Times New Roman" panose="02020603050405020304" pitchFamily="18" charset="0"/>
                <a:ea typeface="Aptos" panose="020B0004020202020204" pitchFamily="34" charset="0"/>
                <a:cs typeface="Times New Roman" panose="02020603050405020304" pitchFamily="18" charset="0"/>
              </a:rPr>
              <a:t>- Góc tới lớn hơn hoặc bằng góc tới hạn </a:t>
            </a:r>
            <a:endParaRPr lang="en-US" sz="220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31009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BFDC3-1076-4794-9ED4-3073D0348B43}"/>
              </a:ext>
            </a:extLst>
          </p:cNvPr>
          <p:cNvPicPr>
            <a:picLocks noChangeAspect="1"/>
          </p:cNvPicPr>
          <p:nvPr/>
        </p:nvPicPr>
        <p:blipFill>
          <a:blip r:embed="rId2"/>
          <a:stretch>
            <a:fillRect/>
          </a:stretch>
        </p:blipFill>
        <p:spPr>
          <a:xfrm>
            <a:off x="502367" y="451555"/>
            <a:ext cx="674607" cy="462725"/>
          </a:xfrm>
          <a:prstGeom prst="rect">
            <a:avLst/>
          </a:prstGeom>
        </p:spPr>
      </p:pic>
      <p:sp>
        <p:nvSpPr>
          <p:cNvPr id="5" name="Rectangle 4">
            <a:extLst>
              <a:ext uri="{FF2B5EF4-FFF2-40B4-BE49-F238E27FC236}">
                <a16:creationId xmlns:a16="http://schemas.microsoft.com/office/drawing/2014/main" id="{CE2C8F38-70B0-43AC-B437-C72185788FC6}"/>
              </a:ext>
            </a:extLst>
          </p:cNvPr>
          <p:cNvSpPr/>
          <p:nvPr/>
        </p:nvSpPr>
        <p:spPr>
          <a:xfrm>
            <a:off x="1176974" y="382289"/>
            <a:ext cx="6311343" cy="601255"/>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III. Hiện tượng phản xạ toàn phần</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A1EA331C-4D49-4BBB-BA86-6B7F6F0A5592}"/>
              </a:ext>
            </a:extLst>
          </p:cNvPr>
          <p:cNvSpPr/>
          <p:nvPr/>
        </p:nvSpPr>
        <p:spPr>
          <a:xfrm>
            <a:off x="502367" y="1147667"/>
            <a:ext cx="8200313" cy="1541448"/>
          </a:xfrm>
          <a:prstGeom prst="rect">
            <a:avLst/>
          </a:prstGeom>
        </p:spPr>
        <p:txBody>
          <a:bodyPr wrap="square">
            <a:spAutoFit/>
          </a:bodyPr>
          <a:lstStyle/>
          <a:p>
            <a:pPr algn="just">
              <a:lnSpc>
                <a:spcPct val="107000"/>
              </a:lnSpc>
              <a:spcBef>
                <a:spcPts val="600"/>
              </a:spcBef>
              <a:spcAft>
                <a:spcPts val="600"/>
              </a:spcAft>
            </a:pPr>
            <a:r>
              <a:rPr lang="en-US" sz="2200">
                <a:effectLst/>
                <a:latin typeface="Times New Roman" panose="02020603050405020304" pitchFamily="18" charset="0"/>
                <a:ea typeface="Aptos" panose="020B0004020202020204" pitchFamily="34" charset="0"/>
                <a:cs typeface="Times New Roman" panose="02020603050405020304" pitchFamily="18" charset="0"/>
              </a:rPr>
              <a:t>S</a:t>
            </a:r>
            <a:r>
              <a:rPr lang="en-US" sz="2200">
                <a:latin typeface="Times New Roman" panose="02020603050405020304" pitchFamily="18" charset="0"/>
                <a:ea typeface="Aptos" panose="020B0004020202020204" pitchFamily="34" charset="0"/>
                <a:cs typeface="Times New Roman" panose="02020603050405020304" pitchFamily="18" charset="0"/>
              </a:rPr>
              <a:t>ợi quang đ</a:t>
            </a:r>
            <a:r>
              <a:rPr lang="vi-VN" sz="2200">
                <a:latin typeface="Times New Roman" panose="02020603050405020304" pitchFamily="18" charset="0"/>
                <a:ea typeface="Aptos" panose="020B0004020202020204" pitchFamily="34" charset="0"/>
                <a:cs typeface="Times New Roman" panose="02020603050405020304" pitchFamily="18" charset="0"/>
              </a:rPr>
              <a:t>ư</a:t>
            </a:r>
            <a:r>
              <a:rPr lang="en-US" sz="2200">
                <a:latin typeface="Times New Roman" panose="02020603050405020304" pitchFamily="18" charset="0"/>
                <a:ea typeface="Aptos" panose="020B0004020202020204" pitchFamily="34" charset="0"/>
                <a:cs typeface="Times New Roman" panose="02020603050405020304" pitchFamily="18" charset="0"/>
              </a:rPr>
              <a:t>ợc ứng dụng trong nội soi ,trang trí, truyền thông tin,… Sợi quang có thể cho ánh sáng đi từ đầu này đến đầu kia mà hầu nh</a:t>
            </a:r>
            <a:r>
              <a:rPr lang="vi-VN" sz="2200">
                <a:latin typeface="Times New Roman" panose="02020603050405020304" pitchFamily="18" charset="0"/>
                <a:ea typeface="Aptos" panose="020B0004020202020204" pitchFamily="34" charset="0"/>
                <a:cs typeface="Times New Roman" panose="02020603050405020304" pitchFamily="18" charset="0"/>
              </a:rPr>
              <a:t>ư</a:t>
            </a:r>
            <a:r>
              <a:rPr lang="en-US" sz="2200">
                <a:latin typeface="Times New Roman" panose="02020603050405020304" pitchFamily="18" charset="0"/>
                <a:ea typeface="Aptos" panose="020B0004020202020204" pitchFamily="34" charset="0"/>
                <a:cs typeface="Times New Roman" panose="02020603050405020304" pitchFamily="18" charset="0"/>
              </a:rPr>
              <a:t> không giảm c</a:t>
            </a:r>
            <a:r>
              <a:rPr lang="vi-VN" sz="2200">
                <a:latin typeface="Times New Roman" panose="02020603050405020304" pitchFamily="18" charset="0"/>
                <a:ea typeface="Aptos" panose="020B0004020202020204" pitchFamily="34" charset="0"/>
                <a:cs typeface="Times New Roman" panose="02020603050405020304" pitchFamily="18" charset="0"/>
              </a:rPr>
              <a:t>ư</a:t>
            </a:r>
            <a:r>
              <a:rPr lang="en-US" sz="2200">
                <a:latin typeface="Times New Roman" panose="02020603050405020304" pitchFamily="18" charset="0"/>
                <a:ea typeface="Aptos" panose="020B0004020202020204" pitchFamily="34" charset="0"/>
                <a:cs typeface="Times New Roman" panose="02020603050405020304" pitchFamily="18" charset="0"/>
              </a:rPr>
              <a:t>ờng độ sáng. Tính chất này có đ</a:t>
            </a:r>
            <a:r>
              <a:rPr lang="vi-VN" sz="2200">
                <a:latin typeface="Times New Roman" panose="02020603050405020304" pitchFamily="18" charset="0"/>
                <a:ea typeface="Aptos" panose="020B0004020202020204" pitchFamily="34" charset="0"/>
                <a:cs typeface="Times New Roman" panose="02020603050405020304" pitchFamily="18" charset="0"/>
              </a:rPr>
              <a:t>ư</a:t>
            </a:r>
            <a:r>
              <a:rPr lang="en-US" sz="2200">
                <a:latin typeface="Times New Roman" panose="02020603050405020304" pitchFamily="18" charset="0"/>
                <a:ea typeface="Aptos" panose="020B0004020202020204" pitchFamily="34" charset="0"/>
                <a:cs typeface="Times New Roman" panose="02020603050405020304" pitchFamily="18" charset="0"/>
              </a:rPr>
              <a:t>ợc là do khi tia sáng truyền trong sợi quang nếu gặp lớp vỏ sẽ bị phản xạ toàn phần</a:t>
            </a:r>
            <a:endParaRPr lang="en-US" sz="2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1C0B8F5B-F6D5-4753-9633-9D2492098541}"/>
              </a:ext>
            </a:extLst>
          </p:cNvPr>
          <p:cNvPicPr>
            <a:picLocks noChangeAspect="1"/>
          </p:cNvPicPr>
          <p:nvPr/>
        </p:nvPicPr>
        <p:blipFill>
          <a:blip r:embed="rId3"/>
          <a:stretch>
            <a:fillRect/>
          </a:stretch>
        </p:blipFill>
        <p:spPr>
          <a:xfrm>
            <a:off x="738666" y="2664749"/>
            <a:ext cx="7666667" cy="2247619"/>
          </a:xfrm>
          <a:prstGeom prst="rect">
            <a:avLst/>
          </a:prstGeom>
        </p:spPr>
      </p:pic>
    </p:spTree>
    <p:extLst>
      <p:ext uri="{BB962C8B-B14F-4D97-AF65-F5344CB8AC3E}">
        <p14:creationId xmlns:p14="http://schemas.microsoft.com/office/powerpoint/2010/main" val="3364970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75A21A-C9FF-47DF-9E0C-B261F720250E}"/>
              </a:ext>
            </a:extLst>
          </p:cNvPr>
          <p:cNvSpPr/>
          <p:nvPr/>
        </p:nvSpPr>
        <p:spPr>
          <a:xfrm>
            <a:off x="1287617" y="371000"/>
            <a:ext cx="2635658" cy="583750"/>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IV. Luyện tập</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E66C845-B8B1-4C65-A7B0-F850E7BB46FF}"/>
              </a:ext>
            </a:extLst>
          </p:cNvPr>
          <p:cNvPicPr>
            <a:picLocks noChangeAspect="1"/>
          </p:cNvPicPr>
          <p:nvPr/>
        </p:nvPicPr>
        <p:blipFill>
          <a:blip r:embed="rId3"/>
          <a:stretch>
            <a:fillRect/>
          </a:stretch>
        </p:blipFill>
        <p:spPr>
          <a:xfrm>
            <a:off x="530577" y="455444"/>
            <a:ext cx="598070" cy="499306"/>
          </a:xfrm>
          <a:prstGeom prst="rect">
            <a:avLst/>
          </a:prstGeom>
        </p:spPr>
      </p:pic>
      <p:sp>
        <p:nvSpPr>
          <p:cNvPr id="7" name="Rectangle 6">
            <a:extLst>
              <a:ext uri="{FF2B5EF4-FFF2-40B4-BE49-F238E27FC236}">
                <a16:creationId xmlns:a16="http://schemas.microsoft.com/office/drawing/2014/main" id="{01144F01-42CD-47D3-8681-71DB6BD1F29D}"/>
              </a:ext>
            </a:extLst>
          </p:cNvPr>
          <p:cNvSpPr/>
          <p:nvPr/>
        </p:nvSpPr>
        <p:spPr>
          <a:xfrm>
            <a:off x="359549" y="1073639"/>
            <a:ext cx="2635658" cy="1440202"/>
          </a:xfrm>
          <a:prstGeom prst="rect">
            <a:avLst/>
          </a:prstGeom>
        </p:spPr>
        <p:txBody>
          <a:bodyPr wrap="square">
            <a:spAutoFit/>
          </a:bodyPr>
          <a:lstStyle/>
          <a:p>
            <a:pPr algn="just">
              <a:lnSpc>
                <a:spcPct val="107000"/>
              </a:lnSpc>
              <a:spcBef>
                <a:spcPts val="600"/>
              </a:spcBef>
              <a:spcAft>
                <a:spcPts val="600"/>
              </a:spcAft>
            </a:pPr>
            <a:r>
              <a:rPr lang="en-US" sz="2400" b="1">
                <a:latin typeface="Times New Roman" panose="02020603050405020304" pitchFamily="18" charset="0"/>
                <a:ea typeface="Calibri" panose="020F0502020204030204" pitchFamily="34" charset="0"/>
                <a:cs typeface="Times New Roman" panose="02020603050405020304" pitchFamily="18" charset="0"/>
              </a:rPr>
              <a:t> Phiếu học tập 2</a:t>
            </a:r>
            <a:endParaRPr lang="en-US" sz="2400" b="1">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en-US" sz="2000">
                <a:latin typeface="Times New Roman" panose="02020603050405020304" pitchFamily="18" charset="0"/>
                <a:ea typeface="Calibri" panose="020F0502020204030204" pitchFamily="34" charset="0"/>
                <a:cs typeface="Times New Roman" panose="02020603050405020304" pitchFamily="18" charset="0"/>
              </a:rPr>
              <a:t>+ Tóm tắt đề bài</a:t>
            </a:r>
            <a:endParaRPr lang="en-US" sz="2000">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en-US" sz="2000">
                <a:latin typeface="Times New Roman" panose="02020603050405020304" pitchFamily="18" charset="0"/>
                <a:ea typeface="Calibri" panose="020F0502020204030204" pitchFamily="34" charset="0"/>
                <a:cs typeface="Times New Roman" panose="02020603050405020304" pitchFamily="18" charset="0"/>
              </a:rPr>
              <a:t>+ Nêu định hướng giải</a:t>
            </a:r>
            <a:endParaRPr lang="en-US" sz="2000">
              <a:latin typeface="Aptos" panose="020B0004020202020204" pitchFamily="34" charset="0"/>
              <a:ea typeface="Aptos" panose="020B000402020202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1A5709DE-FB64-4FA8-AEB9-F2069CCA6729}"/>
              </a:ext>
            </a:extLst>
          </p:cNvPr>
          <p:cNvSpPr/>
          <p:nvPr/>
        </p:nvSpPr>
        <p:spPr>
          <a:xfrm>
            <a:off x="2995207" y="1082708"/>
            <a:ext cx="5601246" cy="1261436"/>
          </a:xfrm>
          <a:prstGeom prst="rect">
            <a:avLst/>
          </a:prstGeom>
        </p:spPr>
        <p:txBody>
          <a:bodyPr wrap="square">
            <a:spAutoFit/>
          </a:bodyPr>
          <a:lstStyle/>
          <a:p>
            <a:pPr algn="just">
              <a:lnSpc>
                <a:spcPct val="107000"/>
              </a:lnSpc>
              <a:spcBef>
                <a:spcPts val="600"/>
              </a:spcBef>
              <a:spcAft>
                <a:spcPts val="600"/>
              </a:spcAft>
            </a:pPr>
            <a:r>
              <a:rPr lang="en-US" sz="2400" b="1">
                <a:solidFill>
                  <a:srgbClr val="0066CC"/>
                </a:solidFill>
                <a:latin typeface="Times New Roman" panose="02020603050405020304" pitchFamily="18" charset="0"/>
                <a:ea typeface="Calibri" panose="020F0502020204030204" pitchFamily="34" charset="0"/>
                <a:cs typeface="Times New Roman" panose="02020603050405020304" pitchFamily="18" charset="0"/>
              </a:rPr>
              <a:t> Bài 1: </a:t>
            </a:r>
            <a:r>
              <a:rPr lang="en-US"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Chùm tia từ Mặt Trời chiếu đến mặt n</a:t>
            </a:r>
            <a:r>
              <a:rPr lang="vi-VN"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ư</a:t>
            </a:r>
            <a:r>
              <a:rPr lang="en-US"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ớc với góc tới i = 30</a:t>
            </a:r>
            <a:r>
              <a:rPr lang="en-US" sz="2400" baseline="300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0 </a:t>
            </a:r>
            <a:r>
              <a:rPr lang="en-US"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 Tính góc khúc xạ? Chiết suất không khí là 1; của nước là 1,33.</a:t>
            </a:r>
            <a:endParaRPr lang="en-US" sz="2400">
              <a:solidFill>
                <a:srgbClr val="0066CC"/>
              </a:solidFill>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8A9E6E53-F648-4085-9B8A-B7C454CBC369}"/>
              </a:ext>
            </a:extLst>
          </p:cNvPr>
          <p:cNvGraphicFramePr>
            <a:graphicFrameLocks noChangeAspect="1"/>
          </p:cNvGraphicFramePr>
          <p:nvPr>
            <p:extLst>
              <p:ext uri="{D42A27DB-BD31-4B8C-83A1-F6EECF244321}">
                <p14:modId xmlns:p14="http://schemas.microsoft.com/office/powerpoint/2010/main" val="3020588502"/>
              </p:ext>
            </p:extLst>
          </p:nvPr>
        </p:nvGraphicFramePr>
        <p:xfrm>
          <a:off x="3148719" y="2862738"/>
          <a:ext cx="4789487" cy="1909762"/>
        </p:xfrm>
        <a:graphic>
          <a:graphicData uri="http://schemas.openxmlformats.org/presentationml/2006/ole">
            <mc:AlternateContent xmlns:mc="http://schemas.openxmlformats.org/markup-compatibility/2006">
              <mc:Choice xmlns:v="urn:schemas-microsoft-com:vml" Requires="v">
                <p:oleObj spid="_x0000_s8236" name="Equation" r:id="rId4" imgW="2425680" imgH="1104840" progId="Equation.DSMT4">
                  <p:embed/>
                </p:oleObj>
              </mc:Choice>
              <mc:Fallback>
                <p:oleObj name="Equation" r:id="rId4" imgW="2425680" imgH="1104840" progId="Equation.DSMT4">
                  <p:embed/>
                  <p:pic>
                    <p:nvPicPr>
                      <p:cNvPr id="0" name="Object 1"/>
                      <p:cNvPicPr>
                        <a:picLocks noChangeAspect="1" noChangeArrowheads="1"/>
                      </p:cNvPicPr>
                      <p:nvPr/>
                    </p:nvPicPr>
                    <p:blipFill>
                      <a:blip r:embed="rId5"/>
                      <a:srcRect/>
                      <a:stretch>
                        <a:fillRect/>
                      </a:stretch>
                    </p:blipFill>
                    <p:spPr bwMode="auto">
                      <a:xfrm>
                        <a:off x="3148719" y="2862738"/>
                        <a:ext cx="4789487" cy="1909762"/>
                      </a:xfrm>
                      <a:prstGeom prst="rect">
                        <a:avLst/>
                      </a:prstGeom>
                      <a:noFill/>
                    </p:spPr>
                  </p:pic>
                </p:oleObj>
              </mc:Fallback>
            </mc:AlternateContent>
          </a:graphicData>
        </a:graphic>
      </p:graphicFrame>
      <p:sp>
        <p:nvSpPr>
          <p:cNvPr id="14" name="Rectangle 13">
            <a:extLst>
              <a:ext uri="{FF2B5EF4-FFF2-40B4-BE49-F238E27FC236}">
                <a16:creationId xmlns:a16="http://schemas.microsoft.com/office/drawing/2014/main" id="{650E3B9D-4D40-4A02-AEBF-17D1148A4226}"/>
              </a:ext>
            </a:extLst>
          </p:cNvPr>
          <p:cNvSpPr/>
          <p:nvPr/>
        </p:nvSpPr>
        <p:spPr>
          <a:xfrm>
            <a:off x="3149338" y="2434261"/>
            <a:ext cx="4618572" cy="461665"/>
          </a:xfrm>
          <a:prstGeom prst="rect">
            <a:avLst/>
          </a:prstGeom>
        </p:spPr>
        <p:txBody>
          <a:bodyPr wrap="none">
            <a:spAutoFit/>
          </a:bodyPr>
          <a:lstStyle/>
          <a:p>
            <a:r>
              <a:rPr lang="en-US" sz="2400">
                <a:latin typeface="Times New Roman" panose="02020603050405020304" pitchFamily="18" charset="0"/>
                <a:ea typeface="Calibri" panose="020F0502020204030204" pitchFamily="34" charset="0"/>
              </a:rPr>
              <a:t>Áp dụng định luật khúc xạ ánh sáng</a:t>
            </a:r>
            <a:endParaRPr lang="en-US" sz="2400"/>
          </a:p>
        </p:txBody>
      </p:sp>
    </p:spTree>
    <p:extLst>
      <p:ext uri="{BB962C8B-B14F-4D97-AF65-F5344CB8AC3E}">
        <p14:creationId xmlns:p14="http://schemas.microsoft.com/office/powerpoint/2010/main" val="4266893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75A21A-C9FF-47DF-9E0C-B261F720250E}"/>
              </a:ext>
            </a:extLst>
          </p:cNvPr>
          <p:cNvSpPr/>
          <p:nvPr/>
        </p:nvSpPr>
        <p:spPr>
          <a:xfrm>
            <a:off x="3014817" y="382289"/>
            <a:ext cx="2635658" cy="583750"/>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IV. Luyện tập</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E66C845-B8B1-4C65-A7B0-F850E7BB46FF}"/>
              </a:ext>
            </a:extLst>
          </p:cNvPr>
          <p:cNvPicPr>
            <a:picLocks noChangeAspect="1"/>
          </p:cNvPicPr>
          <p:nvPr/>
        </p:nvPicPr>
        <p:blipFill>
          <a:blip r:embed="rId3"/>
          <a:stretch>
            <a:fillRect/>
          </a:stretch>
        </p:blipFill>
        <p:spPr>
          <a:xfrm>
            <a:off x="530577" y="455444"/>
            <a:ext cx="598070" cy="499306"/>
          </a:xfrm>
          <a:prstGeom prst="rect">
            <a:avLst/>
          </a:prstGeom>
        </p:spPr>
      </p:pic>
      <p:sp>
        <p:nvSpPr>
          <p:cNvPr id="7" name="Rectangle 6">
            <a:extLst>
              <a:ext uri="{FF2B5EF4-FFF2-40B4-BE49-F238E27FC236}">
                <a16:creationId xmlns:a16="http://schemas.microsoft.com/office/drawing/2014/main" id="{01144F01-42CD-47D3-8681-71DB6BD1F29D}"/>
              </a:ext>
            </a:extLst>
          </p:cNvPr>
          <p:cNvSpPr/>
          <p:nvPr/>
        </p:nvSpPr>
        <p:spPr>
          <a:xfrm>
            <a:off x="376518" y="1026407"/>
            <a:ext cx="2635658" cy="1440202"/>
          </a:xfrm>
          <a:prstGeom prst="rect">
            <a:avLst/>
          </a:prstGeom>
        </p:spPr>
        <p:txBody>
          <a:bodyPr wrap="square">
            <a:spAutoFit/>
          </a:bodyPr>
          <a:lstStyle/>
          <a:p>
            <a:pPr algn="just">
              <a:lnSpc>
                <a:spcPct val="107000"/>
              </a:lnSpc>
              <a:spcBef>
                <a:spcPts val="600"/>
              </a:spcBef>
              <a:spcAft>
                <a:spcPts val="600"/>
              </a:spcAft>
            </a:pPr>
            <a:r>
              <a:rPr lang="en-US" sz="2400" b="1">
                <a:latin typeface="Times New Roman" panose="02020603050405020304" pitchFamily="18" charset="0"/>
                <a:ea typeface="Calibri" panose="020F0502020204030204" pitchFamily="34" charset="0"/>
                <a:cs typeface="Times New Roman" panose="02020603050405020304" pitchFamily="18" charset="0"/>
              </a:rPr>
              <a:t> Phiếu học tập 2</a:t>
            </a:r>
            <a:endParaRPr lang="en-US" sz="2400" b="1">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en-US" sz="2000">
                <a:latin typeface="Times New Roman" panose="02020603050405020304" pitchFamily="18" charset="0"/>
                <a:ea typeface="Calibri" panose="020F0502020204030204" pitchFamily="34" charset="0"/>
                <a:cs typeface="Times New Roman" panose="02020603050405020304" pitchFamily="18" charset="0"/>
              </a:rPr>
              <a:t>+ Tóm tắt đề bài</a:t>
            </a:r>
            <a:endParaRPr lang="en-US" sz="2000">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en-US" sz="2000">
                <a:latin typeface="Times New Roman" panose="02020603050405020304" pitchFamily="18" charset="0"/>
                <a:ea typeface="Calibri" panose="020F0502020204030204" pitchFamily="34" charset="0"/>
                <a:cs typeface="Times New Roman" panose="02020603050405020304" pitchFamily="18" charset="0"/>
              </a:rPr>
              <a:t>+ Nêu định hướng giải</a:t>
            </a:r>
            <a:endParaRPr lang="en-US" sz="2000">
              <a:latin typeface="Aptos" panose="020B0004020202020204" pitchFamily="34" charset="0"/>
              <a:ea typeface="Aptos" panose="020B000402020202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1A5709DE-FB64-4FA8-AEB9-F2069CCA6729}"/>
              </a:ext>
            </a:extLst>
          </p:cNvPr>
          <p:cNvSpPr/>
          <p:nvPr/>
        </p:nvSpPr>
        <p:spPr>
          <a:xfrm>
            <a:off x="3012176" y="1008793"/>
            <a:ext cx="5755306" cy="1810496"/>
          </a:xfrm>
          <a:prstGeom prst="rect">
            <a:avLst/>
          </a:prstGeom>
        </p:spPr>
        <p:txBody>
          <a:bodyPr wrap="square">
            <a:spAutoFit/>
          </a:bodyPr>
          <a:lstStyle/>
          <a:p>
            <a:pPr algn="just">
              <a:lnSpc>
                <a:spcPct val="107000"/>
              </a:lnSpc>
              <a:spcBef>
                <a:spcPts val="600"/>
              </a:spcBef>
              <a:spcAft>
                <a:spcPts val="600"/>
              </a:spcAft>
            </a:pPr>
            <a:r>
              <a:rPr lang="en-US" sz="2400" b="1">
                <a:solidFill>
                  <a:srgbClr val="0066CC"/>
                </a:solidFill>
                <a:latin typeface="Times New Roman" panose="02020603050405020304" pitchFamily="18" charset="0"/>
                <a:ea typeface="Calibri" panose="020F0502020204030204" pitchFamily="34" charset="0"/>
                <a:cs typeface="Times New Roman" panose="02020603050405020304" pitchFamily="18" charset="0"/>
              </a:rPr>
              <a:t> Bài 2: </a:t>
            </a:r>
            <a:endParaRPr lang="en-US" sz="2400" b="1">
              <a:solidFill>
                <a:srgbClr val="0066CC"/>
              </a:solidFill>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r>
              <a:rPr lang="en-US"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Tính góc tới hạn khi chiếu tia sáng đi từ n</a:t>
            </a:r>
            <a:r>
              <a:rPr lang="vi-VN"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ư</a:t>
            </a:r>
            <a:r>
              <a:rPr lang="en-US"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ớc ra không khí. Biết chiết suất của n</a:t>
            </a:r>
            <a:r>
              <a:rPr lang="vi-VN"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ư</a:t>
            </a:r>
            <a:r>
              <a:rPr lang="en-US" sz="2400">
                <a:solidFill>
                  <a:srgbClr val="0066CC"/>
                </a:solidFill>
                <a:latin typeface="Times New Roman" panose="02020603050405020304" pitchFamily="18" charset="0"/>
                <a:ea typeface="Calibri" panose="020F0502020204030204" pitchFamily="34" charset="0"/>
                <a:cs typeface="Times New Roman" panose="02020603050405020304" pitchFamily="18" charset="0"/>
              </a:rPr>
              <a:t>ớc là n = 1,33?</a:t>
            </a:r>
            <a:endParaRPr lang="en-US" sz="2400">
              <a:solidFill>
                <a:srgbClr val="0066CC"/>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650E3B9D-4D40-4A02-AEBF-17D1148A4226}"/>
              </a:ext>
            </a:extLst>
          </p:cNvPr>
          <p:cNvSpPr/>
          <p:nvPr/>
        </p:nvSpPr>
        <p:spPr>
          <a:xfrm>
            <a:off x="2445110" y="2755531"/>
            <a:ext cx="6410729" cy="461665"/>
          </a:xfrm>
          <a:prstGeom prst="rect">
            <a:avLst/>
          </a:prstGeom>
        </p:spPr>
        <p:txBody>
          <a:bodyPr wrap="none">
            <a:spAutoFit/>
          </a:bodyPr>
          <a:lstStyle/>
          <a:p>
            <a:r>
              <a:rPr lang="en-US" sz="2400">
                <a:latin typeface="Times New Roman" panose="02020603050405020304" pitchFamily="18" charset="0"/>
                <a:ea typeface="Calibri" panose="020F0502020204030204" pitchFamily="34" charset="0"/>
              </a:rPr>
              <a:t>Truyền từ nước ra không khí. Ta có góc tới hạn là:</a:t>
            </a:r>
            <a:endParaRPr lang="en-US" sz="2400"/>
          </a:p>
        </p:txBody>
      </p:sp>
      <p:graphicFrame>
        <p:nvGraphicFramePr>
          <p:cNvPr id="4" name="Object 3">
            <a:extLst>
              <a:ext uri="{FF2B5EF4-FFF2-40B4-BE49-F238E27FC236}">
                <a16:creationId xmlns:a16="http://schemas.microsoft.com/office/drawing/2014/main" id="{73D18110-68BA-4B69-9C13-79A46C326234}"/>
              </a:ext>
            </a:extLst>
          </p:cNvPr>
          <p:cNvGraphicFramePr>
            <a:graphicFrameLocks noChangeAspect="1"/>
          </p:cNvGraphicFramePr>
          <p:nvPr>
            <p:extLst>
              <p:ext uri="{D42A27DB-BD31-4B8C-83A1-F6EECF244321}">
                <p14:modId xmlns:p14="http://schemas.microsoft.com/office/powerpoint/2010/main" val="2464034672"/>
              </p:ext>
            </p:extLst>
          </p:nvPr>
        </p:nvGraphicFramePr>
        <p:xfrm>
          <a:off x="3166236" y="3153438"/>
          <a:ext cx="4760125" cy="856424"/>
        </p:xfrm>
        <a:graphic>
          <a:graphicData uri="http://schemas.openxmlformats.org/presentationml/2006/ole">
            <mc:AlternateContent xmlns:mc="http://schemas.openxmlformats.org/markup-compatibility/2006">
              <mc:Choice xmlns:v="urn:schemas-microsoft-com:vml" Requires="v">
                <p:oleObj spid="_x0000_s11305" name="Equation" r:id="rId4" imgW="2400120" imgH="431640" progId="Equation.DSMT4">
                  <p:embed/>
                </p:oleObj>
              </mc:Choice>
              <mc:Fallback>
                <p:oleObj name="Equation" r:id="rId4" imgW="2400120" imgH="431640" progId="Equation.DSMT4">
                  <p:embed/>
                  <p:pic>
                    <p:nvPicPr>
                      <p:cNvPr id="0" name=""/>
                      <p:cNvPicPr/>
                      <p:nvPr/>
                    </p:nvPicPr>
                    <p:blipFill>
                      <a:blip r:embed="rId5"/>
                      <a:stretch>
                        <a:fillRect/>
                      </a:stretch>
                    </p:blipFill>
                    <p:spPr>
                      <a:xfrm>
                        <a:off x="3166236" y="3153438"/>
                        <a:ext cx="4760125" cy="856424"/>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78A57650-97E4-4DF9-AE91-2277FDC52422}"/>
              </a:ext>
            </a:extLst>
          </p:cNvPr>
          <p:cNvSpPr/>
          <p:nvPr/>
        </p:nvSpPr>
        <p:spPr>
          <a:xfrm>
            <a:off x="716549" y="3937657"/>
            <a:ext cx="8139290" cy="830997"/>
          </a:xfrm>
          <a:prstGeom prst="rect">
            <a:avLst/>
          </a:prstGeom>
        </p:spPr>
        <p:txBody>
          <a:bodyPr wrap="square">
            <a:spAutoFit/>
          </a:bodyPr>
          <a:lstStyle/>
          <a:p>
            <a:r>
              <a:rPr lang="en-US" sz="2400">
                <a:latin typeface="Times New Roman" panose="02020603050405020304" pitchFamily="18" charset="0"/>
                <a:ea typeface="Calibri" panose="020F0502020204030204" pitchFamily="34" charset="0"/>
              </a:rPr>
              <a:t>Vậy khi góc tới đạt giá trị 48</a:t>
            </a:r>
            <a:r>
              <a:rPr lang="en-US" sz="2400" baseline="30000">
                <a:latin typeface="Times New Roman" panose="02020603050405020304" pitchFamily="18" charset="0"/>
                <a:ea typeface="Calibri" panose="020F0502020204030204" pitchFamily="34" charset="0"/>
              </a:rPr>
              <a:t>0</a:t>
            </a:r>
            <a:r>
              <a:rPr lang="en-US" sz="2400">
                <a:latin typeface="Times New Roman" panose="02020603050405020304" pitchFamily="18" charset="0"/>
                <a:ea typeface="Calibri" panose="020F0502020204030204" pitchFamily="34" charset="0"/>
              </a:rPr>
              <a:t>35’ thì bắt đầu xảy ra hiện tượng phản xạ toàn phần.</a:t>
            </a:r>
            <a:endParaRPr lang="en-US" sz="2400"/>
          </a:p>
        </p:txBody>
      </p:sp>
    </p:spTree>
    <p:extLst>
      <p:ext uri="{BB962C8B-B14F-4D97-AF65-F5344CB8AC3E}">
        <p14:creationId xmlns:p14="http://schemas.microsoft.com/office/powerpoint/2010/main" val="1872139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CDFC2B-CA1E-4448-82AE-E77E5FF6B87B}"/>
              </a:ext>
            </a:extLst>
          </p:cNvPr>
          <p:cNvSpPr/>
          <p:nvPr/>
        </p:nvSpPr>
        <p:spPr>
          <a:xfrm>
            <a:off x="3129433" y="382289"/>
            <a:ext cx="2406428" cy="583750"/>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V. Vận dụng</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A71A50A-7674-4C1B-9A5C-B38791699EDA}"/>
              </a:ext>
            </a:extLst>
          </p:cNvPr>
          <p:cNvPicPr>
            <a:picLocks noChangeAspect="1"/>
          </p:cNvPicPr>
          <p:nvPr/>
        </p:nvPicPr>
        <p:blipFill>
          <a:blip r:embed="rId2"/>
          <a:stretch>
            <a:fillRect/>
          </a:stretch>
        </p:blipFill>
        <p:spPr>
          <a:xfrm>
            <a:off x="530577" y="455444"/>
            <a:ext cx="598070" cy="499306"/>
          </a:xfrm>
          <a:prstGeom prst="rect">
            <a:avLst/>
          </a:prstGeom>
        </p:spPr>
      </p:pic>
      <p:pic>
        <p:nvPicPr>
          <p:cNvPr id="7170" name="Picture 4">
            <a:extLst>
              <a:ext uri="{FF2B5EF4-FFF2-40B4-BE49-F238E27FC236}">
                <a16:creationId xmlns:a16="http://schemas.microsoft.com/office/drawing/2014/main" id="{D00CA757-5D75-46BA-A60D-A3B0CCCDD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657" y="2320871"/>
            <a:ext cx="3432809" cy="2440340"/>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3">
            <a:extLst>
              <a:ext uri="{FF2B5EF4-FFF2-40B4-BE49-F238E27FC236}">
                <a16:creationId xmlns:a16="http://schemas.microsoft.com/office/drawing/2014/main" id="{34838ACB-D69D-401D-BA76-D23CD04FA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253" y="2320870"/>
            <a:ext cx="4030133" cy="24403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3BDBC34F-715F-4CAF-9CE8-7816C16635F0}"/>
              </a:ext>
            </a:extLst>
          </p:cNvPr>
          <p:cNvSpPr>
            <a:spLocks noChangeArrowheads="1"/>
          </p:cNvSpPr>
          <p:nvPr/>
        </p:nvSpPr>
        <p:spPr bwMode="auto">
          <a:xfrm>
            <a:off x="361244" y="1285659"/>
            <a:ext cx="84215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sz="2400" b="0" i="0" u="none" strike="noStrike" cap="none" normalizeH="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thành b</a:t>
            </a:r>
            <a:r>
              <a:rPr kumimoji="0" lang="en-US" altLang="en-US"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ài tập hình 3.9 và 3.10 sau đó hoàn thành vào vở ghi</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244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ipe(down)">
                                      <p:cBhvr>
                                        <p:cTn id="12" dur="500"/>
                                        <p:tgtEl>
                                          <p:spTgt spid="7170"/>
                                        </p:tgtEl>
                                      </p:cBhvr>
                                    </p:animEffect>
                                  </p:childTnLst>
                                </p:cTn>
                              </p:par>
                              <p:par>
                                <p:cTn id="13" presetID="22" presetClass="entr" presetSubtype="4" fill="hold" nodeType="withEffect">
                                  <p:stCondLst>
                                    <p:cond delay="0"/>
                                  </p:stCondLst>
                                  <p:childTnLst>
                                    <p:set>
                                      <p:cBhvr>
                                        <p:cTn id="14" dur="1" fill="hold">
                                          <p:stCondLst>
                                            <p:cond delay="0"/>
                                          </p:stCondLst>
                                        </p:cTn>
                                        <p:tgtEl>
                                          <p:spTgt spid="7169"/>
                                        </p:tgtEl>
                                        <p:attrNameLst>
                                          <p:attrName>style.visibility</p:attrName>
                                        </p:attrNameLst>
                                      </p:cBhvr>
                                      <p:to>
                                        <p:strVal val="visible"/>
                                      </p:to>
                                    </p:set>
                                    <p:animEffect transition="in" filter="wipe(down)">
                                      <p:cBhvr>
                                        <p:cTn id="15" dur="5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CDFC2B-CA1E-4448-82AE-E77E5FF6B87B}"/>
              </a:ext>
            </a:extLst>
          </p:cNvPr>
          <p:cNvSpPr/>
          <p:nvPr/>
        </p:nvSpPr>
        <p:spPr>
          <a:xfrm>
            <a:off x="3129433" y="382289"/>
            <a:ext cx="2406428" cy="583750"/>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V. Vận dụng</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A71A50A-7674-4C1B-9A5C-B38791699EDA}"/>
              </a:ext>
            </a:extLst>
          </p:cNvPr>
          <p:cNvPicPr>
            <a:picLocks noChangeAspect="1"/>
          </p:cNvPicPr>
          <p:nvPr/>
        </p:nvPicPr>
        <p:blipFill>
          <a:blip r:embed="rId2"/>
          <a:stretch>
            <a:fillRect/>
          </a:stretch>
        </p:blipFill>
        <p:spPr>
          <a:xfrm>
            <a:off x="530577" y="455444"/>
            <a:ext cx="598070" cy="499306"/>
          </a:xfrm>
          <a:prstGeom prst="rect">
            <a:avLst/>
          </a:prstGeom>
        </p:spPr>
      </p:pic>
      <p:pic>
        <p:nvPicPr>
          <p:cNvPr id="7170" name="Picture 4">
            <a:extLst>
              <a:ext uri="{FF2B5EF4-FFF2-40B4-BE49-F238E27FC236}">
                <a16:creationId xmlns:a16="http://schemas.microsoft.com/office/drawing/2014/main" id="{D00CA757-5D75-46BA-A60D-A3B0CCCDD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77" y="1320520"/>
            <a:ext cx="2352970" cy="16726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A593F79-7DE9-470B-B386-FD8C64BE9625}"/>
              </a:ext>
            </a:extLst>
          </p:cNvPr>
          <p:cNvSpPr/>
          <p:nvPr/>
        </p:nvSpPr>
        <p:spPr>
          <a:xfrm>
            <a:off x="3002842" y="1258428"/>
            <a:ext cx="5723467" cy="1785104"/>
          </a:xfrm>
          <a:prstGeom prst="rect">
            <a:avLst/>
          </a:prstGeom>
        </p:spPr>
        <p:txBody>
          <a:bodyPr wrap="square">
            <a:spAutoFit/>
          </a:bodyPr>
          <a:lstStyle/>
          <a:p>
            <a:pPr algn="just"/>
            <a:r>
              <a:rPr lang="en-US" sz="2200">
                <a:latin typeface="Times New Roman" panose="02020603050405020304" pitchFamily="18" charset="0"/>
                <a:ea typeface="Aptos" panose="020B0004020202020204" pitchFamily="34" charset="0"/>
              </a:rPr>
              <a:t>Trong trường hợp người thợ lặn nhìn lên mặt nước, vùng mà họ nhìn thấy sẽ là vùng nơi ánh sáng đã khúc xạ và đi vào nước. Còn phía ngoài vùng này, ánh sáng không đi vào nước mà tiếp tục di chuyển trong không khí. </a:t>
            </a:r>
            <a:endParaRPr lang="en-US" sz="2200"/>
          </a:p>
        </p:txBody>
      </p:sp>
      <p:sp>
        <p:nvSpPr>
          <p:cNvPr id="4" name="Rectangle 3">
            <a:extLst>
              <a:ext uri="{FF2B5EF4-FFF2-40B4-BE49-F238E27FC236}">
                <a16:creationId xmlns:a16="http://schemas.microsoft.com/office/drawing/2014/main" id="{787639C9-18BA-403F-8A90-F201587DE0DB}"/>
              </a:ext>
            </a:extLst>
          </p:cNvPr>
          <p:cNvSpPr/>
          <p:nvPr/>
        </p:nvSpPr>
        <p:spPr>
          <a:xfrm>
            <a:off x="530576" y="3093847"/>
            <a:ext cx="8195733" cy="1785104"/>
          </a:xfrm>
          <a:prstGeom prst="rect">
            <a:avLst/>
          </a:prstGeom>
        </p:spPr>
        <p:txBody>
          <a:bodyPr wrap="square">
            <a:spAutoFit/>
          </a:bodyPr>
          <a:lstStyle/>
          <a:p>
            <a:r>
              <a:rPr lang="en-US" sz="2200">
                <a:latin typeface="Times New Roman" panose="02020603050405020304" pitchFamily="18" charset="0"/>
                <a:ea typeface="Aptos" panose="020B0004020202020204" pitchFamily="34" charset="0"/>
              </a:rPr>
              <a:t>Do sự khúc xạ, chỉ những phần ánh sáng có góc nghiêng đủ nhỏ so với đối tượng nhìn mới có thể đi vào nước và tới đôi mắt của người thợ lặn. Những phần ánh sáng khác sẽ bị phản xạ hoặc tiếp tục đi vào không khí, tạo nên vùng bên ngoài vùng sáng mà người thợ lặn nhìn thấy, làm cho nó trở nên tối đen so với vùng ánh sáng chính.</a:t>
            </a:r>
            <a:endParaRPr lang="en-US" sz="2200"/>
          </a:p>
        </p:txBody>
      </p:sp>
    </p:spTree>
    <p:extLst>
      <p:ext uri="{BB962C8B-B14F-4D97-AF65-F5344CB8AC3E}">
        <p14:creationId xmlns:p14="http://schemas.microsoft.com/office/powerpoint/2010/main" val="3856607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CDFC2B-CA1E-4448-82AE-E77E5FF6B87B}"/>
              </a:ext>
            </a:extLst>
          </p:cNvPr>
          <p:cNvSpPr/>
          <p:nvPr/>
        </p:nvSpPr>
        <p:spPr>
          <a:xfrm>
            <a:off x="3129433" y="382289"/>
            <a:ext cx="2406428" cy="583750"/>
          </a:xfrm>
          <a:prstGeom prst="rect">
            <a:avLst/>
          </a:prstGeom>
        </p:spPr>
        <p:txBody>
          <a:bodyPr wrap="none">
            <a:spAutoFit/>
          </a:bodyPr>
          <a:lstStyle/>
          <a:p>
            <a:pPr algn="just">
              <a:lnSpc>
                <a:spcPct val="107000"/>
              </a:lnSpc>
              <a:spcBef>
                <a:spcPts val="600"/>
              </a:spcBef>
              <a:spcAft>
                <a:spcPts val="600"/>
              </a:spcAft>
            </a:pPr>
            <a:r>
              <a:rPr lang="en-US" sz="3200" b="1">
                <a:latin typeface="Times New Roman" panose="02020603050405020304" pitchFamily="18" charset="0"/>
                <a:ea typeface="Calibri" panose="020F0502020204030204" pitchFamily="34" charset="0"/>
                <a:cs typeface="Times New Roman" panose="02020603050405020304" pitchFamily="18" charset="0"/>
              </a:rPr>
              <a:t>V. Vận dụng</a:t>
            </a:r>
            <a:endParaRPr lang="en-US" sz="320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A71A50A-7674-4C1B-9A5C-B38791699EDA}"/>
              </a:ext>
            </a:extLst>
          </p:cNvPr>
          <p:cNvPicPr>
            <a:picLocks noChangeAspect="1"/>
          </p:cNvPicPr>
          <p:nvPr/>
        </p:nvPicPr>
        <p:blipFill>
          <a:blip r:embed="rId2"/>
          <a:stretch>
            <a:fillRect/>
          </a:stretch>
        </p:blipFill>
        <p:spPr>
          <a:xfrm>
            <a:off x="530577" y="455444"/>
            <a:ext cx="598070" cy="499306"/>
          </a:xfrm>
          <a:prstGeom prst="rect">
            <a:avLst/>
          </a:prstGeom>
        </p:spPr>
      </p:pic>
      <p:pic>
        <p:nvPicPr>
          <p:cNvPr id="7169" name="Picture 3">
            <a:extLst>
              <a:ext uri="{FF2B5EF4-FFF2-40B4-BE49-F238E27FC236}">
                <a16:creationId xmlns:a16="http://schemas.microsoft.com/office/drawing/2014/main" id="{34838ACB-D69D-401D-BA76-D23CD04FA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74" y="2832646"/>
            <a:ext cx="7778651" cy="17406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092CB44-1501-4D64-A61E-BEC91E4FED51}"/>
              </a:ext>
            </a:extLst>
          </p:cNvPr>
          <p:cNvSpPr/>
          <p:nvPr/>
        </p:nvSpPr>
        <p:spPr>
          <a:xfrm>
            <a:off x="626533" y="1138236"/>
            <a:ext cx="8020755" cy="1569660"/>
          </a:xfrm>
          <a:prstGeom prst="rect">
            <a:avLst/>
          </a:prstGeom>
        </p:spPr>
        <p:txBody>
          <a:bodyPr wrap="square">
            <a:spAutoFit/>
          </a:bodyPr>
          <a:lstStyle/>
          <a:p>
            <a:pPr algn="just"/>
            <a:r>
              <a:rPr lang="en-US" sz="2400">
                <a:latin typeface="Times New Roman" panose="02020603050405020304" pitchFamily="18" charset="0"/>
                <a:ea typeface="Aptos" panose="020B0004020202020204" pitchFamily="34" charset="0"/>
              </a:rPr>
              <a:t>Phản xạ toàn phần xảy ở mặt phân cách giữa lõi và vỏ làm cho ánh sáng truyền đi được theo sợi quang. Vì vậy, phần vỏ bọc cũng trong suốt, bằng thủy tinh có chiết suất n</a:t>
            </a:r>
            <a:r>
              <a:rPr lang="en-US" sz="2400" baseline="-25000">
                <a:latin typeface="Times New Roman" panose="02020603050405020304" pitchFamily="18" charset="0"/>
                <a:ea typeface="Aptos" panose="020B0004020202020204" pitchFamily="34" charset="0"/>
              </a:rPr>
              <a:t>2</a:t>
            </a:r>
            <a:r>
              <a:rPr lang="en-US" sz="2400">
                <a:latin typeface="Times New Roman" panose="02020603050405020304" pitchFamily="18" charset="0"/>
                <a:ea typeface="Aptos" panose="020B0004020202020204" pitchFamily="34" charset="0"/>
              </a:rPr>
              <a:t> nhỏ hơn phần lõi.</a:t>
            </a:r>
            <a:endParaRPr lang="en-US" sz="2400"/>
          </a:p>
        </p:txBody>
      </p:sp>
    </p:spTree>
    <p:extLst>
      <p:ext uri="{BB962C8B-B14F-4D97-AF65-F5344CB8AC3E}">
        <p14:creationId xmlns:p14="http://schemas.microsoft.com/office/powerpoint/2010/main" val="927181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randombar(horizontal)">
                                      <p:cBhvr>
                                        <p:cTn id="7" dur="500"/>
                                        <p:tgtEl>
                                          <p:spTgt spid="716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r: 12 Points 2">
            <a:extLst>
              <a:ext uri="{FF2B5EF4-FFF2-40B4-BE49-F238E27FC236}">
                <a16:creationId xmlns:a16="http://schemas.microsoft.com/office/drawing/2014/main" id="{D086CD3B-941D-4B7C-AF7E-9DFB419B4A86}"/>
              </a:ext>
            </a:extLst>
          </p:cNvPr>
          <p:cNvSpPr/>
          <p:nvPr/>
        </p:nvSpPr>
        <p:spPr>
          <a:xfrm>
            <a:off x="225778" y="259644"/>
            <a:ext cx="8681155" cy="4481689"/>
          </a:xfrm>
          <a:prstGeom prst="star1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i="1">
                <a:latin typeface="UTM Bell" panose="02040603050506020204" pitchFamily="18" charset="0"/>
              </a:rPr>
              <a:t>Chúc các em học tập tốt</a:t>
            </a:r>
          </a:p>
        </p:txBody>
      </p:sp>
    </p:spTree>
    <p:extLst>
      <p:ext uri="{BB962C8B-B14F-4D97-AF65-F5344CB8AC3E}">
        <p14:creationId xmlns:p14="http://schemas.microsoft.com/office/powerpoint/2010/main" val="2526691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D99C-EFD8-4249-838F-729932D14EFD}"/>
              </a:ext>
            </a:extLst>
          </p:cNvPr>
          <p:cNvSpPr>
            <a:spLocks noGrp="1"/>
          </p:cNvSpPr>
          <p:nvPr>
            <p:ph type="title"/>
          </p:nvPr>
        </p:nvSpPr>
        <p:spPr>
          <a:xfrm>
            <a:off x="720000" y="283661"/>
            <a:ext cx="7704000" cy="572700"/>
          </a:xfrm>
        </p:spPr>
        <p:txBody>
          <a:bodyPr/>
          <a:lstStyle/>
          <a:p>
            <a:r>
              <a:rPr lang="en-US">
                <a:latin typeface="Times New Roman" panose="02020603050405020304" pitchFamily="18" charset="0"/>
                <a:cs typeface="Times New Roman" panose="02020603050405020304" pitchFamily="18" charset="0"/>
              </a:rPr>
              <a:t>QUAN SÁT THÍ NGHIỆM</a:t>
            </a:r>
          </a:p>
        </p:txBody>
      </p:sp>
      <p:pic>
        <p:nvPicPr>
          <p:cNvPr id="3" name="Picture 2">
            <a:extLst>
              <a:ext uri="{FF2B5EF4-FFF2-40B4-BE49-F238E27FC236}">
                <a16:creationId xmlns:a16="http://schemas.microsoft.com/office/drawing/2014/main" id="{E96D0558-1C28-4CF1-91B4-1101377C1651}"/>
              </a:ext>
            </a:extLst>
          </p:cNvPr>
          <p:cNvPicPr>
            <a:picLocks noChangeAspect="1"/>
          </p:cNvPicPr>
          <p:nvPr/>
        </p:nvPicPr>
        <p:blipFill>
          <a:blip r:embed="rId2"/>
          <a:stretch>
            <a:fillRect/>
          </a:stretch>
        </p:blipFill>
        <p:spPr>
          <a:xfrm>
            <a:off x="5249087" y="1172172"/>
            <a:ext cx="3174913" cy="3687667"/>
          </a:xfrm>
          <a:prstGeom prst="rect">
            <a:avLst/>
          </a:prstGeom>
        </p:spPr>
      </p:pic>
      <p:sp>
        <p:nvSpPr>
          <p:cNvPr id="5" name="Rectangle 4">
            <a:extLst>
              <a:ext uri="{FF2B5EF4-FFF2-40B4-BE49-F238E27FC236}">
                <a16:creationId xmlns:a16="http://schemas.microsoft.com/office/drawing/2014/main" id="{8D459D2C-3D7A-4E93-A01E-472E485249BA}"/>
              </a:ext>
            </a:extLst>
          </p:cNvPr>
          <p:cNvSpPr/>
          <p:nvPr/>
        </p:nvSpPr>
        <p:spPr>
          <a:xfrm>
            <a:off x="264871" y="1494516"/>
            <a:ext cx="4859373" cy="2554545"/>
          </a:xfrm>
          <a:prstGeom prst="rect">
            <a:avLst/>
          </a:prstGeom>
        </p:spPr>
        <p:txBody>
          <a:bodyPr wrap="square">
            <a:spAutoFit/>
          </a:bodyPr>
          <a:lstStyle/>
          <a:p>
            <a:pPr algn="just"/>
            <a:r>
              <a:rPr lang="de-DE" sz="3200">
                <a:latin typeface="Times New Roman" panose="02020603050405020304" pitchFamily="18" charset="0"/>
                <a:ea typeface="Times New Roman" panose="02020603050405020304" pitchFamily="18" charset="0"/>
              </a:rPr>
              <a:t>Cho </a:t>
            </a:r>
            <a:r>
              <a:rPr lang="en-US" sz="3200">
                <a:latin typeface="Times New Roman" panose="02020603050405020304" pitchFamily="18" charset="0"/>
                <a:ea typeface="Calibri" panose="020F0502020204030204" pitchFamily="34" charset="0"/>
              </a:rPr>
              <a:t>chiếc đũa nhúng trong hộp đựng nước </a:t>
            </a:r>
            <a:r>
              <a:rPr lang="de-DE" sz="3200">
                <a:latin typeface="Times New Roman" panose="02020603050405020304" pitchFamily="18" charset="0"/>
                <a:ea typeface="Times New Roman" panose="02020603050405020304" pitchFamily="18" charset="0"/>
              </a:rPr>
              <a:t>để cả lớp quan sát hiện tượng và đặt câu hỏi: </a:t>
            </a:r>
            <a:r>
              <a:rPr lang="en-US" sz="3200">
                <a:latin typeface="Times New Roman" panose="02020603050405020304" pitchFamily="18" charset="0"/>
                <a:ea typeface="Calibri" panose="020F0502020204030204" pitchFamily="34" charset="0"/>
              </a:rPr>
              <a:t>Vì sao lại xảy ra hiện tượng như vậy?</a:t>
            </a:r>
            <a:endParaRPr lang="en-US" sz="3200"/>
          </a:p>
        </p:txBody>
      </p:sp>
    </p:spTree>
    <p:extLst>
      <p:ext uri="{BB962C8B-B14F-4D97-AF65-F5344CB8AC3E}">
        <p14:creationId xmlns:p14="http://schemas.microsoft.com/office/powerpoint/2010/main" val="3402241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76B1E0-C375-0D98-F558-EF58139F6313}"/>
              </a:ext>
            </a:extLst>
          </p:cNvPr>
          <p:cNvSpPr txBox="1"/>
          <p:nvPr/>
        </p:nvSpPr>
        <p:spPr>
          <a:xfrm>
            <a:off x="0" y="0"/>
            <a:ext cx="9144000" cy="1569660"/>
          </a:xfrm>
          <a:prstGeom prst="rect">
            <a:avLst/>
          </a:prstGeom>
          <a:noFill/>
        </p:spPr>
        <p:txBody>
          <a:bodyPr wrap="square" rtlCol="0">
            <a:spAutoFit/>
          </a:bodyPr>
          <a:lstStyle/>
          <a:p>
            <a:pPr algn="ctr"/>
            <a:r>
              <a:rPr lang="en-US" sz="4800">
                <a:solidFill>
                  <a:srgbClr val="002060"/>
                </a:solidFill>
                <a:latin typeface="Roboto Black" panose="02000000000000000000" pitchFamily="2" charset="0"/>
              </a:rPr>
              <a:t>I. Hiện t</a:t>
            </a:r>
            <a:r>
              <a:rPr lang="vi-VN" sz="4800">
                <a:solidFill>
                  <a:srgbClr val="002060"/>
                </a:solidFill>
                <a:latin typeface="Roboto Black" panose="02000000000000000000" pitchFamily="2" charset="0"/>
              </a:rPr>
              <a:t>ư</a:t>
            </a:r>
            <a:r>
              <a:rPr lang="en-US" sz="4800">
                <a:solidFill>
                  <a:srgbClr val="002060"/>
                </a:solidFill>
                <a:latin typeface="Roboto Black" panose="02000000000000000000" pitchFamily="2" charset="0"/>
              </a:rPr>
              <a:t>ợng </a:t>
            </a:r>
          </a:p>
          <a:p>
            <a:pPr algn="ctr"/>
            <a:r>
              <a:rPr lang="en-US" sz="4800">
                <a:solidFill>
                  <a:srgbClr val="002060"/>
                </a:solidFill>
                <a:latin typeface="Roboto Black" panose="02000000000000000000" pitchFamily="2" charset="0"/>
              </a:rPr>
              <a:t>khúc xạ ánh sáng</a:t>
            </a:r>
            <a:endParaRPr lang="en-US" sz="4800" dirty="0">
              <a:solidFill>
                <a:srgbClr val="002060"/>
              </a:solidFill>
              <a:latin typeface="Roboto Black" panose="02000000000000000000" pitchFamily="2" charset="0"/>
            </a:endParaRPr>
          </a:p>
        </p:txBody>
      </p:sp>
      <p:pic>
        <p:nvPicPr>
          <p:cNvPr id="6" name="Picture 5">
            <a:extLst>
              <a:ext uri="{FF2B5EF4-FFF2-40B4-BE49-F238E27FC236}">
                <a16:creationId xmlns:a16="http://schemas.microsoft.com/office/drawing/2014/main" id="{28606B10-E7F0-4934-99C5-96886A18F966}"/>
              </a:ext>
            </a:extLst>
          </p:cNvPr>
          <p:cNvPicPr>
            <a:picLocks noChangeAspect="1"/>
          </p:cNvPicPr>
          <p:nvPr/>
        </p:nvPicPr>
        <p:blipFill>
          <a:blip r:embed="rId2"/>
          <a:stretch>
            <a:fillRect/>
          </a:stretch>
        </p:blipFill>
        <p:spPr>
          <a:xfrm>
            <a:off x="4686504" y="1569659"/>
            <a:ext cx="3757588" cy="3352574"/>
          </a:xfrm>
          <a:prstGeom prst="rect">
            <a:avLst/>
          </a:prstGeom>
        </p:spPr>
      </p:pic>
      <p:pic>
        <p:nvPicPr>
          <p:cNvPr id="4" name="Picture 3">
            <a:extLst>
              <a:ext uri="{FF2B5EF4-FFF2-40B4-BE49-F238E27FC236}">
                <a16:creationId xmlns:a16="http://schemas.microsoft.com/office/drawing/2014/main" id="{132E7633-5D9A-4141-AD3A-7F5C519A24FB}"/>
              </a:ext>
            </a:extLst>
          </p:cNvPr>
          <p:cNvPicPr>
            <a:picLocks noChangeAspect="1"/>
          </p:cNvPicPr>
          <p:nvPr/>
        </p:nvPicPr>
        <p:blipFill>
          <a:blip r:embed="rId3"/>
          <a:stretch>
            <a:fillRect/>
          </a:stretch>
        </p:blipFill>
        <p:spPr>
          <a:xfrm>
            <a:off x="1198935" y="1573778"/>
            <a:ext cx="3258563" cy="3348455"/>
          </a:xfrm>
          <a:prstGeom prst="rect">
            <a:avLst/>
          </a:prstGeom>
        </p:spPr>
      </p:pic>
    </p:spTree>
    <p:extLst>
      <p:ext uri="{BB962C8B-B14F-4D97-AF65-F5344CB8AC3E}">
        <p14:creationId xmlns:p14="http://schemas.microsoft.com/office/powerpoint/2010/main" val="2216216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edg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3074" name="Picture 2" descr="Giải đáp các câu hỏi thường gặp - Minh Long Motor">
            <a:extLst>
              <a:ext uri="{FF2B5EF4-FFF2-40B4-BE49-F238E27FC236}">
                <a16:creationId xmlns:a16="http://schemas.microsoft.com/office/drawing/2014/main" id="{9012DF82-36DD-4BDE-8201-0D9B3B35686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9989" y="3789771"/>
            <a:ext cx="1005022" cy="94220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89244013-C9EA-4358-911A-C9DF766AC411}"/>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pic>
        <p:nvPicPr>
          <p:cNvPr id="2" name="Picture 1">
            <a:extLst>
              <a:ext uri="{FF2B5EF4-FFF2-40B4-BE49-F238E27FC236}">
                <a16:creationId xmlns:a16="http://schemas.microsoft.com/office/drawing/2014/main" id="{1D038C1C-0E4D-4E21-9CB4-751146CDD639}"/>
              </a:ext>
            </a:extLst>
          </p:cNvPr>
          <p:cNvPicPr>
            <a:picLocks noChangeAspect="1"/>
          </p:cNvPicPr>
          <p:nvPr/>
        </p:nvPicPr>
        <p:blipFill>
          <a:blip r:embed="rId4"/>
          <a:stretch>
            <a:fillRect/>
          </a:stretch>
        </p:blipFill>
        <p:spPr>
          <a:xfrm>
            <a:off x="5406667" y="1353167"/>
            <a:ext cx="3119352" cy="3206606"/>
          </a:xfrm>
          <a:prstGeom prst="rect">
            <a:avLst/>
          </a:prstGeom>
        </p:spPr>
      </p:pic>
      <p:sp>
        <p:nvSpPr>
          <p:cNvPr id="9" name="Rectangle 8">
            <a:extLst>
              <a:ext uri="{FF2B5EF4-FFF2-40B4-BE49-F238E27FC236}">
                <a16:creationId xmlns:a16="http://schemas.microsoft.com/office/drawing/2014/main" id="{184AADF4-E981-4F58-851A-B3EEDC12CC2F}"/>
              </a:ext>
            </a:extLst>
          </p:cNvPr>
          <p:cNvSpPr/>
          <p:nvPr/>
        </p:nvSpPr>
        <p:spPr>
          <a:xfrm>
            <a:off x="529012" y="2009609"/>
            <a:ext cx="4956678" cy="1124282"/>
          </a:xfrm>
          <a:prstGeom prst="rect">
            <a:avLst/>
          </a:prstGeom>
        </p:spPr>
        <p:txBody>
          <a:bodyPr wrap="square">
            <a:spAutoFit/>
          </a:bodyPr>
          <a:lstStyle/>
          <a:p>
            <a:pPr indent="450215" algn="just">
              <a:lnSpc>
                <a:spcPct val="107000"/>
              </a:lnSpc>
              <a:spcBef>
                <a:spcPts val="600"/>
              </a:spcBef>
              <a:spcAft>
                <a:spcPts val="600"/>
              </a:spcAft>
            </a:pPr>
            <a:r>
              <a:rPr lang="en-US" sz="3200">
                <a:effectLst/>
                <a:latin typeface="Times New Roman" panose="02020603050405020304" pitchFamily="18" charset="0"/>
                <a:ea typeface="Aptos"/>
                <a:cs typeface="Times New Roman" panose="02020603050405020304" pitchFamily="18" charset="0"/>
              </a:rPr>
              <a:t>Bố tr</a:t>
            </a:r>
            <a:r>
              <a:rPr lang="en-US" sz="3200">
                <a:latin typeface="Times New Roman" panose="02020603050405020304" pitchFamily="18" charset="0"/>
                <a:ea typeface="Aptos"/>
                <a:cs typeface="Times New Roman" panose="02020603050405020304" pitchFamily="18" charset="0"/>
              </a:rPr>
              <a:t>í thí nghiệm và hoàn thành phiếu học tập</a:t>
            </a:r>
            <a:endParaRPr lang="en-US" sz="3200">
              <a:effectLst/>
              <a:latin typeface="Aptos"/>
              <a:ea typeface="Aptos"/>
              <a:cs typeface="Times New Roman" panose="02020603050405020304" pitchFamily="18" charset="0"/>
            </a:endParaRPr>
          </a:p>
        </p:txBody>
      </p:sp>
      <p:pic>
        <p:nvPicPr>
          <p:cNvPr id="10" name="Picture 9">
            <a:extLst>
              <a:ext uri="{FF2B5EF4-FFF2-40B4-BE49-F238E27FC236}">
                <a16:creationId xmlns:a16="http://schemas.microsoft.com/office/drawing/2014/main" id="{CC11FD87-B2F7-416C-A2C8-C887BE690CF7}"/>
              </a:ext>
            </a:extLst>
          </p:cNvPr>
          <p:cNvPicPr>
            <a:picLocks noChangeAspect="1"/>
          </p:cNvPicPr>
          <p:nvPr/>
        </p:nvPicPr>
        <p:blipFill>
          <a:blip r:embed="rId5"/>
          <a:stretch>
            <a:fillRect/>
          </a:stretch>
        </p:blipFill>
        <p:spPr>
          <a:xfrm>
            <a:off x="680262" y="439862"/>
            <a:ext cx="450469" cy="523220"/>
          </a:xfrm>
          <a:prstGeom prst="rect">
            <a:avLst/>
          </a:prstGeom>
        </p:spPr>
      </p:pic>
    </p:spTree>
    <p:extLst>
      <p:ext uri="{BB962C8B-B14F-4D97-AF65-F5344CB8AC3E}">
        <p14:creationId xmlns:p14="http://schemas.microsoft.com/office/powerpoint/2010/main" val="2494915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anim calcmode="lin" valueType="num">
                                      <p:cBhvr>
                                        <p:cTn id="26" dur="2000" fill="hold"/>
                                        <p:tgtEl>
                                          <p:spTgt spid="9"/>
                                        </p:tgtEl>
                                        <p:attrNameLst>
                                          <p:attrName>ppt_w</p:attrName>
                                        </p:attrNameLst>
                                      </p:cBhvr>
                                      <p:tavLst>
                                        <p:tav tm="0" fmla="#ppt_w*sin(2.5*pi*$)">
                                          <p:val>
                                            <p:fltVal val="0"/>
                                          </p:val>
                                        </p:tav>
                                        <p:tav tm="100000">
                                          <p:val>
                                            <p:fltVal val="1"/>
                                          </p:val>
                                        </p:tav>
                                      </p:tavLst>
                                    </p:anim>
                                    <p:anim calcmode="lin" valueType="num">
                                      <p:cBhvr>
                                        <p:cTn id="27"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3074" name="Picture 2" descr="Giải đáp các câu hỏi thường gặp - Minh Long Motor">
            <a:extLst>
              <a:ext uri="{FF2B5EF4-FFF2-40B4-BE49-F238E27FC236}">
                <a16:creationId xmlns:a16="http://schemas.microsoft.com/office/drawing/2014/main" id="{9012DF82-36DD-4BDE-8201-0D9B3B35686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3051" y="4201292"/>
            <a:ext cx="1005022" cy="9422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D038C1C-0E4D-4E21-9CB4-751146CDD639}"/>
              </a:ext>
            </a:extLst>
          </p:cNvPr>
          <p:cNvPicPr>
            <a:picLocks noChangeAspect="1"/>
          </p:cNvPicPr>
          <p:nvPr/>
        </p:nvPicPr>
        <p:blipFill>
          <a:blip r:embed="rId4"/>
          <a:stretch>
            <a:fillRect/>
          </a:stretch>
        </p:blipFill>
        <p:spPr>
          <a:xfrm>
            <a:off x="7468509" y="2571750"/>
            <a:ext cx="1290553" cy="1326652"/>
          </a:xfrm>
          <a:prstGeom prst="rect">
            <a:avLst/>
          </a:prstGeom>
        </p:spPr>
      </p:pic>
      <p:sp>
        <p:nvSpPr>
          <p:cNvPr id="9" name="Rectangle 8">
            <a:extLst>
              <a:ext uri="{FF2B5EF4-FFF2-40B4-BE49-F238E27FC236}">
                <a16:creationId xmlns:a16="http://schemas.microsoft.com/office/drawing/2014/main" id="{184AADF4-E981-4F58-851A-B3EEDC12CC2F}"/>
              </a:ext>
            </a:extLst>
          </p:cNvPr>
          <p:cNvSpPr/>
          <p:nvPr/>
        </p:nvSpPr>
        <p:spPr>
          <a:xfrm>
            <a:off x="480704" y="1101213"/>
            <a:ext cx="7701048" cy="3457678"/>
          </a:xfrm>
          <a:prstGeom prst="rect">
            <a:avLst/>
          </a:prstGeom>
        </p:spPr>
        <p:txBody>
          <a:bodyPr wrap="square">
            <a:spAutoFit/>
          </a:bodyPr>
          <a:lstStyle/>
          <a:p>
            <a:pPr algn="ct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PHIẾU HỌC TẬP</a:t>
            </a:r>
          </a:p>
          <a:p>
            <a:pP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 Nêu tên các dụng cụ cần thiết để thực hiện được thí nghiệm.</a:t>
            </a:r>
            <a:endParaRPr lang="en-US" sz="2400">
              <a:latin typeface="Aptos"/>
              <a:ea typeface="Aptos"/>
              <a:cs typeface="Times New Roman" panose="02020603050405020304" pitchFamily="18" charset="0"/>
            </a:endParaRPr>
          </a:p>
          <a:p>
            <a:pP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 Quan sát và mô tả bằng hình vẽ đường truyền của tia sáng khi đi từ không khí vào bản bán trụ.</a:t>
            </a:r>
            <a:endParaRPr lang="en-US" sz="2400">
              <a:latin typeface="Aptos"/>
              <a:ea typeface="Aptos"/>
              <a:cs typeface="Times New Roman" panose="02020603050405020304" pitchFamily="18" charset="0"/>
            </a:endParaRPr>
          </a:p>
          <a:p>
            <a:pP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 Rút ra nhận xét.</a:t>
            </a:r>
            <a:endParaRPr lang="en-US" sz="2400">
              <a:latin typeface="Aptos"/>
              <a:ea typeface="Aptos"/>
              <a:cs typeface="Times New Roman" panose="02020603050405020304" pitchFamily="18" charset="0"/>
            </a:endParaRPr>
          </a:p>
          <a:p>
            <a:pP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 Hãy nêu một số cách để quan sát đường đi của tia sáng trong các môi trường trong suốt khác.</a:t>
            </a:r>
            <a:endParaRPr lang="en-US" sz="2400">
              <a:effectLst/>
              <a:latin typeface="Aptos"/>
              <a:ea typeface="Aptos"/>
              <a:cs typeface="Times New Roman" panose="02020603050405020304" pitchFamily="18" charset="0"/>
            </a:endParaRPr>
          </a:p>
        </p:txBody>
      </p:sp>
      <p:sp>
        <p:nvSpPr>
          <p:cNvPr id="33" name="TextBox 32">
            <a:extLst>
              <a:ext uri="{FF2B5EF4-FFF2-40B4-BE49-F238E27FC236}">
                <a16:creationId xmlns:a16="http://schemas.microsoft.com/office/drawing/2014/main" id="{D2E667D8-782F-4886-94EF-551B241E24D5}"/>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pic>
        <p:nvPicPr>
          <p:cNvPr id="34" name="Picture 33">
            <a:extLst>
              <a:ext uri="{FF2B5EF4-FFF2-40B4-BE49-F238E27FC236}">
                <a16:creationId xmlns:a16="http://schemas.microsoft.com/office/drawing/2014/main" id="{6F812367-2B1B-4776-A84E-CD1CAA15070D}"/>
              </a:ext>
            </a:extLst>
          </p:cNvPr>
          <p:cNvPicPr>
            <a:picLocks noChangeAspect="1"/>
          </p:cNvPicPr>
          <p:nvPr/>
        </p:nvPicPr>
        <p:blipFill>
          <a:blip r:embed="rId5"/>
          <a:stretch>
            <a:fillRect/>
          </a:stretch>
        </p:blipFill>
        <p:spPr>
          <a:xfrm>
            <a:off x="680262" y="439862"/>
            <a:ext cx="450469" cy="523220"/>
          </a:xfrm>
          <a:prstGeom prst="rect">
            <a:avLst/>
          </a:prstGeom>
        </p:spPr>
      </p:pic>
    </p:spTree>
    <p:extLst>
      <p:ext uri="{BB962C8B-B14F-4D97-AF65-F5344CB8AC3E}">
        <p14:creationId xmlns:p14="http://schemas.microsoft.com/office/powerpoint/2010/main" val="4063296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 calcmode="lin" valueType="num">
                                      <p:cBhvr additive="base">
                                        <p:cTn id="2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 calcmode="lin" valueType="num">
                                      <p:cBhvr additive="base">
                                        <p:cTn id="34"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5F642E-2939-468F-AB2F-F0DF89866888}"/>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pic>
        <p:nvPicPr>
          <p:cNvPr id="5" name="Picture 4">
            <a:extLst>
              <a:ext uri="{FF2B5EF4-FFF2-40B4-BE49-F238E27FC236}">
                <a16:creationId xmlns:a16="http://schemas.microsoft.com/office/drawing/2014/main" id="{B25B4D5D-13E5-49D2-A163-1FCA2F6C8158}"/>
              </a:ext>
            </a:extLst>
          </p:cNvPr>
          <p:cNvPicPr>
            <a:picLocks noChangeAspect="1"/>
          </p:cNvPicPr>
          <p:nvPr/>
        </p:nvPicPr>
        <p:blipFill>
          <a:blip r:embed="rId2"/>
          <a:stretch>
            <a:fillRect/>
          </a:stretch>
        </p:blipFill>
        <p:spPr>
          <a:xfrm>
            <a:off x="680262" y="439862"/>
            <a:ext cx="450469" cy="523220"/>
          </a:xfrm>
          <a:prstGeom prst="rect">
            <a:avLst/>
          </a:prstGeom>
        </p:spPr>
      </p:pic>
      <p:pic>
        <p:nvPicPr>
          <p:cNvPr id="7" name="Picture 6">
            <a:extLst>
              <a:ext uri="{FF2B5EF4-FFF2-40B4-BE49-F238E27FC236}">
                <a16:creationId xmlns:a16="http://schemas.microsoft.com/office/drawing/2014/main" id="{51892B61-DE21-475A-9311-E54E8565E3B4}"/>
              </a:ext>
            </a:extLst>
          </p:cNvPr>
          <p:cNvPicPr>
            <a:picLocks noChangeAspect="1"/>
          </p:cNvPicPr>
          <p:nvPr/>
        </p:nvPicPr>
        <p:blipFill>
          <a:blip r:embed="rId3"/>
          <a:stretch>
            <a:fillRect/>
          </a:stretch>
        </p:blipFill>
        <p:spPr>
          <a:xfrm>
            <a:off x="526413" y="1658444"/>
            <a:ext cx="3226887" cy="2954860"/>
          </a:xfrm>
          <a:prstGeom prst="rect">
            <a:avLst/>
          </a:prstGeom>
        </p:spPr>
      </p:pic>
      <p:sp>
        <p:nvSpPr>
          <p:cNvPr id="8" name="Rectangle 7">
            <a:extLst>
              <a:ext uri="{FF2B5EF4-FFF2-40B4-BE49-F238E27FC236}">
                <a16:creationId xmlns:a16="http://schemas.microsoft.com/office/drawing/2014/main" id="{7B6903E9-4C34-4004-95A2-A42B1930FF3C}"/>
              </a:ext>
            </a:extLst>
          </p:cNvPr>
          <p:cNvSpPr/>
          <p:nvPr/>
        </p:nvSpPr>
        <p:spPr>
          <a:xfrm>
            <a:off x="526413" y="1197549"/>
            <a:ext cx="2549096" cy="460895"/>
          </a:xfrm>
          <a:prstGeom prst="rect">
            <a:avLst/>
          </a:prstGeom>
        </p:spPr>
        <p:txBody>
          <a:bodyPr wrap="none">
            <a:spAutoFit/>
          </a:bodyPr>
          <a:lstStyle/>
          <a:p>
            <a:pPr algn="ct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Kết quả thí nghiệm</a:t>
            </a:r>
          </a:p>
        </p:txBody>
      </p:sp>
      <p:sp>
        <p:nvSpPr>
          <p:cNvPr id="9" name="Rectangle 8">
            <a:extLst>
              <a:ext uri="{FF2B5EF4-FFF2-40B4-BE49-F238E27FC236}">
                <a16:creationId xmlns:a16="http://schemas.microsoft.com/office/drawing/2014/main" id="{32E243AF-8AF2-456B-829F-1587BE89DD25}"/>
              </a:ext>
            </a:extLst>
          </p:cNvPr>
          <p:cNvSpPr/>
          <p:nvPr/>
        </p:nvSpPr>
        <p:spPr>
          <a:xfrm>
            <a:off x="3753300" y="2472871"/>
            <a:ext cx="4921540" cy="1009956"/>
          </a:xfrm>
          <a:prstGeom prst="rect">
            <a:avLst/>
          </a:prstGeom>
        </p:spPr>
        <p:txBody>
          <a:bodyPr wrap="none">
            <a:spAutoFit/>
          </a:bodyPr>
          <a:lstStyle/>
          <a:p>
            <a:pPr algn="ct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Đại diện các nhóm báo cáo thí nghiệm</a:t>
            </a:r>
          </a:p>
          <a:p>
            <a:pPr>
              <a:lnSpc>
                <a:spcPct val="107000"/>
              </a:lnSpc>
              <a:spcBef>
                <a:spcPts val="600"/>
              </a:spcBef>
              <a:spcAft>
                <a:spcPts val="600"/>
              </a:spcAft>
            </a:pPr>
            <a:r>
              <a:rPr lang="en-US" sz="2400">
                <a:latin typeface="Times New Roman" panose="02020603050405020304" pitchFamily="18" charset="0"/>
                <a:ea typeface="Calibri" panose="020F0502020204030204" pitchFamily="34" charset="0"/>
                <a:cs typeface="Times New Roman" panose="02020603050405020304" pitchFamily="18" charset="0"/>
              </a:rPr>
              <a:t>HS cho nhận xét các nhóm</a:t>
            </a:r>
          </a:p>
        </p:txBody>
      </p:sp>
    </p:spTree>
    <p:extLst>
      <p:ext uri="{BB962C8B-B14F-4D97-AF65-F5344CB8AC3E}">
        <p14:creationId xmlns:p14="http://schemas.microsoft.com/office/powerpoint/2010/main" val="30255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2E01B4-D01D-43C9-9F09-8362F6B306C4}"/>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pic>
        <p:nvPicPr>
          <p:cNvPr id="7" name="Picture 6">
            <a:extLst>
              <a:ext uri="{FF2B5EF4-FFF2-40B4-BE49-F238E27FC236}">
                <a16:creationId xmlns:a16="http://schemas.microsoft.com/office/drawing/2014/main" id="{7205BB48-6785-4E7A-B687-F74E096F3C30}"/>
              </a:ext>
            </a:extLst>
          </p:cNvPr>
          <p:cNvPicPr>
            <a:picLocks noChangeAspect="1"/>
          </p:cNvPicPr>
          <p:nvPr/>
        </p:nvPicPr>
        <p:blipFill>
          <a:blip r:embed="rId2"/>
          <a:stretch>
            <a:fillRect/>
          </a:stretch>
        </p:blipFill>
        <p:spPr>
          <a:xfrm>
            <a:off x="680262" y="429046"/>
            <a:ext cx="450469" cy="523220"/>
          </a:xfrm>
          <a:prstGeom prst="rect">
            <a:avLst/>
          </a:prstGeom>
        </p:spPr>
      </p:pic>
      <p:sp>
        <p:nvSpPr>
          <p:cNvPr id="9" name="Rectangle 8">
            <a:extLst>
              <a:ext uri="{FF2B5EF4-FFF2-40B4-BE49-F238E27FC236}">
                <a16:creationId xmlns:a16="http://schemas.microsoft.com/office/drawing/2014/main" id="{F49F81FF-5451-425F-9D4E-15804656F3F1}"/>
              </a:ext>
            </a:extLst>
          </p:cNvPr>
          <p:cNvSpPr/>
          <p:nvPr/>
        </p:nvSpPr>
        <p:spPr>
          <a:xfrm>
            <a:off x="620184" y="2796812"/>
            <a:ext cx="7962900" cy="1938992"/>
          </a:xfrm>
          <a:prstGeom prst="rect">
            <a:avLst/>
          </a:prstGeom>
        </p:spPr>
        <p:txBody>
          <a:bodyPr wrap="square">
            <a:spAutoFit/>
          </a:bodyPr>
          <a:lstStyle/>
          <a:p>
            <a:pPr algn="just"/>
            <a:r>
              <a:rPr lang="de-DE" sz="3000" b="1">
                <a:latin typeface="Times New Roman" panose="02020603050405020304" pitchFamily="18" charset="0"/>
                <a:ea typeface="Times New Roman" panose="02020603050405020304" pitchFamily="18" charset="0"/>
              </a:rPr>
              <a:t>Kết luận: </a:t>
            </a:r>
            <a:r>
              <a:rPr lang="de-DE" sz="3000">
                <a:latin typeface="Times New Roman" panose="02020603050405020304" pitchFamily="18" charset="0"/>
                <a:ea typeface="Times New Roman" panose="02020603050405020304" pitchFamily="18" charset="0"/>
              </a:rPr>
              <a:t>Khúc xạ ánh sáng là hiện tượng tia sáng bị gãy khúc tại mặt phân cách khi truyền xiên góc từ môi trường trong suốt này sang môi trường trong suốt khác.</a:t>
            </a:r>
            <a:endParaRPr lang="en-US" sz="3000"/>
          </a:p>
        </p:txBody>
      </p:sp>
      <p:pic>
        <p:nvPicPr>
          <p:cNvPr id="10" name="Picture 9">
            <a:extLst>
              <a:ext uri="{FF2B5EF4-FFF2-40B4-BE49-F238E27FC236}">
                <a16:creationId xmlns:a16="http://schemas.microsoft.com/office/drawing/2014/main" id="{50BBA924-68FD-4869-B343-9ABAD359CFB1}"/>
              </a:ext>
            </a:extLst>
          </p:cNvPr>
          <p:cNvPicPr>
            <a:picLocks noChangeAspect="1"/>
          </p:cNvPicPr>
          <p:nvPr/>
        </p:nvPicPr>
        <p:blipFill>
          <a:blip r:embed="rId3"/>
          <a:stretch>
            <a:fillRect/>
          </a:stretch>
        </p:blipFill>
        <p:spPr>
          <a:xfrm>
            <a:off x="3277964" y="1195589"/>
            <a:ext cx="2588071" cy="1588134"/>
          </a:xfrm>
          <a:prstGeom prst="rect">
            <a:avLst/>
          </a:prstGeom>
        </p:spPr>
      </p:pic>
      <p:pic>
        <p:nvPicPr>
          <p:cNvPr id="8" name="Picture 7">
            <a:extLst>
              <a:ext uri="{FF2B5EF4-FFF2-40B4-BE49-F238E27FC236}">
                <a16:creationId xmlns:a16="http://schemas.microsoft.com/office/drawing/2014/main" id="{178E81B8-0574-4D13-99B9-8E9544CEBDED}"/>
              </a:ext>
            </a:extLst>
          </p:cNvPr>
          <p:cNvPicPr>
            <a:picLocks noChangeAspect="1"/>
          </p:cNvPicPr>
          <p:nvPr/>
        </p:nvPicPr>
        <p:blipFill>
          <a:blip r:embed="rId4"/>
          <a:stretch>
            <a:fillRect/>
          </a:stretch>
        </p:blipFill>
        <p:spPr>
          <a:xfrm>
            <a:off x="1130731" y="1178353"/>
            <a:ext cx="1721650" cy="1576515"/>
          </a:xfrm>
          <a:prstGeom prst="rect">
            <a:avLst/>
          </a:prstGeom>
        </p:spPr>
      </p:pic>
      <p:pic>
        <p:nvPicPr>
          <p:cNvPr id="12" name="Picture 11">
            <a:extLst>
              <a:ext uri="{FF2B5EF4-FFF2-40B4-BE49-F238E27FC236}">
                <a16:creationId xmlns:a16="http://schemas.microsoft.com/office/drawing/2014/main" id="{8BEB9A85-6127-4754-8A18-27E17AFCE3C9}"/>
              </a:ext>
            </a:extLst>
          </p:cNvPr>
          <p:cNvPicPr>
            <a:picLocks noChangeAspect="1"/>
          </p:cNvPicPr>
          <p:nvPr/>
        </p:nvPicPr>
        <p:blipFill>
          <a:blip r:embed="rId5"/>
          <a:stretch>
            <a:fillRect/>
          </a:stretch>
        </p:blipFill>
        <p:spPr>
          <a:xfrm>
            <a:off x="6263246" y="1178353"/>
            <a:ext cx="2260570" cy="1576515"/>
          </a:xfrm>
          <a:prstGeom prst="rect">
            <a:avLst/>
          </a:prstGeom>
        </p:spPr>
      </p:pic>
      <p:pic>
        <p:nvPicPr>
          <p:cNvPr id="13" name="Picture 12">
            <a:extLst>
              <a:ext uri="{FF2B5EF4-FFF2-40B4-BE49-F238E27FC236}">
                <a16:creationId xmlns:a16="http://schemas.microsoft.com/office/drawing/2014/main" id="{4E4CB320-1F33-467B-8633-7FBA71E541F4}"/>
              </a:ext>
            </a:extLst>
          </p:cNvPr>
          <p:cNvPicPr>
            <a:picLocks noChangeAspect="1"/>
          </p:cNvPicPr>
          <p:nvPr/>
        </p:nvPicPr>
        <p:blipFill>
          <a:blip r:embed="rId3"/>
          <a:stretch>
            <a:fillRect/>
          </a:stretch>
        </p:blipFill>
        <p:spPr>
          <a:xfrm>
            <a:off x="3263778" y="1195589"/>
            <a:ext cx="2588071" cy="1588134"/>
          </a:xfrm>
          <a:prstGeom prst="rect">
            <a:avLst/>
          </a:prstGeom>
        </p:spPr>
      </p:pic>
    </p:spTree>
    <p:extLst>
      <p:ext uri="{BB962C8B-B14F-4D97-AF65-F5344CB8AC3E}">
        <p14:creationId xmlns:p14="http://schemas.microsoft.com/office/powerpoint/2010/main" val="3080735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C6D9E8-6BE5-465C-A755-20B067908CFF}"/>
              </a:ext>
            </a:extLst>
          </p:cNvPr>
          <p:cNvPicPr>
            <a:picLocks noChangeAspect="1"/>
          </p:cNvPicPr>
          <p:nvPr/>
        </p:nvPicPr>
        <p:blipFill>
          <a:blip r:embed="rId2"/>
          <a:stretch>
            <a:fillRect/>
          </a:stretch>
        </p:blipFill>
        <p:spPr>
          <a:xfrm>
            <a:off x="636994" y="1258857"/>
            <a:ext cx="2247437" cy="2214385"/>
          </a:xfrm>
          <a:prstGeom prst="rect">
            <a:avLst/>
          </a:prstGeom>
        </p:spPr>
      </p:pic>
      <p:sp>
        <p:nvSpPr>
          <p:cNvPr id="5" name="TextBox 4">
            <a:extLst>
              <a:ext uri="{FF2B5EF4-FFF2-40B4-BE49-F238E27FC236}">
                <a16:creationId xmlns:a16="http://schemas.microsoft.com/office/drawing/2014/main" id="{97E53387-9C23-40C3-BE40-F1F039D526A2}"/>
              </a:ext>
            </a:extLst>
          </p:cNvPr>
          <p:cNvSpPr txBox="1"/>
          <p:nvPr/>
        </p:nvSpPr>
        <p:spPr>
          <a:xfrm>
            <a:off x="1036487" y="419521"/>
            <a:ext cx="5929856" cy="523220"/>
          </a:xfrm>
          <a:prstGeom prst="rect">
            <a:avLst/>
          </a:prstGeom>
          <a:noFill/>
        </p:spPr>
        <p:txBody>
          <a:bodyPr wrap="square" rtlCol="0">
            <a:spAutoFit/>
          </a:bodyPr>
          <a:lstStyle/>
          <a:p>
            <a:pPr algn="ctr"/>
            <a:r>
              <a:rPr lang="en-US" sz="2800">
                <a:solidFill>
                  <a:srgbClr val="002060"/>
                </a:solidFill>
                <a:latin typeface="Roboto Black" panose="02000000000000000000" pitchFamily="2" charset="0"/>
              </a:rPr>
              <a:t>I. Hiện t</a:t>
            </a:r>
            <a:r>
              <a:rPr lang="vi-VN" sz="2800">
                <a:solidFill>
                  <a:srgbClr val="002060"/>
                </a:solidFill>
                <a:latin typeface="Roboto Black" panose="02000000000000000000" pitchFamily="2" charset="0"/>
              </a:rPr>
              <a:t>ư</a:t>
            </a:r>
            <a:r>
              <a:rPr lang="en-US" sz="2800">
                <a:solidFill>
                  <a:srgbClr val="002060"/>
                </a:solidFill>
                <a:latin typeface="Roboto Black" panose="02000000000000000000" pitchFamily="2" charset="0"/>
              </a:rPr>
              <a:t>ợng khúc xạ ánh sáng</a:t>
            </a:r>
            <a:endParaRPr lang="en-US" sz="2800" dirty="0">
              <a:solidFill>
                <a:srgbClr val="002060"/>
              </a:solidFill>
              <a:latin typeface="Roboto Black" panose="02000000000000000000" pitchFamily="2" charset="0"/>
            </a:endParaRPr>
          </a:p>
        </p:txBody>
      </p:sp>
      <p:pic>
        <p:nvPicPr>
          <p:cNvPr id="6" name="Picture 5">
            <a:extLst>
              <a:ext uri="{FF2B5EF4-FFF2-40B4-BE49-F238E27FC236}">
                <a16:creationId xmlns:a16="http://schemas.microsoft.com/office/drawing/2014/main" id="{5D3DF2D1-21BA-4425-84CF-801EF20472ED}"/>
              </a:ext>
            </a:extLst>
          </p:cNvPr>
          <p:cNvPicPr>
            <a:picLocks noChangeAspect="1"/>
          </p:cNvPicPr>
          <p:nvPr/>
        </p:nvPicPr>
        <p:blipFill>
          <a:blip r:embed="rId3"/>
          <a:stretch>
            <a:fillRect/>
          </a:stretch>
        </p:blipFill>
        <p:spPr>
          <a:xfrm>
            <a:off x="680262" y="429046"/>
            <a:ext cx="450469" cy="523220"/>
          </a:xfrm>
          <a:prstGeom prst="rect">
            <a:avLst/>
          </a:prstGeom>
        </p:spPr>
      </p:pic>
      <p:sp>
        <p:nvSpPr>
          <p:cNvPr id="7" name="Rectangle 6">
            <a:extLst>
              <a:ext uri="{FF2B5EF4-FFF2-40B4-BE49-F238E27FC236}">
                <a16:creationId xmlns:a16="http://schemas.microsoft.com/office/drawing/2014/main" id="{80601A14-725F-445A-AC55-7C95A2B0DCD1}"/>
              </a:ext>
            </a:extLst>
          </p:cNvPr>
          <p:cNvSpPr/>
          <p:nvPr/>
        </p:nvSpPr>
        <p:spPr>
          <a:xfrm>
            <a:off x="3015707" y="1117601"/>
            <a:ext cx="5547268" cy="1015663"/>
          </a:xfrm>
          <a:prstGeom prst="rect">
            <a:avLst/>
          </a:prstGeom>
        </p:spPr>
        <p:txBody>
          <a:bodyPr wrap="square">
            <a:spAutoFit/>
          </a:bodyPr>
          <a:lstStyle/>
          <a:p>
            <a:pPr algn="just"/>
            <a:r>
              <a:rPr lang="de-DE" sz="3000">
                <a:latin typeface="Times New Roman" panose="02020603050405020304" pitchFamily="18" charset="0"/>
                <a:ea typeface="Times New Roman" panose="02020603050405020304" pitchFamily="18" charset="0"/>
              </a:rPr>
              <a:t>Mô tả và giải thích đ</a:t>
            </a:r>
            <a:r>
              <a:rPr lang="vi-VN" sz="3000">
                <a:latin typeface="Times New Roman" panose="02020603050405020304" pitchFamily="18" charset="0"/>
                <a:ea typeface="Times New Roman" panose="02020603050405020304" pitchFamily="18" charset="0"/>
              </a:rPr>
              <a:t>ư</a:t>
            </a:r>
            <a:r>
              <a:rPr lang="en-US" sz="3000">
                <a:latin typeface="Times New Roman" panose="02020603050405020304" pitchFamily="18" charset="0"/>
                <a:ea typeface="Times New Roman" panose="02020603050405020304" pitchFamily="18" charset="0"/>
              </a:rPr>
              <a:t>ờng đi của tia sáng trong hình </a:t>
            </a:r>
            <a:endParaRPr lang="en-US" sz="3000"/>
          </a:p>
        </p:txBody>
      </p:sp>
      <p:sp>
        <p:nvSpPr>
          <p:cNvPr id="8" name="Rectangle 7">
            <a:extLst>
              <a:ext uri="{FF2B5EF4-FFF2-40B4-BE49-F238E27FC236}">
                <a16:creationId xmlns:a16="http://schemas.microsoft.com/office/drawing/2014/main" id="{48004F4B-082B-475B-A2E3-35478DF58968}"/>
              </a:ext>
            </a:extLst>
          </p:cNvPr>
          <p:cNvSpPr/>
          <p:nvPr/>
        </p:nvSpPr>
        <p:spPr>
          <a:xfrm>
            <a:off x="2916470" y="2088247"/>
            <a:ext cx="5547268" cy="1384995"/>
          </a:xfrm>
          <a:prstGeom prst="rect">
            <a:avLst/>
          </a:prstGeom>
        </p:spPr>
        <p:txBody>
          <a:bodyPr wrap="square">
            <a:spAutoFit/>
          </a:bodyPr>
          <a:lstStyle/>
          <a:p>
            <a:pPr algn="just"/>
            <a:r>
              <a:rPr lang="en-US" sz="2800">
                <a:solidFill>
                  <a:srgbClr val="0066CC"/>
                </a:solidFill>
                <a:latin typeface="Times New Roman" panose="02020603050405020304" pitchFamily="18" charset="0"/>
                <a:ea typeface="Times New Roman" panose="02020603050405020304" pitchFamily="18" charset="0"/>
              </a:rPr>
              <a:t>+ Tia sáng đi từ không khí qua thủy tinh: do đổi môi tr</a:t>
            </a:r>
            <a:r>
              <a:rPr lang="vi-VN" sz="2800">
                <a:solidFill>
                  <a:srgbClr val="0066CC"/>
                </a:solidFill>
                <a:latin typeface="Times New Roman" panose="02020603050405020304" pitchFamily="18" charset="0"/>
                <a:ea typeface="Times New Roman" panose="02020603050405020304" pitchFamily="18" charset="0"/>
              </a:rPr>
              <a:t>ư</a:t>
            </a:r>
            <a:r>
              <a:rPr lang="en-US" sz="2800">
                <a:solidFill>
                  <a:srgbClr val="0066CC"/>
                </a:solidFill>
                <a:latin typeface="Times New Roman" panose="02020603050405020304" pitchFamily="18" charset="0"/>
                <a:ea typeface="Times New Roman" panose="02020603050405020304" pitchFamily="18" charset="0"/>
              </a:rPr>
              <a:t>ờng nên tia sáng bị gãy khúc tại mặt phân cách</a:t>
            </a:r>
          </a:p>
        </p:txBody>
      </p:sp>
      <p:sp>
        <p:nvSpPr>
          <p:cNvPr id="9" name="Rectangle 8">
            <a:extLst>
              <a:ext uri="{FF2B5EF4-FFF2-40B4-BE49-F238E27FC236}">
                <a16:creationId xmlns:a16="http://schemas.microsoft.com/office/drawing/2014/main" id="{9D168CDE-3551-497D-84CA-7882577EE3BC}"/>
              </a:ext>
            </a:extLst>
          </p:cNvPr>
          <p:cNvSpPr/>
          <p:nvPr/>
        </p:nvSpPr>
        <p:spPr>
          <a:xfrm>
            <a:off x="636994" y="3437750"/>
            <a:ext cx="7870012" cy="1384995"/>
          </a:xfrm>
          <a:prstGeom prst="rect">
            <a:avLst/>
          </a:prstGeom>
        </p:spPr>
        <p:txBody>
          <a:bodyPr wrap="square">
            <a:spAutoFit/>
          </a:bodyPr>
          <a:lstStyle/>
          <a:p>
            <a:pPr algn="just"/>
            <a:r>
              <a:rPr lang="en-US" sz="2800">
                <a:solidFill>
                  <a:srgbClr val="0066CC"/>
                </a:solidFill>
                <a:latin typeface="Times New Roman" panose="02020603050405020304" pitchFamily="18" charset="0"/>
                <a:ea typeface="Times New Roman" panose="02020603050405020304" pitchFamily="18" charset="0"/>
              </a:rPr>
              <a:t>+ Tia sáng đi từ thủy tinh ra không khí: do đổi môi tr</a:t>
            </a:r>
            <a:r>
              <a:rPr lang="vi-VN" sz="2800">
                <a:solidFill>
                  <a:srgbClr val="0066CC"/>
                </a:solidFill>
                <a:latin typeface="Times New Roman" panose="02020603050405020304" pitchFamily="18" charset="0"/>
                <a:ea typeface="Times New Roman" panose="02020603050405020304" pitchFamily="18" charset="0"/>
              </a:rPr>
              <a:t>ư</a:t>
            </a:r>
            <a:r>
              <a:rPr lang="en-US" sz="2800">
                <a:solidFill>
                  <a:srgbClr val="0066CC"/>
                </a:solidFill>
                <a:latin typeface="Times New Roman" panose="02020603050405020304" pitchFamily="18" charset="0"/>
                <a:ea typeface="Times New Roman" panose="02020603050405020304" pitchFamily="18" charset="0"/>
              </a:rPr>
              <a:t>ờng nên tia sáng tiếp tục bị gãy khúc tại mặt phân cách</a:t>
            </a:r>
          </a:p>
        </p:txBody>
      </p:sp>
    </p:spTree>
    <p:extLst>
      <p:ext uri="{BB962C8B-B14F-4D97-AF65-F5344CB8AC3E}">
        <p14:creationId xmlns:p14="http://schemas.microsoft.com/office/powerpoint/2010/main" val="1706209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33044036"/>
</p:tagLst>
</file>

<file path=ppt/theme/theme1.xml><?xml version="1.0" encoding="utf-8"?>
<a:theme xmlns:a="http://schemas.openxmlformats.org/drawingml/2006/main" name="Vaccinated Kids Stickers for a Healthcare Center by Slidesgo">
  <a:themeElements>
    <a:clrScheme name="Simple Light">
      <a:dk1>
        <a:srgbClr val="2E2D2D"/>
      </a:dk1>
      <a:lt1>
        <a:srgbClr val="FFFFFF"/>
      </a:lt1>
      <a:dk2>
        <a:srgbClr val="5766D7"/>
      </a:dk2>
      <a:lt2>
        <a:srgbClr val="FF705B"/>
      </a:lt2>
      <a:accent1>
        <a:srgbClr val="FFA797"/>
      </a:accent1>
      <a:accent2>
        <a:srgbClr val="FFD966"/>
      </a:accent2>
      <a:accent3>
        <a:srgbClr val="FFBE05"/>
      </a:accent3>
      <a:accent4>
        <a:srgbClr val="80ECC8"/>
      </a:accent4>
      <a:accent5>
        <a:srgbClr val="6D42AC"/>
      </a:accent5>
      <a:accent6>
        <a:srgbClr val="201F5E"/>
      </a:accent6>
      <a:hlink>
        <a:srgbClr val="2E2D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2725</TotalTime>
  <Words>1706</Words>
  <PresentationFormat>On-screen Show (16:9)</PresentationFormat>
  <Paragraphs>107</Paragraphs>
  <Slides>29</Slides>
  <Notes>2</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4" baseType="lpstr">
      <vt:lpstr>Cambria Math</vt:lpstr>
      <vt:lpstr>Hind Madurai</vt:lpstr>
      <vt:lpstr>Poppins</vt:lpstr>
      <vt:lpstr>Londrina Solid</vt:lpstr>
      <vt:lpstr>Calibri</vt:lpstr>
      <vt:lpstr>UTM Bell</vt:lpstr>
      <vt:lpstr>Roboto Black</vt:lpstr>
      <vt:lpstr>Times New Roman</vt:lpstr>
      <vt:lpstr>Neucha</vt:lpstr>
      <vt:lpstr>Darker Grotesque SemiBold</vt:lpstr>
      <vt:lpstr>Arial</vt:lpstr>
      <vt:lpstr>Aptos</vt:lpstr>
      <vt:lpstr>Vaccinated Kids Stickers for a Healthcare Center by Slidesgo</vt:lpstr>
      <vt:lpstr>Class Awards Certificates by Slidesgo</vt:lpstr>
      <vt:lpstr>Equation</vt:lpstr>
      <vt:lpstr>PowerPoint Presentation</vt:lpstr>
      <vt:lpstr>PowerPoint Presentation</vt:lpstr>
      <vt:lpstr>QUAN SÁT THÍ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2024-07-27T09:33:19Z</dcterms:modified>
</cp:coreProperties>
</file>